
<file path=[Content_Types].xml><?xml version="1.0" encoding="utf-8"?>
<Types xmlns="http://schemas.openxmlformats.org/package/2006/content-types">
  <Override PartName="/ppt/embeddings/Microsoft_Equation24.bin" ContentType="application/vnd.openxmlformats-officedocument.oleObject"/>
  <Override PartName="/ppt/slides/slide14.xml" ContentType="application/vnd.openxmlformats-officedocument.presentationml.slide+xml"/>
  <Override PartName="/ppt/embeddings/Microsoft_Equation50.bin" ContentType="application/vnd.openxmlformats-officedocument.oleObject"/>
  <Override PartName="/ppt/embeddings/Microsoft_Equation33.bin" ContentType="application/vnd.openxmlformats-officedocument.oleObject"/>
  <Default Extension="xml" ContentType="application/xml"/>
  <Override PartName="/ppt/tableStyles.xml" ContentType="application/vnd.openxmlformats-officedocument.presentationml.tableStyles+xml"/>
  <Override PartName="/ppt/embeddings/Microsoft_Equation5.bin" ContentType="application/vnd.openxmlformats-officedocument.oleObject"/>
  <Override PartName="/ppt/embeddings/Microsoft_Equation16.bin" ContentType="application/vnd.openxmlformats-officedocument.oleObject"/>
  <Override PartName="/ppt/notesSlides/notesSlide1.xml" ContentType="application/vnd.openxmlformats-officedocument.presentationml.notesSlide+xml"/>
  <Override PartName="/ppt/embeddings/Microsoft_Equation47.bin" ContentType="application/vnd.openxmlformats-officedocument.oleObject"/>
  <Override PartName="/ppt/slides/slide5.xml" ContentType="application/vnd.openxmlformats-officedocument.presentationml.slide+xml"/>
  <Override PartName="/ppt/embeddings/Microsoft_Equation40.bin" ContentType="application/vnd.openxmlformats-officedocument.oleObject"/>
  <Override PartName="/ppt/slideLayouts/slideLayout5.xml" ContentType="application/vnd.openxmlformats-officedocument.presentationml.slideLayout+xml"/>
  <Override PartName="/ppt/embeddings/Microsoft_Equation23.bin" ContentType="application/vnd.openxmlformats-officedocument.oleObject"/>
  <Override PartName="/ppt/embeddings/Microsoft_Equation39.bin" ContentType="application/vnd.openxmlformats-officedocument.oleObject"/>
  <Override PartName="/ppt/slides/slide13.xml" ContentType="application/vnd.openxmlformats-officedocument.presentationml.slide+xml"/>
  <Override PartName="/ppt/slideMasters/slideMaster1.xml" ContentType="application/vnd.openxmlformats-officedocument.presentationml.slideMaster+xml"/>
  <Override PartName="/ppt/embeddings/Microsoft_Equation32.bin" ContentType="application/vnd.openxmlformats-officedocument.oleObject"/>
  <Override PartName="/docProps/core.xml" ContentType="application/vnd.openxmlformats-package.core-properties+xml"/>
  <Override PartName="/ppt/embeddings/Microsoft_Equation4.bin" ContentType="application/vnd.openxmlformats-officedocument.oleObject"/>
  <Override PartName="/ppt/embeddings/Microsoft_Equation15.bin" ContentType="application/vnd.openxmlformats-officedocument.oleObject"/>
  <Default Extension="vml" ContentType="application/vnd.openxmlformats-officedocument.vmlDrawing"/>
  <Override PartName="/ppt/embeddings/Microsoft_Equation46.bin" ContentType="application/vnd.openxmlformats-officedocument.oleObject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Default Extension="png" ContentType="image/png"/>
  <Override PartName="/ppt/embeddings/Microsoft_Equation22.bin" ContentType="application/vnd.openxmlformats-officedocument.oleObject"/>
  <Override PartName="/ppt/embeddings/Microsoft_Equation38.bin" ContentType="application/vnd.openxmlformats-officedocument.oleObject"/>
  <Override PartName="/ppt/slides/slide12.xml" ContentType="application/vnd.openxmlformats-officedocument.presentationml.slide+xml"/>
  <Override PartName="/ppt/embeddings/Microsoft_Equation31.bin" ContentType="application/vnd.openxmlformats-officedocument.oleObject"/>
  <Override PartName="/ppt/embeddings/Microsoft_Equation3.bin" ContentType="application/vnd.openxmlformats-officedocument.oleObject"/>
  <Override PartName="/ppt/embeddings/Microsoft_Equation14.bin" ContentType="application/vnd.openxmlformats-officedocument.oleObject"/>
  <Override PartName="/ppt/presProps.xml" ContentType="application/vnd.openxmlformats-officedocument.presentationml.presProps+xml"/>
  <Default Extension="pict" ContentType="image/pict"/>
  <Override PartName="/ppt/embeddings/Microsoft_Equation45.bin" ContentType="application/vnd.openxmlformats-officedocument.oleObject"/>
  <Override PartName="/ppt/slides/slide3.xml" ContentType="application/vnd.openxmlformats-officedocument.presentationml.slide+xml"/>
  <Override PartName="/ppt/slideLayouts/slideLayout3.xml" ContentType="application/vnd.openxmlformats-officedocument.presentationml.slideLayout+xml"/>
  <Override PartName="/ppt/embeddings/Microsoft_Equation21.bin" ContentType="application/vnd.openxmlformats-officedocument.oleObject"/>
  <Override PartName="/ppt/embeddings/Microsoft_Equation37.bin" ContentType="application/vnd.openxmlformats-officedocument.oleObject"/>
  <Override PartName="/ppt/slides/slide11.xml" ContentType="application/vnd.openxmlformats-officedocument.presentationml.slide+xml"/>
  <Override PartName="/ppt/embeddings/Microsoft_Equation9.bin" ContentType="application/vnd.openxmlformats-officedocument.oleObject"/>
  <Override PartName="/ppt/embeddings/Microsoft_Equation30.bin" ContentType="application/vnd.openxmlformats-officedocument.oleObject"/>
  <Override PartName="/ppt/embeddings/Microsoft_Equation13.bin" ContentType="application/vnd.openxmlformats-officedocument.oleObject"/>
  <Override PartName="/ppt/embeddings/Microsoft_Equation29.bin" ContentType="application/vnd.openxmlformats-officedocument.oleObject"/>
  <Override PartName="/ppt/embeddings/Microsoft_Equation2.bin" ContentType="application/vnd.openxmlformats-officedocument.oleObject"/>
  <Override PartName="/ppt/slides/slide9.xml" ContentType="application/vnd.openxmlformats-officedocument.presentationml.slide+xml"/>
  <Override PartName="/ppt/embeddings/Microsoft_Equation44.bin" ContentType="application/vnd.openxmlformats-officedocument.oleObject"/>
  <Override PartName="/ppt/slideLayouts/slideLayout9.xml" ContentType="application/vnd.openxmlformats-officedocument.presentationml.slideLayout+xml"/>
  <Override PartName="/ppt/slides/slide2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17.xml" ContentType="application/vnd.openxmlformats-officedocument.presentationml.slide+xml"/>
  <Override PartName="/ppt/embeddings/Microsoft_Equation20.bin" ContentType="application/vnd.openxmlformats-officedocument.oleObject"/>
  <Override PartName="/ppt/embeddings/Microsoft_Equation36.bin" ContentType="application/vnd.openxmlformats-officedocument.oleObject"/>
  <Override PartName="/ppt/slides/slide10.xml" ContentType="application/vnd.openxmlformats-officedocument.presentationml.slide+xml"/>
  <Override PartName="/ppt/embeddings/Microsoft_Equation8.bin" ContentType="application/vnd.openxmlformats-officedocument.oleObject"/>
  <Override PartName="/ppt/embeddings/Microsoft_Equation19.bin" ContentType="application/vnd.openxmlformats-officedocument.oleObject"/>
  <Override PartName="/docProps/app.xml" ContentType="application/vnd.openxmlformats-officedocument.extended-properties+xml"/>
  <Override PartName="/ppt/embeddings/Microsoft_Equation12.bin" ContentType="application/vnd.openxmlformats-officedocument.oleObject"/>
  <Override PartName="/ppt/embeddings/Microsoft_Equation1.bin" ContentType="application/vnd.openxmlformats-officedocument.oleObject"/>
  <Override PartName="/ppt/embeddings/Microsoft_Equation28.bin" ContentType="application/vnd.openxmlformats-officedocument.oleObject"/>
  <Override PartName="/ppt/slides/slide8.xml" ContentType="application/vnd.openxmlformats-officedocument.presentationml.slide+xml"/>
  <Override PartName="/ppt/embeddings/Microsoft_Equation43.bin" ContentType="application/vnd.openxmlformats-officedocument.oleObject"/>
  <Override PartName="/ppt/slideLayouts/slideLayout8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16.xml" ContentType="application/vnd.openxmlformats-officedocument.presentationml.slide+xml"/>
  <Override PartName="/ppt/embeddings/Microsoft_Equation52.bin" ContentType="application/vnd.openxmlformats-officedocument.oleObject"/>
  <Override PartName="/ppt/embeddings/Microsoft_Equation35.bin" ContentType="application/vnd.openxmlformats-officedocument.oleObject"/>
  <Override PartName="/ppt/viewProps.xml" ContentType="application/vnd.openxmlformats-officedocument.presentationml.viewProps+xml"/>
  <Default Extension="jpeg" ContentType="image/jpeg"/>
  <Override PartName="/ppt/embeddings/Microsoft_Equation7.bin" ContentType="application/vnd.openxmlformats-officedocument.oleObject"/>
  <Override PartName="/ppt/embeddings/Microsoft_Equation18.bin" ContentType="application/vnd.openxmlformats-officedocument.oleObject"/>
  <Override PartName="/ppt/embeddings/Microsoft_Equation11.bin" ContentType="application/vnd.openxmlformats-officedocument.oleObject"/>
  <Override PartName="/ppt/embeddings/Microsoft_Equation27.bin" ContentType="application/vnd.openxmlformats-officedocument.oleObject"/>
  <Override PartName="/ppt/theme/theme2.xml" ContentType="application/vnd.openxmlformats-officedocument.theme+xml"/>
  <Override PartName="/ppt/embeddings/Microsoft_Equation49.bin" ContentType="application/vnd.openxmlformats-officedocument.oleObject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embeddings/Microsoft_Equation42.bin" ContentType="application/vnd.openxmlformats-officedocument.oleObject"/>
  <Override PartName="/ppt/slideLayouts/slideLayout7.xml" ContentType="application/vnd.openxmlformats-officedocument.presentationml.slideLayout+xml"/>
  <Override PartName="/ppt/embeddings/Microsoft_Equation25.bin" ContentType="application/vnd.openxmlformats-officedocument.oleObject"/>
  <Override PartName="/ppt/notesMasters/notesMaster1.xml" ContentType="application/vnd.openxmlformats-officedocument.presentationml.notesMaster+xml"/>
  <Override PartName="/ppt/slides/slide15.xml" ContentType="application/vnd.openxmlformats-officedocument.presentationml.slide+xml"/>
  <Override PartName="/ppt/embeddings/Microsoft_Equation51.bin" ContentType="application/vnd.openxmlformats-officedocument.oleObject"/>
  <Override PartName="/ppt/embeddings/Microsoft_Equation34.bin" ContentType="application/vnd.openxmlformats-officedocument.oleObject"/>
  <Override PartName="/ppt/embeddings/Microsoft_Equation17.bin" ContentType="application/vnd.openxmlformats-officedocument.oleObject"/>
  <Override PartName="/ppt/embeddings/Microsoft_Equation6.bin" ContentType="application/vnd.openxmlformats-officedocument.oleObject"/>
  <Override PartName="/ppt/embeddings/Microsoft_Equation10.bin" ContentType="application/vnd.openxmlformats-officedocument.oleObject"/>
  <Override PartName="/ppt/embeddings/Microsoft_Equation26.bin" ContentType="application/vnd.openxmlformats-officedocument.oleObject"/>
  <Override PartName="/ppt/theme/theme1.xml" ContentType="application/vnd.openxmlformats-officedocument.theme+xml"/>
  <Override PartName="/ppt/embeddings/Microsoft_Equation48.bin" ContentType="application/vnd.openxmlformats-officedocument.oleObject"/>
  <Override PartName="/ppt/slideLayouts/slideLayout10.xml" ContentType="application/vnd.openxmlformats-officedocument.presentationml.slideLayout+xml"/>
  <Override PartName="/ppt/presentation.xml" ContentType="application/vnd.openxmlformats-officedocument.presentationml.presentation.main+xml"/>
  <Default Extension="bin" ContentType="application/vnd.openxmlformats-officedocument.presentationml.printerSettings"/>
  <Override PartName="/ppt/slides/slide6.xml" ContentType="application/vnd.openxmlformats-officedocument.presentationml.slide+xml"/>
  <Override PartName="/ppt/embeddings/Microsoft_Equation41.bin" ContentType="application/vnd.openxmlformats-officedocument.oleObject"/>
  <Override PartName="/ppt/slideLayouts/slideLayout6.xml" ContentType="application/vnd.openxmlformats-officedocument.presentationml.slideLayout+xml"/>
  <Default Extension="rels" ContentType="application/vnd.openxmlformats-package.relationships+xml"/>
  <Default Extension="pdf" ContentType="application/pdf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63" r:id="rId3"/>
    <p:sldId id="268" r:id="rId4"/>
    <p:sldId id="269" r:id="rId5"/>
    <p:sldId id="270" r:id="rId6"/>
    <p:sldId id="271" r:id="rId7"/>
    <p:sldId id="272" r:id="rId8"/>
    <p:sldId id="264" r:id="rId9"/>
    <p:sldId id="265" r:id="rId10"/>
    <p:sldId id="266" r:id="rId11"/>
    <p:sldId id="267" r:id="rId12"/>
    <p:sldId id="257" r:id="rId13"/>
    <p:sldId id="258" r:id="rId14"/>
    <p:sldId id="259" r:id="rId15"/>
    <p:sldId id="260" r:id="rId16"/>
    <p:sldId id="261" r:id="rId17"/>
    <p:sldId id="262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 showGuides="1">
      <p:cViewPr varScale="1">
        <p:scale>
          <a:sx n="154" d="100"/>
          <a:sy n="154" d="100"/>
        </p:scale>
        <p:origin x="-114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ict"/><Relationship Id="rId2" Type="http://schemas.openxmlformats.org/officeDocument/2006/relationships/image" Target="../media/image8.pict"/><Relationship Id="rId3" Type="http://schemas.openxmlformats.org/officeDocument/2006/relationships/image" Target="../media/image9.pict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pict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pict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pict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pict"/></Relationships>
</file>

<file path=ppt/drawings/_rels/vmlDrawing2.vml.rels><?xml version="1.0" encoding="UTF-8" standalone="yes"?>
<Relationships xmlns="http://schemas.openxmlformats.org/package/2006/relationships"><Relationship Id="rId11" Type="http://schemas.openxmlformats.org/officeDocument/2006/relationships/image" Target="../media/image21.pict"/><Relationship Id="rId12" Type="http://schemas.openxmlformats.org/officeDocument/2006/relationships/image" Target="../media/image22.pict"/><Relationship Id="rId1" Type="http://schemas.openxmlformats.org/officeDocument/2006/relationships/image" Target="../media/image11.pict"/><Relationship Id="rId2" Type="http://schemas.openxmlformats.org/officeDocument/2006/relationships/image" Target="../media/image12.pict"/><Relationship Id="rId3" Type="http://schemas.openxmlformats.org/officeDocument/2006/relationships/image" Target="../media/image13.pict"/><Relationship Id="rId4" Type="http://schemas.openxmlformats.org/officeDocument/2006/relationships/image" Target="../media/image14.pict"/><Relationship Id="rId5" Type="http://schemas.openxmlformats.org/officeDocument/2006/relationships/image" Target="../media/image15.pict"/><Relationship Id="rId6" Type="http://schemas.openxmlformats.org/officeDocument/2006/relationships/image" Target="../media/image16.pict"/><Relationship Id="rId7" Type="http://schemas.openxmlformats.org/officeDocument/2006/relationships/image" Target="../media/image17.pict"/><Relationship Id="rId8" Type="http://schemas.openxmlformats.org/officeDocument/2006/relationships/image" Target="../media/image18.pict"/><Relationship Id="rId9" Type="http://schemas.openxmlformats.org/officeDocument/2006/relationships/image" Target="../media/image19.pict"/><Relationship Id="rId10" Type="http://schemas.openxmlformats.org/officeDocument/2006/relationships/image" Target="../media/image20.pict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ict"/><Relationship Id="rId4" Type="http://schemas.openxmlformats.org/officeDocument/2006/relationships/image" Target="../media/image26.pict"/><Relationship Id="rId1" Type="http://schemas.openxmlformats.org/officeDocument/2006/relationships/image" Target="../media/image23.pict"/><Relationship Id="rId2" Type="http://schemas.openxmlformats.org/officeDocument/2006/relationships/image" Target="../media/image24.pict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pict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pict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pict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pict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pict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pict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664937-CC7E-1147-954A-F42817EF7E06}" type="datetimeFigureOut">
              <a:rPr lang="en-US" smtClean="0"/>
              <a:t>1/29/10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F9A930-A89B-7A49-8A28-09611638964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F9A930-A89B-7A49-8A28-09611638964E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1CFD4-D50C-3141-B28B-5C3A3C05403C}" type="datetimeFigureOut">
              <a:rPr lang="en-US" smtClean="0"/>
              <a:pPr/>
              <a:t>1/29/10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E4BA-FE20-844D-AEF4-F5CDFE6E78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1CFD4-D50C-3141-B28B-5C3A3C05403C}" type="datetimeFigureOut">
              <a:rPr lang="en-US" smtClean="0"/>
              <a:pPr/>
              <a:t>1/29/10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E4BA-FE20-844D-AEF4-F5CDFE6E78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1CFD4-D50C-3141-B28B-5C3A3C05403C}" type="datetimeFigureOut">
              <a:rPr lang="en-US" smtClean="0"/>
              <a:pPr/>
              <a:t>1/29/10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E4BA-FE20-844D-AEF4-F5CDFE6E78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1CFD4-D50C-3141-B28B-5C3A3C05403C}" type="datetimeFigureOut">
              <a:rPr lang="en-US" smtClean="0"/>
              <a:pPr/>
              <a:t>1/29/10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E4BA-FE20-844D-AEF4-F5CDFE6E78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1CFD4-D50C-3141-B28B-5C3A3C05403C}" type="datetimeFigureOut">
              <a:rPr lang="en-US" smtClean="0"/>
              <a:pPr/>
              <a:t>1/29/10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E4BA-FE20-844D-AEF4-F5CDFE6E78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1CFD4-D50C-3141-B28B-5C3A3C05403C}" type="datetimeFigureOut">
              <a:rPr lang="en-US" smtClean="0"/>
              <a:pPr/>
              <a:t>1/29/10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E4BA-FE20-844D-AEF4-F5CDFE6E78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1CFD4-D50C-3141-B28B-5C3A3C05403C}" type="datetimeFigureOut">
              <a:rPr lang="en-US" smtClean="0"/>
              <a:pPr/>
              <a:t>1/29/10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E4BA-FE20-844D-AEF4-F5CDFE6E78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1CFD4-D50C-3141-B28B-5C3A3C05403C}" type="datetimeFigureOut">
              <a:rPr lang="en-US" smtClean="0"/>
              <a:pPr/>
              <a:t>1/29/10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E4BA-FE20-844D-AEF4-F5CDFE6E78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1CFD4-D50C-3141-B28B-5C3A3C05403C}" type="datetimeFigureOut">
              <a:rPr lang="en-US" smtClean="0"/>
              <a:pPr/>
              <a:t>1/29/10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E4BA-FE20-844D-AEF4-F5CDFE6E78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1CFD4-D50C-3141-B28B-5C3A3C05403C}" type="datetimeFigureOut">
              <a:rPr lang="en-US" smtClean="0"/>
              <a:pPr/>
              <a:t>1/29/10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E4BA-FE20-844D-AEF4-F5CDFE6E78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1CFD4-D50C-3141-B28B-5C3A3C05403C}" type="datetimeFigureOut">
              <a:rPr lang="en-US" smtClean="0"/>
              <a:pPr/>
              <a:t>1/29/10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E4BA-FE20-844D-AEF4-F5CDFE6E78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51CFD4-D50C-3141-B28B-5C3A3C05403C}" type="datetimeFigureOut">
              <a:rPr lang="en-US" smtClean="0"/>
              <a:pPr/>
              <a:t>1/29/10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6AE4BA-FE20-844D-AEF4-F5CDFE6E786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1.png"/><Relationship Id="rId12" Type="http://schemas.openxmlformats.org/officeDocument/2006/relationships/image" Target="../media/image6.pdf"/><Relationship Id="rId13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df"/><Relationship Id="rId3" Type="http://schemas.openxmlformats.org/officeDocument/2006/relationships/image" Target="../media/image2.png"/><Relationship Id="rId4" Type="http://schemas.openxmlformats.org/officeDocument/2006/relationships/image" Target="../media/image2.pdf"/><Relationship Id="rId5" Type="http://schemas.openxmlformats.org/officeDocument/2006/relationships/image" Target="../media/image4.png"/><Relationship Id="rId6" Type="http://schemas.openxmlformats.org/officeDocument/2006/relationships/image" Target="../media/image3.pdf"/><Relationship Id="rId7" Type="http://schemas.openxmlformats.org/officeDocument/2006/relationships/image" Target="../media/image6.png"/><Relationship Id="rId8" Type="http://schemas.openxmlformats.org/officeDocument/2006/relationships/image" Target="../media/image4.pdf"/><Relationship Id="rId9" Type="http://schemas.openxmlformats.org/officeDocument/2006/relationships/image" Target="../media/image8.png"/><Relationship Id="rId10" Type="http://schemas.openxmlformats.org/officeDocument/2006/relationships/image" Target="../media/image5.pd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Microsoft_Equation23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Microsoft_Equation24.bin"/></Relationships>
</file>

<file path=ppt/slides/_rels/slide12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Microsoft_Equation29.bin"/><Relationship Id="rId12" Type="http://schemas.openxmlformats.org/officeDocument/2006/relationships/image" Target="../media/image36.pdf"/><Relationship Id="rId13" Type="http://schemas.openxmlformats.org/officeDocument/2006/relationships/image" Target="../media/image37.png"/><Relationship Id="rId14" Type="http://schemas.openxmlformats.org/officeDocument/2006/relationships/oleObject" Target="../embeddings/Microsoft_Equation30.bin"/><Relationship Id="rId15" Type="http://schemas.openxmlformats.org/officeDocument/2006/relationships/oleObject" Target="../embeddings/Microsoft_Equation31.bin"/><Relationship Id="rId16" Type="http://schemas.openxmlformats.org/officeDocument/2006/relationships/oleObject" Target="../embeddings/Microsoft_Equation32.bin"/><Relationship Id="rId17" Type="http://schemas.openxmlformats.org/officeDocument/2006/relationships/oleObject" Target="../embeddings/Microsoft_Equation33.bin"/><Relationship Id="rId18" Type="http://schemas.openxmlformats.org/officeDocument/2006/relationships/oleObject" Target="../embeddings/Microsoft_Equation34.bin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32.pdf"/><Relationship Id="rId4" Type="http://schemas.openxmlformats.org/officeDocument/2006/relationships/image" Target="../media/image33.png"/><Relationship Id="rId5" Type="http://schemas.openxmlformats.org/officeDocument/2006/relationships/oleObject" Target="../embeddings/Microsoft_Equation25.bin"/><Relationship Id="rId6" Type="http://schemas.openxmlformats.org/officeDocument/2006/relationships/image" Target="../media/image34.pdf"/><Relationship Id="rId7" Type="http://schemas.openxmlformats.org/officeDocument/2006/relationships/image" Target="../media/image35.png"/><Relationship Id="rId8" Type="http://schemas.openxmlformats.org/officeDocument/2006/relationships/oleObject" Target="../embeddings/Microsoft_Equation26.bin"/><Relationship Id="rId9" Type="http://schemas.openxmlformats.org/officeDocument/2006/relationships/oleObject" Target="../embeddings/Microsoft_Equation27.bin"/><Relationship Id="rId10" Type="http://schemas.openxmlformats.org/officeDocument/2006/relationships/oleObject" Target="../embeddings/Microsoft_Equation28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df"/><Relationship Id="rId4" Type="http://schemas.openxmlformats.org/officeDocument/2006/relationships/image" Target="../media/image39.png"/><Relationship Id="rId5" Type="http://schemas.openxmlformats.org/officeDocument/2006/relationships/oleObject" Target="../embeddings/Microsoft_Equation35.bin"/><Relationship Id="rId6" Type="http://schemas.openxmlformats.org/officeDocument/2006/relationships/oleObject" Target="../embeddings/Microsoft_Equation36.bin"/><Relationship Id="rId7" Type="http://schemas.openxmlformats.org/officeDocument/2006/relationships/oleObject" Target="../embeddings/Microsoft_Equation37.bin"/><Relationship Id="rId8" Type="http://schemas.openxmlformats.org/officeDocument/2006/relationships/oleObject" Target="../embeddings/Microsoft_Equation38.bin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df"/><Relationship Id="rId4" Type="http://schemas.openxmlformats.org/officeDocument/2006/relationships/image" Target="../media/image41.png"/><Relationship Id="rId5" Type="http://schemas.openxmlformats.org/officeDocument/2006/relationships/oleObject" Target="../embeddings/Microsoft_Equation39.bin"/><Relationship Id="rId6" Type="http://schemas.openxmlformats.org/officeDocument/2006/relationships/oleObject" Target="../embeddings/Microsoft_Equation40.bin"/><Relationship Id="rId7" Type="http://schemas.openxmlformats.org/officeDocument/2006/relationships/oleObject" Target="../embeddings/Microsoft_Equation41.bin"/><Relationship Id="rId8" Type="http://schemas.openxmlformats.org/officeDocument/2006/relationships/oleObject" Target="../embeddings/Microsoft_Equation42.bin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df"/><Relationship Id="rId4" Type="http://schemas.openxmlformats.org/officeDocument/2006/relationships/image" Target="../media/image43.png"/><Relationship Id="rId5" Type="http://schemas.openxmlformats.org/officeDocument/2006/relationships/oleObject" Target="../embeddings/Microsoft_Equation43.bin"/><Relationship Id="rId6" Type="http://schemas.openxmlformats.org/officeDocument/2006/relationships/oleObject" Target="../embeddings/Microsoft_Equation44.bin"/><Relationship Id="rId7" Type="http://schemas.openxmlformats.org/officeDocument/2006/relationships/oleObject" Target="../embeddings/Microsoft_Equation45.bin"/><Relationship Id="rId8" Type="http://schemas.openxmlformats.org/officeDocument/2006/relationships/oleObject" Target="../embeddings/Microsoft_Equation46.bin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df"/><Relationship Id="rId4" Type="http://schemas.openxmlformats.org/officeDocument/2006/relationships/image" Target="../media/image45.png"/><Relationship Id="rId5" Type="http://schemas.openxmlformats.org/officeDocument/2006/relationships/oleObject" Target="../embeddings/Microsoft_Equation47.bin"/><Relationship Id="rId6" Type="http://schemas.openxmlformats.org/officeDocument/2006/relationships/oleObject" Target="../embeddings/Microsoft_Equation48.bin"/><Relationship Id="rId7" Type="http://schemas.openxmlformats.org/officeDocument/2006/relationships/image" Target="../media/image46.pdf"/><Relationship Id="rId8" Type="http://schemas.openxmlformats.org/officeDocument/2006/relationships/image" Target="../media/image47.png"/><Relationship Id="rId9" Type="http://schemas.openxmlformats.org/officeDocument/2006/relationships/oleObject" Target="../embeddings/Microsoft_Equation49.bin"/><Relationship Id="rId10" Type="http://schemas.openxmlformats.org/officeDocument/2006/relationships/oleObject" Target="../embeddings/Microsoft_Equation50.bin"/><Relationship Id="rId11" Type="http://schemas.openxmlformats.org/officeDocument/2006/relationships/oleObject" Target="../embeddings/Microsoft_Equation51.bin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df"/><Relationship Id="rId4" Type="http://schemas.openxmlformats.org/officeDocument/2006/relationships/image" Target="../media/image49.png"/><Relationship Id="rId5" Type="http://schemas.openxmlformats.org/officeDocument/2006/relationships/oleObject" Target="../embeddings/Microsoft_Equation52.bin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df"/><Relationship Id="rId4" Type="http://schemas.openxmlformats.org/officeDocument/2006/relationships/image" Target="../media/image10.png"/><Relationship Id="rId5" Type="http://schemas.openxmlformats.org/officeDocument/2006/relationships/oleObject" Target="../embeddings/Microsoft_Equation1.bin"/><Relationship Id="rId6" Type="http://schemas.openxmlformats.org/officeDocument/2006/relationships/oleObject" Target="../embeddings/Microsoft_Equation2.bin"/><Relationship Id="rId7" Type="http://schemas.openxmlformats.org/officeDocument/2006/relationships/oleObject" Target="../embeddings/Microsoft_Equation3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Microsoft_Equation12.bin"/><Relationship Id="rId12" Type="http://schemas.openxmlformats.org/officeDocument/2006/relationships/oleObject" Target="../embeddings/Microsoft_Equation13.bin"/><Relationship Id="rId13" Type="http://schemas.openxmlformats.org/officeDocument/2006/relationships/oleObject" Target="../embeddings/Microsoft_Equation14.bin"/><Relationship Id="rId14" Type="http://schemas.openxmlformats.org/officeDocument/2006/relationships/oleObject" Target="../embeddings/Microsoft_Equation15.bin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Microsoft_Equation4.bin"/><Relationship Id="rId4" Type="http://schemas.openxmlformats.org/officeDocument/2006/relationships/oleObject" Target="../embeddings/Microsoft_Equation5.bin"/><Relationship Id="rId5" Type="http://schemas.openxmlformats.org/officeDocument/2006/relationships/oleObject" Target="../embeddings/Microsoft_Equation6.bin"/><Relationship Id="rId6" Type="http://schemas.openxmlformats.org/officeDocument/2006/relationships/oleObject" Target="../embeddings/Microsoft_Equation7.bin"/><Relationship Id="rId7" Type="http://schemas.openxmlformats.org/officeDocument/2006/relationships/oleObject" Target="../embeddings/Microsoft_Equation8.bin"/><Relationship Id="rId8" Type="http://schemas.openxmlformats.org/officeDocument/2006/relationships/oleObject" Target="../embeddings/Microsoft_Equation9.bin"/><Relationship Id="rId9" Type="http://schemas.openxmlformats.org/officeDocument/2006/relationships/oleObject" Target="../embeddings/Microsoft_Equation10.bin"/><Relationship Id="rId10" Type="http://schemas.openxmlformats.org/officeDocument/2006/relationships/oleObject" Target="../embeddings/Microsoft_Equation11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4" Type="http://schemas.openxmlformats.org/officeDocument/2006/relationships/oleObject" Target="../embeddings/Microsoft_Equation16.bin"/><Relationship Id="rId5" Type="http://schemas.openxmlformats.org/officeDocument/2006/relationships/oleObject" Target="../embeddings/Microsoft_Equation17.bin"/><Relationship Id="rId6" Type="http://schemas.openxmlformats.org/officeDocument/2006/relationships/oleObject" Target="../embeddings/Microsoft_Equation18.bin"/><Relationship Id="rId7" Type="http://schemas.openxmlformats.org/officeDocument/2006/relationships/oleObject" Target="../embeddings/Microsoft_Equation19.bin"/><Relationship Id="rId8" Type="http://schemas.openxmlformats.org/officeDocument/2006/relationships/oleObject" Target="../embeddings/Microsoft_Equation20.bin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Microsoft_Equation21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Microsoft_Equation22.bin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83726" y="3741916"/>
            <a:ext cx="312484" cy="401983"/>
          </a:xfrm>
        </p:spPr>
        <p:txBody>
          <a:bodyPr>
            <a:normAutofit/>
          </a:bodyPr>
          <a:lstStyle/>
          <a:p>
            <a:r>
              <a:rPr lang="en-US" sz="1800" dirty="0" err="1" smtClean="0">
                <a:solidFill>
                  <a:schemeClr val="tx1"/>
                </a:solidFill>
                <a:latin typeface="Symbol"/>
              </a:rPr>
              <a:t>ε</a:t>
            </a:r>
            <a:endParaRPr lang="en-US" sz="1800" dirty="0">
              <a:solidFill>
                <a:schemeClr val="tx1"/>
              </a:solidFill>
              <a:latin typeface="Symbol"/>
            </a:endParaRPr>
          </a:p>
        </p:txBody>
      </p:sp>
      <p:pic>
        <p:nvPicPr>
          <p:cNvPr id="4" name="Picture 3" descr="cse1.eps"/>
          <p:cNvPicPr>
            <a:picLocks noChangeAspect="1"/>
          </p:cNvPicPr>
          <p:nvPr/>
        </p:nvPicPr>
        <mc:AlternateContent xmlns:ma="http://schemas.microsoft.com/office/mac/drawingml/2008/main">
          <mc:Choice Requires="ma">
            <p:blipFill>
              <a:blip r:embed="rId2"/>
              <a:stretch>
                <a:fillRect/>
              </a:stretch>
            </p:blipFill>
          </mc:Choice>
          <mc:Fallback xmlns:p="http://schemas.openxmlformats.org/presentationml/2006/main" xmlns:mv="urn:schemas-microsoft-com:mac:vml" xmlns:mc="http://schemas.openxmlformats.org/markup-compatibility/2006" xmlns:r="http://schemas.openxmlformats.org/officeDocument/2006/relationships" xmlns:a="http://schemas.openxmlformats.org/drawingml/2006/main" xmlns="" xmlns:ma="http://schemas.microsoft.com/office/mac/drawingml/2008/main"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435373" y="395832"/>
            <a:ext cx="2120900" cy="4191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42848" y="412612"/>
            <a:ext cx="349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ymbol"/>
              </a:rPr>
              <a:t>∇</a:t>
            </a:r>
            <a:endParaRPr lang="en-US" dirty="0">
              <a:latin typeface="Symbo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24398" y="316452"/>
            <a:ext cx="2943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Symbol"/>
              </a:rPr>
              <a:t>∇</a:t>
            </a:r>
            <a:endParaRPr lang="en-US" sz="1200" dirty="0">
              <a:latin typeface="Symbol"/>
            </a:endParaRPr>
          </a:p>
        </p:txBody>
      </p:sp>
      <p:pic>
        <p:nvPicPr>
          <p:cNvPr id="7" name="Picture 6" descr="cse2.eps"/>
          <p:cNvPicPr>
            <a:picLocks noChangeAspect="1"/>
          </p:cNvPicPr>
          <p:nvPr/>
        </p:nvPicPr>
        <mc:AlternateContent xmlns:ma="http://schemas.microsoft.com/office/mac/drawingml/2008/main">
          <mc:Choice Requires="ma">
            <p:blipFill>
              <a:blip r:embed="rId4"/>
              <a:stretch>
                <a:fillRect/>
              </a:stretch>
            </p:blipFill>
          </mc:Choice>
          <mc:Fallback xmlns:p="http://schemas.openxmlformats.org/presentationml/2006/main" xmlns:mv="urn:schemas-microsoft-com:mac:vml" xmlns:mc="http://schemas.openxmlformats.org/markup-compatibility/2006" xmlns:r="http://schemas.openxmlformats.org/officeDocument/2006/relationships" xmlns:a="http://schemas.openxmlformats.org/drawingml/2006/main" xmlns="" xmlns:ma="http://schemas.microsoft.com/office/mac/drawingml/2008/main"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3095435" y="412612"/>
            <a:ext cx="2120900" cy="4191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816714" y="330879"/>
            <a:ext cx="2943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Symbol"/>
              </a:rPr>
              <a:t>∇</a:t>
            </a:r>
            <a:endParaRPr lang="en-US" sz="1200" dirty="0">
              <a:latin typeface="Symbol"/>
            </a:endParaRPr>
          </a:p>
        </p:txBody>
      </p:sp>
      <p:pic>
        <p:nvPicPr>
          <p:cNvPr id="9" name="Picture 8" descr="cse3.eps"/>
          <p:cNvPicPr>
            <a:picLocks noChangeAspect="1"/>
          </p:cNvPicPr>
          <p:nvPr/>
        </p:nvPicPr>
        <mc:AlternateContent xmlns:ma="http://schemas.microsoft.com/office/mac/drawingml/2008/main">
          <mc:Choice Requires="ma">
            <p:blipFill>
              <a:blip r:embed="rId6"/>
              <a:stretch>
                <a:fillRect/>
              </a:stretch>
            </p:blipFill>
          </mc:Choice>
          <mc:Fallback xmlns:p="http://schemas.openxmlformats.org/presentationml/2006/main" xmlns:mv="urn:schemas-microsoft-com:mac:vml" xmlns:mc="http://schemas.openxmlformats.org/markup-compatibility/2006" xmlns:r="http://schemas.openxmlformats.org/officeDocument/2006/relationships" xmlns:a="http://schemas.openxmlformats.org/drawingml/2006/main" xmlns="" xmlns:ma="http://schemas.microsoft.com/office/mac/drawingml/2008/main">
            <p:blipFill>
              <a:blip r:embed="rId7"/>
              <a:stretch>
                <a:fillRect/>
              </a:stretch>
            </p:blipFill>
          </mc:Fallback>
        </mc:AlternateContent>
        <p:spPr>
          <a:xfrm>
            <a:off x="5461000" y="421232"/>
            <a:ext cx="2311400" cy="3937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713160" y="347373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Symbol"/>
              </a:rPr>
              <a:t>-</a:t>
            </a:r>
            <a:endParaRPr lang="en-US" sz="1200" dirty="0">
              <a:latin typeface="Symbol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412053" y="339126"/>
            <a:ext cx="2943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Symbol"/>
              </a:rPr>
              <a:t>∇</a:t>
            </a:r>
            <a:endParaRPr lang="en-US" sz="1200" dirty="0">
              <a:latin typeface="Symbol"/>
            </a:endParaRPr>
          </a:p>
        </p:txBody>
      </p:sp>
      <p:pic>
        <p:nvPicPr>
          <p:cNvPr id="12" name="Picture 11" descr="cse4.eps"/>
          <p:cNvPicPr>
            <a:picLocks noChangeAspect="1"/>
          </p:cNvPicPr>
          <p:nvPr/>
        </p:nvPicPr>
        <mc:AlternateContent xmlns:ma="http://schemas.microsoft.com/office/mac/drawingml/2008/main">
          <mc:Choice Requires="ma">
            <p:blipFill>
              <a:blip r:embed="rId8"/>
              <a:stretch>
                <a:fillRect/>
              </a:stretch>
            </p:blipFill>
          </mc:Choice>
          <mc:Fallback xmlns:p="http://schemas.openxmlformats.org/presentationml/2006/main" xmlns:mv="urn:schemas-microsoft-com:mac:vml" xmlns:mc="http://schemas.openxmlformats.org/markup-compatibility/2006" xmlns:r="http://schemas.openxmlformats.org/officeDocument/2006/relationships" xmlns:a="http://schemas.openxmlformats.org/drawingml/2006/main" xmlns="" xmlns:ma="http://schemas.microsoft.com/office/mac/drawingml/2008/main">
            <p:blipFill>
              <a:blip r:embed="rId9"/>
              <a:stretch>
                <a:fillRect/>
              </a:stretch>
            </p:blipFill>
          </mc:Fallback>
        </mc:AlternateContent>
        <p:spPr>
          <a:xfrm>
            <a:off x="435373" y="1352427"/>
            <a:ext cx="2159000" cy="3937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684083" y="1278204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Symbol"/>
              </a:rPr>
              <a:t>-</a:t>
            </a:r>
            <a:endParaRPr lang="en-US" sz="1200" dirty="0">
              <a:latin typeface="Symbol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86643" y="1278204"/>
            <a:ext cx="2943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Symbol"/>
              </a:rPr>
              <a:t>∇</a:t>
            </a:r>
            <a:endParaRPr lang="en-US" sz="1200" dirty="0">
              <a:latin typeface="Symbol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53018" y="1339887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Symbol"/>
              </a:rPr>
              <a:t>-</a:t>
            </a:r>
            <a:endParaRPr lang="en-US" sz="900" dirty="0">
              <a:latin typeface="Symbol"/>
            </a:endParaRPr>
          </a:p>
        </p:txBody>
      </p:sp>
      <p:pic>
        <p:nvPicPr>
          <p:cNvPr id="16" name="Picture 15" descr="gate.eps"/>
          <p:cNvPicPr>
            <a:picLocks noChangeAspect="1"/>
          </p:cNvPicPr>
          <p:nvPr/>
        </p:nvPicPr>
        <mc:AlternateContent xmlns:ma="http://schemas.microsoft.com/office/mac/drawingml/2008/main">
          <mc:Choice Requires="ma">
            <p:blipFill>
              <a:blip r:embed="rId10"/>
              <a:stretch>
                <a:fillRect/>
              </a:stretch>
            </p:blipFill>
          </mc:Choice>
          <mc:Fallback xmlns:p="http://schemas.openxmlformats.org/presentationml/2006/main" xmlns:mv="urn:schemas-microsoft-com:mac:vml" xmlns:mc="http://schemas.openxmlformats.org/markup-compatibility/2006" xmlns:r="http://schemas.openxmlformats.org/officeDocument/2006/relationships" xmlns:a="http://schemas.openxmlformats.org/drawingml/2006/main" xmlns="" xmlns:ma="http://schemas.microsoft.com/office/mac/drawingml/2008/main">
            <p:blipFill>
              <a:blip r:embed="rId11"/>
              <a:stretch>
                <a:fillRect/>
              </a:stretch>
            </p:blipFill>
          </mc:Fallback>
        </mc:AlternateContent>
        <p:spPr>
          <a:xfrm>
            <a:off x="1263650" y="2222405"/>
            <a:ext cx="6616700" cy="19050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3177905" y="215642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ymbol"/>
              </a:rPr>
              <a:t>-</a:t>
            </a:r>
            <a:endParaRPr lang="en-US" dirty="0">
              <a:latin typeface="Symbol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182058" y="286978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ymbol"/>
              </a:rPr>
              <a:t>-</a:t>
            </a:r>
            <a:endParaRPr lang="en-US" dirty="0">
              <a:latin typeface="Symbol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144424" y="377605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ymbol"/>
              </a:rPr>
              <a:t>-</a:t>
            </a:r>
            <a:endParaRPr lang="en-US" dirty="0">
              <a:latin typeface="Symbol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504759" y="37833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ymbol"/>
              </a:rPr>
              <a:t>-</a:t>
            </a:r>
            <a:endParaRPr lang="en-US" dirty="0">
              <a:latin typeface="Symbol"/>
            </a:endParaRPr>
          </a:p>
        </p:txBody>
      </p:sp>
      <p:sp>
        <p:nvSpPr>
          <p:cNvPr id="22" name="Subtitle 2"/>
          <p:cNvSpPr txBox="1">
            <a:spLocks/>
          </p:cNvSpPr>
          <p:nvPr/>
        </p:nvSpPr>
        <p:spPr>
          <a:xfrm>
            <a:off x="2832433" y="2115194"/>
            <a:ext cx="312484" cy="4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ymbol"/>
                <a:ea typeface="+mn-ea"/>
                <a:cs typeface="+mn-cs"/>
              </a:rPr>
              <a:t>ε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ymbol"/>
              <a:ea typeface="+mn-ea"/>
              <a:cs typeface="+mn-cs"/>
            </a:endParaRPr>
          </a:p>
        </p:txBody>
      </p:sp>
      <p:pic>
        <p:nvPicPr>
          <p:cNvPr id="23" name="Picture 22" descr="pulse.eps"/>
          <p:cNvPicPr>
            <a:picLocks noChangeAspect="1"/>
          </p:cNvPicPr>
          <p:nvPr/>
        </p:nvPicPr>
        <mc:AlternateContent xmlns:ma="http://schemas.microsoft.com/office/mac/drawingml/2008/main">
          <mc:Choice Requires="ma">
            <p:blipFill>
              <a:blip r:embed="rId12"/>
              <a:stretch>
                <a:fillRect/>
              </a:stretch>
            </p:blipFill>
          </mc:Choice>
          <mc:Fallback xmlns:p="http://schemas.openxmlformats.org/presentationml/2006/main" xmlns:mv="urn:schemas-microsoft-com:mac:vml" xmlns:mc="http://schemas.openxmlformats.org/markup-compatibility/2006" xmlns:r="http://schemas.openxmlformats.org/officeDocument/2006/relationships" xmlns:a="http://schemas.openxmlformats.org/drawingml/2006/main" xmlns="" xmlns:ma="http://schemas.microsoft.com/office/mac/drawingml/2008/main">
            <p:blipFill>
              <a:blip r:embed="rId13"/>
              <a:stretch>
                <a:fillRect/>
              </a:stretch>
            </p:blipFill>
          </mc:Fallback>
        </mc:AlternateContent>
        <p:spPr>
          <a:xfrm>
            <a:off x="1238250" y="4385012"/>
            <a:ext cx="6667500" cy="1320800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4288412" y="537771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ymbol"/>
              </a:rPr>
              <a:t>-</a:t>
            </a:r>
            <a:endParaRPr lang="en-US" dirty="0">
              <a:latin typeface="Symbo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Backward Rectangular</a:t>
            </a:r>
            <a:endParaRPr lang="en-US" dirty="0"/>
          </a:p>
        </p:txBody>
      </p:sp>
      <p:grpSp>
        <p:nvGrpSpPr>
          <p:cNvPr id="68" name="Group 67"/>
          <p:cNvGrpSpPr/>
          <p:nvPr/>
        </p:nvGrpSpPr>
        <p:grpSpPr>
          <a:xfrm>
            <a:off x="1131265" y="2308441"/>
            <a:ext cx="5184661" cy="2782316"/>
            <a:chOff x="1131265" y="2308441"/>
            <a:chExt cx="5184661" cy="2782316"/>
          </a:xfrm>
        </p:grpSpPr>
        <p:sp>
          <p:nvSpPr>
            <p:cNvPr id="36" name="Rectangle 35"/>
            <p:cNvSpPr/>
            <p:nvPr/>
          </p:nvSpPr>
          <p:spPr>
            <a:xfrm>
              <a:off x="2672036" y="2718331"/>
              <a:ext cx="1109970" cy="2046723"/>
            </a:xfrm>
            <a:prstGeom prst="rect">
              <a:avLst/>
            </a:prstGeom>
            <a:solidFill>
              <a:schemeClr val="accent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7" name="Group 36"/>
            <p:cNvGrpSpPr/>
            <p:nvPr/>
          </p:nvGrpSpPr>
          <p:grpSpPr>
            <a:xfrm>
              <a:off x="1131265" y="2308441"/>
              <a:ext cx="5184661" cy="2782316"/>
              <a:chOff x="1131265" y="2308441"/>
              <a:chExt cx="5184661" cy="2782316"/>
            </a:xfrm>
          </p:grpSpPr>
          <p:cxnSp>
            <p:nvCxnSpPr>
              <p:cNvPr id="38" name="Straight Arrow Connector 37"/>
              <p:cNvCxnSpPr/>
              <p:nvPr/>
            </p:nvCxnSpPr>
            <p:spPr>
              <a:xfrm rot="16200000" flipV="1">
                <a:off x="360877" y="3632898"/>
                <a:ext cx="2605896" cy="1649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TextBox 38"/>
              <p:cNvSpPr txBox="1"/>
              <p:nvPr/>
            </p:nvSpPr>
            <p:spPr>
              <a:xfrm>
                <a:off x="1131265" y="2308441"/>
                <a:ext cx="5366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err="1" smtClean="0">
                    <a:latin typeface="Times New Roman"/>
                  </a:rPr>
                  <a:t>u</a:t>
                </a:r>
                <a:r>
                  <a:rPr lang="en-US" dirty="0" err="1" smtClean="0">
                    <a:latin typeface="Times New Roman"/>
                  </a:rPr>
                  <a:t>(</a:t>
                </a:r>
                <a:r>
                  <a:rPr lang="en-US" i="1" dirty="0" err="1" smtClean="0">
                    <a:latin typeface="Times New Roman"/>
                  </a:rPr>
                  <a:t>t</a:t>
                </a:r>
                <a:r>
                  <a:rPr lang="en-US" dirty="0" smtClean="0">
                    <a:latin typeface="Times New Roman"/>
                  </a:rPr>
                  <a:t>)</a:t>
                </a:r>
                <a:endParaRPr lang="en-US" dirty="0">
                  <a:latin typeface="Times New Roman"/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5134610" y="4721425"/>
                <a:ext cx="2675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err="1" smtClean="0">
                    <a:latin typeface="Times New Roman"/>
                  </a:rPr>
                  <a:t>t</a:t>
                </a:r>
                <a:endParaRPr lang="en-US" dirty="0">
                  <a:latin typeface="Times New Roman"/>
                </a:endParaRPr>
              </a:p>
            </p:txBody>
          </p:sp>
          <p:cxnSp>
            <p:nvCxnSpPr>
              <p:cNvPr id="41" name="Straight Connector 40"/>
              <p:cNvCxnSpPr/>
              <p:nvPr/>
            </p:nvCxnSpPr>
            <p:spPr>
              <a:xfrm rot="5400000" flipH="1" flipV="1">
                <a:off x="3630302" y="4610967"/>
                <a:ext cx="181423" cy="121985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 rot="5400000" flipH="1" flipV="1">
                <a:off x="3485202" y="4465867"/>
                <a:ext cx="346353" cy="247255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 rot="5400000" flipH="1" flipV="1">
                <a:off x="3349710" y="4330375"/>
                <a:ext cx="503036" cy="361555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 rot="5400000" flipH="1" flipV="1">
                <a:off x="3211171" y="4190245"/>
                <a:ext cx="659720" cy="485131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 rot="5400000" flipH="1" flipV="1">
                <a:off x="3070554" y="4053598"/>
                <a:ext cx="818785" cy="604123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 rot="5400000" flipH="1" flipV="1">
                <a:off x="2923765" y="3905224"/>
                <a:ext cx="991963" cy="727697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 rot="5400000" flipH="1" flipV="1">
                <a:off x="2792677" y="3774133"/>
                <a:ext cx="1132154" cy="849686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rot="5400000" flipH="1" flipV="1">
                <a:off x="2620356" y="3601815"/>
                <a:ext cx="1354807" cy="971671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 rot="5400000" flipH="1" flipV="1">
                <a:off x="2464527" y="3445985"/>
                <a:ext cx="1544479" cy="1093658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 rot="5400000" flipH="1" flipV="1">
                <a:off x="2465719" y="3263372"/>
                <a:ext cx="1542096" cy="1093657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 rot="5400000" flipH="1" flipV="1">
                <a:off x="2457165" y="3089889"/>
                <a:ext cx="1542097" cy="1110763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 rot="5400000" flipH="1" flipV="1">
                <a:off x="2456370" y="2933998"/>
                <a:ext cx="1541303" cy="1109970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 rot="5400000" flipH="1" flipV="1">
                <a:off x="2489029" y="3057229"/>
                <a:ext cx="1228729" cy="862715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 rot="5400000" flipH="1" flipV="1">
                <a:off x="2579067" y="3313544"/>
                <a:ext cx="569803" cy="383864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 rot="5400000" flipH="1" flipV="1">
                <a:off x="2528122" y="3032546"/>
                <a:ext cx="1072046" cy="748413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 rot="5400000" flipH="1" flipV="1">
                <a:off x="2622408" y="3459874"/>
                <a:ext cx="239146" cy="139890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Curved Connector 56"/>
              <p:cNvCxnSpPr/>
              <p:nvPr/>
            </p:nvCxnSpPr>
            <p:spPr>
              <a:xfrm flipV="1">
                <a:off x="1655577" y="2577346"/>
                <a:ext cx="3359673" cy="956595"/>
              </a:xfrm>
              <a:prstGeom prst="curvedConnector3">
                <a:avLst>
                  <a:gd name="adj1" fmla="val 46072"/>
                </a:avLst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 rot="5400000" flipH="1" flipV="1">
                <a:off x="2760234" y="3740104"/>
                <a:ext cx="2045133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 rot="16200000" flipH="1">
                <a:off x="1994636" y="4087648"/>
                <a:ext cx="1354804" cy="1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/>
              <p:cNvCxnSpPr/>
              <p:nvPr/>
            </p:nvCxnSpPr>
            <p:spPr>
              <a:xfrm>
                <a:off x="1449399" y="4762670"/>
                <a:ext cx="3907301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TextBox 60"/>
              <p:cNvSpPr txBox="1"/>
              <p:nvPr/>
            </p:nvSpPr>
            <p:spPr>
              <a:xfrm>
                <a:off x="2243881" y="3101884"/>
                <a:ext cx="66326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i="1" dirty="0" err="1" smtClean="0">
                    <a:latin typeface="Times New Roman"/>
                  </a:rPr>
                  <a:t>u</a:t>
                </a:r>
                <a:r>
                  <a:rPr lang="en-US" sz="1200" dirty="0" err="1" smtClean="0">
                    <a:latin typeface="Times New Roman"/>
                  </a:rPr>
                  <a:t>(</a:t>
                </a:r>
                <a:r>
                  <a:rPr lang="en-US" sz="1200" i="1" dirty="0" err="1" smtClean="0">
                    <a:latin typeface="Times New Roman"/>
                  </a:rPr>
                  <a:t>nT</a:t>
                </a:r>
                <a:r>
                  <a:rPr lang="en-US" sz="1200" i="1" dirty="0" smtClean="0">
                    <a:latin typeface="Times New Roman"/>
                  </a:rPr>
                  <a:t>-T</a:t>
                </a:r>
                <a:r>
                  <a:rPr lang="en-US" sz="1200" dirty="0" smtClean="0">
                    <a:latin typeface="Times New Roman"/>
                  </a:rPr>
                  <a:t>)</a:t>
                </a:r>
                <a:endParaRPr lang="en-US" sz="1200" dirty="0">
                  <a:latin typeface="Times New Roman"/>
                </a:endParaRPr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2397257" y="4736571"/>
                <a:ext cx="50366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i="1" dirty="0" err="1" smtClean="0">
                    <a:latin typeface="Times New Roman"/>
                  </a:rPr>
                  <a:t>nT</a:t>
                </a:r>
                <a:r>
                  <a:rPr lang="en-US" sz="1200" i="1" dirty="0" smtClean="0">
                    <a:latin typeface="Times New Roman"/>
                  </a:rPr>
                  <a:t>-T</a:t>
                </a:r>
                <a:endParaRPr lang="en-US" sz="1200" dirty="0">
                  <a:latin typeface="Times New Roman"/>
                </a:endParaRP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3584233" y="4736571"/>
                <a:ext cx="37542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i="1" dirty="0" err="1" smtClean="0">
                    <a:latin typeface="Times New Roman"/>
                  </a:rPr>
                  <a:t>nT</a:t>
                </a:r>
                <a:endParaRPr lang="en-US" sz="1200" dirty="0">
                  <a:latin typeface="Times New Roman"/>
                </a:endParaRP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3652002" y="2390911"/>
                <a:ext cx="53785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i="1" dirty="0" err="1" smtClean="0">
                    <a:latin typeface="Times New Roman"/>
                  </a:rPr>
                  <a:t>u</a:t>
                </a:r>
                <a:r>
                  <a:rPr lang="en-US" sz="1200" dirty="0" err="1" smtClean="0">
                    <a:latin typeface="Times New Roman"/>
                  </a:rPr>
                  <a:t>(</a:t>
                </a:r>
                <a:r>
                  <a:rPr lang="en-US" sz="1200" i="1" dirty="0" err="1" smtClean="0">
                    <a:latin typeface="Times New Roman"/>
                  </a:rPr>
                  <a:t>nT</a:t>
                </a:r>
                <a:r>
                  <a:rPr lang="en-US" sz="1200" dirty="0" smtClean="0">
                    <a:latin typeface="Times New Roman"/>
                  </a:rPr>
                  <a:t>)</a:t>
                </a:r>
                <a:endParaRPr lang="en-US" sz="1200" dirty="0">
                  <a:latin typeface="Times New Roman"/>
                </a:endParaRPr>
              </a:p>
            </p:txBody>
          </p:sp>
          <p:cxnSp>
            <p:nvCxnSpPr>
              <p:cNvPr id="65" name="Straight Arrow Connector 64"/>
              <p:cNvCxnSpPr/>
              <p:nvPr/>
            </p:nvCxnSpPr>
            <p:spPr>
              <a:xfrm rot="10800000" flipV="1">
                <a:off x="3783599" y="3378882"/>
                <a:ext cx="741981" cy="15505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TextBox 65"/>
              <p:cNvSpPr txBox="1"/>
              <p:nvPr/>
            </p:nvSpPr>
            <p:spPr>
              <a:xfrm>
                <a:off x="4525577" y="3009550"/>
                <a:ext cx="17903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Area of rectangle</a:t>
                </a:r>
                <a:endParaRPr lang="en-US" dirty="0"/>
              </a:p>
            </p:txBody>
          </p:sp>
          <p:graphicFrame>
            <p:nvGraphicFramePr>
              <p:cNvPr id="67" name="Object 66"/>
              <p:cNvGraphicFramePr>
                <a:graphicFrameLocks noChangeAspect="1"/>
              </p:cNvGraphicFramePr>
              <p:nvPr/>
            </p:nvGraphicFramePr>
            <p:xfrm>
              <a:off x="4949825" y="3394075"/>
              <a:ext cx="812800" cy="263525"/>
            </p:xfrm>
            <a:graphic>
              <a:graphicData uri="http://schemas.openxmlformats.org/presentationml/2006/ole">
                <p:oleObj spid="_x0000_s23555" name="Equation" r:id="rId3" imgW="469900" imgH="152400" progId="Equation.3">
                  <p:embed/>
                </p:oleObj>
              </a:graphicData>
            </a:graphic>
          </p:graphicFrame>
        </p:grp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Trapezoidal (Tustin)</a:t>
            </a:r>
            <a:endParaRPr lang="en-US" dirty="0"/>
          </a:p>
        </p:txBody>
      </p:sp>
      <p:grpSp>
        <p:nvGrpSpPr>
          <p:cNvPr id="69" name="Group 68"/>
          <p:cNvGrpSpPr/>
          <p:nvPr/>
        </p:nvGrpSpPr>
        <p:grpSpPr>
          <a:xfrm>
            <a:off x="1265357" y="2258234"/>
            <a:ext cx="5741368" cy="2782316"/>
            <a:chOff x="1265357" y="2258234"/>
            <a:chExt cx="5741368" cy="2782316"/>
          </a:xfrm>
        </p:grpSpPr>
        <p:sp>
          <p:nvSpPr>
            <p:cNvPr id="68" name="Freeform 67"/>
            <p:cNvSpPr/>
            <p:nvPr/>
          </p:nvSpPr>
          <p:spPr>
            <a:xfrm>
              <a:off x="2775096" y="2680881"/>
              <a:ext cx="1140611" cy="2045936"/>
            </a:xfrm>
            <a:custGeom>
              <a:avLst/>
              <a:gdLst>
                <a:gd name="connsiteX0" fmla="*/ 11759 w 1140611"/>
                <a:gd name="connsiteY0" fmla="*/ 2022419 h 2045936"/>
                <a:gd name="connsiteX1" fmla="*/ 0 w 1140611"/>
                <a:gd name="connsiteY1" fmla="*/ 681979 h 2045936"/>
                <a:gd name="connsiteX2" fmla="*/ 0 w 1140611"/>
                <a:gd name="connsiteY2" fmla="*/ 681979 h 2045936"/>
                <a:gd name="connsiteX3" fmla="*/ 1128853 w 1140611"/>
                <a:gd name="connsiteY3" fmla="*/ 0 h 2045936"/>
                <a:gd name="connsiteX4" fmla="*/ 1128853 w 1140611"/>
                <a:gd name="connsiteY4" fmla="*/ 0 h 2045936"/>
                <a:gd name="connsiteX5" fmla="*/ 1140611 w 1140611"/>
                <a:gd name="connsiteY5" fmla="*/ 2045936 h 2045936"/>
                <a:gd name="connsiteX6" fmla="*/ 1140611 w 1140611"/>
                <a:gd name="connsiteY6" fmla="*/ 2045936 h 2045936"/>
                <a:gd name="connsiteX7" fmla="*/ 11759 w 1140611"/>
                <a:gd name="connsiteY7" fmla="*/ 2022419 h 2045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40611" h="2045936">
                  <a:moveTo>
                    <a:pt x="11759" y="2022419"/>
                  </a:moveTo>
                  <a:lnTo>
                    <a:pt x="0" y="681979"/>
                  </a:lnTo>
                  <a:lnTo>
                    <a:pt x="0" y="681979"/>
                  </a:lnTo>
                  <a:lnTo>
                    <a:pt x="1128853" y="0"/>
                  </a:lnTo>
                  <a:lnTo>
                    <a:pt x="1128853" y="0"/>
                  </a:lnTo>
                  <a:cubicBezTo>
                    <a:pt x="1132772" y="681979"/>
                    <a:pt x="1140611" y="2045936"/>
                    <a:pt x="1140611" y="2045936"/>
                  </a:cubicBezTo>
                  <a:lnTo>
                    <a:pt x="1140611" y="2045936"/>
                  </a:lnTo>
                  <a:lnTo>
                    <a:pt x="11759" y="2022419"/>
                  </a:lnTo>
                  <a:close/>
                </a:path>
              </a:pathLst>
            </a:cu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7" name="Group 36"/>
            <p:cNvGrpSpPr/>
            <p:nvPr/>
          </p:nvGrpSpPr>
          <p:grpSpPr>
            <a:xfrm>
              <a:off x="1265357" y="2258234"/>
              <a:ext cx="5741368" cy="2782316"/>
              <a:chOff x="1131265" y="2308441"/>
              <a:chExt cx="5741368" cy="2782316"/>
            </a:xfrm>
          </p:grpSpPr>
          <p:cxnSp>
            <p:nvCxnSpPr>
              <p:cNvPr id="38" name="Straight Arrow Connector 37"/>
              <p:cNvCxnSpPr/>
              <p:nvPr/>
            </p:nvCxnSpPr>
            <p:spPr>
              <a:xfrm rot="16200000" flipV="1">
                <a:off x="360877" y="3632898"/>
                <a:ext cx="2605896" cy="1649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TextBox 38"/>
              <p:cNvSpPr txBox="1"/>
              <p:nvPr/>
            </p:nvSpPr>
            <p:spPr>
              <a:xfrm>
                <a:off x="1131265" y="2308441"/>
                <a:ext cx="5366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err="1" smtClean="0">
                    <a:latin typeface="Times New Roman"/>
                  </a:rPr>
                  <a:t>u</a:t>
                </a:r>
                <a:r>
                  <a:rPr lang="en-US" dirty="0" err="1" smtClean="0">
                    <a:latin typeface="Times New Roman"/>
                  </a:rPr>
                  <a:t>(</a:t>
                </a:r>
                <a:r>
                  <a:rPr lang="en-US" i="1" dirty="0" err="1" smtClean="0">
                    <a:latin typeface="Times New Roman"/>
                  </a:rPr>
                  <a:t>t</a:t>
                </a:r>
                <a:r>
                  <a:rPr lang="en-US" dirty="0" smtClean="0">
                    <a:latin typeface="Times New Roman"/>
                  </a:rPr>
                  <a:t>)</a:t>
                </a:r>
                <a:endParaRPr lang="en-US" dirty="0">
                  <a:latin typeface="Times New Roman"/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5134610" y="4721425"/>
                <a:ext cx="2675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err="1" smtClean="0">
                    <a:latin typeface="Times New Roman"/>
                  </a:rPr>
                  <a:t>t</a:t>
                </a:r>
                <a:endParaRPr lang="en-US" dirty="0">
                  <a:latin typeface="Times New Roman"/>
                </a:endParaRPr>
              </a:p>
            </p:txBody>
          </p:sp>
          <p:cxnSp>
            <p:nvCxnSpPr>
              <p:cNvPr id="41" name="Straight Connector 40"/>
              <p:cNvCxnSpPr/>
              <p:nvPr/>
            </p:nvCxnSpPr>
            <p:spPr>
              <a:xfrm rot="5400000" flipH="1" flipV="1">
                <a:off x="3630302" y="4610967"/>
                <a:ext cx="181423" cy="121985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 rot="5400000" flipH="1" flipV="1">
                <a:off x="3485202" y="4465867"/>
                <a:ext cx="346353" cy="247255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 rot="5400000" flipH="1" flipV="1">
                <a:off x="3349710" y="4330375"/>
                <a:ext cx="503036" cy="361555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 rot="5400000" flipH="1" flipV="1">
                <a:off x="3211171" y="4190245"/>
                <a:ext cx="659720" cy="485131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 rot="5400000" flipH="1" flipV="1">
                <a:off x="3070554" y="4053598"/>
                <a:ext cx="818785" cy="604123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 rot="5400000" flipH="1" flipV="1">
                <a:off x="2923765" y="3905224"/>
                <a:ext cx="991963" cy="727697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 rot="5400000" flipH="1" flipV="1">
                <a:off x="2792677" y="3774133"/>
                <a:ext cx="1132154" cy="849686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rot="5400000" flipH="1" flipV="1">
                <a:off x="2620356" y="3601815"/>
                <a:ext cx="1354807" cy="971671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 rot="5400000" flipH="1" flipV="1">
                <a:off x="2464527" y="3445985"/>
                <a:ext cx="1544479" cy="1093658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 rot="5400000" flipH="1" flipV="1">
                <a:off x="2465719" y="3263372"/>
                <a:ext cx="1542096" cy="1093657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 rot="5400000" flipH="1" flipV="1">
                <a:off x="2457165" y="3089889"/>
                <a:ext cx="1542097" cy="1110763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 rot="5400000" flipH="1" flipV="1">
                <a:off x="2456370" y="2933998"/>
                <a:ext cx="1541303" cy="1109970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 rot="5400000" flipH="1" flipV="1">
                <a:off x="2489029" y="3057229"/>
                <a:ext cx="1228729" cy="862715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 rot="5400000" flipH="1" flipV="1">
                <a:off x="2579067" y="3313544"/>
                <a:ext cx="569803" cy="383864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 rot="5400000" flipH="1" flipV="1">
                <a:off x="2528122" y="3032546"/>
                <a:ext cx="1072046" cy="748413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 rot="5400000" flipH="1" flipV="1">
                <a:off x="2622408" y="3459874"/>
                <a:ext cx="239146" cy="139890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Curved Connector 56"/>
              <p:cNvCxnSpPr/>
              <p:nvPr/>
            </p:nvCxnSpPr>
            <p:spPr>
              <a:xfrm flipV="1">
                <a:off x="1655577" y="2577346"/>
                <a:ext cx="3359673" cy="956595"/>
              </a:xfrm>
              <a:prstGeom prst="curvedConnector3">
                <a:avLst>
                  <a:gd name="adj1" fmla="val 46072"/>
                </a:avLst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 rot="5400000" flipH="1" flipV="1">
                <a:off x="2760234" y="3740104"/>
                <a:ext cx="2045133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 rot="16200000" flipH="1">
                <a:off x="1994636" y="4087648"/>
                <a:ext cx="1354804" cy="1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/>
              <p:cNvCxnSpPr/>
              <p:nvPr/>
            </p:nvCxnSpPr>
            <p:spPr>
              <a:xfrm>
                <a:off x="1449399" y="4762670"/>
                <a:ext cx="3907301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TextBox 60"/>
              <p:cNvSpPr txBox="1"/>
              <p:nvPr/>
            </p:nvSpPr>
            <p:spPr>
              <a:xfrm>
                <a:off x="2243881" y="3101884"/>
                <a:ext cx="66326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i="1" dirty="0" err="1" smtClean="0">
                    <a:latin typeface="Times New Roman"/>
                  </a:rPr>
                  <a:t>u</a:t>
                </a:r>
                <a:r>
                  <a:rPr lang="en-US" sz="1200" dirty="0" err="1" smtClean="0">
                    <a:latin typeface="Times New Roman"/>
                  </a:rPr>
                  <a:t>(</a:t>
                </a:r>
                <a:r>
                  <a:rPr lang="en-US" sz="1200" i="1" dirty="0" err="1" smtClean="0">
                    <a:latin typeface="Times New Roman"/>
                  </a:rPr>
                  <a:t>nT</a:t>
                </a:r>
                <a:r>
                  <a:rPr lang="en-US" sz="1200" i="1" dirty="0" smtClean="0">
                    <a:latin typeface="Times New Roman"/>
                  </a:rPr>
                  <a:t>-T</a:t>
                </a:r>
                <a:r>
                  <a:rPr lang="en-US" sz="1200" dirty="0" smtClean="0">
                    <a:latin typeface="Times New Roman"/>
                  </a:rPr>
                  <a:t>)</a:t>
                </a:r>
                <a:endParaRPr lang="en-US" sz="1200" dirty="0">
                  <a:latin typeface="Times New Roman"/>
                </a:endParaRPr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2397257" y="4736571"/>
                <a:ext cx="50366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i="1" dirty="0" err="1" smtClean="0">
                    <a:latin typeface="Times New Roman"/>
                  </a:rPr>
                  <a:t>nT</a:t>
                </a:r>
                <a:r>
                  <a:rPr lang="en-US" sz="1200" i="1" dirty="0" smtClean="0">
                    <a:latin typeface="Times New Roman"/>
                  </a:rPr>
                  <a:t>-T</a:t>
                </a:r>
                <a:endParaRPr lang="en-US" sz="1200" dirty="0">
                  <a:latin typeface="Times New Roman"/>
                </a:endParaRP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3584233" y="4736571"/>
                <a:ext cx="37542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i="1" dirty="0" err="1" smtClean="0">
                    <a:latin typeface="Times New Roman"/>
                  </a:rPr>
                  <a:t>nT</a:t>
                </a:r>
                <a:endParaRPr lang="en-US" sz="1200" dirty="0">
                  <a:latin typeface="Times New Roman"/>
                </a:endParaRP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3652002" y="2390911"/>
                <a:ext cx="53785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i="1" dirty="0" err="1" smtClean="0">
                    <a:latin typeface="Times New Roman"/>
                  </a:rPr>
                  <a:t>u</a:t>
                </a:r>
                <a:r>
                  <a:rPr lang="en-US" sz="1200" dirty="0" err="1" smtClean="0">
                    <a:latin typeface="Times New Roman"/>
                  </a:rPr>
                  <a:t>(</a:t>
                </a:r>
                <a:r>
                  <a:rPr lang="en-US" sz="1200" i="1" dirty="0" err="1" smtClean="0">
                    <a:latin typeface="Times New Roman"/>
                  </a:rPr>
                  <a:t>nT</a:t>
                </a:r>
                <a:r>
                  <a:rPr lang="en-US" sz="1200" dirty="0" smtClean="0">
                    <a:latin typeface="Times New Roman"/>
                  </a:rPr>
                  <a:t>)</a:t>
                </a:r>
                <a:endParaRPr lang="en-US" sz="1200" dirty="0">
                  <a:latin typeface="Times New Roman"/>
                </a:endParaRPr>
              </a:p>
            </p:txBody>
          </p:sp>
          <p:cxnSp>
            <p:nvCxnSpPr>
              <p:cNvPr id="65" name="Straight Arrow Connector 64"/>
              <p:cNvCxnSpPr/>
              <p:nvPr/>
            </p:nvCxnSpPr>
            <p:spPr>
              <a:xfrm rot="10800000" flipV="1">
                <a:off x="3783599" y="3378882"/>
                <a:ext cx="741981" cy="15505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TextBox 65"/>
              <p:cNvSpPr txBox="1"/>
              <p:nvPr/>
            </p:nvSpPr>
            <p:spPr>
              <a:xfrm>
                <a:off x="4525577" y="3009550"/>
                <a:ext cx="18649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Area of trapezium</a:t>
                </a:r>
                <a:endParaRPr lang="en-US" dirty="0"/>
              </a:p>
            </p:txBody>
          </p:sp>
          <p:graphicFrame>
            <p:nvGraphicFramePr>
              <p:cNvPr id="67" name="Object 66"/>
              <p:cNvGraphicFramePr>
                <a:graphicFrameLocks noChangeAspect="1"/>
              </p:cNvGraphicFramePr>
              <p:nvPr/>
            </p:nvGraphicFramePr>
            <p:xfrm>
              <a:off x="4545358" y="3337030"/>
              <a:ext cx="2327275" cy="614363"/>
            </p:xfrm>
            <a:graphic>
              <a:graphicData uri="http://schemas.openxmlformats.org/presentationml/2006/ole">
                <p:oleObj spid="_x0000_s24579" name="Equation" r:id="rId3" imgW="1346200" imgH="355600" progId="Equation.3">
                  <p:embed/>
                </p:oleObj>
              </a:graphicData>
            </a:graphic>
          </p:graphicFrame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291850" y="168217"/>
            <a:ext cx="2959100" cy="952500"/>
            <a:chOff x="3092450" y="2952750"/>
            <a:chExt cx="2959100" cy="952500"/>
          </a:xfrm>
        </p:grpSpPr>
        <p:pic>
          <p:nvPicPr>
            <p:cNvPr id="4" name="Picture 3" descr="ssmodel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3"/>
                <a:stretch>
                  <a:fillRect/>
                </a:stretch>
              </p:blipFill>
            </mc:Choice>
            <mc:Fallback>
              <p:blipFill>
                <a:blip r:embed="rId4"/>
                <a:stretch>
                  <a:fillRect/>
                </a:stretch>
              </p:blipFill>
            </mc:Fallback>
          </mc:AlternateContent>
          <p:spPr>
            <a:xfrm>
              <a:off x="3092450" y="2952750"/>
              <a:ext cx="2959100" cy="952500"/>
            </a:xfrm>
            <a:prstGeom prst="rect">
              <a:avLst/>
            </a:prstGeom>
          </p:spPr>
        </p:pic>
        <p:graphicFrame>
          <p:nvGraphicFramePr>
            <p:cNvPr id="5" name="Object 4"/>
            <p:cNvGraphicFramePr>
              <a:graphicFrameLocks noChangeAspect="1"/>
            </p:cNvGraphicFramePr>
            <p:nvPr/>
          </p:nvGraphicFramePr>
          <p:xfrm>
            <a:off x="4554148" y="3445454"/>
            <a:ext cx="128790" cy="135946"/>
          </p:xfrm>
          <a:graphic>
            <a:graphicData uri="http://schemas.openxmlformats.org/presentationml/2006/ole">
              <p:oleObj spid="_x0000_s14338" name="Equation" r:id="rId5" imgW="228600" imgH="241300" progId="Equation.3">
                <p:embed/>
              </p:oleObj>
            </a:graphicData>
          </a:graphic>
        </p:graphicFrame>
      </p:grpSp>
      <p:grpSp>
        <p:nvGrpSpPr>
          <p:cNvPr id="19" name="Group 18"/>
          <p:cNvGrpSpPr/>
          <p:nvPr/>
        </p:nvGrpSpPr>
        <p:grpSpPr>
          <a:xfrm>
            <a:off x="660400" y="796867"/>
            <a:ext cx="7823200" cy="3060700"/>
            <a:chOff x="660400" y="796867"/>
            <a:chExt cx="7823200" cy="3060700"/>
          </a:xfrm>
        </p:grpSpPr>
        <p:pic>
          <p:nvPicPr>
            <p:cNvPr id="6" name="Picture 5" descr="ccanon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6"/>
                <a:stretch>
                  <a:fillRect/>
                </a:stretch>
              </p:blipFill>
            </mc:Choice>
            <mc:Fallback>
              <p:blipFill>
                <a:blip r:embed="rId7"/>
                <a:stretch>
                  <a:fillRect/>
                </a:stretch>
              </p:blipFill>
            </mc:Fallback>
          </mc:AlternateContent>
          <p:spPr>
            <a:xfrm>
              <a:off x="660400" y="796867"/>
              <a:ext cx="7823200" cy="3060700"/>
            </a:xfrm>
            <a:prstGeom prst="rect">
              <a:avLst/>
            </a:prstGeom>
          </p:spPr>
        </p:pic>
        <p:graphicFrame>
          <p:nvGraphicFramePr>
            <p:cNvPr id="7" name="Object 6"/>
            <p:cNvGraphicFramePr>
              <a:graphicFrameLocks noChangeAspect="1"/>
            </p:cNvGraphicFramePr>
            <p:nvPr/>
          </p:nvGraphicFramePr>
          <p:xfrm>
            <a:off x="2922198" y="2261121"/>
            <a:ext cx="128790" cy="135946"/>
          </p:xfrm>
          <a:graphic>
            <a:graphicData uri="http://schemas.openxmlformats.org/presentationml/2006/ole">
              <p:oleObj spid="_x0000_s14340" name="Equation" r:id="rId8" imgW="228600" imgH="241300" progId="Equation.3">
                <p:embed/>
              </p:oleObj>
            </a:graphicData>
          </a:graphic>
        </p:graphicFrame>
        <p:graphicFrame>
          <p:nvGraphicFramePr>
            <p:cNvPr id="8" name="Object 7"/>
            <p:cNvGraphicFramePr>
              <a:graphicFrameLocks noChangeAspect="1"/>
            </p:cNvGraphicFramePr>
            <p:nvPr/>
          </p:nvGraphicFramePr>
          <p:xfrm>
            <a:off x="4097843" y="2261121"/>
            <a:ext cx="128790" cy="135946"/>
          </p:xfrm>
          <a:graphic>
            <a:graphicData uri="http://schemas.openxmlformats.org/presentationml/2006/ole">
              <p:oleObj spid="_x0000_s14341" name="Equation" r:id="rId9" imgW="228600" imgH="241300" progId="Equation.3">
                <p:embed/>
              </p:oleObj>
            </a:graphicData>
          </a:graphic>
        </p:graphicFrame>
        <p:graphicFrame>
          <p:nvGraphicFramePr>
            <p:cNvPr id="9" name="Object 8"/>
            <p:cNvGraphicFramePr>
              <a:graphicFrameLocks noChangeAspect="1"/>
            </p:cNvGraphicFramePr>
            <p:nvPr/>
          </p:nvGraphicFramePr>
          <p:xfrm>
            <a:off x="6064063" y="2261121"/>
            <a:ext cx="128790" cy="135946"/>
          </p:xfrm>
          <a:graphic>
            <a:graphicData uri="http://schemas.openxmlformats.org/presentationml/2006/ole">
              <p:oleObj spid="_x0000_s14342" name="Equation" r:id="rId10" imgW="228600" imgH="241300" progId="Equation.3">
                <p:embed/>
              </p:oleObj>
            </a:graphicData>
          </a:graphic>
        </p:graphicFrame>
        <p:graphicFrame>
          <p:nvGraphicFramePr>
            <p:cNvPr id="11" name="Object 10"/>
            <p:cNvGraphicFramePr>
              <a:graphicFrameLocks noChangeAspect="1"/>
            </p:cNvGraphicFramePr>
            <p:nvPr/>
          </p:nvGraphicFramePr>
          <p:xfrm>
            <a:off x="7265870" y="2261121"/>
            <a:ext cx="128790" cy="135946"/>
          </p:xfrm>
          <a:graphic>
            <a:graphicData uri="http://schemas.openxmlformats.org/presentationml/2006/ole">
              <p:oleObj spid="_x0000_s14343" name="Equation" r:id="rId11" imgW="228600" imgH="241300" progId="Equation.3">
                <p:embed/>
              </p:oleObj>
            </a:graphicData>
          </a:graphic>
        </p:graphicFrame>
      </p:grpSp>
      <p:grpSp>
        <p:nvGrpSpPr>
          <p:cNvPr id="21" name="Group 20"/>
          <p:cNvGrpSpPr/>
          <p:nvPr/>
        </p:nvGrpSpPr>
        <p:grpSpPr>
          <a:xfrm>
            <a:off x="1020318" y="4615587"/>
            <a:ext cx="7708900" cy="1714500"/>
            <a:chOff x="1020318" y="4615587"/>
            <a:chExt cx="7708900" cy="1714500"/>
          </a:xfrm>
        </p:grpSpPr>
        <p:pic>
          <p:nvPicPr>
            <p:cNvPr id="13" name="Picture 12" descr="companion1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12"/>
                <a:stretch>
                  <a:fillRect/>
                </a:stretch>
              </p:blipFill>
            </mc:Choice>
            <mc:Fallback>
              <p:blipFill>
                <a:blip r:embed="rId13"/>
                <a:stretch>
                  <a:fillRect/>
                </a:stretch>
              </p:blipFill>
            </mc:Fallback>
          </mc:AlternateContent>
          <p:spPr>
            <a:xfrm>
              <a:off x="1020318" y="4615587"/>
              <a:ext cx="7708900" cy="1714500"/>
            </a:xfrm>
            <a:prstGeom prst="rect">
              <a:avLst/>
            </a:prstGeom>
          </p:spPr>
        </p:pic>
        <p:graphicFrame>
          <p:nvGraphicFramePr>
            <p:cNvPr id="14" name="Object 13"/>
            <p:cNvGraphicFramePr>
              <a:graphicFrameLocks noChangeAspect="1"/>
            </p:cNvGraphicFramePr>
            <p:nvPr/>
          </p:nvGraphicFramePr>
          <p:xfrm>
            <a:off x="3252982" y="4682876"/>
            <a:ext cx="209039" cy="220654"/>
          </p:xfrm>
          <a:graphic>
            <a:graphicData uri="http://schemas.openxmlformats.org/presentationml/2006/ole">
              <p:oleObj spid="_x0000_s14348" name="Equation" r:id="rId14" imgW="228600" imgH="241300" progId="Equation.3">
                <p:embed/>
              </p:oleObj>
            </a:graphicData>
          </a:graphic>
        </p:graphicFrame>
        <p:graphicFrame>
          <p:nvGraphicFramePr>
            <p:cNvPr id="15" name="Object 14"/>
            <p:cNvGraphicFramePr>
              <a:graphicFrameLocks noChangeAspect="1"/>
            </p:cNvGraphicFramePr>
            <p:nvPr/>
          </p:nvGraphicFramePr>
          <p:xfrm>
            <a:off x="4421831" y="4682876"/>
            <a:ext cx="209039" cy="220654"/>
          </p:xfrm>
          <a:graphic>
            <a:graphicData uri="http://schemas.openxmlformats.org/presentationml/2006/ole">
              <p:oleObj spid="_x0000_s14349" name="Equation" r:id="rId15" imgW="228600" imgH="241300" progId="Equation.3">
                <p:embed/>
              </p:oleObj>
            </a:graphicData>
          </a:graphic>
        </p:graphicFrame>
        <p:graphicFrame>
          <p:nvGraphicFramePr>
            <p:cNvPr id="16" name="Object 15"/>
            <p:cNvGraphicFramePr>
              <a:graphicFrameLocks noChangeAspect="1"/>
            </p:cNvGraphicFramePr>
            <p:nvPr/>
          </p:nvGraphicFramePr>
          <p:xfrm>
            <a:off x="6416990" y="4682876"/>
            <a:ext cx="209039" cy="220654"/>
          </p:xfrm>
          <a:graphic>
            <a:graphicData uri="http://schemas.openxmlformats.org/presentationml/2006/ole">
              <p:oleObj spid="_x0000_s14350" name="Equation" r:id="rId16" imgW="228600" imgH="241300" progId="Equation.3">
                <p:embed/>
              </p:oleObj>
            </a:graphicData>
          </a:graphic>
        </p:graphicFrame>
        <p:graphicFrame>
          <p:nvGraphicFramePr>
            <p:cNvPr id="17" name="Object 16"/>
            <p:cNvGraphicFramePr>
              <a:graphicFrameLocks noChangeAspect="1"/>
            </p:cNvGraphicFramePr>
            <p:nvPr/>
          </p:nvGraphicFramePr>
          <p:xfrm>
            <a:off x="7579559" y="4682876"/>
            <a:ext cx="209039" cy="220654"/>
          </p:xfrm>
          <a:graphic>
            <a:graphicData uri="http://schemas.openxmlformats.org/presentationml/2006/ole">
              <p:oleObj spid="_x0000_s14351" name="Equation" r:id="rId17" imgW="228600" imgH="241300" progId="Equation.3">
                <p:embed/>
              </p:oleObj>
            </a:graphicData>
          </a:graphic>
        </p:graphicFrame>
      </p:grpSp>
      <p:graphicFrame>
        <p:nvGraphicFramePr>
          <p:cNvPr id="20" name="Object 19"/>
          <p:cNvGraphicFramePr>
            <a:graphicFrameLocks noChangeAspect="1"/>
          </p:cNvGraphicFramePr>
          <p:nvPr/>
        </p:nvGraphicFramePr>
        <p:xfrm>
          <a:off x="451361" y="3969923"/>
          <a:ext cx="209039" cy="220654"/>
        </p:xfrm>
        <a:graphic>
          <a:graphicData uri="http://schemas.openxmlformats.org/presentationml/2006/ole">
            <p:oleObj spid="_x0000_s14352" name="Equation" r:id="rId18" imgW="228600" imgH="241300" progId="Equation.3">
              <p:embed/>
            </p:oleObj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660400" y="1898650"/>
            <a:ext cx="7823200" cy="3060700"/>
            <a:chOff x="660400" y="1898650"/>
            <a:chExt cx="7823200" cy="3060700"/>
          </a:xfrm>
        </p:grpSpPr>
        <p:pic>
          <p:nvPicPr>
            <p:cNvPr id="4" name="Picture 3" descr="companion2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3"/>
                <a:stretch>
                  <a:fillRect/>
                </a:stretch>
              </p:blipFill>
            </mc:Choice>
            <mc:Fallback>
              <p:blipFill>
                <a:blip r:embed="rId4"/>
                <a:stretch>
                  <a:fillRect/>
                </a:stretch>
              </p:blipFill>
            </mc:Fallback>
          </mc:AlternateContent>
          <p:spPr>
            <a:xfrm>
              <a:off x="660400" y="1898650"/>
              <a:ext cx="7823200" cy="3060700"/>
            </a:xfrm>
            <a:prstGeom prst="rect">
              <a:avLst/>
            </a:prstGeom>
          </p:spPr>
        </p:pic>
        <p:graphicFrame>
          <p:nvGraphicFramePr>
            <p:cNvPr id="15362" name="Object 2"/>
            <p:cNvGraphicFramePr>
              <a:graphicFrameLocks noChangeAspect="1"/>
            </p:cNvGraphicFramePr>
            <p:nvPr/>
          </p:nvGraphicFramePr>
          <p:xfrm>
            <a:off x="2878247" y="3318669"/>
            <a:ext cx="209550" cy="220662"/>
          </p:xfrm>
          <a:graphic>
            <a:graphicData uri="http://schemas.openxmlformats.org/presentationml/2006/ole">
              <p:oleObj spid="_x0000_s15362" name="Equation" r:id="rId5" imgW="228600" imgH="241300" progId="Equation.3">
                <p:embed/>
              </p:oleObj>
            </a:graphicData>
          </a:graphic>
        </p:graphicFrame>
        <p:graphicFrame>
          <p:nvGraphicFramePr>
            <p:cNvPr id="6" name="Object 2"/>
            <p:cNvGraphicFramePr>
              <a:graphicFrameLocks noChangeAspect="1"/>
            </p:cNvGraphicFramePr>
            <p:nvPr/>
          </p:nvGraphicFramePr>
          <p:xfrm>
            <a:off x="4058165" y="3318669"/>
            <a:ext cx="209550" cy="220662"/>
          </p:xfrm>
          <a:graphic>
            <a:graphicData uri="http://schemas.openxmlformats.org/presentationml/2006/ole">
              <p:oleObj spid="_x0000_s15363" name="Equation" r:id="rId6" imgW="228600" imgH="241300" progId="Equation.3">
                <p:embed/>
              </p:oleObj>
            </a:graphicData>
          </a:graphic>
        </p:graphicFrame>
        <p:graphicFrame>
          <p:nvGraphicFramePr>
            <p:cNvPr id="7" name="Object 2"/>
            <p:cNvGraphicFramePr>
              <a:graphicFrameLocks noChangeAspect="1"/>
            </p:cNvGraphicFramePr>
            <p:nvPr/>
          </p:nvGraphicFramePr>
          <p:xfrm>
            <a:off x="6053390" y="3318669"/>
            <a:ext cx="209550" cy="220662"/>
          </p:xfrm>
          <a:graphic>
            <a:graphicData uri="http://schemas.openxmlformats.org/presentationml/2006/ole">
              <p:oleObj spid="_x0000_s15364" name="Equation" r:id="rId7" imgW="228600" imgH="241300" progId="Equation.3">
                <p:embed/>
              </p:oleObj>
            </a:graphicData>
          </a:graphic>
        </p:graphicFrame>
        <p:graphicFrame>
          <p:nvGraphicFramePr>
            <p:cNvPr id="8" name="Object 2"/>
            <p:cNvGraphicFramePr>
              <a:graphicFrameLocks noChangeAspect="1"/>
            </p:cNvGraphicFramePr>
            <p:nvPr/>
          </p:nvGraphicFramePr>
          <p:xfrm>
            <a:off x="7199740" y="3318669"/>
            <a:ext cx="209550" cy="220662"/>
          </p:xfrm>
          <a:graphic>
            <a:graphicData uri="http://schemas.openxmlformats.org/presentationml/2006/ole">
              <p:oleObj spid="_x0000_s15365" name="Equation" r:id="rId8" imgW="228600" imgH="241300" progId="Equation.3">
                <p:embed/>
              </p:oleObj>
            </a:graphicData>
          </a:graphic>
        </p:graphicFrame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660400" y="1898650"/>
            <a:ext cx="7823200" cy="3060700"/>
            <a:chOff x="660400" y="1898650"/>
            <a:chExt cx="7823200" cy="3060700"/>
          </a:xfrm>
        </p:grpSpPr>
        <p:pic>
          <p:nvPicPr>
            <p:cNvPr id="4" name="Picture 3" descr="companion3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3"/>
                <a:stretch>
                  <a:fillRect/>
                </a:stretch>
              </p:blipFill>
            </mc:Choice>
            <mc:Fallback>
              <p:blipFill>
                <a:blip r:embed="rId4"/>
                <a:stretch>
                  <a:fillRect/>
                </a:stretch>
              </p:blipFill>
            </mc:Fallback>
          </mc:AlternateContent>
          <p:spPr>
            <a:xfrm>
              <a:off x="660400" y="1898650"/>
              <a:ext cx="7823200" cy="3060700"/>
            </a:xfrm>
            <a:prstGeom prst="rect">
              <a:avLst/>
            </a:prstGeom>
          </p:spPr>
        </p:pic>
        <p:graphicFrame>
          <p:nvGraphicFramePr>
            <p:cNvPr id="16386" name="Object 2"/>
            <p:cNvGraphicFramePr>
              <a:graphicFrameLocks noChangeAspect="1"/>
            </p:cNvGraphicFramePr>
            <p:nvPr/>
          </p:nvGraphicFramePr>
          <p:xfrm>
            <a:off x="2902988" y="3318669"/>
            <a:ext cx="209550" cy="220662"/>
          </p:xfrm>
          <a:graphic>
            <a:graphicData uri="http://schemas.openxmlformats.org/presentationml/2006/ole">
              <p:oleObj spid="_x0000_s16386" name="Equation" r:id="rId5" imgW="228600" imgH="241300" progId="Equation.3">
                <p:embed/>
              </p:oleObj>
            </a:graphicData>
          </a:graphic>
        </p:graphicFrame>
        <p:graphicFrame>
          <p:nvGraphicFramePr>
            <p:cNvPr id="6" name="Object 2"/>
            <p:cNvGraphicFramePr>
              <a:graphicFrameLocks noChangeAspect="1"/>
            </p:cNvGraphicFramePr>
            <p:nvPr/>
          </p:nvGraphicFramePr>
          <p:xfrm>
            <a:off x="4058165" y="3318669"/>
            <a:ext cx="209550" cy="220662"/>
          </p:xfrm>
          <a:graphic>
            <a:graphicData uri="http://schemas.openxmlformats.org/presentationml/2006/ole">
              <p:oleObj spid="_x0000_s16387" name="Equation" r:id="rId6" imgW="228600" imgH="241300" progId="Equation.3">
                <p:embed/>
              </p:oleObj>
            </a:graphicData>
          </a:graphic>
        </p:graphicFrame>
        <p:graphicFrame>
          <p:nvGraphicFramePr>
            <p:cNvPr id="7" name="Object 2"/>
            <p:cNvGraphicFramePr>
              <a:graphicFrameLocks noChangeAspect="1"/>
            </p:cNvGraphicFramePr>
            <p:nvPr/>
          </p:nvGraphicFramePr>
          <p:xfrm>
            <a:off x="6061637" y="3318669"/>
            <a:ext cx="209550" cy="220662"/>
          </p:xfrm>
          <a:graphic>
            <a:graphicData uri="http://schemas.openxmlformats.org/presentationml/2006/ole">
              <p:oleObj spid="_x0000_s16388" name="Equation" r:id="rId7" imgW="228600" imgH="241300" progId="Equation.3">
                <p:embed/>
              </p:oleObj>
            </a:graphicData>
          </a:graphic>
        </p:graphicFrame>
        <p:graphicFrame>
          <p:nvGraphicFramePr>
            <p:cNvPr id="8" name="Object 2"/>
            <p:cNvGraphicFramePr>
              <a:graphicFrameLocks noChangeAspect="1"/>
            </p:cNvGraphicFramePr>
            <p:nvPr/>
          </p:nvGraphicFramePr>
          <p:xfrm>
            <a:off x="7224482" y="3318669"/>
            <a:ext cx="209550" cy="220662"/>
          </p:xfrm>
          <a:graphic>
            <a:graphicData uri="http://schemas.openxmlformats.org/presentationml/2006/ole">
              <p:oleObj spid="_x0000_s16389" name="Equation" r:id="rId8" imgW="228600" imgH="241300" progId="Equation.3">
                <p:embed/>
              </p:oleObj>
            </a:graphicData>
          </a:graphic>
        </p:graphicFrame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123950" y="1974850"/>
            <a:ext cx="6896100" cy="2908300"/>
            <a:chOff x="1123950" y="1974850"/>
            <a:chExt cx="6896100" cy="2908300"/>
          </a:xfrm>
        </p:grpSpPr>
        <p:pic>
          <p:nvPicPr>
            <p:cNvPr id="4" name="Picture 3" descr="ocanon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3"/>
                <a:stretch>
                  <a:fillRect/>
                </a:stretch>
              </p:blipFill>
            </mc:Choice>
            <mc:Fallback>
              <p:blipFill>
                <a:blip r:embed="rId4"/>
                <a:stretch>
                  <a:fillRect/>
                </a:stretch>
              </p:blipFill>
            </mc:Fallback>
          </mc:AlternateContent>
          <p:spPr>
            <a:xfrm>
              <a:off x="1123950" y="1974850"/>
              <a:ext cx="6896100" cy="2908300"/>
            </a:xfrm>
            <a:prstGeom prst="rect">
              <a:avLst/>
            </a:prstGeom>
          </p:spPr>
        </p:pic>
        <p:graphicFrame>
          <p:nvGraphicFramePr>
            <p:cNvPr id="17410" name="Object 2"/>
            <p:cNvGraphicFramePr>
              <a:graphicFrameLocks noChangeAspect="1"/>
            </p:cNvGraphicFramePr>
            <p:nvPr/>
          </p:nvGraphicFramePr>
          <p:xfrm>
            <a:off x="2413666" y="3318669"/>
            <a:ext cx="209550" cy="220662"/>
          </p:xfrm>
          <a:graphic>
            <a:graphicData uri="http://schemas.openxmlformats.org/presentationml/2006/ole">
              <p:oleObj spid="_x0000_s17410" name="Equation" r:id="rId5" imgW="228600" imgH="241300" progId="Equation.3">
                <p:embed/>
              </p:oleObj>
            </a:graphicData>
          </a:graphic>
        </p:graphicFrame>
        <p:graphicFrame>
          <p:nvGraphicFramePr>
            <p:cNvPr id="6" name="Object 2"/>
            <p:cNvGraphicFramePr>
              <a:graphicFrameLocks noChangeAspect="1"/>
            </p:cNvGraphicFramePr>
            <p:nvPr/>
          </p:nvGraphicFramePr>
          <p:xfrm>
            <a:off x="3604574" y="3360738"/>
            <a:ext cx="209550" cy="220662"/>
          </p:xfrm>
          <a:graphic>
            <a:graphicData uri="http://schemas.openxmlformats.org/presentationml/2006/ole">
              <p:oleObj spid="_x0000_s17411" name="Equation" r:id="rId6" imgW="228600" imgH="241300" progId="Equation.3">
                <p:embed/>
              </p:oleObj>
            </a:graphicData>
          </a:graphic>
        </p:graphicFrame>
        <p:graphicFrame>
          <p:nvGraphicFramePr>
            <p:cNvPr id="8" name="Object 2"/>
            <p:cNvGraphicFramePr>
              <a:graphicFrameLocks noChangeAspect="1"/>
            </p:cNvGraphicFramePr>
            <p:nvPr/>
          </p:nvGraphicFramePr>
          <p:xfrm>
            <a:off x="5592131" y="3335163"/>
            <a:ext cx="209550" cy="220662"/>
          </p:xfrm>
          <a:graphic>
            <a:graphicData uri="http://schemas.openxmlformats.org/presentationml/2006/ole">
              <p:oleObj spid="_x0000_s17413" name="Equation" r:id="rId7" imgW="228600" imgH="241300" progId="Equation.3">
                <p:embed/>
              </p:oleObj>
            </a:graphicData>
          </a:graphic>
        </p:graphicFrame>
        <p:graphicFrame>
          <p:nvGraphicFramePr>
            <p:cNvPr id="9" name="Object 2"/>
            <p:cNvGraphicFramePr>
              <a:graphicFrameLocks noChangeAspect="1"/>
            </p:cNvGraphicFramePr>
            <p:nvPr/>
          </p:nvGraphicFramePr>
          <p:xfrm>
            <a:off x="6762643" y="3335163"/>
            <a:ext cx="209550" cy="220662"/>
          </p:xfrm>
          <a:graphic>
            <a:graphicData uri="http://schemas.openxmlformats.org/presentationml/2006/ole">
              <p:oleObj spid="_x0000_s17414" name="Equation" r:id="rId8" imgW="228600" imgH="241300" progId="Equation.3">
                <p:embed/>
              </p:oleObj>
            </a:graphicData>
          </a:graphic>
        </p:graphicFrame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55543" y="785501"/>
            <a:ext cx="5016500" cy="1651000"/>
            <a:chOff x="2063750" y="2603500"/>
            <a:chExt cx="5016500" cy="1651000"/>
          </a:xfrm>
        </p:grpSpPr>
        <p:pic>
          <p:nvPicPr>
            <p:cNvPr id="4" name="Picture 3" descr="jordanblock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3"/>
                <a:stretch>
                  <a:fillRect/>
                </a:stretch>
              </p:blipFill>
            </mc:Choice>
            <mc:Fallback>
              <p:blipFill>
                <a:blip r:embed="rId4"/>
                <a:stretch>
                  <a:fillRect/>
                </a:stretch>
              </p:blipFill>
            </mc:Fallback>
          </mc:AlternateContent>
          <p:spPr>
            <a:xfrm>
              <a:off x="2063750" y="2603500"/>
              <a:ext cx="5016500" cy="1651000"/>
            </a:xfrm>
            <a:prstGeom prst="rect">
              <a:avLst/>
            </a:prstGeom>
          </p:spPr>
        </p:pic>
        <p:graphicFrame>
          <p:nvGraphicFramePr>
            <p:cNvPr id="18434" name="Object 2"/>
            <p:cNvGraphicFramePr>
              <a:graphicFrameLocks noChangeAspect="1"/>
            </p:cNvGraphicFramePr>
            <p:nvPr/>
          </p:nvGraphicFramePr>
          <p:xfrm>
            <a:off x="3463793" y="2725115"/>
            <a:ext cx="209550" cy="220662"/>
          </p:xfrm>
          <a:graphic>
            <a:graphicData uri="http://schemas.openxmlformats.org/presentationml/2006/ole">
              <p:oleObj spid="_x0000_s18434" name="Equation" r:id="rId5" imgW="228600" imgH="241300" progId="Equation.3">
                <p:embed/>
              </p:oleObj>
            </a:graphicData>
          </a:graphic>
        </p:graphicFrame>
        <p:graphicFrame>
          <p:nvGraphicFramePr>
            <p:cNvPr id="6" name="Object 2"/>
            <p:cNvGraphicFramePr>
              <a:graphicFrameLocks noChangeAspect="1"/>
            </p:cNvGraphicFramePr>
            <p:nvPr/>
          </p:nvGraphicFramePr>
          <p:xfrm>
            <a:off x="5212763" y="2725115"/>
            <a:ext cx="209550" cy="220662"/>
          </p:xfrm>
          <a:graphic>
            <a:graphicData uri="http://schemas.openxmlformats.org/presentationml/2006/ole">
              <p:oleObj spid="_x0000_s18435" name="Equation" r:id="rId6" imgW="228600" imgH="241300" progId="Equation.3">
                <p:embed/>
              </p:oleObj>
            </a:graphicData>
          </a:graphic>
        </p:graphicFrame>
      </p:grpSp>
      <p:grpSp>
        <p:nvGrpSpPr>
          <p:cNvPr id="12" name="Group 11"/>
          <p:cNvGrpSpPr/>
          <p:nvPr/>
        </p:nvGrpSpPr>
        <p:grpSpPr>
          <a:xfrm>
            <a:off x="805290" y="2614142"/>
            <a:ext cx="7302500" cy="3619500"/>
            <a:chOff x="805290" y="2614142"/>
            <a:chExt cx="7302500" cy="3619500"/>
          </a:xfrm>
        </p:grpSpPr>
        <p:pic>
          <p:nvPicPr>
            <p:cNvPr id="8" name="Picture 7" descr="normalcan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7"/>
                <a:stretch>
                  <a:fillRect/>
                </a:stretch>
              </p:blipFill>
            </mc:Choice>
            <mc:Fallback>
              <p:blipFill>
                <a:blip r:embed="rId8"/>
                <a:stretch>
                  <a:fillRect/>
                </a:stretch>
              </p:blipFill>
            </mc:Fallback>
          </mc:AlternateContent>
          <p:spPr>
            <a:xfrm>
              <a:off x="805290" y="2614142"/>
              <a:ext cx="7302500" cy="3619500"/>
            </a:xfrm>
            <a:prstGeom prst="rect">
              <a:avLst/>
            </a:prstGeom>
          </p:spPr>
        </p:pic>
        <p:graphicFrame>
          <p:nvGraphicFramePr>
            <p:cNvPr id="18438" name="Object 6"/>
            <p:cNvGraphicFramePr>
              <a:graphicFrameLocks noChangeAspect="1"/>
            </p:cNvGraphicFramePr>
            <p:nvPr/>
          </p:nvGraphicFramePr>
          <p:xfrm>
            <a:off x="2446303" y="3986832"/>
            <a:ext cx="209550" cy="220662"/>
          </p:xfrm>
          <a:graphic>
            <a:graphicData uri="http://schemas.openxmlformats.org/presentationml/2006/ole">
              <p:oleObj spid="_x0000_s18438" name="Equation" r:id="rId9" imgW="228600" imgH="241300" progId="Equation.3">
                <p:embed/>
              </p:oleObj>
            </a:graphicData>
          </a:graphic>
        </p:graphicFrame>
        <p:graphicFrame>
          <p:nvGraphicFramePr>
            <p:cNvPr id="10" name="Object 6"/>
            <p:cNvGraphicFramePr>
              <a:graphicFrameLocks noChangeAspect="1"/>
            </p:cNvGraphicFramePr>
            <p:nvPr/>
          </p:nvGraphicFramePr>
          <p:xfrm>
            <a:off x="4467225" y="3986832"/>
            <a:ext cx="209550" cy="220662"/>
          </p:xfrm>
          <a:graphic>
            <a:graphicData uri="http://schemas.openxmlformats.org/presentationml/2006/ole">
              <p:oleObj spid="_x0000_s18439" name="Equation" r:id="rId10" imgW="228600" imgH="241300" progId="Equation.3">
                <p:embed/>
              </p:oleObj>
            </a:graphicData>
          </a:graphic>
        </p:graphicFrame>
        <p:graphicFrame>
          <p:nvGraphicFramePr>
            <p:cNvPr id="11" name="Object 6"/>
            <p:cNvGraphicFramePr>
              <a:graphicFrameLocks noChangeAspect="1"/>
            </p:cNvGraphicFramePr>
            <p:nvPr/>
          </p:nvGraphicFramePr>
          <p:xfrm>
            <a:off x="6944079" y="3986832"/>
            <a:ext cx="209550" cy="220662"/>
          </p:xfrm>
          <a:graphic>
            <a:graphicData uri="http://schemas.openxmlformats.org/presentationml/2006/ole">
              <p:oleObj spid="_x0000_s18440" name="Equation" r:id="rId11" imgW="228600" imgH="241300" progId="Equation.3">
                <p:embed/>
              </p:oleObj>
            </a:graphicData>
          </a:graphic>
        </p:graphicFrame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2546350" y="2952750"/>
            <a:ext cx="4051300" cy="952500"/>
            <a:chOff x="2546350" y="2952750"/>
            <a:chExt cx="4051300" cy="952500"/>
          </a:xfrm>
        </p:grpSpPr>
        <p:pic>
          <p:nvPicPr>
            <p:cNvPr id="4" name="Picture 3" descr="sspole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3"/>
                <a:stretch>
                  <a:fillRect/>
                </a:stretch>
              </p:blipFill>
            </mc:Choice>
            <mc:Fallback>
              <p:blipFill>
                <a:blip r:embed="rId4"/>
                <a:stretch>
                  <a:fillRect/>
                </a:stretch>
              </p:blipFill>
            </mc:Fallback>
          </mc:AlternateContent>
          <p:spPr>
            <a:xfrm>
              <a:off x="2546350" y="2952750"/>
              <a:ext cx="4051300" cy="952500"/>
            </a:xfrm>
            <a:prstGeom prst="rect">
              <a:avLst/>
            </a:prstGeom>
          </p:spPr>
        </p:pic>
        <p:graphicFrame>
          <p:nvGraphicFramePr>
            <p:cNvPr id="19458" name="Object 2"/>
            <p:cNvGraphicFramePr>
              <a:graphicFrameLocks noChangeAspect="1"/>
            </p:cNvGraphicFramePr>
            <p:nvPr/>
          </p:nvGraphicFramePr>
          <p:xfrm>
            <a:off x="4629729" y="2993985"/>
            <a:ext cx="209550" cy="220662"/>
          </p:xfrm>
          <a:graphic>
            <a:graphicData uri="http://schemas.openxmlformats.org/presentationml/2006/ole">
              <p:oleObj spid="_x0000_s19458" name="Equation" r:id="rId5" imgW="228600" imgH="241300" progId="Equation.3">
                <p:embed/>
              </p:oleObj>
            </a:graphicData>
          </a:graphic>
        </p:graphicFrame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cse2.eps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1495492" y="2201817"/>
            <a:ext cx="2120900" cy="4191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16771" y="2120084"/>
            <a:ext cx="2943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Symbol"/>
              </a:rPr>
              <a:t>∇</a:t>
            </a:r>
            <a:endParaRPr lang="en-US" sz="1200" dirty="0">
              <a:latin typeface="Symbol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4332206" y="2787421"/>
            <a:ext cx="1553819" cy="592058"/>
            <a:chOff x="1026093" y="2802173"/>
            <a:chExt cx="1553819" cy="592058"/>
          </a:xfrm>
        </p:grpSpPr>
        <p:grpSp>
          <p:nvGrpSpPr>
            <p:cNvPr id="11" name="Group 10"/>
            <p:cNvGrpSpPr/>
            <p:nvPr/>
          </p:nvGrpSpPr>
          <p:grpSpPr>
            <a:xfrm>
              <a:off x="1080429" y="2940673"/>
              <a:ext cx="1480331" cy="453558"/>
              <a:chOff x="2560760" y="3166658"/>
              <a:chExt cx="1480331" cy="453558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2985459" y="3166658"/>
                <a:ext cx="630933" cy="45355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" name="Straight Arrow Connector 7"/>
              <p:cNvCxnSpPr/>
              <p:nvPr/>
            </p:nvCxnSpPr>
            <p:spPr>
              <a:xfrm>
                <a:off x="2560760" y="3392643"/>
                <a:ext cx="424699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/>
              <p:cNvCxnSpPr/>
              <p:nvPr/>
            </p:nvCxnSpPr>
            <p:spPr>
              <a:xfrm>
                <a:off x="3616392" y="3392643"/>
                <a:ext cx="424699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1026093" y="2802173"/>
              <a:ext cx="46939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err="1" smtClean="0">
                  <a:latin typeface="Times New Roman"/>
                </a:rPr>
                <a:t>U</a:t>
              </a:r>
              <a:r>
                <a:rPr lang="en-US" sz="1200" dirty="0" err="1" smtClean="0">
                  <a:latin typeface="Times New Roman"/>
                </a:rPr>
                <a:t>(</a:t>
              </a:r>
              <a:r>
                <a:rPr lang="en-US" sz="1200" i="1" dirty="0" err="1" smtClean="0">
                  <a:latin typeface="Times New Roman"/>
                </a:rPr>
                <a:t>z</a:t>
              </a:r>
              <a:r>
                <a:rPr lang="en-US" sz="1200" dirty="0" smtClean="0">
                  <a:latin typeface="Times New Roman"/>
                </a:rPr>
                <a:t>)</a:t>
              </a:r>
              <a:endParaRPr lang="en-US" sz="1200" dirty="0">
                <a:latin typeface="Times New Roman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136061" y="2816073"/>
              <a:ext cx="44385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err="1" smtClean="0">
                  <a:latin typeface="Times New Roman"/>
                </a:rPr>
                <a:t>Y</a:t>
              </a:r>
              <a:r>
                <a:rPr lang="en-US" sz="1200" dirty="0" err="1" smtClean="0">
                  <a:latin typeface="Times New Roman"/>
                </a:rPr>
                <a:t>(</a:t>
              </a:r>
              <a:r>
                <a:rPr lang="en-US" sz="1200" i="1" dirty="0" err="1" smtClean="0">
                  <a:latin typeface="Times New Roman"/>
                </a:rPr>
                <a:t>z</a:t>
              </a:r>
              <a:r>
                <a:rPr lang="en-US" sz="1200" dirty="0" smtClean="0">
                  <a:latin typeface="Times New Roman"/>
                </a:rPr>
                <a:t>)</a:t>
              </a:r>
              <a:endParaRPr lang="en-US" sz="1200" dirty="0">
                <a:latin typeface="Times New Roman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607337" y="2995808"/>
              <a:ext cx="46939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err="1" smtClean="0">
                  <a:latin typeface="Times New Roman"/>
                </a:rPr>
                <a:t>D</a:t>
              </a:r>
              <a:r>
                <a:rPr lang="en-US" sz="1200" dirty="0" err="1" smtClean="0">
                  <a:latin typeface="Times New Roman"/>
                </a:rPr>
                <a:t>(</a:t>
              </a:r>
              <a:r>
                <a:rPr lang="en-US" sz="1200" i="1" dirty="0" err="1" smtClean="0">
                  <a:latin typeface="Times New Roman"/>
                </a:rPr>
                <a:t>z</a:t>
              </a:r>
              <a:r>
                <a:rPr lang="en-US" sz="1200" dirty="0" smtClean="0">
                  <a:latin typeface="Times New Roman"/>
                </a:rPr>
                <a:t>)</a:t>
              </a:r>
              <a:endParaRPr lang="en-US" sz="1200" dirty="0">
                <a:latin typeface="Times New Roman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229582" y="2787421"/>
            <a:ext cx="1553819" cy="592058"/>
            <a:chOff x="1026093" y="2802173"/>
            <a:chExt cx="1553819" cy="592058"/>
          </a:xfrm>
        </p:grpSpPr>
        <p:grpSp>
          <p:nvGrpSpPr>
            <p:cNvPr id="17" name="Group 16"/>
            <p:cNvGrpSpPr/>
            <p:nvPr/>
          </p:nvGrpSpPr>
          <p:grpSpPr>
            <a:xfrm>
              <a:off x="1080429" y="2940673"/>
              <a:ext cx="1480331" cy="453558"/>
              <a:chOff x="2560760" y="3166658"/>
              <a:chExt cx="1480331" cy="453558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2985459" y="3166658"/>
                <a:ext cx="630933" cy="45355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" name="Straight Arrow Connector 21"/>
              <p:cNvCxnSpPr/>
              <p:nvPr/>
            </p:nvCxnSpPr>
            <p:spPr>
              <a:xfrm>
                <a:off x="2560760" y="3392643"/>
                <a:ext cx="424699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/>
              <p:nvPr/>
            </p:nvCxnSpPr>
            <p:spPr>
              <a:xfrm>
                <a:off x="3616392" y="3392643"/>
                <a:ext cx="424699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TextBox 17"/>
            <p:cNvSpPr txBox="1"/>
            <p:nvPr/>
          </p:nvSpPr>
          <p:spPr>
            <a:xfrm>
              <a:off x="1026093" y="2802173"/>
              <a:ext cx="46939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err="1" smtClean="0">
                  <a:latin typeface="Times New Roman"/>
                </a:rPr>
                <a:t>U</a:t>
              </a:r>
              <a:r>
                <a:rPr lang="en-US" sz="1200" dirty="0" err="1" smtClean="0">
                  <a:latin typeface="Times New Roman"/>
                </a:rPr>
                <a:t>(</a:t>
              </a:r>
              <a:r>
                <a:rPr lang="en-US" sz="1200" i="1" dirty="0" err="1" smtClean="0">
                  <a:latin typeface="Times New Roman"/>
                </a:rPr>
                <a:t>s</a:t>
              </a:r>
              <a:r>
                <a:rPr lang="en-US" sz="1200" dirty="0" smtClean="0">
                  <a:latin typeface="Times New Roman"/>
                </a:rPr>
                <a:t>)</a:t>
              </a:r>
              <a:endParaRPr lang="en-US" sz="1200" dirty="0">
                <a:latin typeface="Times New Roman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136061" y="2816073"/>
              <a:ext cx="44385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err="1" smtClean="0">
                  <a:latin typeface="Times New Roman"/>
                </a:rPr>
                <a:t>Y</a:t>
              </a:r>
              <a:r>
                <a:rPr lang="en-US" sz="1200" dirty="0" err="1" smtClean="0">
                  <a:latin typeface="Times New Roman"/>
                </a:rPr>
                <a:t>(</a:t>
              </a:r>
              <a:r>
                <a:rPr lang="en-US" sz="1200" i="1" dirty="0" err="1" smtClean="0">
                  <a:latin typeface="Times New Roman"/>
                </a:rPr>
                <a:t>s</a:t>
              </a:r>
              <a:r>
                <a:rPr lang="en-US" sz="1200" dirty="0" smtClean="0">
                  <a:latin typeface="Times New Roman"/>
                </a:rPr>
                <a:t>)</a:t>
              </a:r>
              <a:endParaRPr lang="en-US" sz="1200" dirty="0">
                <a:latin typeface="Times New Roman"/>
              </a:endParaRPr>
            </a:p>
          </p:txBody>
        </p:sp>
        <p:graphicFrame>
          <p:nvGraphicFramePr>
            <p:cNvPr id="20" name="Object 19"/>
            <p:cNvGraphicFramePr>
              <a:graphicFrameLocks noChangeAspect="1"/>
            </p:cNvGraphicFramePr>
            <p:nvPr/>
          </p:nvGraphicFramePr>
          <p:xfrm>
            <a:off x="1773712" y="2988858"/>
            <a:ext cx="114300" cy="355600"/>
          </p:xfrm>
          <a:graphic>
            <a:graphicData uri="http://schemas.openxmlformats.org/presentationml/2006/ole">
              <p:oleObj spid="_x0000_s20483" name="Equation" r:id="rId5" imgW="114300" imgH="355600" progId="Equation.3">
                <p:embed/>
              </p:oleObj>
            </a:graphicData>
          </a:graphic>
        </p:graphicFrame>
      </p:grpSp>
      <p:sp>
        <p:nvSpPr>
          <p:cNvPr id="25" name="Right Arrow 24"/>
          <p:cNvSpPr/>
          <p:nvPr/>
        </p:nvSpPr>
        <p:spPr>
          <a:xfrm>
            <a:off x="3813514" y="2941966"/>
            <a:ext cx="518692" cy="423055"/>
          </a:xfrm>
          <a:prstGeom prst="rightArrow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31" name="Group 130"/>
          <p:cNvGrpSpPr/>
          <p:nvPr/>
        </p:nvGrpSpPr>
        <p:grpSpPr>
          <a:xfrm>
            <a:off x="688015" y="3590459"/>
            <a:ext cx="4270845" cy="2782316"/>
            <a:chOff x="688015" y="3590459"/>
            <a:chExt cx="4270845" cy="2782316"/>
          </a:xfrm>
        </p:grpSpPr>
        <p:cxnSp>
          <p:nvCxnSpPr>
            <p:cNvPr id="28" name="Straight Arrow Connector 27"/>
            <p:cNvCxnSpPr/>
            <p:nvPr/>
          </p:nvCxnSpPr>
          <p:spPr>
            <a:xfrm rot="16200000" flipV="1">
              <a:off x="-82373" y="4914916"/>
              <a:ext cx="2605896" cy="1649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688015" y="3590459"/>
              <a:ext cx="5366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err="1" smtClean="0">
                  <a:latin typeface="Times New Roman"/>
                </a:rPr>
                <a:t>u</a:t>
              </a:r>
              <a:r>
                <a:rPr lang="en-US" dirty="0" err="1" smtClean="0">
                  <a:latin typeface="Times New Roman"/>
                </a:rPr>
                <a:t>(</a:t>
              </a:r>
              <a:r>
                <a:rPr lang="en-US" i="1" dirty="0" err="1" smtClean="0">
                  <a:latin typeface="Times New Roman"/>
                </a:rPr>
                <a:t>t</a:t>
              </a:r>
              <a:r>
                <a:rPr lang="en-US" dirty="0" smtClean="0">
                  <a:latin typeface="Times New Roman"/>
                </a:rPr>
                <a:t>)</a:t>
              </a:r>
              <a:endParaRPr lang="en-US" dirty="0">
                <a:latin typeface="Times New Roman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691360" y="6003443"/>
              <a:ext cx="2675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err="1" smtClean="0">
                  <a:latin typeface="Times New Roman"/>
                </a:rPr>
                <a:t>t</a:t>
              </a:r>
              <a:endParaRPr lang="en-US" dirty="0">
                <a:latin typeface="Times New Roman"/>
              </a:endParaRPr>
            </a:p>
          </p:txBody>
        </p:sp>
        <p:cxnSp>
          <p:nvCxnSpPr>
            <p:cNvPr id="32" name="Curved Connector 31"/>
            <p:cNvCxnSpPr/>
            <p:nvPr/>
          </p:nvCxnSpPr>
          <p:spPr>
            <a:xfrm flipV="1">
              <a:off x="1212327" y="3859364"/>
              <a:ext cx="3359673" cy="956595"/>
            </a:xfrm>
            <a:prstGeom prst="curvedConnector3">
              <a:avLst>
                <a:gd name="adj1" fmla="val 46072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1006149" y="6044688"/>
              <a:ext cx="3907301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/>
            <p:cNvSpPr txBox="1"/>
            <p:nvPr/>
          </p:nvSpPr>
          <p:spPr>
            <a:xfrm>
              <a:off x="1455888" y="4815959"/>
              <a:ext cx="26264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Area under whole curve is</a:t>
              </a:r>
              <a:endParaRPr lang="en-US" dirty="0"/>
            </a:p>
          </p:txBody>
        </p:sp>
        <p:graphicFrame>
          <p:nvGraphicFramePr>
            <p:cNvPr id="92" name="Object 91"/>
            <p:cNvGraphicFramePr>
              <a:graphicFrameLocks noChangeAspect="1"/>
            </p:cNvGraphicFramePr>
            <p:nvPr/>
          </p:nvGraphicFramePr>
          <p:xfrm>
            <a:off x="2229582" y="5185291"/>
            <a:ext cx="1623665" cy="724067"/>
          </p:xfrm>
          <a:graphic>
            <a:graphicData uri="http://schemas.openxmlformats.org/presentationml/2006/ole">
              <p:oleObj spid="_x0000_s20485" name="Equation" r:id="rId6" imgW="939800" imgH="419100" progId="Equation.3">
                <p:embed/>
              </p:oleObj>
            </a:graphicData>
          </a:graphic>
        </p:graphicFrame>
      </p:grpSp>
      <p:graphicFrame>
        <p:nvGraphicFramePr>
          <p:cNvPr id="93" name="Object 92"/>
          <p:cNvGraphicFramePr>
            <a:graphicFrameLocks noChangeAspect="1"/>
          </p:cNvGraphicFramePr>
          <p:nvPr/>
        </p:nvGraphicFramePr>
        <p:xfrm>
          <a:off x="4521200" y="3340100"/>
          <a:ext cx="101600" cy="177800"/>
        </p:xfrm>
        <a:graphic>
          <a:graphicData uri="http://schemas.openxmlformats.org/presentationml/2006/ole">
            <p:oleObj spid="_x0000_s20486" name="Equation" r:id="rId7" imgW="101600" imgH="1778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roup 78"/>
          <p:cNvGrpSpPr/>
          <p:nvPr/>
        </p:nvGrpSpPr>
        <p:grpSpPr>
          <a:xfrm>
            <a:off x="1440885" y="1852765"/>
            <a:ext cx="5851648" cy="3005108"/>
            <a:chOff x="985219" y="3355319"/>
            <a:chExt cx="5851648" cy="3005108"/>
          </a:xfrm>
        </p:grpSpPr>
        <p:sp>
          <p:nvSpPr>
            <p:cNvPr id="71" name="Rectangle 70"/>
            <p:cNvSpPr/>
            <p:nvPr/>
          </p:nvSpPr>
          <p:spPr>
            <a:xfrm>
              <a:off x="985219" y="3990880"/>
              <a:ext cx="3051436" cy="169096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3867614" y="4493864"/>
              <a:ext cx="424699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4923246" y="4493864"/>
              <a:ext cx="424699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1006596" y="3355319"/>
              <a:ext cx="5121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err="1" smtClean="0">
                  <a:latin typeface="Times New Roman"/>
                </a:rPr>
                <a:t>r</a:t>
              </a:r>
              <a:r>
                <a:rPr lang="en-US" sz="1200" dirty="0" err="1" smtClean="0">
                  <a:latin typeface="Times New Roman"/>
                </a:rPr>
                <a:t>(</a:t>
              </a:r>
              <a:r>
                <a:rPr lang="en-US" sz="1200" i="1" dirty="0" err="1" smtClean="0">
                  <a:latin typeface="Times New Roman"/>
                </a:rPr>
                <a:t>kT</a:t>
              </a:r>
              <a:r>
                <a:rPr lang="en-US" sz="1200" dirty="0" smtClean="0">
                  <a:latin typeface="Times New Roman"/>
                </a:rPr>
                <a:t>)</a:t>
              </a:r>
              <a:endParaRPr lang="en-US" sz="1200" dirty="0">
                <a:latin typeface="Times New Roman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427430" y="4232353"/>
              <a:ext cx="4094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err="1" smtClean="0">
                  <a:latin typeface="Times New Roman"/>
                </a:rPr>
                <a:t>c</a:t>
              </a:r>
              <a:r>
                <a:rPr lang="en-US" sz="1200" dirty="0" err="1" smtClean="0">
                  <a:latin typeface="Times New Roman"/>
                </a:rPr>
                <a:t>(</a:t>
              </a:r>
              <a:r>
                <a:rPr lang="en-US" sz="1200" i="1" dirty="0" err="1" smtClean="0">
                  <a:latin typeface="Times New Roman"/>
                </a:rPr>
                <a:t>t</a:t>
              </a:r>
              <a:r>
                <a:rPr lang="en-US" sz="1200" dirty="0" smtClean="0">
                  <a:latin typeface="Times New Roman"/>
                </a:rPr>
                <a:t>)</a:t>
              </a:r>
              <a:endParaRPr lang="en-US" sz="1200" dirty="0">
                <a:latin typeface="Times New Roman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181049" y="5071601"/>
              <a:ext cx="630933" cy="45355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125417" y="4266291"/>
              <a:ext cx="630933" cy="45355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1756350" y="4492276"/>
              <a:ext cx="424699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/>
            <p:cNvSpPr/>
            <p:nvPr/>
          </p:nvSpPr>
          <p:spPr>
            <a:xfrm>
              <a:off x="2181049" y="4267085"/>
              <a:ext cx="630933" cy="45355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2811982" y="4493070"/>
              <a:ext cx="424699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/>
            <p:cNvSpPr/>
            <p:nvPr/>
          </p:nvSpPr>
          <p:spPr>
            <a:xfrm>
              <a:off x="3236681" y="4271521"/>
              <a:ext cx="630933" cy="45355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5347945" y="4267879"/>
              <a:ext cx="630933" cy="45355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>
              <a:off x="5978878" y="4493864"/>
              <a:ext cx="857989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1215664" y="4354571"/>
              <a:ext cx="4504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ADC</a:t>
              </a:r>
              <a:endParaRPr lang="en-US" sz="12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274038" y="4355365"/>
              <a:ext cx="4449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CPU</a:t>
              </a:r>
              <a:endParaRPr lang="en-US" sz="12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328619" y="4356952"/>
              <a:ext cx="4470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DAC</a:t>
              </a:r>
              <a:endParaRPr lang="en-US" sz="1200" dirty="0"/>
            </a:p>
          </p:txBody>
        </p:sp>
        <p:grpSp>
          <p:nvGrpSpPr>
            <p:cNvPr id="62" name="Group 61"/>
            <p:cNvGrpSpPr/>
            <p:nvPr/>
          </p:nvGrpSpPr>
          <p:grpSpPr>
            <a:xfrm>
              <a:off x="1084394" y="3712293"/>
              <a:ext cx="3871840" cy="1009144"/>
              <a:chOff x="1051406" y="3712293"/>
              <a:chExt cx="3871840" cy="1009144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4251289" y="4267879"/>
                <a:ext cx="630933" cy="45355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4210265" y="4314924"/>
                <a:ext cx="71298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actuator</a:t>
                </a:r>
                <a:endParaRPr lang="en-US" sz="1200" dirty="0"/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1051406" y="3712293"/>
                <a:ext cx="144142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Digital compensator</a:t>
                </a:r>
                <a:endParaRPr lang="en-US" sz="1200" dirty="0"/>
              </a:p>
            </p:txBody>
          </p:sp>
        </p:grpSp>
        <p:sp>
          <p:nvSpPr>
            <p:cNvPr id="36" name="TextBox 35"/>
            <p:cNvSpPr txBox="1"/>
            <p:nvPr/>
          </p:nvSpPr>
          <p:spPr>
            <a:xfrm>
              <a:off x="5410653" y="4312541"/>
              <a:ext cx="50551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plant</a:t>
              </a:r>
              <a:endParaRPr lang="en-US" sz="1200" dirty="0"/>
            </a:p>
          </p:txBody>
        </p:sp>
        <p:cxnSp>
          <p:nvCxnSpPr>
            <p:cNvPr id="40" name="Elbow Connector 39"/>
            <p:cNvCxnSpPr>
              <a:stCxn id="47" idx="1"/>
              <a:endCxn id="19" idx="1"/>
            </p:cNvCxnSpPr>
            <p:nvPr/>
          </p:nvCxnSpPr>
          <p:spPr>
            <a:xfrm rot="10800000">
              <a:off x="1125418" y="4493071"/>
              <a:ext cx="940493" cy="1636525"/>
            </a:xfrm>
            <a:prstGeom prst="bentConnector3">
              <a:avLst>
                <a:gd name="adj1" fmla="val 124306"/>
              </a:avLst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0" name="Group 59"/>
            <p:cNvGrpSpPr/>
            <p:nvPr/>
          </p:nvGrpSpPr>
          <p:grpSpPr>
            <a:xfrm>
              <a:off x="2065910" y="5898762"/>
              <a:ext cx="774596" cy="461665"/>
              <a:chOff x="2115392" y="5898762"/>
              <a:chExt cx="774596" cy="461665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2172802" y="5902815"/>
                <a:ext cx="630933" cy="45355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2115392" y="5898762"/>
                <a:ext cx="77459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analogue</a:t>
                </a:r>
              </a:p>
              <a:p>
                <a:r>
                  <a:rPr lang="en-US" sz="1200" dirty="0" smtClean="0"/>
                  <a:t>pre-filter</a:t>
                </a:r>
                <a:endParaRPr lang="en-US" sz="1200" dirty="0"/>
              </a:p>
            </p:txBody>
          </p:sp>
        </p:grpSp>
        <p:cxnSp>
          <p:nvCxnSpPr>
            <p:cNvPr id="53" name="Straight Arrow Connector 52"/>
            <p:cNvCxnSpPr>
              <a:stCxn id="16" idx="0"/>
              <a:endCxn id="22" idx="2"/>
            </p:cNvCxnSpPr>
            <p:nvPr/>
          </p:nvCxnSpPr>
          <p:spPr>
            <a:xfrm rot="5400000" flipH="1" flipV="1">
              <a:off x="2321037" y="4896122"/>
              <a:ext cx="350958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hape 54"/>
            <p:cNvCxnSpPr>
              <a:stCxn id="16" idx="3"/>
              <a:endCxn id="25" idx="2"/>
            </p:cNvCxnSpPr>
            <p:nvPr/>
          </p:nvCxnSpPr>
          <p:spPr>
            <a:xfrm flipV="1">
              <a:off x="2811982" y="4725079"/>
              <a:ext cx="740166" cy="573301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hape 56"/>
            <p:cNvCxnSpPr>
              <a:stCxn id="16" idx="1"/>
              <a:endCxn id="19" idx="2"/>
            </p:cNvCxnSpPr>
            <p:nvPr/>
          </p:nvCxnSpPr>
          <p:spPr>
            <a:xfrm rot="10800000">
              <a:off x="1440885" y="4719850"/>
              <a:ext cx="740165" cy="578531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2245898" y="5159881"/>
              <a:ext cx="5012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clock</a:t>
              </a:r>
              <a:endParaRPr lang="en-US" sz="1200" dirty="0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4696283" y="5896734"/>
              <a:ext cx="630933" cy="45355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4713117" y="5985014"/>
              <a:ext cx="59726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sensor</a:t>
              </a:r>
              <a:endParaRPr lang="en-US" sz="1200" dirty="0"/>
            </a:p>
          </p:txBody>
        </p:sp>
        <p:cxnSp>
          <p:nvCxnSpPr>
            <p:cNvPr id="67" name="Straight Arrow Connector 66"/>
            <p:cNvCxnSpPr>
              <a:stCxn id="64" idx="1"/>
              <a:endCxn id="47" idx="3"/>
            </p:cNvCxnSpPr>
            <p:nvPr/>
          </p:nvCxnSpPr>
          <p:spPr>
            <a:xfrm rot="10800000" flipV="1">
              <a:off x="2840507" y="6123513"/>
              <a:ext cx="1855777" cy="608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hape 69"/>
            <p:cNvCxnSpPr>
              <a:endCxn id="64" idx="3"/>
            </p:cNvCxnSpPr>
            <p:nvPr/>
          </p:nvCxnSpPr>
          <p:spPr>
            <a:xfrm rot="5400000">
              <a:off x="5020598" y="4802071"/>
              <a:ext cx="1628061" cy="1014823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Elbow Connector 72"/>
            <p:cNvCxnSpPr/>
            <p:nvPr/>
          </p:nvCxnSpPr>
          <p:spPr>
            <a:xfrm>
              <a:off x="1440885" y="3529504"/>
              <a:ext cx="1056425" cy="736787"/>
            </a:xfrm>
            <a:prstGeom prst="bentConnector3">
              <a:avLst>
                <a:gd name="adj1" fmla="val 101524"/>
              </a:avLst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/>
            <p:cNvSpPr txBox="1"/>
            <p:nvPr/>
          </p:nvSpPr>
          <p:spPr>
            <a:xfrm>
              <a:off x="1729048" y="4215276"/>
              <a:ext cx="52057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err="1" smtClean="0">
                  <a:latin typeface="Times New Roman"/>
                </a:rPr>
                <a:t>e</a:t>
              </a:r>
              <a:r>
                <a:rPr lang="en-US" sz="1200" dirty="0" err="1" smtClean="0">
                  <a:latin typeface="Times New Roman"/>
                </a:rPr>
                <a:t>(</a:t>
              </a:r>
              <a:r>
                <a:rPr lang="en-US" sz="1200" i="1" dirty="0" err="1" smtClean="0">
                  <a:latin typeface="Times New Roman"/>
                </a:rPr>
                <a:t>kT</a:t>
              </a:r>
              <a:r>
                <a:rPr lang="en-US" sz="1200" dirty="0" smtClean="0">
                  <a:latin typeface="Times New Roman"/>
                </a:rPr>
                <a:t>)</a:t>
              </a:r>
              <a:endParaRPr lang="en-US" sz="1200" dirty="0">
                <a:latin typeface="Times New Roman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2766814" y="4218453"/>
              <a:ext cx="5292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err="1" smtClean="0">
                  <a:latin typeface="Times New Roman"/>
                </a:rPr>
                <a:t>u</a:t>
              </a:r>
              <a:r>
                <a:rPr lang="en-US" sz="1200" dirty="0" err="1" smtClean="0">
                  <a:latin typeface="Times New Roman"/>
                </a:rPr>
                <a:t>(</a:t>
              </a:r>
              <a:r>
                <a:rPr lang="en-US" sz="1200" i="1" dirty="0" err="1" smtClean="0">
                  <a:latin typeface="Times New Roman"/>
                </a:rPr>
                <a:t>kT</a:t>
              </a:r>
              <a:r>
                <a:rPr lang="en-US" sz="1200" dirty="0" smtClean="0">
                  <a:latin typeface="Times New Roman"/>
                </a:rPr>
                <a:t>)</a:t>
              </a:r>
              <a:endParaRPr lang="en-US" sz="1200" dirty="0">
                <a:latin typeface="Times New Roman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3867614" y="4232353"/>
              <a:ext cx="41807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err="1" smtClean="0">
                  <a:latin typeface="Times New Roman"/>
                </a:rPr>
                <a:t>u</a:t>
              </a:r>
              <a:r>
                <a:rPr lang="en-US" sz="1200" dirty="0" err="1" smtClean="0">
                  <a:latin typeface="Times New Roman"/>
                </a:rPr>
                <a:t>(</a:t>
              </a:r>
              <a:r>
                <a:rPr lang="en-US" sz="1200" i="1" dirty="0" err="1" smtClean="0">
                  <a:latin typeface="Times New Roman"/>
                </a:rPr>
                <a:t>t</a:t>
              </a:r>
              <a:r>
                <a:rPr lang="en-US" sz="1200" dirty="0" smtClean="0">
                  <a:latin typeface="Times New Roman"/>
                </a:rPr>
                <a:t>)</a:t>
              </a:r>
              <a:endParaRPr lang="en-US" sz="1200" dirty="0">
                <a:latin typeface="Times New Roman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1215664" y="5846514"/>
              <a:ext cx="41807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err="1" smtClean="0">
                  <a:latin typeface="Times New Roman"/>
                </a:rPr>
                <a:t>e</a:t>
              </a:r>
              <a:r>
                <a:rPr lang="en-US" sz="1200" dirty="0" err="1" smtClean="0">
                  <a:latin typeface="Times New Roman"/>
                </a:rPr>
                <a:t>(</a:t>
              </a:r>
              <a:r>
                <a:rPr lang="en-US" sz="1200" i="1" dirty="0" err="1" smtClean="0">
                  <a:latin typeface="Times New Roman"/>
                </a:rPr>
                <a:t>t</a:t>
              </a:r>
              <a:r>
                <a:rPr lang="en-US" sz="1200" dirty="0" smtClean="0">
                  <a:latin typeface="Times New Roman"/>
                </a:rPr>
                <a:t>)</a:t>
              </a:r>
              <a:endParaRPr lang="en-US" sz="1200" dirty="0">
                <a:latin typeface="Times New Roman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Freeform 134"/>
          <p:cNvSpPr/>
          <p:nvPr/>
        </p:nvSpPr>
        <p:spPr>
          <a:xfrm>
            <a:off x="2735787" y="2539924"/>
            <a:ext cx="4843320" cy="3334760"/>
          </a:xfrm>
          <a:custGeom>
            <a:avLst/>
            <a:gdLst>
              <a:gd name="connsiteX0" fmla="*/ 1940331 w 4843320"/>
              <a:gd name="connsiteY0" fmla="*/ 82465 h 3334760"/>
              <a:gd name="connsiteX1" fmla="*/ 1857860 w 4843320"/>
              <a:gd name="connsiteY1" fmla="*/ 263888 h 3334760"/>
              <a:gd name="connsiteX2" fmla="*/ 1758895 w 4843320"/>
              <a:gd name="connsiteY2" fmla="*/ 486543 h 3334760"/>
              <a:gd name="connsiteX3" fmla="*/ 1602199 w 4843320"/>
              <a:gd name="connsiteY3" fmla="*/ 799911 h 3334760"/>
              <a:gd name="connsiteX4" fmla="*/ 1552717 w 4843320"/>
              <a:gd name="connsiteY4" fmla="*/ 907115 h 3334760"/>
              <a:gd name="connsiteX5" fmla="*/ 1519728 w 4843320"/>
              <a:gd name="connsiteY5" fmla="*/ 973087 h 3334760"/>
              <a:gd name="connsiteX6" fmla="*/ 1470245 w 4843320"/>
              <a:gd name="connsiteY6" fmla="*/ 1030813 h 3334760"/>
              <a:gd name="connsiteX7" fmla="*/ 1181596 w 4843320"/>
              <a:gd name="connsiteY7" fmla="*/ 1162757 h 3334760"/>
              <a:gd name="connsiteX8" fmla="*/ 686768 w 4843320"/>
              <a:gd name="connsiteY8" fmla="*/ 1360673 h 3334760"/>
              <a:gd name="connsiteX9" fmla="*/ 480590 w 4843320"/>
              <a:gd name="connsiteY9" fmla="*/ 1418399 h 3334760"/>
              <a:gd name="connsiteX10" fmla="*/ 307401 w 4843320"/>
              <a:gd name="connsiteY10" fmla="*/ 1476124 h 3334760"/>
              <a:gd name="connsiteX11" fmla="*/ 216682 w 4843320"/>
              <a:gd name="connsiteY11" fmla="*/ 1517357 h 3334760"/>
              <a:gd name="connsiteX12" fmla="*/ 183694 w 4843320"/>
              <a:gd name="connsiteY12" fmla="*/ 1525603 h 3334760"/>
              <a:gd name="connsiteX13" fmla="*/ 117717 w 4843320"/>
              <a:gd name="connsiteY13" fmla="*/ 1591575 h 3334760"/>
              <a:gd name="connsiteX14" fmla="*/ 51740 w 4843320"/>
              <a:gd name="connsiteY14" fmla="*/ 1641054 h 3334760"/>
              <a:gd name="connsiteX15" fmla="*/ 43493 w 4843320"/>
              <a:gd name="connsiteY15" fmla="*/ 2045133 h 3334760"/>
              <a:gd name="connsiteX16" fmla="*/ 2257 w 4843320"/>
              <a:gd name="connsiteY16" fmla="*/ 2292528 h 3334760"/>
              <a:gd name="connsiteX17" fmla="*/ 10504 w 4843320"/>
              <a:gd name="connsiteY17" fmla="*/ 2515184 h 3334760"/>
              <a:gd name="connsiteX18" fmla="*/ 43493 w 4843320"/>
              <a:gd name="connsiteY18" fmla="*/ 2581156 h 3334760"/>
              <a:gd name="connsiteX19" fmla="*/ 51740 w 4843320"/>
              <a:gd name="connsiteY19" fmla="*/ 2630635 h 3334760"/>
              <a:gd name="connsiteX20" fmla="*/ 59987 w 4843320"/>
              <a:gd name="connsiteY20" fmla="*/ 3042960 h 3334760"/>
              <a:gd name="connsiteX21" fmla="*/ 101223 w 4843320"/>
              <a:gd name="connsiteY21" fmla="*/ 3084193 h 3334760"/>
              <a:gd name="connsiteX22" fmla="*/ 134211 w 4843320"/>
              <a:gd name="connsiteY22" fmla="*/ 3059453 h 3334760"/>
              <a:gd name="connsiteX23" fmla="*/ 406366 w 4843320"/>
              <a:gd name="connsiteY23" fmla="*/ 3166658 h 3334760"/>
              <a:gd name="connsiteX24" fmla="*/ 579556 w 4843320"/>
              <a:gd name="connsiteY24" fmla="*/ 3216137 h 3334760"/>
              <a:gd name="connsiteX25" fmla="*/ 728004 w 4843320"/>
              <a:gd name="connsiteY25" fmla="*/ 3240876 h 3334760"/>
              <a:gd name="connsiteX26" fmla="*/ 991912 w 4843320"/>
              <a:gd name="connsiteY26" fmla="*/ 3323341 h 3334760"/>
              <a:gd name="connsiteX27" fmla="*/ 1041395 w 4843320"/>
              <a:gd name="connsiteY27" fmla="*/ 3273862 h 3334760"/>
              <a:gd name="connsiteX28" fmla="*/ 1066136 w 4843320"/>
              <a:gd name="connsiteY28" fmla="*/ 3265616 h 3334760"/>
              <a:gd name="connsiteX29" fmla="*/ 1206337 w 4843320"/>
              <a:gd name="connsiteY29" fmla="*/ 3257369 h 3334760"/>
              <a:gd name="connsiteX30" fmla="*/ 1874354 w 4843320"/>
              <a:gd name="connsiteY30" fmla="*/ 3158411 h 3334760"/>
              <a:gd name="connsiteX31" fmla="*/ 2195992 w 4843320"/>
              <a:gd name="connsiteY31" fmla="*/ 3092439 h 3334760"/>
              <a:gd name="connsiteX32" fmla="*/ 2814527 w 4843320"/>
              <a:gd name="connsiteY32" fmla="*/ 3084193 h 3334760"/>
              <a:gd name="connsiteX33" fmla="*/ 3193894 w 4843320"/>
              <a:gd name="connsiteY33" fmla="*/ 3067700 h 3334760"/>
              <a:gd name="connsiteX34" fmla="*/ 3523779 w 4843320"/>
              <a:gd name="connsiteY34" fmla="*/ 2993481 h 3334760"/>
              <a:gd name="connsiteX35" fmla="*/ 3985618 w 4843320"/>
              <a:gd name="connsiteY35" fmla="*/ 3018221 h 3334760"/>
              <a:gd name="connsiteX36" fmla="*/ 4340245 w 4843320"/>
              <a:gd name="connsiteY36" fmla="*/ 3034714 h 3334760"/>
              <a:gd name="connsiteX37" fmla="*/ 4488693 w 4843320"/>
              <a:gd name="connsiteY37" fmla="*/ 3009974 h 3334760"/>
              <a:gd name="connsiteX38" fmla="*/ 4719613 w 4843320"/>
              <a:gd name="connsiteY38" fmla="*/ 2993481 h 3334760"/>
              <a:gd name="connsiteX39" fmla="*/ 4777343 w 4843320"/>
              <a:gd name="connsiteY39" fmla="*/ 2976988 h 3334760"/>
              <a:gd name="connsiteX40" fmla="*/ 4810331 w 4843320"/>
              <a:gd name="connsiteY40" fmla="*/ 2952249 h 3334760"/>
              <a:gd name="connsiteX41" fmla="*/ 4843320 w 4843320"/>
              <a:gd name="connsiteY41" fmla="*/ 2869784 h 3334760"/>
              <a:gd name="connsiteX42" fmla="*/ 4826825 w 4843320"/>
              <a:gd name="connsiteY42" fmla="*/ 2515184 h 3334760"/>
              <a:gd name="connsiteX43" fmla="*/ 4802084 w 4843320"/>
              <a:gd name="connsiteY43" fmla="*/ 2317268 h 3334760"/>
              <a:gd name="connsiteX44" fmla="*/ 4752601 w 4843320"/>
              <a:gd name="connsiteY44" fmla="*/ 2111105 h 3334760"/>
              <a:gd name="connsiteX45" fmla="*/ 4719613 w 4843320"/>
              <a:gd name="connsiteY45" fmla="*/ 2053379 h 3334760"/>
              <a:gd name="connsiteX46" fmla="*/ 4711366 w 4843320"/>
              <a:gd name="connsiteY46" fmla="*/ 2028640 h 3334760"/>
              <a:gd name="connsiteX47" fmla="*/ 4529929 w 4843320"/>
              <a:gd name="connsiteY47" fmla="*/ 1863710 h 3334760"/>
              <a:gd name="connsiteX48" fmla="*/ 4389728 w 4843320"/>
              <a:gd name="connsiteY48" fmla="*/ 1690533 h 3334760"/>
              <a:gd name="connsiteX49" fmla="*/ 4323751 w 4843320"/>
              <a:gd name="connsiteY49" fmla="*/ 1632808 h 3334760"/>
              <a:gd name="connsiteX50" fmla="*/ 4266021 w 4843320"/>
              <a:gd name="connsiteY50" fmla="*/ 1566836 h 3334760"/>
              <a:gd name="connsiteX51" fmla="*/ 4241279 w 4843320"/>
              <a:gd name="connsiteY51" fmla="*/ 1525603 h 3334760"/>
              <a:gd name="connsiteX52" fmla="*/ 4183549 w 4843320"/>
              <a:gd name="connsiteY52" fmla="*/ 1492617 h 3334760"/>
              <a:gd name="connsiteX53" fmla="*/ 4117572 w 4843320"/>
              <a:gd name="connsiteY53" fmla="*/ 1484371 h 3334760"/>
              <a:gd name="connsiteX54" fmla="*/ 3911394 w 4843320"/>
              <a:gd name="connsiteY54" fmla="*/ 1467878 h 3334760"/>
              <a:gd name="connsiteX55" fmla="*/ 3795935 w 4843320"/>
              <a:gd name="connsiteY55" fmla="*/ 1393659 h 3334760"/>
              <a:gd name="connsiteX56" fmla="*/ 3705216 w 4843320"/>
              <a:gd name="connsiteY56" fmla="*/ 1311194 h 3334760"/>
              <a:gd name="connsiteX57" fmla="*/ 3449555 w 4843320"/>
              <a:gd name="connsiteY57" fmla="*/ 1179250 h 3334760"/>
              <a:gd name="connsiteX58" fmla="*/ 3259871 w 4843320"/>
              <a:gd name="connsiteY58" fmla="*/ 1113278 h 3334760"/>
              <a:gd name="connsiteX59" fmla="*/ 3053693 w 4843320"/>
              <a:gd name="connsiteY59" fmla="*/ 857636 h 3334760"/>
              <a:gd name="connsiteX60" fmla="*/ 2905245 w 4843320"/>
              <a:gd name="connsiteY60" fmla="*/ 593748 h 3334760"/>
              <a:gd name="connsiteX61" fmla="*/ 2864009 w 4843320"/>
              <a:gd name="connsiteY61" fmla="*/ 560762 h 3334760"/>
              <a:gd name="connsiteX62" fmla="*/ 2798032 w 4843320"/>
              <a:gd name="connsiteY62" fmla="*/ 478297 h 3334760"/>
              <a:gd name="connsiteX63" fmla="*/ 2789785 w 4843320"/>
              <a:gd name="connsiteY63" fmla="*/ 412325 h 3334760"/>
              <a:gd name="connsiteX64" fmla="*/ 2732055 w 4843320"/>
              <a:gd name="connsiteY64" fmla="*/ 131944 h 3334760"/>
              <a:gd name="connsiteX65" fmla="*/ 2723808 w 4843320"/>
              <a:gd name="connsiteY65" fmla="*/ 90711 h 3334760"/>
              <a:gd name="connsiteX66" fmla="*/ 2715561 w 4843320"/>
              <a:gd name="connsiteY66" fmla="*/ 41232 h 3334760"/>
              <a:gd name="connsiteX67" fmla="*/ 2682573 w 4843320"/>
              <a:gd name="connsiteY67" fmla="*/ 8246 h 3334760"/>
              <a:gd name="connsiteX68" fmla="*/ 2649584 w 4843320"/>
              <a:gd name="connsiteY68" fmla="*/ 0 h 3334760"/>
              <a:gd name="connsiteX69" fmla="*/ 2344441 w 4843320"/>
              <a:gd name="connsiteY69" fmla="*/ 8246 h 3334760"/>
              <a:gd name="connsiteX70" fmla="*/ 2237228 w 4843320"/>
              <a:gd name="connsiteY70" fmla="*/ 24739 h 3334760"/>
              <a:gd name="connsiteX71" fmla="*/ 2105274 w 4843320"/>
              <a:gd name="connsiteY71" fmla="*/ 32986 h 3334760"/>
              <a:gd name="connsiteX72" fmla="*/ 2072285 w 4843320"/>
              <a:gd name="connsiteY72" fmla="*/ 41232 h 3334760"/>
              <a:gd name="connsiteX73" fmla="*/ 2022803 w 4843320"/>
              <a:gd name="connsiteY73" fmla="*/ 57725 h 3334760"/>
              <a:gd name="connsiteX74" fmla="*/ 1940331 w 4843320"/>
              <a:gd name="connsiteY74" fmla="*/ 82465 h 3334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4843320" h="3334760">
                <a:moveTo>
                  <a:pt x="1940331" y="82465"/>
                </a:moveTo>
                <a:cubicBezTo>
                  <a:pt x="1912841" y="116826"/>
                  <a:pt x="1944627" y="77352"/>
                  <a:pt x="1857860" y="263888"/>
                </a:cubicBezTo>
                <a:cubicBezTo>
                  <a:pt x="1823605" y="337530"/>
                  <a:pt x="1793860" y="413235"/>
                  <a:pt x="1758895" y="486543"/>
                </a:cubicBezTo>
                <a:cubicBezTo>
                  <a:pt x="1708618" y="591954"/>
                  <a:pt x="1653607" y="695047"/>
                  <a:pt x="1602199" y="799911"/>
                </a:cubicBezTo>
                <a:cubicBezTo>
                  <a:pt x="1584874" y="835250"/>
                  <a:pt x="1569639" y="871581"/>
                  <a:pt x="1552717" y="907115"/>
                </a:cubicBezTo>
                <a:cubicBezTo>
                  <a:pt x="1542146" y="929313"/>
                  <a:pt x="1535730" y="954420"/>
                  <a:pt x="1519728" y="973087"/>
                </a:cubicBezTo>
                <a:cubicBezTo>
                  <a:pt x="1503234" y="992329"/>
                  <a:pt x="1488166" y="1012893"/>
                  <a:pt x="1470245" y="1030813"/>
                </a:cubicBezTo>
                <a:cubicBezTo>
                  <a:pt x="1395166" y="1105888"/>
                  <a:pt x="1266127" y="1124867"/>
                  <a:pt x="1181596" y="1162757"/>
                </a:cubicBezTo>
                <a:cubicBezTo>
                  <a:pt x="945927" y="1268393"/>
                  <a:pt x="935738" y="1280653"/>
                  <a:pt x="686768" y="1360673"/>
                </a:cubicBezTo>
                <a:cubicBezTo>
                  <a:pt x="618822" y="1382511"/>
                  <a:pt x="548621" y="1396830"/>
                  <a:pt x="480590" y="1418399"/>
                </a:cubicBezTo>
                <a:cubicBezTo>
                  <a:pt x="263736" y="1487153"/>
                  <a:pt x="416117" y="1454384"/>
                  <a:pt x="307401" y="1476124"/>
                </a:cubicBezTo>
                <a:cubicBezTo>
                  <a:pt x="274992" y="1492327"/>
                  <a:pt x="252835" y="1504211"/>
                  <a:pt x="216682" y="1517357"/>
                </a:cubicBezTo>
                <a:cubicBezTo>
                  <a:pt x="206030" y="1521230"/>
                  <a:pt x="194690" y="1522854"/>
                  <a:pt x="183694" y="1525603"/>
                </a:cubicBezTo>
                <a:cubicBezTo>
                  <a:pt x="161702" y="1547594"/>
                  <a:pt x="142003" y="1572148"/>
                  <a:pt x="117717" y="1591575"/>
                </a:cubicBezTo>
                <a:cubicBezTo>
                  <a:pt x="68741" y="1630752"/>
                  <a:pt x="91127" y="1614798"/>
                  <a:pt x="51740" y="1641054"/>
                </a:cubicBezTo>
                <a:cubicBezTo>
                  <a:pt x="48991" y="1775747"/>
                  <a:pt x="51405" y="1910644"/>
                  <a:pt x="43493" y="2045133"/>
                </a:cubicBezTo>
                <a:cubicBezTo>
                  <a:pt x="41353" y="2081507"/>
                  <a:pt x="12287" y="2237367"/>
                  <a:pt x="2257" y="2292528"/>
                </a:cubicBezTo>
                <a:cubicBezTo>
                  <a:pt x="5006" y="2366747"/>
                  <a:pt x="0" y="2441661"/>
                  <a:pt x="10504" y="2515184"/>
                </a:cubicBezTo>
                <a:cubicBezTo>
                  <a:pt x="13981" y="2539524"/>
                  <a:pt x="35223" y="2558002"/>
                  <a:pt x="43493" y="2581156"/>
                </a:cubicBezTo>
                <a:cubicBezTo>
                  <a:pt x="49117" y="2596902"/>
                  <a:pt x="48991" y="2614142"/>
                  <a:pt x="51740" y="2630635"/>
                </a:cubicBezTo>
                <a:cubicBezTo>
                  <a:pt x="54489" y="2768077"/>
                  <a:pt x="52361" y="2905703"/>
                  <a:pt x="59987" y="3042960"/>
                </a:cubicBezTo>
                <a:cubicBezTo>
                  <a:pt x="61910" y="3077569"/>
                  <a:pt x="77872" y="3076410"/>
                  <a:pt x="101223" y="3084193"/>
                </a:cubicBezTo>
                <a:cubicBezTo>
                  <a:pt x="112219" y="3075946"/>
                  <a:pt x="121917" y="3065599"/>
                  <a:pt x="134211" y="3059453"/>
                </a:cubicBezTo>
                <a:cubicBezTo>
                  <a:pt x="223264" y="3014930"/>
                  <a:pt x="389873" y="3161946"/>
                  <a:pt x="406366" y="3166658"/>
                </a:cubicBezTo>
                <a:cubicBezTo>
                  <a:pt x="464096" y="3183151"/>
                  <a:pt x="521054" y="3202638"/>
                  <a:pt x="579556" y="3216137"/>
                </a:cubicBezTo>
                <a:cubicBezTo>
                  <a:pt x="628437" y="3227416"/>
                  <a:pt x="678972" y="3230275"/>
                  <a:pt x="728004" y="3240876"/>
                </a:cubicBezTo>
                <a:cubicBezTo>
                  <a:pt x="867721" y="3271083"/>
                  <a:pt x="872576" y="3277447"/>
                  <a:pt x="991912" y="3323341"/>
                </a:cubicBezTo>
                <a:cubicBezTo>
                  <a:pt x="1076500" y="3306426"/>
                  <a:pt x="1000794" y="3334760"/>
                  <a:pt x="1041395" y="3273862"/>
                </a:cubicBezTo>
                <a:cubicBezTo>
                  <a:pt x="1046217" y="3266629"/>
                  <a:pt x="1057486" y="3266481"/>
                  <a:pt x="1066136" y="3265616"/>
                </a:cubicBezTo>
                <a:cubicBezTo>
                  <a:pt x="1112718" y="3260958"/>
                  <a:pt x="1159603" y="3260118"/>
                  <a:pt x="1206337" y="3257369"/>
                </a:cubicBezTo>
                <a:cubicBezTo>
                  <a:pt x="1344425" y="3238102"/>
                  <a:pt x="1727752" y="3186784"/>
                  <a:pt x="1874354" y="3158411"/>
                </a:cubicBezTo>
                <a:cubicBezTo>
                  <a:pt x="2001595" y="3133785"/>
                  <a:pt x="2072803" y="3096545"/>
                  <a:pt x="2195992" y="3092439"/>
                </a:cubicBezTo>
                <a:cubicBezTo>
                  <a:pt x="2402074" y="3085570"/>
                  <a:pt x="2608349" y="3086942"/>
                  <a:pt x="2814527" y="3084193"/>
                </a:cubicBezTo>
                <a:cubicBezTo>
                  <a:pt x="2940983" y="3078695"/>
                  <a:pt x="3068342" y="3083758"/>
                  <a:pt x="3193894" y="3067700"/>
                </a:cubicBezTo>
                <a:cubicBezTo>
                  <a:pt x="3305694" y="3053401"/>
                  <a:pt x="3523779" y="2993481"/>
                  <a:pt x="3523779" y="2993481"/>
                </a:cubicBezTo>
                <a:cubicBezTo>
                  <a:pt x="3735500" y="3008604"/>
                  <a:pt x="3657726" y="3003966"/>
                  <a:pt x="3985618" y="3018221"/>
                </a:cubicBezTo>
                <a:cubicBezTo>
                  <a:pt x="4342645" y="3033742"/>
                  <a:pt x="4080574" y="3018485"/>
                  <a:pt x="4340245" y="3034714"/>
                </a:cubicBezTo>
                <a:cubicBezTo>
                  <a:pt x="4389728" y="3026467"/>
                  <a:pt x="4438822" y="3015394"/>
                  <a:pt x="4488693" y="3009974"/>
                </a:cubicBezTo>
                <a:cubicBezTo>
                  <a:pt x="4565411" y="3001636"/>
                  <a:pt x="4642780" y="3000683"/>
                  <a:pt x="4719613" y="2993481"/>
                </a:cubicBezTo>
                <a:cubicBezTo>
                  <a:pt x="4734024" y="2992130"/>
                  <a:pt x="4762566" y="2981914"/>
                  <a:pt x="4777343" y="2976988"/>
                </a:cubicBezTo>
                <a:cubicBezTo>
                  <a:pt x="4788339" y="2968742"/>
                  <a:pt x="4801892" y="2963098"/>
                  <a:pt x="4810331" y="2952249"/>
                </a:cubicBezTo>
                <a:cubicBezTo>
                  <a:pt x="4832295" y="2924012"/>
                  <a:pt x="4835421" y="2901373"/>
                  <a:pt x="4843320" y="2869784"/>
                </a:cubicBezTo>
                <a:cubicBezTo>
                  <a:pt x="4837822" y="2751584"/>
                  <a:pt x="4833156" y="2633342"/>
                  <a:pt x="4826825" y="2515184"/>
                </a:cubicBezTo>
                <a:cubicBezTo>
                  <a:pt x="4822348" y="2431619"/>
                  <a:pt x="4819736" y="2396696"/>
                  <a:pt x="4802084" y="2317268"/>
                </a:cubicBezTo>
                <a:cubicBezTo>
                  <a:pt x="4786752" y="2248278"/>
                  <a:pt x="4787666" y="2172465"/>
                  <a:pt x="4752601" y="2111105"/>
                </a:cubicBezTo>
                <a:cubicBezTo>
                  <a:pt x="4741605" y="2091863"/>
                  <a:pt x="4729525" y="2073201"/>
                  <a:pt x="4719613" y="2053379"/>
                </a:cubicBezTo>
                <a:cubicBezTo>
                  <a:pt x="4715725" y="2045604"/>
                  <a:pt x="4717827" y="2034455"/>
                  <a:pt x="4711366" y="2028640"/>
                </a:cubicBezTo>
                <a:cubicBezTo>
                  <a:pt x="4514551" y="1851523"/>
                  <a:pt x="4796713" y="2174935"/>
                  <a:pt x="4529929" y="1863710"/>
                </a:cubicBezTo>
                <a:cubicBezTo>
                  <a:pt x="4481592" y="1807320"/>
                  <a:pt x="4445625" y="1739439"/>
                  <a:pt x="4389728" y="1690533"/>
                </a:cubicBezTo>
                <a:cubicBezTo>
                  <a:pt x="4367736" y="1671291"/>
                  <a:pt x="4344415" y="1653470"/>
                  <a:pt x="4323751" y="1632808"/>
                </a:cubicBezTo>
                <a:cubicBezTo>
                  <a:pt x="4303087" y="1612146"/>
                  <a:pt x="4283839" y="1589997"/>
                  <a:pt x="4266021" y="1566836"/>
                </a:cubicBezTo>
                <a:cubicBezTo>
                  <a:pt x="4256248" y="1554131"/>
                  <a:pt x="4251711" y="1537773"/>
                  <a:pt x="4241279" y="1525603"/>
                </a:cubicBezTo>
                <a:cubicBezTo>
                  <a:pt x="4234585" y="1517794"/>
                  <a:pt x="4190329" y="1494312"/>
                  <a:pt x="4183549" y="1492617"/>
                </a:cubicBezTo>
                <a:cubicBezTo>
                  <a:pt x="4162047" y="1487242"/>
                  <a:pt x="4139644" y="1486377"/>
                  <a:pt x="4117572" y="1484371"/>
                </a:cubicBezTo>
                <a:cubicBezTo>
                  <a:pt x="4048910" y="1478130"/>
                  <a:pt x="3980120" y="1473376"/>
                  <a:pt x="3911394" y="1467878"/>
                </a:cubicBezTo>
                <a:cubicBezTo>
                  <a:pt x="3872908" y="1443138"/>
                  <a:pt x="3832362" y="1421342"/>
                  <a:pt x="3795935" y="1393659"/>
                </a:cubicBezTo>
                <a:cubicBezTo>
                  <a:pt x="3763398" y="1368933"/>
                  <a:pt x="3739964" y="1332703"/>
                  <a:pt x="3705216" y="1311194"/>
                </a:cubicBezTo>
                <a:cubicBezTo>
                  <a:pt x="3623674" y="1260719"/>
                  <a:pt x="3538233" y="1215762"/>
                  <a:pt x="3449555" y="1179250"/>
                </a:cubicBezTo>
                <a:cubicBezTo>
                  <a:pt x="3293892" y="1115158"/>
                  <a:pt x="3359207" y="1129832"/>
                  <a:pt x="3259871" y="1113278"/>
                </a:cubicBezTo>
                <a:cubicBezTo>
                  <a:pt x="3163972" y="1031084"/>
                  <a:pt x="3129650" y="1009541"/>
                  <a:pt x="3053693" y="857636"/>
                </a:cubicBezTo>
                <a:cubicBezTo>
                  <a:pt x="3024532" y="799318"/>
                  <a:pt x="2938009" y="619957"/>
                  <a:pt x="2905245" y="593748"/>
                </a:cubicBezTo>
                <a:cubicBezTo>
                  <a:pt x="2891500" y="582753"/>
                  <a:pt x="2875904" y="573737"/>
                  <a:pt x="2864009" y="560762"/>
                </a:cubicBezTo>
                <a:cubicBezTo>
                  <a:pt x="2665539" y="344264"/>
                  <a:pt x="2874788" y="555044"/>
                  <a:pt x="2798032" y="478297"/>
                </a:cubicBezTo>
                <a:cubicBezTo>
                  <a:pt x="2795283" y="456306"/>
                  <a:pt x="2793155" y="434229"/>
                  <a:pt x="2789785" y="412325"/>
                </a:cubicBezTo>
                <a:cubicBezTo>
                  <a:pt x="2749540" y="150751"/>
                  <a:pt x="2796139" y="228056"/>
                  <a:pt x="2732055" y="131944"/>
                </a:cubicBezTo>
                <a:cubicBezTo>
                  <a:pt x="2729306" y="118200"/>
                  <a:pt x="2726315" y="104501"/>
                  <a:pt x="2723808" y="90711"/>
                </a:cubicBezTo>
                <a:cubicBezTo>
                  <a:pt x="2720817" y="74260"/>
                  <a:pt x="2723039" y="56187"/>
                  <a:pt x="2715561" y="41232"/>
                </a:cubicBezTo>
                <a:cubicBezTo>
                  <a:pt x="2708606" y="27324"/>
                  <a:pt x="2695760" y="16487"/>
                  <a:pt x="2682573" y="8246"/>
                </a:cubicBezTo>
                <a:cubicBezTo>
                  <a:pt x="2672961" y="2239"/>
                  <a:pt x="2660580" y="2749"/>
                  <a:pt x="2649584" y="0"/>
                </a:cubicBezTo>
                <a:lnTo>
                  <a:pt x="2344441" y="8246"/>
                </a:lnTo>
                <a:cubicBezTo>
                  <a:pt x="2028236" y="21993"/>
                  <a:pt x="2399412" y="8522"/>
                  <a:pt x="2237228" y="24739"/>
                </a:cubicBezTo>
                <a:cubicBezTo>
                  <a:pt x="2193376" y="29124"/>
                  <a:pt x="2149259" y="30237"/>
                  <a:pt x="2105274" y="32986"/>
                </a:cubicBezTo>
                <a:cubicBezTo>
                  <a:pt x="2094278" y="35735"/>
                  <a:pt x="2083350" y="38773"/>
                  <a:pt x="2072285" y="41232"/>
                </a:cubicBezTo>
                <a:cubicBezTo>
                  <a:pt x="2025952" y="51528"/>
                  <a:pt x="2041319" y="39211"/>
                  <a:pt x="2022803" y="57725"/>
                </a:cubicBezTo>
                <a:cubicBezTo>
                  <a:pt x="1970861" y="83694"/>
                  <a:pt x="1967822" y="48105"/>
                  <a:pt x="1940331" y="82465"/>
                </a:cubicBez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7" name="Group 66"/>
          <p:cNvGrpSpPr/>
          <p:nvPr/>
        </p:nvGrpSpPr>
        <p:grpSpPr>
          <a:xfrm>
            <a:off x="3523996" y="2729799"/>
            <a:ext cx="3768537" cy="607434"/>
            <a:chOff x="3523996" y="2729799"/>
            <a:chExt cx="3768537" cy="607434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4323280" y="2991310"/>
              <a:ext cx="424699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>
              <a:off x="5378912" y="2991310"/>
              <a:ext cx="424699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6883096" y="2729799"/>
              <a:ext cx="4010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err="1" smtClean="0">
                  <a:latin typeface="Times New Roman"/>
                </a:rPr>
                <a:t>r</a:t>
              </a:r>
              <a:r>
                <a:rPr lang="en-US" sz="1200" dirty="0" err="1" smtClean="0">
                  <a:latin typeface="Times New Roman"/>
                </a:rPr>
                <a:t>(</a:t>
              </a:r>
              <a:r>
                <a:rPr lang="en-US" sz="1200" i="1" dirty="0" err="1" smtClean="0">
                  <a:latin typeface="Times New Roman"/>
                </a:rPr>
                <a:t>t</a:t>
              </a:r>
              <a:r>
                <a:rPr lang="en-US" sz="1200" dirty="0" smtClean="0">
                  <a:latin typeface="Times New Roman"/>
                </a:rPr>
                <a:t>)</a:t>
              </a:r>
              <a:endParaRPr lang="en-US" sz="1200" dirty="0">
                <a:latin typeface="Times New Roman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803611" y="2765325"/>
              <a:ext cx="630933" cy="45355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6434544" y="2991310"/>
              <a:ext cx="857989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ectangle 39"/>
            <p:cNvSpPr/>
            <p:nvPr/>
          </p:nvSpPr>
          <p:spPr>
            <a:xfrm>
              <a:off x="4740154" y="2757078"/>
              <a:ext cx="630933" cy="45355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812674" y="2812370"/>
              <a:ext cx="46939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err="1" smtClean="0">
                  <a:latin typeface="Times New Roman"/>
                </a:rPr>
                <a:t>D</a:t>
              </a:r>
              <a:r>
                <a:rPr lang="en-US" sz="1200" dirty="0" err="1" smtClean="0">
                  <a:latin typeface="Times New Roman"/>
                </a:rPr>
                <a:t>(</a:t>
              </a:r>
              <a:r>
                <a:rPr lang="en-US" sz="1200" i="1" dirty="0" err="1" smtClean="0">
                  <a:latin typeface="Times New Roman"/>
                </a:rPr>
                <a:t>s</a:t>
              </a:r>
              <a:r>
                <a:rPr lang="en-US" sz="1200" dirty="0" smtClean="0">
                  <a:latin typeface="Times New Roman"/>
                </a:rPr>
                <a:t>)</a:t>
              </a:r>
              <a:endParaRPr lang="en-US" sz="1200" dirty="0">
                <a:latin typeface="Times New Roman"/>
              </a:endParaRPr>
            </a:p>
          </p:txBody>
        </p:sp>
        <p:cxnSp>
          <p:nvCxnSpPr>
            <p:cNvPr id="32" name="Shape 31"/>
            <p:cNvCxnSpPr>
              <a:endCxn id="45" idx="4"/>
            </p:cNvCxnSpPr>
            <p:nvPr/>
          </p:nvCxnSpPr>
          <p:spPr>
            <a:xfrm rot="10800000" flipV="1">
              <a:off x="4158339" y="2992897"/>
              <a:ext cx="2639369" cy="149357"/>
            </a:xfrm>
            <a:prstGeom prst="bentConnector4">
              <a:avLst>
                <a:gd name="adj1" fmla="val -307"/>
                <a:gd name="adj2" fmla="val 512559"/>
              </a:avLst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5354155" y="2729799"/>
              <a:ext cx="41807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err="1" smtClean="0">
                  <a:latin typeface="Times New Roman"/>
                </a:rPr>
                <a:t>u</a:t>
              </a:r>
              <a:r>
                <a:rPr lang="en-US" sz="1200" dirty="0" err="1" smtClean="0">
                  <a:latin typeface="Times New Roman"/>
                </a:rPr>
                <a:t>(</a:t>
              </a:r>
              <a:r>
                <a:rPr lang="en-US" sz="1200" i="1" dirty="0" err="1" smtClean="0">
                  <a:latin typeface="Times New Roman"/>
                </a:rPr>
                <a:t>t</a:t>
              </a:r>
              <a:r>
                <a:rPr lang="en-US" sz="1200" dirty="0" smtClean="0">
                  <a:latin typeface="Times New Roman"/>
                </a:rPr>
                <a:t>)</a:t>
              </a:r>
              <a:endParaRPr lang="en-US" sz="1200" dirty="0">
                <a:latin typeface="Times New Roman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749012" y="2907834"/>
              <a:ext cx="2691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Symbol"/>
                </a:rPr>
                <a:t>+</a:t>
              </a:r>
              <a:endParaRPr lang="en-US" sz="1200" dirty="0">
                <a:latin typeface="Symbol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884378" y="2826270"/>
              <a:ext cx="46939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err="1" smtClean="0">
                  <a:latin typeface="Times New Roman"/>
                </a:rPr>
                <a:t>G</a:t>
              </a:r>
              <a:r>
                <a:rPr lang="en-US" sz="1200" dirty="0" err="1" smtClean="0">
                  <a:latin typeface="Times New Roman"/>
                </a:rPr>
                <a:t>(</a:t>
              </a:r>
              <a:r>
                <a:rPr lang="en-US" sz="1200" i="1" dirty="0" err="1" smtClean="0">
                  <a:latin typeface="Times New Roman"/>
                </a:rPr>
                <a:t>s</a:t>
              </a:r>
              <a:r>
                <a:rPr lang="en-US" sz="1200" dirty="0" smtClean="0">
                  <a:latin typeface="Times New Roman"/>
                </a:rPr>
                <a:t>)</a:t>
              </a:r>
              <a:endParaRPr lang="en-US" sz="1200" dirty="0">
                <a:latin typeface="Times New Roman"/>
              </a:endParaRPr>
            </a:p>
          </p:txBody>
        </p:sp>
        <p:sp>
          <p:nvSpPr>
            <p:cNvPr id="45" name="Oval 44"/>
            <p:cNvSpPr/>
            <p:nvPr/>
          </p:nvSpPr>
          <p:spPr>
            <a:xfrm>
              <a:off x="3993395" y="2812370"/>
              <a:ext cx="329885" cy="32988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9" name="Straight Arrow Connector 48"/>
            <p:cNvCxnSpPr/>
            <p:nvPr/>
          </p:nvCxnSpPr>
          <p:spPr>
            <a:xfrm>
              <a:off x="3568696" y="2989722"/>
              <a:ext cx="424699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3523996" y="2729799"/>
              <a:ext cx="4010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err="1" smtClean="0">
                  <a:latin typeface="Times New Roman"/>
                </a:rPr>
                <a:t>r</a:t>
              </a:r>
              <a:r>
                <a:rPr lang="en-US" sz="1200" dirty="0" err="1" smtClean="0">
                  <a:latin typeface="Times New Roman"/>
                </a:rPr>
                <a:t>(</a:t>
              </a:r>
              <a:r>
                <a:rPr lang="en-US" sz="1200" i="1" dirty="0" err="1" smtClean="0">
                  <a:latin typeface="Times New Roman"/>
                </a:rPr>
                <a:t>t</a:t>
              </a:r>
              <a:r>
                <a:rPr lang="en-US" sz="1200" dirty="0" smtClean="0">
                  <a:latin typeface="Times New Roman"/>
                </a:rPr>
                <a:t>)</a:t>
              </a:r>
              <a:endParaRPr lang="en-US" sz="1200" dirty="0">
                <a:latin typeface="Times New Roman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310287" y="2729799"/>
              <a:ext cx="4094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err="1" smtClean="0">
                  <a:latin typeface="Times New Roman"/>
                </a:rPr>
                <a:t>e</a:t>
              </a:r>
              <a:r>
                <a:rPr lang="en-US" sz="1200" dirty="0" err="1" smtClean="0">
                  <a:latin typeface="Times New Roman"/>
                </a:rPr>
                <a:t>(</a:t>
              </a:r>
              <a:r>
                <a:rPr lang="en-US" sz="1200" i="1" dirty="0" err="1" smtClean="0">
                  <a:latin typeface="Times New Roman"/>
                </a:rPr>
                <a:t>t</a:t>
              </a:r>
              <a:r>
                <a:rPr lang="en-US" sz="1200" dirty="0" smtClean="0">
                  <a:latin typeface="Times New Roman"/>
                </a:rPr>
                <a:t>)</a:t>
              </a:r>
              <a:endParaRPr lang="en-US" sz="1200" dirty="0">
                <a:latin typeface="Times New Roman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858833" y="3060234"/>
              <a:ext cx="2691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Symbol"/>
                </a:rPr>
                <a:t>-</a:t>
              </a:r>
              <a:endParaRPr lang="en-US" sz="1200" dirty="0">
                <a:latin typeface="Symbol"/>
              </a:endParaRPr>
            </a:p>
          </p:txBody>
        </p:sp>
      </p:grpSp>
      <p:cxnSp>
        <p:nvCxnSpPr>
          <p:cNvPr id="53" name="Straight Arrow Connector 52"/>
          <p:cNvCxnSpPr/>
          <p:nvPr/>
        </p:nvCxnSpPr>
        <p:spPr>
          <a:xfrm>
            <a:off x="4129306" y="4380760"/>
            <a:ext cx="424699" cy="15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5184938" y="4380760"/>
            <a:ext cx="424699" cy="15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5609637" y="4154775"/>
            <a:ext cx="630933" cy="45355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6240570" y="4380760"/>
            <a:ext cx="557138" cy="15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4546180" y="4146528"/>
            <a:ext cx="630933" cy="45355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4618700" y="4201820"/>
            <a:ext cx="4693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 smtClean="0">
                <a:latin typeface="Times New Roman"/>
              </a:rPr>
              <a:t>D</a:t>
            </a:r>
            <a:r>
              <a:rPr lang="en-US" sz="1200" dirty="0" err="1" smtClean="0">
                <a:latin typeface="Times New Roman"/>
              </a:rPr>
              <a:t>(</a:t>
            </a:r>
            <a:r>
              <a:rPr lang="en-US" sz="1200" i="1" dirty="0" err="1" smtClean="0">
                <a:latin typeface="Times New Roman"/>
              </a:rPr>
              <a:t>z</a:t>
            </a:r>
            <a:r>
              <a:rPr lang="en-US" sz="1200" dirty="0" smtClean="0">
                <a:latin typeface="Times New Roman"/>
              </a:rPr>
              <a:t>)</a:t>
            </a:r>
            <a:endParaRPr lang="en-US" sz="1200" dirty="0">
              <a:latin typeface="Times New Roman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353777" y="4123262"/>
            <a:ext cx="4180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err="1" smtClean="0">
                <a:latin typeface="Times New Roman"/>
              </a:rPr>
              <a:t>u</a:t>
            </a:r>
            <a:r>
              <a:rPr lang="en-US" sz="1200" dirty="0" err="1" smtClean="0">
                <a:latin typeface="Times New Roman"/>
              </a:rPr>
              <a:t>(</a:t>
            </a:r>
            <a:r>
              <a:rPr lang="en-US" sz="1200" i="1" dirty="0" err="1" smtClean="0">
                <a:latin typeface="Times New Roman"/>
              </a:rPr>
              <a:t>t</a:t>
            </a:r>
            <a:r>
              <a:rPr lang="en-US" sz="1200" dirty="0" smtClean="0">
                <a:latin typeface="Times New Roman"/>
              </a:rPr>
              <a:t>)</a:t>
            </a:r>
            <a:endParaRPr lang="en-US" sz="1200" dirty="0">
              <a:latin typeface="Times New Roman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690404" y="4215720"/>
            <a:ext cx="5164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Times New Roman"/>
              </a:rPr>
              <a:t>ZOH</a:t>
            </a:r>
            <a:endParaRPr lang="en-US" sz="1200" dirty="0">
              <a:latin typeface="Times New Roman"/>
            </a:endParaRPr>
          </a:p>
        </p:txBody>
      </p:sp>
      <p:cxnSp>
        <p:nvCxnSpPr>
          <p:cNvPr id="66" name="Straight Connector 65"/>
          <p:cNvCxnSpPr/>
          <p:nvPr/>
        </p:nvCxnSpPr>
        <p:spPr>
          <a:xfrm>
            <a:off x="3146412" y="4380760"/>
            <a:ext cx="602600" cy="1588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V="1">
            <a:off x="3749012" y="4146528"/>
            <a:ext cx="378945" cy="234232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3146412" y="4103761"/>
            <a:ext cx="4094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 smtClean="0">
                <a:latin typeface="Times New Roman"/>
              </a:rPr>
              <a:t>e</a:t>
            </a:r>
            <a:r>
              <a:rPr lang="en-US" sz="1200" dirty="0" err="1" smtClean="0">
                <a:latin typeface="Times New Roman"/>
              </a:rPr>
              <a:t>(</a:t>
            </a:r>
            <a:r>
              <a:rPr lang="en-US" sz="1200" i="1" dirty="0" err="1" smtClean="0">
                <a:latin typeface="Times New Roman"/>
              </a:rPr>
              <a:t>t</a:t>
            </a:r>
            <a:r>
              <a:rPr lang="en-US" sz="1200" dirty="0" smtClean="0">
                <a:latin typeface="Times New Roman"/>
              </a:rPr>
              <a:t>)</a:t>
            </a:r>
            <a:endParaRPr lang="en-US" sz="1200" dirty="0">
              <a:latin typeface="Times New Roman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084116" y="4117661"/>
            <a:ext cx="5205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 smtClean="0">
                <a:latin typeface="Times New Roman"/>
              </a:rPr>
              <a:t>e</a:t>
            </a:r>
            <a:r>
              <a:rPr lang="en-US" sz="1200" dirty="0" err="1" smtClean="0">
                <a:latin typeface="Times New Roman"/>
              </a:rPr>
              <a:t>(</a:t>
            </a:r>
            <a:r>
              <a:rPr lang="en-US" sz="1200" i="1" dirty="0" err="1" smtClean="0">
                <a:latin typeface="Times New Roman"/>
              </a:rPr>
              <a:t>kT</a:t>
            </a:r>
            <a:r>
              <a:rPr lang="en-US" sz="1200" dirty="0" smtClean="0">
                <a:latin typeface="Times New Roman"/>
              </a:rPr>
              <a:t>)</a:t>
            </a:r>
            <a:endParaRPr lang="en-US" sz="1200" dirty="0">
              <a:latin typeface="Times New Roman"/>
            </a:endParaRPr>
          </a:p>
        </p:txBody>
      </p:sp>
      <p:cxnSp>
        <p:nvCxnSpPr>
          <p:cNvPr id="72" name="Straight Connector 71"/>
          <p:cNvCxnSpPr/>
          <p:nvPr/>
        </p:nvCxnSpPr>
        <p:spPr>
          <a:xfrm>
            <a:off x="4158339" y="4492719"/>
            <a:ext cx="395666" cy="1588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5173254" y="4477231"/>
            <a:ext cx="395666" cy="1588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2" name="Group 81"/>
          <p:cNvGrpSpPr/>
          <p:nvPr/>
        </p:nvGrpSpPr>
        <p:grpSpPr>
          <a:xfrm>
            <a:off x="3026695" y="4742535"/>
            <a:ext cx="722317" cy="470672"/>
            <a:chOff x="3026695" y="4478025"/>
            <a:chExt cx="722317" cy="470672"/>
          </a:xfrm>
        </p:grpSpPr>
        <p:cxnSp>
          <p:nvCxnSpPr>
            <p:cNvPr id="77" name="Straight Arrow Connector 76"/>
            <p:cNvCxnSpPr/>
            <p:nvPr/>
          </p:nvCxnSpPr>
          <p:spPr>
            <a:xfrm>
              <a:off x="3026695" y="4842287"/>
              <a:ext cx="722317" cy="1588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>
            <a:xfrm rot="5400000" flipH="1" flipV="1">
              <a:off x="2911076" y="4712567"/>
              <a:ext cx="470672" cy="1588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Freeform 80"/>
            <p:cNvSpPr/>
            <p:nvPr/>
          </p:nvSpPr>
          <p:spPr>
            <a:xfrm>
              <a:off x="3150402" y="4543824"/>
              <a:ext cx="527816" cy="305121"/>
            </a:xfrm>
            <a:custGeom>
              <a:avLst/>
              <a:gdLst>
                <a:gd name="connsiteX0" fmla="*/ 0 w 527816"/>
                <a:gd name="connsiteY0" fmla="*/ 305121 h 305121"/>
                <a:gd name="connsiteX1" fmla="*/ 8247 w 527816"/>
                <a:gd name="connsiteY1" fmla="*/ 255642 h 305121"/>
                <a:gd name="connsiteX2" fmla="*/ 16494 w 527816"/>
                <a:gd name="connsiteY2" fmla="*/ 230903 h 305121"/>
                <a:gd name="connsiteX3" fmla="*/ 24741 w 527816"/>
                <a:gd name="connsiteY3" fmla="*/ 148438 h 305121"/>
                <a:gd name="connsiteX4" fmla="*/ 32988 w 527816"/>
                <a:gd name="connsiteY4" fmla="*/ 115452 h 305121"/>
                <a:gd name="connsiteX5" fmla="*/ 41235 w 527816"/>
                <a:gd name="connsiteY5" fmla="*/ 90712 h 305121"/>
                <a:gd name="connsiteX6" fmla="*/ 82471 w 527816"/>
                <a:gd name="connsiteY6" fmla="*/ 74219 h 305121"/>
                <a:gd name="connsiteX7" fmla="*/ 123707 w 527816"/>
                <a:gd name="connsiteY7" fmla="*/ 41233 h 305121"/>
                <a:gd name="connsiteX8" fmla="*/ 148448 w 527816"/>
                <a:gd name="connsiteY8" fmla="*/ 32986 h 305121"/>
                <a:gd name="connsiteX9" fmla="*/ 214425 w 527816"/>
                <a:gd name="connsiteY9" fmla="*/ 0 h 305121"/>
                <a:gd name="connsiteX10" fmla="*/ 230919 w 527816"/>
                <a:gd name="connsiteY10" fmla="*/ 24740 h 305121"/>
                <a:gd name="connsiteX11" fmla="*/ 247414 w 527816"/>
                <a:gd name="connsiteY11" fmla="*/ 41233 h 305121"/>
                <a:gd name="connsiteX12" fmla="*/ 255661 w 527816"/>
                <a:gd name="connsiteY12" fmla="*/ 65972 h 305121"/>
                <a:gd name="connsiteX13" fmla="*/ 272155 w 527816"/>
                <a:gd name="connsiteY13" fmla="*/ 90712 h 305121"/>
                <a:gd name="connsiteX14" fmla="*/ 321638 w 527816"/>
                <a:gd name="connsiteY14" fmla="*/ 115452 h 305121"/>
                <a:gd name="connsiteX15" fmla="*/ 362873 w 527816"/>
                <a:gd name="connsiteY15" fmla="*/ 82465 h 305121"/>
                <a:gd name="connsiteX16" fmla="*/ 387615 w 527816"/>
                <a:gd name="connsiteY16" fmla="*/ 41233 h 305121"/>
                <a:gd name="connsiteX17" fmla="*/ 527816 w 527816"/>
                <a:gd name="connsiteY17" fmla="*/ 41233 h 305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27816" h="305121">
                  <a:moveTo>
                    <a:pt x="0" y="305121"/>
                  </a:moveTo>
                  <a:cubicBezTo>
                    <a:pt x="2749" y="288628"/>
                    <a:pt x="4620" y="271964"/>
                    <a:pt x="8247" y="255642"/>
                  </a:cubicBezTo>
                  <a:cubicBezTo>
                    <a:pt x="10133" y="247157"/>
                    <a:pt x="15172" y="239494"/>
                    <a:pt x="16494" y="230903"/>
                  </a:cubicBezTo>
                  <a:cubicBezTo>
                    <a:pt x="20695" y="203599"/>
                    <a:pt x="20834" y="175786"/>
                    <a:pt x="24741" y="148438"/>
                  </a:cubicBezTo>
                  <a:cubicBezTo>
                    <a:pt x="26344" y="137218"/>
                    <a:pt x="29874" y="126350"/>
                    <a:pt x="32988" y="115452"/>
                  </a:cubicBezTo>
                  <a:cubicBezTo>
                    <a:pt x="35376" y="107094"/>
                    <a:pt x="34557" y="96277"/>
                    <a:pt x="41235" y="90712"/>
                  </a:cubicBezTo>
                  <a:cubicBezTo>
                    <a:pt x="52608" y="81235"/>
                    <a:pt x="69776" y="81835"/>
                    <a:pt x="82471" y="74219"/>
                  </a:cubicBezTo>
                  <a:cubicBezTo>
                    <a:pt x="97565" y="65163"/>
                    <a:pt x="108780" y="50562"/>
                    <a:pt x="123707" y="41233"/>
                  </a:cubicBezTo>
                  <a:cubicBezTo>
                    <a:pt x="131079" y="36626"/>
                    <a:pt x="140534" y="36583"/>
                    <a:pt x="148448" y="32986"/>
                  </a:cubicBezTo>
                  <a:cubicBezTo>
                    <a:pt x="170832" y="22812"/>
                    <a:pt x="214425" y="0"/>
                    <a:pt x="214425" y="0"/>
                  </a:cubicBezTo>
                  <a:cubicBezTo>
                    <a:pt x="219923" y="8247"/>
                    <a:pt x="224727" y="17001"/>
                    <a:pt x="230919" y="24740"/>
                  </a:cubicBezTo>
                  <a:cubicBezTo>
                    <a:pt x="235776" y="30811"/>
                    <a:pt x="243413" y="34566"/>
                    <a:pt x="247414" y="41233"/>
                  </a:cubicBezTo>
                  <a:cubicBezTo>
                    <a:pt x="251887" y="48687"/>
                    <a:pt x="251773" y="58197"/>
                    <a:pt x="255661" y="65972"/>
                  </a:cubicBezTo>
                  <a:cubicBezTo>
                    <a:pt x="260094" y="74837"/>
                    <a:pt x="265146" y="83704"/>
                    <a:pt x="272155" y="90712"/>
                  </a:cubicBezTo>
                  <a:cubicBezTo>
                    <a:pt x="288142" y="106698"/>
                    <a:pt x="301516" y="108745"/>
                    <a:pt x="321638" y="115452"/>
                  </a:cubicBezTo>
                  <a:cubicBezTo>
                    <a:pt x="350173" y="105940"/>
                    <a:pt x="347951" y="112306"/>
                    <a:pt x="362873" y="82465"/>
                  </a:cubicBezTo>
                  <a:cubicBezTo>
                    <a:pt x="367277" y="73658"/>
                    <a:pt x="370611" y="43023"/>
                    <a:pt x="387615" y="41233"/>
                  </a:cubicBezTo>
                  <a:cubicBezTo>
                    <a:pt x="434092" y="36341"/>
                    <a:pt x="481082" y="41233"/>
                    <a:pt x="527816" y="41233"/>
                  </a:cubicBezTo>
                </a:path>
              </a:pathLst>
            </a:custGeom>
            <a:ln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4" name="Straight Arrow Connector 83"/>
          <p:cNvCxnSpPr/>
          <p:nvPr/>
        </p:nvCxnSpPr>
        <p:spPr>
          <a:xfrm>
            <a:off x="3962121" y="5106797"/>
            <a:ext cx="722317" cy="1588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rot="5400000" flipH="1" flipV="1">
            <a:off x="3846502" y="4977077"/>
            <a:ext cx="470672" cy="1588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7" name="Group 86"/>
          <p:cNvGrpSpPr/>
          <p:nvPr/>
        </p:nvGrpSpPr>
        <p:grpSpPr>
          <a:xfrm>
            <a:off x="5049916" y="4742535"/>
            <a:ext cx="722317" cy="470672"/>
            <a:chOff x="3026695" y="4478025"/>
            <a:chExt cx="722317" cy="470672"/>
          </a:xfrm>
        </p:grpSpPr>
        <p:cxnSp>
          <p:nvCxnSpPr>
            <p:cNvPr id="88" name="Straight Arrow Connector 87"/>
            <p:cNvCxnSpPr/>
            <p:nvPr/>
          </p:nvCxnSpPr>
          <p:spPr>
            <a:xfrm>
              <a:off x="3026695" y="4842287"/>
              <a:ext cx="722317" cy="1588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/>
            <p:nvPr/>
          </p:nvCxnSpPr>
          <p:spPr>
            <a:xfrm rot="5400000" flipH="1" flipV="1">
              <a:off x="2911076" y="4712567"/>
              <a:ext cx="470672" cy="1588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2" name="Straight Connector 91"/>
          <p:cNvCxnSpPr/>
          <p:nvPr/>
        </p:nvCxnSpPr>
        <p:spPr>
          <a:xfrm rot="5400000" flipH="1" flipV="1">
            <a:off x="4051197" y="4989695"/>
            <a:ext cx="224244" cy="996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rot="5400000" flipH="1" flipV="1">
            <a:off x="4112197" y="4970035"/>
            <a:ext cx="280381" cy="646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rot="5400000" flipH="1" flipV="1">
            <a:off x="4204593" y="4966706"/>
            <a:ext cx="273723" cy="646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rot="16200000" flipV="1">
            <a:off x="4331566" y="5018619"/>
            <a:ext cx="189670" cy="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rot="5400000" flipH="1" flipV="1">
            <a:off x="4366240" y="4981512"/>
            <a:ext cx="263889" cy="158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 rot="5400000" flipH="1" flipV="1">
            <a:off x="5182075" y="5010707"/>
            <a:ext cx="183804" cy="996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rot="16200000" flipV="1">
            <a:off x="5304720" y="5065167"/>
            <a:ext cx="132736" cy="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 rot="5400000" flipH="1" flipV="1">
            <a:off x="5389963" y="5172375"/>
            <a:ext cx="117840" cy="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rot="16200000" flipV="1">
            <a:off x="5491710" y="5167855"/>
            <a:ext cx="90701" cy="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rot="5400000" flipH="1" flipV="1">
            <a:off x="5541681" y="5040428"/>
            <a:ext cx="132737" cy="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6" name="Group 115"/>
          <p:cNvGrpSpPr/>
          <p:nvPr/>
        </p:nvGrpSpPr>
        <p:grpSpPr>
          <a:xfrm>
            <a:off x="6160779" y="4738724"/>
            <a:ext cx="722317" cy="470672"/>
            <a:chOff x="3026695" y="4478025"/>
            <a:chExt cx="722317" cy="470672"/>
          </a:xfrm>
        </p:grpSpPr>
        <p:cxnSp>
          <p:nvCxnSpPr>
            <p:cNvPr id="117" name="Straight Arrow Connector 116"/>
            <p:cNvCxnSpPr/>
            <p:nvPr/>
          </p:nvCxnSpPr>
          <p:spPr>
            <a:xfrm>
              <a:off x="3026695" y="4842287"/>
              <a:ext cx="722317" cy="1588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/>
            <p:nvPr/>
          </p:nvCxnSpPr>
          <p:spPr>
            <a:xfrm rot="5400000" flipH="1" flipV="1">
              <a:off x="2911076" y="4712567"/>
              <a:ext cx="470672" cy="1588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9" name="Straight Connector 118"/>
          <p:cNvCxnSpPr/>
          <p:nvPr/>
        </p:nvCxnSpPr>
        <p:spPr>
          <a:xfrm rot="5400000" flipH="1" flipV="1">
            <a:off x="6347333" y="4952502"/>
            <a:ext cx="75015" cy="996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 rot="16200000" flipV="1">
            <a:off x="6415583" y="5061356"/>
            <a:ext cx="132736" cy="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 rot="5400000" flipH="1" flipV="1">
            <a:off x="6500826" y="5168564"/>
            <a:ext cx="117840" cy="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 rot="16200000" flipV="1">
            <a:off x="6602573" y="5164044"/>
            <a:ext cx="90701" cy="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 rot="5400000" flipH="1" flipV="1">
            <a:off x="6652544" y="5036617"/>
            <a:ext cx="132737" cy="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>
            <a:off x="6279702" y="4923785"/>
            <a:ext cx="100158" cy="158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>
            <a:off x="6389820" y="4998800"/>
            <a:ext cx="92133" cy="158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>
            <a:off x="6481953" y="5131537"/>
            <a:ext cx="77794" cy="158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>
            <a:off x="6559747" y="5231296"/>
            <a:ext cx="88178" cy="158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 flipV="1">
            <a:off x="6718913" y="4970249"/>
            <a:ext cx="78795" cy="381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Straight Connector 37"/>
          <p:cNvCxnSpPr/>
          <p:nvPr/>
        </p:nvCxnSpPr>
        <p:spPr>
          <a:xfrm rot="16200000" flipV="1">
            <a:off x="4361803" y="4922179"/>
            <a:ext cx="1171003" cy="414299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2375172" y="4543825"/>
            <a:ext cx="2364981" cy="117100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rot="10800000">
            <a:off x="4740154" y="4543825"/>
            <a:ext cx="1290780" cy="117100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63" name="Group 62"/>
          <p:cNvGrpSpPr/>
          <p:nvPr/>
        </p:nvGrpSpPr>
        <p:grpSpPr>
          <a:xfrm>
            <a:off x="3270185" y="2308443"/>
            <a:ext cx="3768537" cy="689455"/>
            <a:chOff x="2762344" y="2240715"/>
            <a:chExt cx="3768537" cy="689455"/>
          </a:xfrm>
        </p:grpSpPr>
        <p:cxnSp>
          <p:nvCxnSpPr>
            <p:cNvPr id="13" name="Shape 12"/>
            <p:cNvCxnSpPr>
              <a:endCxn id="17" idx="4"/>
            </p:cNvCxnSpPr>
            <p:nvPr/>
          </p:nvCxnSpPr>
          <p:spPr>
            <a:xfrm rot="10800000" flipV="1">
              <a:off x="3396687" y="2503813"/>
              <a:ext cx="2639369" cy="149357"/>
            </a:xfrm>
            <a:prstGeom prst="bentConnector4">
              <a:avLst>
                <a:gd name="adj1" fmla="val -307"/>
                <a:gd name="adj2" fmla="val 512559"/>
              </a:avLst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3427066" y="2653171"/>
              <a:ext cx="2691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Symbol"/>
                </a:rPr>
                <a:t>-</a:t>
              </a:r>
              <a:endParaRPr lang="en-US" sz="1200" dirty="0">
                <a:latin typeface="Symbol"/>
              </a:endParaRPr>
            </a:p>
          </p:txBody>
        </p:sp>
        <p:grpSp>
          <p:nvGrpSpPr>
            <p:cNvPr id="62" name="Group 61"/>
            <p:cNvGrpSpPr/>
            <p:nvPr/>
          </p:nvGrpSpPr>
          <p:grpSpPr>
            <a:xfrm>
              <a:off x="2762344" y="2240715"/>
              <a:ext cx="3768537" cy="489084"/>
              <a:chOff x="3523996" y="2729799"/>
              <a:chExt cx="3768537" cy="489084"/>
            </a:xfrm>
          </p:grpSpPr>
          <p:cxnSp>
            <p:nvCxnSpPr>
              <p:cNvPr id="4" name="Shape 3"/>
              <p:cNvCxnSpPr/>
              <p:nvPr/>
            </p:nvCxnSpPr>
            <p:spPr>
              <a:xfrm rot="10800000" flipV="1">
                <a:off x="4158339" y="2992897"/>
                <a:ext cx="2639369" cy="149357"/>
              </a:xfrm>
              <a:prstGeom prst="bentConnector4">
                <a:avLst>
                  <a:gd name="adj1" fmla="val -307"/>
                  <a:gd name="adj2" fmla="val 512559"/>
                </a:avLst>
              </a:prstGeom>
              <a:ln w="12700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Arrow Connector 5"/>
              <p:cNvCxnSpPr/>
              <p:nvPr/>
            </p:nvCxnSpPr>
            <p:spPr>
              <a:xfrm>
                <a:off x="4323280" y="2991310"/>
                <a:ext cx="424699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Arrow Connector 6"/>
              <p:cNvCxnSpPr/>
              <p:nvPr/>
            </p:nvCxnSpPr>
            <p:spPr>
              <a:xfrm>
                <a:off x="5378912" y="2991310"/>
                <a:ext cx="424699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Box 7"/>
              <p:cNvSpPr txBox="1"/>
              <p:nvPr/>
            </p:nvSpPr>
            <p:spPr>
              <a:xfrm>
                <a:off x="6883096" y="2729799"/>
                <a:ext cx="40943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i="1" dirty="0" err="1" smtClean="0">
                    <a:latin typeface="Times New Roman"/>
                  </a:rPr>
                  <a:t>c</a:t>
                </a:r>
                <a:r>
                  <a:rPr lang="en-US" sz="1200" dirty="0" err="1" smtClean="0">
                    <a:latin typeface="Times New Roman"/>
                  </a:rPr>
                  <a:t>(</a:t>
                </a:r>
                <a:r>
                  <a:rPr lang="en-US" sz="1200" i="1" dirty="0" err="1" smtClean="0">
                    <a:latin typeface="Times New Roman"/>
                  </a:rPr>
                  <a:t>t</a:t>
                </a:r>
                <a:r>
                  <a:rPr lang="en-US" sz="1200" dirty="0" smtClean="0">
                    <a:latin typeface="Times New Roman"/>
                  </a:rPr>
                  <a:t>)</a:t>
                </a:r>
                <a:endParaRPr lang="en-US" sz="1200" dirty="0">
                  <a:latin typeface="Times New Roman"/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5803611" y="2765325"/>
                <a:ext cx="630933" cy="45355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" name="Straight Arrow Connector 9"/>
              <p:cNvCxnSpPr/>
              <p:nvPr/>
            </p:nvCxnSpPr>
            <p:spPr>
              <a:xfrm>
                <a:off x="6434544" y="2991310"/>
                <a:ext cx="857989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Rectangle 10"/>
              <p:cNvSpPr/>
              <p:nvPr/>
            </p:nvSpPr>
            <p:spPr>
              <a:xfrm>
                <a:off x="4740154" y="2757078"/>
                <a:ext cx="630933" cy="45355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812674" y="2812370"/>
                <a:ext cx="46939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i="1" dirty="0" err="1" smtClean="0">
                    <a:latin typeface="Times New Roman"/>
                  </a:rPr>
                  <a:t>D</a:t>
                </a:r>
                <a:r>
                  <a:rPr lang="en-US" sz="1200" dirty="0" err="1" smtClean="0">
                    <a:latin typeface="Times New Roman"/>
                  </a:rPr>
                  <a:t>(</a:t>
                </a:r>
                <a:r>
                  <a:rPr lang="en-US" sz="1200" i="1" dirty="0" err="1" smtClean="0">
                    <a:latin typeface="Times New Roman"/>
                  </a:rPr>
                  <a:t>s</a:t>
                </a:r>
                <a:r>
                  <a:rPr lang="en-US" sz="1200" dirty="0" smtClean="0">
                    <a:latin typeface="Times New Roman"/>
                  </a:rPr>
                  <a:t>)</a:t>
                </a:r>
                <a:endParaRPr lang="en-US" sz="1200" dirty="0">
                  <a:latin typeface="Times New Roman"/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5354155" y="2729799"/>
                <a:ext cx="41807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i="1" dirty="0" err="1" smtClean="0">
                    <a:latin typeface="Times New Roman"/>
                  </a:rPr>
                  <a:t>u</a:t>
                </a:r>
                <a:r>
                  <a:rPr lang="en-US" sz="1200" dirty="0" err="1" smtClean="0">
                    <a:latin typeface="Times New Roman"/>
                  </a:rPr>
                  <a:t>(</a:t>
                </a:r>
                <a:r>
                  <a:rPr lang="en-US" sz="1200" i="1" dirty="0" err="1" smtClean="0">
                    <a:latin typeface="Times New Roman"/>
                  </a:rPr>
                  <a:t>t</a:t>
                </a:r>
                <a:r>
                  <a:rPr lang="en-US" sz="1200" dirty="0" smtClean="0">
                    <a:latin typeface="Times New Roman"/>
                  </a:rPr>
                  <a:t>)</a:t>
                </a:r>
                <a:endParaRPr lang="en-US" sz="1200" dirty="0">
                  <a:latin typeface="Times New Roman"/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3749012" y="2907834"/>
                <a:ext cx="2691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>
                    <a:latin typeface="Symbol"/>
                  </a:rPr>
                  <a:t>+</a:t>
                </a:r>
                <a:endParaRPr lang="en-US" sz="1200" dirty="0">
                  <a:latin typeface="Symbol"/>
                </a:endParaRPr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3993395" y="2812370"/>
                <a:ext cx="329885" cy="32988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" name="Straight Arrow Connector 17"/>
              <p:cNvCxnSpPr/>
              <p:nvPr/>
            </p:nvCxnSpPr>
            <p:spPr>
              <a:xfrm>
                <a:off x="3568696" y="2989722"/>
                <a:ext cx="424699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/>
              <p:cNvSpPr txBox="1"/>
              <p:nvPr/>
            </p:nvSpPr>
            <p:spPr>
              <a:xfrm>
                <a:off x="3523996" y="2729799"/>
                <a:ext cx="40102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i="1" dirty="0" err="1" smtClean="0">
                    <a:latin typeface="Times New Roman"/>
                  </a:rPr>
                  <a:t>r</a:t>
                </a:r>
                <a:r>
                  <a:rPr lang="en-US" sz="1200" dirty="0" err="1" smtClean="0">
                    <a:latin typeface="Times New Roman"/>
                  </a:rPr>
                  <a:t>(</a:t>
                </a:r>
                <a:r>
                  <a:rPr lang="en-US" sz="1200" i="1" dirty="0" err="1" smtClean="0">
                    <a:latin typeface="Times New Roman"/>
                  </a:rPr>
                  <a:t>t</a:t>
                </a:r>
                <a:r>
                  <a:rPr lang="en-US" sz="1200" dirty="0" smtClean="0">
                    <a:latin typeface="Times New Roman"/>
                  </a:rPr>
                  <a:t>)</a:t>
                </a:r>
                <a:endParaRPr lang="en-US" sz="1200" dirty="0">
                  <a:latin typeface="Times New Roman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4310287" y="2729799"/>
                <a:ext cx="40943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i="1" dirty="0" err="1" smtClean="0">
                    <a:latin typeface="Times New Roman"/>
                  </a:rPr>
                  <a:t>e</a:t>
                </a:r>
                <a:r>
                  <a:rPr lang="en-US" sz="1200" dirty="0" err="1" smtClean="0">
                    <a:latin typeface="Times New Roman"/>
                  </a:rPr>
                  <a:t>(</a:t>
                </a:r>
                <a:r>
                  <a:rPr lang="en-US" sz="1200" i="1" dirty="0" err="1" smtClean="0">
                    <a:latin typeface="Times New Roman"/>
                  </a:rPr>
                  <a:t>t</a:t>
                </a:r>
                <a:r>
                  <a:rPr lang="en-US" sz="1200" dirty="0" smtClean="0">
                    <a:latin typeface="Times New Roman"/>
                  </a:rPr>
                  <a:t>)</a:t>
                </a:r>
                <a:endParaRPr lang="en-US" sz="1200" dirty="0">
                  <a:latin typeface="Times New Roman"/>
                </a:endParaRPr>
              </a:p>
            </p:txBody>
          </p:sp>
          <p:graphicFrame>
            <p:nvGraphicFramePr>
              <p:cNvPr id="22" name="Object 21"/>
              <p:cNvGraphicFramePr>
                <a:graphicFrameLocks noChangeAspect="1"/>
              </p:cNvGraphicFramePr>
              <p:nvPr/>
            </p:nvGraphicFramePr>
            <p:xfrm>
              <a:off x="6035731" y="2811922"/>
              <a:ext cx="177800" cy="355600"/>
            </p:xfrm>
            <a:graphic>
              <a:graphicData uri="http://schemas.openxmlformats.org/presentationml/2006/ole">
                <p:oleObj spid="_x0000_s33794" name="Equation" r:id="rId3" imgW="177800" imgH="355600" progId="Equation.3">
                  <p:embed/>
                </p:oleObj>
              </a:graphicData>
            </a:graphic>
          </p:graphicFrame>
        </p:grpSp>
      </p:grpSp>
      <p:cxnSp>
        <p:nvCxnSpPr>
          <p:cNvPr id="24" name="Straight Arrow Connector 23"/>
          <p:cNvCxnSpPr/>
          <p:nvPr/>
        </p:nvCxnSpPr>
        <p:spPr>
          <a:xfrm>
            <a:off x="1938074" y="5739568"/>
            <a:ext cx="4945022" cy="15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rot="5400000" flipH="1" flipV="1">
            <a:off x="5112801" y="5001506"/>
            <a:ext cx="1871957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887862" y="5530161"/>
            <a:ext cx="304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922101" y="5530161"/>
            <a:ext cx="304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006592" y="5546655"/>
            <a:ext cx="337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222933" y="5530161"/>
            <a:ext cx="304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cxnSp>
        <p:nvCxnSpPr>
          <p:cNvPr id="42" name="Straight Connector 41"/>
          <p:cNvCxnSpPr/>
          <p:nvPr/>
        </p:nvCxnSpPr>
        <p:spPr>
          <a:xfrm rot="5400000">
            <a:off x="4146196" y="5137785"/>
            <a:ext cx="1195742" cy="7825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4812674" y="4543825"/>
            <a:ext cx="1218260" cy="1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5" name="Object 44"/>
          <p:cNvGraphicFramePr>
            <a:graphicFrameLocks noChangeAspect="1"/>
          </p:cNvGraphicFramePr>
          <p:nvPr/>
        </p:nvGraphicFramePr>
        <p:xfrm>
          <a:off x="6137679" y="4461275"/>
          <a:ext cx="177800" cy="165100"/>
        </p:xfrm>
        <a:graphic>
          <a:graphicData uri="http://schemas.openxmlformats.org/presentationml/2006/ole">
            <p:oleObj spid="_x0000_s33795" name="Equation" r:id="rId4" imgW="177800" imgH="165100" progId="Equation.3">
              <p:embed/>
            </p:oleObj>
          </a:graphicData>
        </a:graphic>
      </p:graphicFrame>
      <p:graphicFrame>
        <p:nvGraphicFramePr>
          <p:cNvPr id="46" name="Object 45"/>
          <p:cNvGraphicFramePr>
            <a:graphicFrameLocks noChangeAspect="1"/>
          </p:cNvGraphicFramePr>
          <p:nvPr/>
        </p:nvGraphicFramePr>
        <p:xfrm>
          <a:off x="4646613" y="5866162"/>
          <a:ext cx="203200" cy="127000"/>
        </p:xfrm>
        <a:graphic>
          <a:graphicData uri="http://schemas.openxmlformats.org/presentationml/2006/ole">
            <p:oleObj spid="_x0000_s33796" name="Equation" r:id="rId5" imgW="203200" imgH="127000" progId="Equation.3">
              <p:embed/>
            </p:oleObj>
          </a:graphicData>
        </a:graphic>
      </p:graphicFrame>
      <p:graphicFrame>
        <p:nvGraphicFramePr>
          <p:cNvPr id="47" name="Object 46"/>
          <p:cNvGraphicFramePr>
            <a:graphicFrameLocks noChangeAspect="1"/>
          </p:cNvGraphicFramePr>
          <p:nvPr/>
        </p:nvGraphicFramePr>
        <p:xfrm>
          <a:off x="2159272" y="5868429"/>
          <a:ext cx="215900" cy="139700"/>
        </p:xfrm>
        <a:graphic>
          <a:graphicData uri="http://schemas.openxmlformats.org/presentationml/2006/ole">
            <p:oleObj spid="_x0000_s33797" name="Equation" r:id="rId6" imgW="215900" imgH="139700" progId="Equation.3">
              <p:embed/>
            </p:oleObj>
          </a:graphicData>
        </a:graphic>
      </p:graphicFrame>
      <p:graphicFrame>
        <p:nvGraphicFramePr>
          <p:cNvPr id="48" name="Object 47"/>
          <p:cNvGraphicFramePr>
            <a:graphicFrameLocks noChangeAspect="1"/>
          </p:cNvGraphicFramePr>
          <p:nvPr/>
        </p:nvGraphicFramePr>
        <p:xfrm>
          <a:off x="5026429" y="5846446"/>
          <a:ext cx="495300" cy="155575"/>
        </p:xfrm>
        <a:graphic>
          <a:graphicData uri="http://schemas.openxmlformats.org/presentationml/2006/ole">
            <p:oleObj spid="_x0000_s33798" name="Equation" r:id="rId7" imgW="495300" imgH="139700" progId="Equation.3">
              <p:embed/>
            </p:oleObj>
          </a:graphicData>
        </a:graphic>
      </p:graphicFrame>
      <p:graphicFrame>
        <p:nvGraphicFramePr>
          <p:cNvPr id="51" name="Object 50"/>
          <p:cNvGraphicFramePr>
            <a:graphicFrameLocks noChangeAspect="1"/>
          </p:cNvGraphicFramePr>
          <p:nvPr/>
        </p:nvGraphicFramePr>
        <p:xfrm>
          <a:off x="6046290" y="5447611"/>
          <a:ext cx="292100" cy="165100"/>
        </p:xfrm>
        <a:graphic>
          <a:graphicData uri="http://schemas.openxmlformats.org/presentationml/2006/ole">
            <p:oleObj spid="_x0000_s33799" name="Equation" r:id="rId8" imgW="292100" imgH="165100" progId="Equation.3">
              <p:embed/>
            </p:oleObj>
          </a:graphicData>
        </a:graphic>
      </p:graphicFrame>
      <p:sp>
        <p:nvSpPr>
          <p:cNvPr id="52" name="Arc 51"/>
          <p:cNvSpPr/>
          <p:nvPr/>
        </p:nvSpPr>
        <p:spPr>
          <a:xfrm>
            <a:off x="5573734" y="5283957"/>
            <a:ext cx="914400" cy="914400"/>
          </a:xfrm>
          <a:prstGeom prst="arc">
            <a:avLst>
              <a:gd name="adj1" fmla="val 13609639"/>
              <a:gd name="adj2" fmla="val 0"/>
            </a:avLst>
          </a:prstGeom>
          <a:ln w="12700">
            <a:solidFill>
              <a:schemeClr val="tx1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Arc 53"/>
          <p:cNvSpPr/>
          <p:nvPr/>
        </p:nvSpPr>
        <p:spPr>
          <a:xfrm>
            <a:off x="4728988" y="5275710"/>
            <a:ext cx="914400" cy="914400"/>
          </a:xfrm>
          <a:prstGeom prst="arc">
            <a:avLst>
              <a:gd name="adj1" fmla="val 14957213"/>
              <a:gd name="adj2" fmla="val 0"/>
            </a:avLst>
          </a:prstGeom>
          <a:ln w="12700">
            <a:solidFill>
              <a:schemeClr val="tx1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Arc 54"/>
          <p:cNvSpPr/>
          <p:nvPr/>
        </p:nvSpPr>
        <p:spPr>
          <a:xfrm>
            <a:off x="2036914" y="5283957"/>
            <a:ext cx="914400" cy="914400"/>
          </a:xfrm>
          <a:prstGeom prst="arc">
            <a:avLst>
              <a:gd name="adj1" fmla="val 19594219"/>
              <a:gd name="adj2" fmla="val 0"/>
            </a:avLst>
          </a:prstGeom>
          <a:ln w="12700">
            <a:solidFill>
              <a:schemeClr val="tx1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6" name="Object 55"/>
          <p:cNvGraphicFramePr>
            <a:graphicFrameLocks noChangeAspect="1"/>
          </p:cNvGraphicFramePr>
          <p:nvPr/>
        </p:nvGraphicFramePr>
        <p:xfrm>
          <a:off x="2655574" y="5554902"/>
          <a:ext cx="177800" cy="203200"/>
        </p:xfrm>
        <a:graphic>
          <a:graphicData uri="http://schemas.openxmlformats.org/presentationml/2006/ole">
            <p:oleObj spid="_x0000_s33800" name="Equation" r:id="rId9" imgW="177800" imgH="203200" progId="Equation.3">
              <p:embed/>
            </p:oleObj>
          </a:graphicData>
        </a:graphic>
      </p:graphicFrame>
      <p:graphicFrame>
        <p:nvGraphicFramePr>
          <p:cNvPr id="57" name="Object 56"/>
          <p:cNvGraphicFramePr>
            <a:graphicFrameLocks noChangeAspect="1"/>
          </p:cNvGraphicFramePr>
          <p:nvPr/>
        </p:nvGraphicFramePr>
        <p:xfrm>
          <a:off x="5267894" y="5422211"/>
          <a:ext cx="152400" cy="190500"/>
        </p:xfrm>
        <a:graphic>
          <a:graphicData uri="http://schemas.openxmlformats.org/presentationml/2006/ole">
            <p:oleObj spid="_x0000_s33801" name="Equation" r:id="rId10" imgW="152400" imgH="190500" progId="Equation.3">
              <p:embed/>
            </p:oleObj>
          </a:graphicData>
        </a:graphic>
      </p:graphicFrame>
      <p:graphicFrame>
        <p:nvGraphicFramePr>
          <p:cNvPr id="58" name="Object 57"/>
          <p:cNvGraphicFramePr>
            <a:graphicFrameLocks noChangeAspect="1"/>
          </p:cNvGraphicFramePr>
          <p:nvPr/>
        </p:nvGraphicFramePr>
        <p:xfrm>
          <a:off x="5274079" y="4816706"/>
          <a:ext cx="863600" cy="215900"/>
        </p:xfrm>
        <a:graphic>
          <a:graphicData uri="http://schemas.openxmlformats.org/presentationml/2006/ole">
            <p:oleObj spid="_x0000_s33802" name="Equation" r:id="rId11" imgW="863600" imgH="215900" progId="Equation.3">
              <p:embed/>
            </p:oleObj>
          </a:graphicData>
        </a:graphic>
      </p:graphicFrame>
      <p:graphicFrame>
        <p:nvGraphicFramePr>
          <p:cNvPr id="59" name="Object 58"/>
          <p:cNvGraphicFramePr>
            <a:graphicFrameLocks noChangeAspect="1"/>
          </p:cNvGraphicFramePr>
          <p:nvPr/>
        </p:nvGraphicFramePr>
        <p:xfrm>
          <a:off x="4812674" y="5184775"/>
          <a:ext cx="127000" cy="177800"/>
        </p:xfrm>
        <a:graphic>
          <a:graphicData uri="http://schemas.openxmlformats.org/presentationml/2006/ole">
            <p:oleObj spid="_x0000_s33803" name="Equation" r:id="rId12" imgW="127000" imgH="177800" progId="Equation.3">
              <p:embed/>
            </p:oleObj>
          </a:graphicData>
        </a:graphic>
      </p:graphicFrame>
      <p:graphicFrame>
        <p:nvGraphicFramePr>
          <p:cNvPr id="60" name="Object 59"/>
          <p:cNvGraphicFramePr>
            <a:graphicFrameLocks noChangeAspect="1"/>
          </p:cNvGraphicFramePr>
          <p:nvPr/>
        </p:nvGraphicFramePr>
        <p:xfrm>
          <a:off x="3385499" y="4918075"/>
          <a:ext cx="127000" cy="177800"/>
        </p:xfrm>
        <a:graphic>
          <a:graphicData uri="http://schemas.openxmlformats.org/presentationml/2006/ole">
            <p:oleObj spid="_x0000_s33804" name="Equation" r:id="rId13" imgW="127000" imgH="177800" progId="Equation.3">
              <p:embed/>
            </p:oleObj>
          </a:graphicData>
        </a:graphic>
      </p:graphicFrame>
      <p:grpSp>
        <p:nvGrpSpPr>
          <p:cNvPr id="69" name="Group 68"/>
          <p:cNvGrpSpPr/>
          <p:nvPr/>
        </p:nvGrpSpPr>
        <p:grpSpPr>
          <a:xfrm>
            <a:off x="2375173" y="5997885"/>
            <a:ext cx="2353815" cy="101600"/>
            <a:chOff x="2375173" y="5948403"/>
            <a:chExt cx="2353815" cy="101600"/>
          </a:xfrm>
        </p:grpSpPr>
        <p:graphicFrame>
          <p:nvGraphicFramePr>
            <p:cNvPr id="64" name="Object 63"/>
            <p:cNvGraphicFramePr>
              <a:graphicFrameLocks noChangeAspect="1"/>
            </p:cNvGraphicFramePr>
            <p:nvPr/>
          </p:nvGraphicFramePr>
          <p:xfrm>
            <a:off x="3532165" y="5948403"/>
            <a:ext cx="114300" cy="101600"/>
          </p:xfrm>
          <a:graphic>
            <a:graphicData uri="http://schemas.openxmlformats.org/presentationml/2006/ole">
              <p:oleObj spid="_x0000_s33816" name="Equation" r:id="rId14" imgW="114300" imgH="101600" progId="Equation.3">
                <p:embed/>
              </p:oleObj>
            </a:graphicData>
          </a:graphic>
        </p:graphicFrame>
        <p:cxnSp>
          <p:nvCxnSpPr>
            <p:cNvPr id="66" name="Straight Arrow Connector 65"/>
            <p:cNvCxnSpPr/>
            <p:nvPr/>
          </p:nvCxnSpPr>
          <p:spPr>
            <a:xfrm rot="10800000">
              <a:off x="2375173" y="5998409"/>
              <a:ext cx="1010327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>
              <a:off x="3739584" y="5996149"/>
              <a:ext cx="989404" cy="610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3270185" y="2308443"/>
            <a:ext cx="3820008" cy="689455"/>
            <a:chOff x="2762344" y="2240715"/>
            <a:chExt cx="3820008" cy="689455"/>
          </a:xfrm>
        </p:grpSpPr>
        <p:cxnSp>
          <p:nvCxnSpPr>
            <p:cNvPr id="5" name="Shape 4"/>
            <p:cNvCxnSpPr>
              <a:endCxn id="18" idx="4"/>
            </p:cNvCxnSpPr>
            <p:nvPr/>
          </p:nvCxnSpPr>
          <p:spPr>
            <a:xfrm rot="10800000" flipV="1">
              <a:off x="3396687" y="2503813"/>
              <a:ext cx="2639369" cy="149357"/>
            </a:xfrm>
            <a:prstGeom prst="bentConnector4">
              <a:avLst>
                <a:gd name="adj1" fmla="val -307"/>
                <a:gd name="adj2" fmla="val 512559"/>
              </a:avLst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3427066" y="2653171"/>
              <a:ext cx="2691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Symbol"/>
                </a:rPr>
                <a:t>-</a:t>
              </a:r>
              <a:endParaRPr lang="en-US" sz="1200" dirty="0">
                <a:latin typeface="Symbol"/>
              </a:endParaRPr>
            </a:p>
          </p:txBody>
        </p:sp>
        <p:grpSp>
          <p:nvGrpSpPr>
            <p:cNvPr id="7" name="Group 61"/>
            <p:cNvGrpSpPr/>
            <p:nvPr/>
          </p:nvGrpSpPr>
          <p:grpSpPr>
            <a:xfrm>
              <a:off x="2762344" y="2240715"/>
              <a:ext cx="3820008" cy="489084"/>
              <a:chOff x="3523996" y="2729799"/>
              <a:chExt cx="3820008" cy="489084"/>
            </a:xfrm>
          </p:grpSpPr>
          <p:cxnSp>
            <p:nvCxnSpPr>
              <p:cNvPr id="8" name="Shape 7"/>
              <p:cNvCxnSpPr/>
              <p:nvPr/>
            </p:nvCxnSpPr>
            <p:spPr>
              <a:xfrm rot="10800000" flipV="1">
                <a:off x="4158339" y="2992897"/>
                <a:ext cx="2639369" cy="149357"/>
              </a:xfrm>
              <a:prstGeom prst="bentConnector4">
                <a:avLst>
                  <a:gd name="adj1" fmla="val -307"/>
                  <a:gd name="adj2" fmla="val 512559"/>
                </a:avLst>
              </a:prstGeom>
              <a:ln w="12700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/>
              <p:nvPr/>
            </p:nvCxnSpPr>
            <p:spPr>
              <a:xfrm>
                <a:off x="4323280" y="2991310"/>
                <a:ext cx="424699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/>
              <p:cNvCxnSpPr/>
              <p:nvPr/>
            </p:nvCxnSpPr>
            <p:spPr>
              <a:xfrm>
                <a:off x="5378912" y="2991310"/>
                <a:ext cx="424699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TextBox 10"/>
              <p:cNvSpPr txBox="1"/>
              <p:nvPr/>
            </p:nvSpPr>
            <p:spPr>
              <a:xfrm>
                <a:off x="6883096" y="2729799"/>
                <a:ext cx="46090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i="1" dirty="0" err="1" smtClean="0">
                    <a:latin typeface="Times New Roman"/>
                  </a:rPr>
                  <a:t>C</a:t>
                </a:r>
                <a:r>
                  <a:rPr lang="en-US" sz="1200" dirty="0" err="1" smtClean="0">
                    <a:latin typeface="Times New Roman"/>
                  </a:rPr>
                  <a:t>(</a:t>
                </a:r>
                <a:r>
                  <a:rPr lang="en-US" sz="1200" i="1" dirty="0" err="1" smtClean="0">
                    <a:latin typeface="Times New Roman"/>
                  </a:rPr>
                  <a:t>z</a:t>
                </a:r>
                <a:r>
                  <a:rPr lang="en-US" sz="1200" dirty="0" smtClean="0">
                    <a:latin typeface="Times New Roman"/>
                  </a:rPr>
                  <a:t>)</a:t>
                </a:r>
                <a:endParaRPr lang="en-US" sz="1200" dirty="0">
                  <a:latin typeface="Times New Roman"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5803611" y="2765325"/>
                <a:ext cx="630933" cy="45355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" name="Straight Arrow Connector 12"/>
              <p:cNvCxnSpPr/>
              <p:nvPr/>
            </p:nvCxnSpPr>
            <p:spPr>
              <a:xfrm>
                <a:off x="6434544" y="2991310"/>
                <a:ext cx="857989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/>
              <p:cNvSpPr/>
              <p:nvPr/>
            </p:nvSpPr>
            <p:spPr>
              <a:xfrm>
                <a:off x="4740154" y="2757078"/>
                <a:ext cx="630933" cy="45355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4812674" y="2812370"/>
                <a:ext cx="46939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i="1" dirty="0" err="1" smtClean="0">
                    <a:latin typeface="Times New Roman"/>
                  </a:rPr>
                  <a:t>D</a:t>
                </a:r>
                <a:r>
                  <a:rPr lang="en-US" sz="1200" dirty="0" err="1" smtClean="0">
                    <a:latin typeface="Times New Roman"/>
                  </a:rPr>
                  <a:t>(</a:t>
                </a:r>
                <a:r>
                  <a:rPr lang="en-US" sz="1200" i="1" dirty="0" err="1" smtClean="0">
                    <a:latin typeface="Times New Roman"/>
                  </a:rPr>
                  <a:t>z</a:t>
                </a:r>
                <a:r>
                  <a:rPr lang="en-US" sz="1200" dirty="0" smtClean="0">
                    <a:latin typeface="Times New Roman"/>
                  </a:rPr>
                  <a:t>)</a:t>
                </a:r>
                <a:endParaRPr lang="en-US" sz="1200" dirty="0">
                  <a:latin typeface="Times New Roman"/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5354155" y="2729799"/>
                <a:ext cx="47781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i="1" dirty="0" err="1" smtClean="0">
                    <a:latin typeface="Times New Roman"/>
                  </a:rPr>
                  <a:t>U</a:t>
                </a:r>
                <a:r>
                  <a:rPr lang="en-US" sz="1200" dirty="0" err="1" smtClean="0">
                    <a:latin typeface="Times New Roman"/>
                  </a:rPr>
                  <a:t>(</a:t>
                </a:r>
                <a:r>
                  <a:rPr lang="en-US" sz="1200" i="1" dirty="0" err="1" smtClean="0">
                    <a:latin typeface="Times New Roman"/>
                  </a:rPr>
                  <a:t>z</a:t>
                </a:r>
                <a:r>
                  <a:rPr lang="en-US" sz="1200" dirty="0" smtClean="0">
                    <a:latin typeface="Times New Roman"/>
                  </a:rPr>
                  <a:t>)</a:t>
                </a:r>
                <a:endParaRPr lang="en-US" sz="1200" dirty="0">
                  <a:latin typeface="Times New Roman"/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3749012" y="2907834"/>
                <a:ext cx="2691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>
                    <a:latin typeface="Symbol"/>
                  </a:rPr>
                  <a:t>+</a:t>
                </a:r>
                <a:endParaRPr lang="en-US" sz="1200" dirty="0">
                  <a:latin typeface="Symbol"/>
                </a:endParaRPr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3993395" y="2812370"/>
                <a:ext cx="329885" cy="32988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" name="Straight Arrow Connector 18"/>
              <p:cNvCxnSpPr/>
              <p:nvPr/>
            </p:nvCxnSpPr>
            <p:spPr>
              <a:xfrm>
                <a:off x="3568696" y="2989722"/>
                <a:ext cx="424699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/>
              <p:cNvSpPr txBox="1"/>
              <p:nvPr/>
            </p:nvSpPr>
            <p:spPr>
              <a:xfrm>
                <a:off x="3523996" y="2729799"/>
                <a:ext cx="45226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i="1" dirty="0" err="1" smtClean="0">
                    <a:latin typeface="Times New Roman"/>
                  </a:rPr>
                  <a:t>R</a:t>
                </a:r>
                <a:r>
                  <a:rPr lang="en-US" sz="1200" dirty="0" err="1" smtClean="0">
                    <a:latin typeface="Times New Roman"/>
                  </a:rPr>
                  <a:t>(</a:t>
                </a:r>
                <a:r>
                  <a:rPr lang="en-US" sz="1200" i="1" dirty="0" err="1" smtClean="0">
                    <a:latin typeface="Times New Roman"/>
                  </a:rPr>
                  <a:t>z</a:t>
                </a:r>
                <a:r>
                  <a:rPr lang="en-US" sz="1200" dirty="0" smtClean="0">
                    <a:latin typeface="Times New Roman"/>
                  </a:rPr>
                  <a:t>)</a:t>
                </a:r>
                <a:endParaRPr lang="en-US" sz="1200" dirty="0">
                  <a:latin typeface="Times New Roman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4310287" y="2729799"/>
                <a:ext cx="45226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i="1" dirty="0" err="1" smtClean="0">
                    <a:latin typeface="Times New Roman"/>
                  </a:rPr>
                  <a:t>E</a:t>
                </a:r>
                <a:r>
                  <a:rPr lang="en-US" sz="1200" dirty="0" err="1" smtClean="0">
                    <a:latin typeface="Times New Roman"/>
                  </a:rPr>
                  <a:t>(</a:t>
                </a:r>
                <a:r>
                  <a:rPr lang="en-US" sz="1200" i="1" dirty="0" err="1" smtClean="0">
                    <a:latin typeface="Times New Roman"/>
                  </a:rPr>
                  <a:t>z</a:t>
                </a:r>
                <a:r>
                  <a:rPr lang="en-US" sz="1200" dirty="0" smtClean="0">
                    <a:latin typeface="Times New Roman"/>
                  </a:rPr>
                  <a:t>)</a:t>
                </a:r>
                <a:endParaRPr lang="en-US" sz="1200" dirty="0">
                  <a:latin typeface="Times New Roman"/>
                </a:endParaRPr>
              </a:p>
            </p:txBody>
          </p:sp>
        </p:grpSp>
      </p:grpSp>
      <p:sp>
        <p:nvSpPr>
          <p:cNvPr id="23" name="TextBox 22"/>
          <p:cNvSpPr txBox="1"/>
          <p:nvPr/>
        </p:nvSpPr>
        <p:spPr>
          <a:xfrm>
            <a:off x="5648764" y="2391806"/>
            <a:ext cx="4693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 smtClean="0">
                <a:latin typeface="Times New Roman"/>
              </a:rPr>
              <a:t>G</a:t>
            </a:r>
            <a:r>
              <a:rPr lang="en-US" sz="1200" dirty="0" err="1" smtClean="0">
                <a:latin typeface="Times New Roman"/>
              </a:rPr>
              <a:t>(</a:t>
            </a:r>
            <a:r>
              <a:rPr lang="en-US" sz="1200" i="1" dirty="0" err="1" smtClean="0">
                <a:latin typeface="Times New Roman"/>
              </a:rPr>
              <a:t>z</a:t>
            </a:r>
            <a:r>
              <a:rPr lang="en-US" sz="1200" dirty="0" smtClean="0">
                <a:latin typeface="Times New Roman"/>
              </a:rPr>
              <a:t>)</a:t>
            </a:r>
            <a:endParaRPr lang="en-US" sz="1200" dirty="0">
              <a:latin typeface="Times New Roman"/>
            </a:endParaRPr>
          </a:p>
        </p:txBody>
      </p:sp>
      <p:cxnSp>
        <p:nvCxnSpPr>
          <p:cNvPr id="25" name="Shape 24"/>
          <p:cNvCxnSpPr>
            <a:endCxn id="38" idx="4"/>
          </p:cNvCxnSpPr>
          <p:nvPr/>
        </p:nvCxnSpPr>
        <p:spPr>
          <a:xfrm rot="10800000" flipV="1">
            <a:off x="1823483" y="4732704"/>
            <a:ext cx="4294681" cy="149357"/>
          </a:xfrm>
          <a:prstGeom prst="bentConnector4">
            <a:avLst>
              <a:gd name="adj1" fmla="val -120"/>
              <a:gd name="adj2" fmla="val 424217"/>
            </a:avLst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853862" y="4882062"/>
            <a:ext cx="2691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Symbol"/>
              </a:rPr>
              <a:t>-</a:t>
            </a:r>
            <a:endParaRPr lang="en-US" sz="1200" dirty="0">
              <a:latin typeface="Symbol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2598702" y="4731117"/>
            <a:ext cx="424699" cy="15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4726444" y="4731117"/>
            <a:ext cx="424699" cy="15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230628" y="4469606"/>
            <a:ext cx="4609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 smtClean="0">
                <a:latin typeface="Times New Roman"/>
              </a:rPr>
              <a:t>C</a:t>
            </a:r>
            <a:r>
              <a:rPr lang="en-US" sz="1200" dirty="0" err="1" smtClean="0">
                <a:latin typeface="Times New Roman"/>
              </a:rPr>
              <a:t>(</a:t>
            </a:r>
            <a:r>
              <a:rPr lang="en-US" sz="1200" i="1" dirty="0" err="1" smtClean="0">
                <a:latin typeface="Times New Roman"/>
              </a:rPr>
              <a:t>z</a:t>
            </a:r>
            <a:r>
              <a:rPr lang="en-US" sz="1200" dirty="0" smtClean="0">
                <a:latin typeface="Times New Roman"/>
              </a:rPr>
              <a:t>)</a:t>
            </a:r>
            <a:endParaRPr lang="en-US" sz="1200" dirty="0">
              <a:latin typeface="Times New Roman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151143" y="4505132"/>
            <a:ext cx="630933" cy="45355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5782076" y="4731117"/>
            <a:ext cx="857989" cy="15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3015576" y="4496885"/>
            <a:ext cx="630933" cy="45355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3088096" y="4552177"/>
            <a:ext cx="4693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 smtClean="0">
                <a:latin typeface="Times New Roman"/>
              </a:rPr>
              <a:t>D</a:t>
            </a:r>
            <a:r>
              <a:rPr lang="en-US" sz="1200" dirty="0" err="1" smtClean="0">
                <a:latin typeface="Times New Roman"/>
              </a:rPr>
              <a:t>(</a:t>
            </a:r>
            <a:r>
              <a:rPr lang="en-US" sz="1200" i="1" dirty="0" err="1" smtClean="0">
                <a:latin typeface="Times New Roman"/>
              </a:rPr>
              <a:t>z</a:t>
            </a:r>
            <a:r>
              <a:rPr lang="en-US" sz="1200" dirty="0" smtClean="0">
                <a:latin typeface="Times New Roman"/>
              </a:rPr>
              <a:t>)</a:t>
            </a:r>
            <a:endParaRPr lang="en-US" sz="1200" dirty="0">
              <a:latin typeface="Times New Roman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701687" y="4469606"/>
            <a:ext cx="4778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 smtClean="0">
                <a:latin typeface="Times New Roman"/>
              </a:rPr>
              <a:t>U</a:t>
            </a:r>
            <a:r>
              <a:rPr lang="en-US" sz="1200" dirty="0" err="1" smtClean="0">
                <a:latin typeface="Times New Roman"/>
              </a:rPr>
              <a:t>(</a:t>
            </a:r>
            <a:r>
              <a:rPr lang="en-US" sz="1200" i="1" dirty="0" err="1" smtClean="0">
                <a:latin typeface="Times New Roman"/>
              </a:rPr>
              <a:t>s</a:t>
            </a:r>
            <a:r>
              <a:rPr lang="en-US" sz="1200" dirty="0" smtClean="0">
                <a:latin typeface="Times New Roman"/>
              </a:rPr>
              <a:t>)</a:t>
            </a:r>
            <a:endParaRPr lang="en-US" sz="1200" dirty="0">
              <a:latin typeface="Times New Roman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414156" y="4647641"/>
            <a:ext cx="2691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Symbol"/>
              </a:rPr>
              <a:t>+</a:t>
            </a:r>
            <a:endParaRPr lang="en-US" sz="1200" dirty="0">
              <a:latin typeface="Symbol"/>
            </a:endParaRPr>
          </a:p>
        </p:txBody>
      </p:sp>
      <p:sp>
        <p:nvSpPr>
          <p:cNvPr id="38" name="Oval 37"/>
          <p:cNvSpPr/>
          <p:nvPr/>
        </p:nvSpPr>
        <p:spPr>
          <a:xfrm>
            <a:off x="1658539" y="4552177"/>
            <a:ext cx="329885" cy="329885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1233840" y="4729529"/>
            <a:ext cx="424699" cy="15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189140" y="4469606"/>
            <a:ext cx="4522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 smtClean="0">
                <a:latin typeface="Times New Roman"/>
              </a:rPr>
              <a:t>R</a:t>
            </a:r>
            <a:r>
              <a:rPr lang="en-US" sz="1200" dirty="0" err="1" smtClean="0">
                <a:latin typeface="Times New Roman"/>
              </a:rPr>
              <a:t>(</a:t>
            </a:r>
            <a:r>
              <a:rPr lang="en-US" sz="1200" i="1" dirty="0" err="1" smtClean="0">
                <a:latin typeface="Times New Roman"/>
              </a:rPr>
              <a:t>z</a:t>
            </a:r>
            <a:r>
              <a:rPr lang="en-US" sz="1200" dirty="0" smtClean="0">
                <a:latin typeface="Times New Roman"/>
              </a:rPr>
              <a:t>)</a:t>
            </a:r>
            <a:endParaRPr lang="en-US" sz="1200" dirty="0">
              <a:latin typeface="Times New Roman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585709" y="4469606"/>
            <a:ext cx="4522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 smtClean="0">
                <a:latin typeface="Times New Roman"/>
              </a:rPr>
              <a:t>E</a:t>
            </a:r>
            <a:r>
              <a:rPr lang="en-US" sz="1200" dirty="0" err="1" smtClean="0">
                <a:latin typeface="Times New Roman"/>
              </a:rPr>
              <a:t>(</a:t>
            </a:r>
            <a:r>
              <a:rPr lang="en-US" sz="1200" i="1" dirty="0" err="1" smtClean="0">
                <a:latin typeface="Times New Roman"/>
              </a:rPr>
              <a:t>z</a:t>
            </a:r>
            <a:r>
              <a:rPr lang="en-US" sz="1200" dirty="0" smtClean="0">
                <a:latin typeface="Times New Roman"/>
              </a:rPr>
              <a:t>)</a:t>
            </a:r>
            <a:endParaRPr lang="en-US" sz="1200" dirty="0">
              <a:latin typeface="Times New Roman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231910" y="4568671"/>
            <a:ext cx="4693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 smtClean="0">
                <a:latin typeface="Times New Roman"/>
              </a:rPr>
              <a:t>G</a:t>
            </a:r>
            <a:r>
              <a:rPr lang="en-US" sz="1200" dirty="0" err="1" smtClean="0">
                <a:latin typeface="Times New Roman"/>
              </a:rPr>
              <a:t>(</a:t>
            </a:r>
            <a:r>
              <a:rPr lang="en-US" sz="1200" i="1" dirty="0" err="1" smtClean="0">
                <a:latin typeface="Times New Roman"/>
              </a:rPr>
              <a:t>s</a:t>
            </a:r>
            <a:r>
              <a:rPr lang="en-US" sz="1200" dirty="0" smtClean="0">
                <a:latin typeface="Times New Roman"/>
              </a:rPr>
              <a:t>)</a:t>
            </a:r>
            <a:endParaRPr lang="en-US" sz="1200" dirty="0">
              <a:latin typeface="Times New Roman"/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3659502" y="4754058"/>
            <a:ext cx="424699" cy="15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4076376" y="4519826"/>
            <a:ext cx="630933" cy="45355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4148896" y="4575118"/>
            <a:ext cx="5164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Times New Roman"/>
              </a:rPr>
              <a:t>ZOH</a:t>
            </a:r>
            <a:endParaRPr lang="en-US" sz="1200" dirty="0">
              <a:latin typeface="Times New Roman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646509" y="4492547"/>
            <a:ext cx="4693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 smtClean="0">
                <a:latin typeface="Times New Roman"/>
              </a:rPr>
              <a:t>U</a:t>
            </a:r>
            <a:r>
              <a:rPr lang="en-US" sz="1200" dirty="0" err="1" smtClean="0">
                <a:latin typeface="Times New Roman"/>
              </a:rPr>
              <a:t>(</a:t>
            </a:r>
            <a:r>
              <a:rPr lang="en-US" sz="1200" i="1" dirty="0" err="1" smtClean="0">
                <a:latin typeface="Times New Roman"/>
              </a:rPr>
              <a:t>z</a:t>
            </a:r>
            <a:r>
              <a:rPr lang="en-US" sz="1200" dirty="0" smtClean="0">
                <a:latin typeface="Times New Roman"/>
              </a:rPr>
              <a:t>)</a:t>
            </a:r>
            <a:endParaRPr lang="en-US" sz="1200" dirty="0">
              <a:latin typeface="Times New Roman"/>
            </a:endParaRP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1988424" y="4727941"/>
            <a:ext cx="312524" cy="4764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V="1">
            <a:off x="2294425" y="4552177"/>
            <a:ext cx="299531" cy="180528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988424" y="4467806"/>
            <a:ext cx="4522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 smtClean="0">
                <a:latin typeface="Times New Roman"/>
              </a:rPr>
              <a:t>E</a:t>
            </a:r>
            <a:r>
              <a:rPr lang="en-US" sz="1200" dirty="0" err="1" smtClean="0">
                <a:latin typeface="Times New Roman"/>
              </a:rPr>
              <a:t>(</a:t>
            </a:r>
            <a:r>
              <a:rPr lang="en-US" sz="1200" i="1" dirty="0" err="1" smtClean="0">
                <a:latin typeface="Times New Roman"/>
              </a:rPr>
              <a:t>s</a:t>
            </a:r>
            <a:r>
              <a:rPr lang="en-US" sz="1200" dirty="0" smtClean="0">
                <a:latin typeface="Times New Roman"/>
              </a:rPr>
              <a:t>)</a:t>
            </a:r>
            <a:endParaRPr lang="en-US" sz="1200" dirty="0">
              <a:latin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Oval 31"/>
          <p:cNvSpPr/>
          <p:nvPr/>
        </p:nvSpPr>
        <p:spPr>
          <a:xfrm>
            <a:off x="4240090" y="3283002"/>
            <a:ext cx="2283441" cy="2283441"/>
          </a:xfrm>
          <a:prstGeom prst="ellipse">
            <a:avLst/>
          </a:prstGeom>
          <a:noFill/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 rot="5400000" flipH="1" flipV="1">
            <a:off x="1447445" y="1661671"/>
            <a:ext cx="1987408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162845" y="1661671"/>
            <a:ext cx="2556608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10800000">
            <a:off x="725747" y="1661671"/>
            <a:ext cx="1245317" cy="1588"/>
          </a:xfrm>
          <a:prstGeom prst="line">
            <a:avLst/>
          </a:prstGeom>
          <a:ln w="508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830862" y="1460511"/>
            <a:ext cx="304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/>
        </p:nvGraphicFramePr>
        <p:xfrm>
          <a:off x="1869464" y="1829843"/>
          <a:ext cx="203200" cy="101600"/>
        </p:xfrm>
        <a:graphic>
          <a:graphicData uri="http://schemas.openxmlformats.org/presentationml/2006/ole">
            <p:oleObj spid="_x0000_s35842" name="Equation" r:id="rId4" imgW="203200" imgH="101600" progId="Equation.3">
              <p:embed/>
            </p:oleObj>
          </a:graphicData>
        </a:graphic>
      </p:graphicFrame>
      <p:cxnSp>
        <p:nvCxnSpPr>
          <p:cNvPr id="13" name="Straight Arrow Connector 12"/>
          <p:cNvCxnSpPr/>
          <p:nvPr/>
        </p:nvCxnSpPr>
        <p:spPr>
          <a:xfrm rot="5400000" flipH="1" flipV="1">
            <a:off x="4755336" y="1663260"/>
            <a:ext cx="1987408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470736" y="1663260"/>
            <a:ext cx="2556608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10800000">
            <a:off x="4470736" y="1664848"/>
            <a:ext cx="1583438" cy="1588"/>
          </a:xfrm>
          <a:prstGeom prst="line">
            <a:avLst/>
          </a:prstGeom>
          <a:ln w="508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913971" y="1462100"/>
            <a:ext cx="304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/>
        </p:nvGraphicFramePr>
        <p:xfrm>
          <a:off x="5984875" y="1780596"/>
          <a:ext cx="139700" cy="88900"/>
        </p:xfrm>
        <a:graphic>
          <a:graphicData uri="http://schemas.openxmlformats.org/presentationml/2006/ole">
            <p:oleObj spid="_x0000_s35844" name="Equation" r:id="rId5" imgW="139700" imgH="88900" progId="Equation.3">
              <p:embed/>
            </p:oleObj>
          </a:graphicData>
        </a:graphic>
      </p:graphicFrame>
      <p:sp>
        <p:nvSpPr>
          <p:cNvPr id="19" name="Oval 18"/>
          <p:cNvSpPr/>
          <p:nvPr/>
        </p:nvSpPr>
        <p:spPr>
          <a:xfrm>
            <a:off x="5056061" y="1018925"/>
            <a:ext cx="1384369" cy="1285492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0" name="Object 19"/>
          <p:cNvGraphicFramePr>
            <a:graphicFrameLocks noChangeAspect="1"/>
          </p:cNvGraphicFramePr>
          <p:nvPr/>
        </p:nvGraphicFramePr>
        <p:xfrm>
          <a:off x="4649661" y="1462100"/>
          <a:ext cx="406400" cy="139700"/>
        </p:xfrm>
        <a:graphic>
          <a:graphicData uri="http://schemas.openxmlformats.org/presentationml/2006/ole">
            <p:oleObj spid="_x0000_s35845" name="Equation" r:id="rId6" imgW="406400" imgH="139700" progId="Equation.3">
              <p:embed/>
            </p:oleObj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6389880" y="668761"/>
            <a:ext cx="6374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 smtClean="0">
                <a:latin typeface="Times New Roman"/>
              </a:rPr>
              <a:t>z</a:t>
            </a:r>
            <a:r>
              <a:rPr lang="en-US" sz="1200" dirty="0" smtClean="0">
                <a:latin typeface="Times New Roman"/>
              </a:rPr>
              <a:t>-plane</a:t>
            </a:r>
            <a:endParaRPr lang="en-US" sz="1200" dirty="0">
              <a:latin typeface="Times New Roman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081989" y="670350"/>
            <a:ext cx="6374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 smtClean="0">
                <a:latin typeface="Times New Roman"/>
              </a:rPr>
              <a:t>s</a:t>
            </a:r>
            <a:r>
              <a:rPr lang="en-US" sz="1200" dirty="0" smtClean="0">
                <a:latin typeface="Times New Roman"/>
              </a:rPr>
              <a:t>-plane</a:t>
            </a:r>
            <a:endParaRPr lang="en-US" sz="1200" dirty="0">
              <a:latin typeface="Times New Roman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rot="5400000" flipH="1" flipV="1">
            <a:off x="4463223" y="4345116"/>
            <a:ext cx="2737839" cy="15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4553837" y="4423499"/>
            <a:ext cx="2556608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28" idx="2"/>
          </p:cNvCxnSpPr>
          <p:nvPr/>
        </p:nvCxnSpPr>
        <p:spPr>
          <a:xfrm rot="10800000" flipV="1">
            <a:off x="3719454" y="4421909"/>
            <a:ext cx="1419709" cy="4765"/>
          </a:xfrm>
          <a:prstGeom prst="line">
            <a:avLst/>
          </a:prstGeom>
          <a:ln w="508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326952" y="4224316"/>
            <a:ext cx="304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28" name="Oval 27"/>
          <p:cNvSpPr/>
          <p:nvPr/>
        </p:nvSpPr>
        <p:spPr>
          <a:xfrm>
            <a:off x="5139162" y="3779164"/>
            <a:ext cx="1384369" cy="1285492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9" name="Object 28"/>
          <p:cNvGraphicFramePr>
            <a:graphicFrameLocks noChangeAspect="1"/>
          </p:cNvGraphicFramePr>
          <p:nvPr/>
        </p:nvGraphicFramePr>
        <p:xfrm>
          <a:off x="4732762" y="4222339"/>
          <a:ext cx="406400" cy="139700"/>
        </p:xfrm>
        <a:graphic>
          <a:graphicData uri="http://schemas.openxmlformats.org/presentationml/2006/ole">
            <p:oleObj spid="_x0000_s35852" name="Equation" r:id="rId7" imgW="406400" imgH="139700" progId="Equation.3">
              <p:embed/>
            </p:oleObj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6372141" y="4224316"/>
            <a:ext cx="304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4970412" y="4227415"/>
            <a:ext cx="337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</a:t>
            </a:r>
            <a:endParaRPr lang="en-US" dirty="0"/>
          </a:p>
        </p:txBody>
      </p:sp>
      <p:graphicFrame>
        <p:nvGraphicFramePr>
          <p:cNvPr id="38" name="Object 37"/>
          <p:cNvGraphicFramePr>
            <a:graphicFrameLocks noChangeAspect="1"/>
          </p:cNvGraphicFramePr>
          <p:nvPr/>
        </p:nvGraphicFramePr>
        <p:xfrm>
          <a:off x="6598040" y="4235450"/>
          <a:ext cx="304800" cy="139700"/>
        </p:xfrm>
        <a:graphic>
          <a:graphicData uri="http://schemas.openxmlformats.org/presentationml/2006/ole">
            <p:oleObj spid="_x0000_s35853" name="Equation" r:id="rId8" imgW="304800" imgH="139700" progId="Equation.3">
              <p:embed/>
            </p:oleObj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36" name="Group 35"/>
          <p:cNvGrpSpPr/>
          <p:nvPr/>
        </p:nvGrpSpPr>
        <p:grpSpPr>
          <a:xfrm>
            <a:off x="1131265" y="2308441"/>
            <a:ext cx="5118838" cy="2782316"/>
            <a:chOff x="1131265" y="2308441"/>
            <a:chExt cx="5118838" cy="2782316"/>
          </a:xfrm>
        </p:grpSpPr>
        <p:cxnSp>
          <p:nvCxnSpPr>
            <p:cNvPr id="5" name="Straight Arrow Connector 4"/>
            <p:cNvCxnSpPr/>
            <p:nvPr/>
          </p:nvCxnSpPr>
          <p:spPr>
            <a:xfrm rot="16200000" flipV="1">
              <a:off x="360877" y="3632898"/>
              <a:ext cx="2605896" cy="1649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1131265" y="2308441"/>
              <a:ext cx="5366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err="1" smtClean="0">
                  <a:latin typeface="Times New Roman"/>
                </a:rPr>
                <a:t>u</a:t>
              </a:r>
              <a:r>
                <a:rPr lang="en-US" dirty="0" err="1" smtClean="0">
                  <a:latin typeface="Times New Roman"/>
                </a:rPr>
                <a:t>(</a:t>
              </a:r>
              <a:r>
                <a:rPr lang="en-US" i="1" dirty="0" err="1" smtClean="0">
                  <a:latin typeface="Times New Roman"/>
                </a:rPr>
                <a:t>t</a:t>
              </a:r>
              <a:r>
                <a:rPr lang="en-US" dirty="0" smtClean="0">
                  <a:latin typeface="Times New Roman"/>
                </a:rPr>
                <a:t>)</a:t>
              </a:r>
              <a:endParaRPr lang="en-US" dirty="0">
                <a:latin typeface="Times New Roman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134610" y="4721425"/>
              <a:ext cx="2675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err="1" smtClean="0">
                  <a:latin typeface="Times New Roman"/>
                </a:rPr>
                <a:t>t</a:t>
              </a:r>
              <a:endParaRPr lang="en-US" dirty="0">
                <a:latin typeface="Times New Roman"/>
              </a:endParaRPr>
            </a:p>
          </p:txBody>
        </p:sp>
        <p:cxnSp>
          <p:nvCxnSpPr>
            <p:cNvPr id="8" name="Straight Connector 7"/>
            <p:cNvCxnSpPr/>
            <p:nvPr/>
          </p:nvCxnSpPr>
          <p:spPr>
            <a:xfrm rot="5400000" flipH="1" flipV="1">
              <a:off x="3630302" y="4610967"/>
              <a:ext cx="181423" cy="121985"/>
            </a:xfrm>
            <a:prstGeom prst="line">
              <a:avLst/>
            </a:prstGeom>
            <a:ln>
              <a:solidFill>
                <a:schemeClr val="accent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5400000" flipH="1" flipV="1">
              <a:off x="3485202" y="4465867"/>
              <a:ext cx="346353" cy="247255"/>
            </a:xfrm>
            <a:prstGeom prst="line">
              <a:avLst/>
            </a:prstGeom>
            <a:ln>
              <a:solidFill>
                <a:schemeClr val="accent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 flipH="1" flipV="1">
              <a:off x="3349710" y="4330375"/>
              <a:ext cx="503036" cy="361555"/>
            </a:xfrm>
            <a:prstGeom prst="line">
              <a:avLst/>
            </a:prstGeom>
            <a:ln>
              <a:solidFill>
                <a:schemeClr val="accent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 flipH="1" flipV="1">
              <a:off x="3211171" y="4190245"/>
              <a:ext cx="659720" cy="485131"/>
            </a:xfrm>
            <a:prstGeom prst="line">
              <a:avLst/>
            </a:prstGeom>
            <a:ln>
              <a:solidFill>
                <a:schemeClr val="accent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 flipH="1" flipV="1">
              <a:off x="3070554" y="4053598"/>
              <a:ext cx="818785" cy="604123"/>
            </a:xfrm>
            <a:prstGeom prst="line">
              <a:avLst/>
            </a:prstGeom>
            <a:ln>
              <a:solidFill>
                <a:schemeClr val="accent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 flipV="1">
              <a:off x="2923765" y="3905224"/>
              <a:ext cx="991963" cy="727697"/>
            </a:xfrm>
            <a:prstGeom prst="line">
              <a:avLst/>
            </a:prstGeom>
            <a:ln>
              <a:solidFill>
                <a:schemeClr val="accent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 flipH="1" flipV="1">
              <a:off x="2792677" y="3774133"/>
              <a:ext cx="1132154" cy="849686"/>
            </a:xfrm>
            <a:prstGeom prst="line">
              <a:avLst/>
            </a:prstGeom>
            <a:ln>
              <a:solidFill>
                <a:schemeClr val="accent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 flipH="1" flipV="1">
              <a:off x="2620356" y="3601815"/>
              <a:ext cx="1354807" cy="971671"/>
            </a:xfrm>
            <a:prstGeom prst="line">
              <a:avLst/>
            </a:prstGeom>
            <a:ln>
              <a:solidFill>
                <a:schemeClr val="accent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5400000" flipH="1" flipV="1">
              <a:off x="2464527" y="3445985"/>
              <a:ext cx="1544479" cy="1093658"/>
            </a:xfrm>
            <a:prstGeom prst="line">
              <a:avLst/>
            </a:prstGeom>
            <a:ln>
              <a:solidFill>
                <a:schemeClr val="accent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 flipV="1">
              <a:off x="2465719" y="3263372"/>
              <a:ext cx="1542096" cy="1093657"/>
            </a:xfrm>
            <a:prstGeom prst="line">
              <a:avLst/>
            </a:prstGeom>
            <a:ln>
              <a:solidFill>
                <a:schemeClr val="accent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5400000" flipH="1" flipV="1">
              <a:off x="2457165" y="3089889"/>
              <a:ext cx="1542097" cy="1110763"/>
            </a:xfrm>
            <a:prstGeom prst="line">
              <a:avLst/>
            </a:prstGeom>
            <a:ln>
              <a:solidFill>
                <a:schemeClr val="accent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5400000" flipH="1" flipV="1">
              <a:off x="2456370" y="2933998"/>
              <a:ext cx="1541303" cy="1109970"/>
            </a:xfrm>
            <a:prstGeom prst="line">
              <a:avLst/>
            </a:prstGeom>
            <a:ln>
              <a:solidFill>
                <a:schemeClr val="accent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5400000" flipH="1" flipV="1">
              <a:off x="2489029" y="3057229"/>
              <a:ext cx="1228729" cy="862715"/>
            </a:xfrm>
            <a:prstGeom prst="line">
              <a:avLst/>
            </a:prstGeom>
            <a:ln>
              <a:solidFill>
                <a:schemeClr val="accent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 flipV="1">
              <a:off x="2579067" y="3313544"/>
              <a:ext cx="569803" cy="383864"/>
            </a:xfrm>
            <a:prstGeom prst="line">
              <a:avLst/>
            </a:prstGeom>
            <a:ln>
              <a:solidFill>
                <a:schemeClr val="accent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 flipH="1" flipV="1">
              <a:off x="2528122" y="3032546"/>
              <a:ext cx="1072046" cy="748413"/>
            </a:xfrm>
            <a:prstGeom prst="line">
              <a:avLst/>
            </a:prstGeom>
            <a:ln>
              <a:solidFill>
                <a:schemeClr val="accent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 flipH="1" flipV="1">
              <a:off x="2622408" y="3459874"/>
              <a:ext cx="239146" cy="139890"/>
            </a:xfrm>
            <a:prstGeom prst="line">
              <a:avLst/>
            </a:prstGeom>
            <a:ln>
              <a:solidFill>
                <a:schemeClr val="accent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urved Connector 23"/>
            <p:cNvCxnSpPr/>
            <p:nvPr/>
          </p:nvCxnSpPr>
          <p:spPr>
            <a:xfrm flipV="1">
              <a:off x="1655577" y="2577346"/>
              <a:ext cx="3359673" cy="956595"/>
            </a:xfrm>
            <a:prstGeom prst="curvedConnector3">
              <a:avLst>
                <a:gd name="adj1" fmla="val 46072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5400000" flipH="1" flipV="1">
              <a:off x="2760234" y="3740104"/>
              <a:ext cx="2045133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16200000" flipH="1">
              <a:off x="1994636" y="4087648"/>
              <a:ext cx="1354804" cy="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1449399" y="4762670"/>
              <a:ext cx="3907301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2243881" y="3101884"/>
              <a:ext cx="6632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err="1" smtClean="0">
                  <a:latin typeface="Times New Roman"/>
                </a:rPr>
                <a:t>u</a:t>
              </a:r>
              <a:r>
                <a:rPr lang="en-US" sz="1200" dirty="0" err="1" smtClean="0">
                  <a:latin typeface="Times New Roman"/>
                </a:rPr>
                <a:t>(</a:t>
              </a:r>
              <a:r>
                <a:rPr lang="en-US" sz="1200" i="1" dirty="0" err="1" smtClean="0">
                  <a:latin typeface="Times New Roman"/>
                </a:rPr>
                <a:t>nT</a:t>
              </a:r>
              <a:r>
                <a:rPr lang="en-US" sz="1200" i="1" dirty="0" smtClean="0">
                  <a:latin typeface="Times New Roman"/>
                </a:rPr>
                <a:t>-T</a:t>
              </a:r>
              <a:r>
                <a:rPr lang="en-US" sz="1200" dirty="0" smtClean="0">
                  <a:latin typeface="Times New Roman"/>
                </a:rPr>
                <a:t>)</a:t>
              </a:r>
              <a:endParaRPr lang="en-US" sz="1200" dirty="0">
                <a:latin typeface="Times New Roman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397257" y="4736571"/>
              <a:ext cx="50366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err="1" smtClean="0">
                  <a:latin typeface="Times New Roman"/>
                </a:rPr>
                <a:t>nT</a:t>
              </a:r>
              <a:r>
                <a:rPr lang="en-US" sz="1200" i="1" dirty="0" smtClean="0">
                  <a:latin typeface="Times New Roman"/>
                </a:rPr>
                <a:t>-T</a:t>
              </a:r>
              <a:endParaRPr lang="en-US" sz="1200" dirty="0">
                <a:latin typeface="Times New Roman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584233" y="4736571"/>
              <a:ext cx="37542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err="1" smtClean="0">
                  <a:latin typeface="Times New Roman"/>
                </a:rPr>
                <a:t>nT</a:t>
              </a:r>
              <a:endParaRPr lang="en-US" sz="1200" dirty="0">
                <a:latin typeface="Times New Roman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652002" y="2390911"/>
              <a:ext cx="53785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err="1" smtClean="0">
                  <a:latin typeface="Times New Roman"/>
                </a:rPr>
                <a:t>u</a:t>
              </a:r>
              <a:r>
                <a:rPr lang="en-US" sz="1200" dirty="0" err="1" smtClean="0">
                  <a:latin typeface="Times New Roman"/>
                </a:rPr>
                <a:t>(</a:t>
              </a:r>
              <a:r>
                <a:rPr lang="en-US" sz="1200" i="1" dirty="0" err="1" smtClean="0">
                  <a:latin typeface="Times New Roman"/>
                </a:rPr>
                <a:t>nT</a:t>
              </a:r>
              <a:r>
                <a:rPr lang="en-US" sz="1200" dirty="0" smtClean="0">
                  <a:latin typeface="Times New Roman"/>
                </a:rPr>
                <a:t>)</a:t>
              </a:r>
              <a:endParaRPr lang="en-US" sz="1200" dirty="0">
                <a:latin typeface="Times New Roman"/>
              </a:endParaRPr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 rot="10800000" flipV="1">
              <a:off x="3298465" y="3378883"/>
              <a:ext cx="1227114" cy="15505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4525577" y="3009550"/>
              <a:ext cx="17245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Shaded region is</a:t>
              </a:r>
              <a:endParaRPr lang="en-US" dirty="0"/>
            </a:p>
          </p:txBody>
        </p:sp>
        <p:graphicFrame>
          <p:nvGraphicFramePr>
            <p:cNvPr id="34" name="Object 33"/>
            <p:cNvGraphicFramePr>
              <a:graphicFrameLocks noChangeAspect="1"/>
            </p:cNvGraphicFramePr>
            <p:nvPr/>
          </p:nvGraphicFramePr>
          <p:xfrm>
            <a:off x="4840762" y="3427634"/>
            <a:ext cx="1031875" cy="725488"/>
          </p:xfrm>
          <a:graphic>
            <a:graphicData uri="http://schemas.openxmlformats.org/presentationml/2006/ole">
              <p:oleObj spid="_x0000_s21506" name="Equation" r:id="rId3" imgW="596900" imgH="419100" progId="Equation.3">
                <p:embed/>
              </p:oleObj>
            </a:graphicData>
          </a:graphic>
        </p:graphicFrame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Forward Rectangular</a:t>
            </a:r>
            <a:endParaRPr lang="en-US" dirty="0"/>
          </a:p>
        </p:txBody>
      </p:sp>
      <p:grpSp>
        <p:nvGrpSpPr>
          <p:cNvPr id="37" name="Group 36"/>
          <p:cNvGrpSpPr/>
          <p:nvPr/>
        </p:nvGrpSpPr>
        <p:grpSpPr>
          <a:xfrm>
            <a:off x="1131265" y="2308441"/>
            <a:ext cx="5184661" cy="2782316"/>
            <a:chOff x="1131265" y="2308441"/>
            <a:chExt cx="5184661" cy="2782316"/>
          </a:xfrm>
        </p:grpSpPr>
        <p:sp>
          <p:nvSpPr>
            <p:cNvPr id="35" name="Rectangle 34"/>
            <p:cNvSpPr/>
            <p:nvPr/>
          </p:nvSpPr>
          <p:spPr>
            <a:xfrm>
              <a:off x="2672036" y="3410246"/>
              <a:ext cx="1109970" cy="1354808"/>
            </a:xfrm>
            <a:prstGeom prst="rect">
              <a:avLst/>
            </a:prstGeom>
            <a:solidFill>
              <a:schemeClr val="accent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1131265" y="2308441"/>
              <a:ext cx="5184661" cy="2782316"/>
              <a:chOff x="1131265" y="2308441"/>
              <a:chExt cx="5184661" cy="2782316"/>
            </a:xfrm>
          </p:grpSpPr>
          <p:cxnSp>
            <p:nvCxnSpPr>
              <p:cNvPr id="5" name="Straight Arrow Connector 4"/>
              <p:cNvCxnSpPr/>
              <p:nvPr/>
            </p:nvCxnSpPr>
            <p:spPr>
              <a:xfrm rot="16200000" flipV="1">
                <a:off x="360877" y="3632898"/>
                <a:ext cx="2605896" cy="1649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TextBox 5"/>
              <p:cNvSpPr txBox="1"/>
              <p:nvPr/>
            </p:nvSpPr>
            <p:spPr>
              <a:xfrm>
                <a:off x="1131265" y="2308441"/>
                <a:ext cx="5366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err="1" smtClean="0">
                    <a:latin typeface="Times New Roman"/>
                  </a:rPr>
                  <a:t>u</a:t>
                </a:r>
                <a:r>
                  <a:rPr lang="en-US" dirty="0" err="1" smtClean="0">
                    <a:latin typeface="Times New Roman"/>
                  </a:rPr>
                  <a:t>(</a:t>
                </a:r>
                <a:r>
                  <a:rPr lang="en-US" i="1" dirty="0" err="1" smtClean="0">
                    <a:latin typeface="Times New Roman"/>
                  </a:rPr>
                  <a:t>t</a:t>
                </a:r>
                <a:r>
                  <a:rPr lang="en-US" dirty="0" smtClean="0">
                    <a:latin typeface="Times New Roman"/>
                  </a:rPr>
                  <a:t>)</a:t>
                </a:r>
                <a:endParaRPr lang="en-US" dirty="0">
                  <a:latin typeface="Times New Roman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5134610" y="4721425"/>
                <a:ext cx="2675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err="1" smtClean="0">
                    <a:latin typeface="Times New Roman"/>
                  </a:rPr>
                  <a:t>t</a:t>
                </a:r>
                <a:endParaRPr lang="en-US" dirty="0">
                  <a:latin typeface="Times New Roman"/>
                </a:endParaRPr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 rot="5400000" flipH="1" flipV="1">
                <a:off x="3630302" y="4610967"/>
                <a:ext cx="181423" cy="121985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 rot="5400000" flipH="1" flipV="1">
                <a:off x="3485202" y="4465867"/>
                <a:ext cx="346353" cy="247255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 rot="5400000" flipH="1" flipV="1">
                <a:off x="3349710" y="4330375"/>
                <a:ext cx="503036" cy="361555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 rot="5400000" flipH="1" flipV="1">
                <a:off x="3211171" y="4190245"/>
                <a:ext cx="659720" cy="485131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 rot="5400000" flipH="1" flipV="1">
                <a:off x="3070554" y="4053598"/>
                <a:ext cx="818785" cy="604123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 rot="5400000" flipH="1" flipV="1">
                <a:off x="2923765" y="3905224"/>
                <a:ext cx="991963" cy="727697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 rot="5400000" flipH="1" flipV="1">
                <a:off x="2792677" y="3774133"/>
                <a:ext cx="1132154" cy="849686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rot="5400000" flipH="1" flipV="1">
                <a:off x="2620356" y="3601815"/>
                <a:ext cx="1354807" cy="971671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rot="5400000" flipH="1" flipV="1">
                <a:off x="2464527" y="3445985"/>
                <a:ext cx="1544479" cy="1093658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 rot="5400000" flipH="1" flipV="1">
                <a:off x="2465719" y="3263372"/>
                <a:ext cx="1542096" cy="1093657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 rot="5400000" flipH="1" flipV="1">
                <a:off x="2457165" y="3089889"/>
                <a:ext cx="1542097" cy="1110763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 rot="5400000" flipH="1" flipV="1">
                <a:off x="2456370" y="2933998"/>
                <a:ext cx="1541303" cy="1109970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 rot="5400000" flipH="1" flipV="1">
                <a:off x="2489029" y="3057229"/>
                <a:ext cx="1228729" cy="862715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 rot="5400000" flipH="1" flipV="1">
                <a:off x="2579067" y="3313544"/>
                <a:ext cx="569803" cy="383864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 rot="5400000" flipH="1" flipV="1">
                <a:off x="2528122" y="3032546"/>
                <a:ext cx="1072046" cy="748413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 rot="5400000" flipH="1" flipV="1">
                <a:off x="2622408" y="3459874"/>
                <a:ext cx="239146" cy="139890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Curved Connector 23"/>
              <p:cNvCxnSpPr/>
              <p:nvPr/>
            </p:nvCxnSpPr>
            <p:spPr>
              <a:xfrm flipV="1">
                <a:off x="1655577" y="2577346"/>
                <a:ext cx="3359673" cy="956595"/>
              </a:xfrm>
              <a:prstGeom prst="curvedConnector3">
                <a:avLst>
                  <a:gd name="adj1" fmla="val 46072"/>
                </a:avLst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 rot="5400000" flipH="1" flipV="1">
                <a:off x="2760234" y="3740104"/>
                <a:ext cx="2045133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 rot="16200000" flipH="1">
                <a:off x="1994636" y="4087648"/>
                <a:ext cx="1354804" cy="1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/>
              <p:cNvCxnSpPr/>
              <p:nvPr/>
            </p:nvCxnSpPr>
            <p:spPr>
              <a:xfrm>
                <a:off x="1449399" y="4762670"/>
                <a:ext cx="3907301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TextBox 27"/>
              <p:cNvSpPr txBox="1"/>
              <p:nvPr/>
            </p:nvSpPr>
            <p:spPr>
              <a:xfrm>
                <a:off x="2243881" y="3101884"/>
                <a:ext cx="66326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i="1" dirty="0" err="1" smtClean="0">
                    <a:latin typeface="Times New Roman"/>
                  </a:rPr>
                  <a:t>u</a:t>
                </a:r>
                <a:r>
                  <a:rPr lang="en-US" sz="1200" dirty="0" err="1" smtClean="0">
                    <a:latin typeface="Times New Roman"/>
                  </a:rPr>
                  <a:t>(</a:t>
                </a:r>
                <a:r>
                  <a:rPr lang="en-US" sz="1200" i="1" dirty="0" err="1" smtClean="0">
                    <a:latin typeface="Times New Roman"/>
                  </a:rPr>
                  <a:t>nT</a:t>
                </a:r>
                <a:r>
                  <a:rPr lang="en-US" sz="1200" i="1" dirty="0" smtClean="0">
                    <a:latin typeface="Times New Roman"/>
                  </a:rPr>
                  <a:t>-T</a:t>
                </a:r>
                <a:r>
                  <a:rPr lang="en-US" sz="1200" dirty="0" smtClean="0">
                    <a:latin typeface="Times New Roman"/>
                  </a:rPr>
                  <a:t>)</a:t>
                </a:r>
                <a:endParaRPr lang="en-US" sz="1200" dirty="0">
                  <a:latin typeface="Times New Roman"/>
                </a:endParaRP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2397257" y="4736571"/>
                <a:ext cx="50366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i="1" dirty="0" err="1" smtClean="0">
                    <a:latin typeface="Times New Roman"/>
                  </a:rPr>
                  <a:t>nT</a:t>
                </a:r>
                <a:r>
                  <a:rPr lang="en-US" sz="1200" i="1" dirty="0" smtClean="0">
                    <a:latin typeface="Times New Roman"/>
                  </a:rPr>
                  <a:t>-T</a:t>
                </a:r>
                <a:endParaRPr lang="en-US" sz="1200" dirty="0">
                  <a:latin typeface="Times New Roman"/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3584233" y="4736571"/>
                <a:ext cx="37542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i="1" dirty="0" err="1" smtClean="0">
                    <a:latin typeface="Times New Roman"/>
                  </a:rPr>
                  <a:t>nT</a:t>
                </a:r>
                <a:endParaRPr lang="en-US" sz="1200" dirty="0">
                  <a:latin typeface="Times New Roman"/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3652002" y="2390911"/>
                <a:ext cx="53785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i="1" dirty="0" err="1" smtClean="0">
                    <a:latin typeface="Times New Roman"/>
                  </a:rPr>
                  <a:t>u</a:t>
                </a:r>
                <a:r>
                  <a:rPr lang="en-US" sz="1200" dirty="0" err="1" smtClean="0">
                    <a:latin typeface="Times New Roman"/>
                  </a:rPr>
                  <a:t>(</a:t>
                </a:r>
                <a:r>
                  <a:rPr lang="en-US" sz="1200" i="1" dirty="0" err="1" smtClean="0">
                    <a:latin typeface="Times New Roman"/>
                  </a:rPr>
                  <a:t>nT</a:t>
                </a:r>
                <a:r>
                  <a:rPr lang="en-US" sz="1200" dirty="0" smtClean="0">
                    <a:latin typeface="Times New Roman"/>
                  </a:rPr>
                  <a:t>)</a:t>
                </a:r>
                <a:endParaRPr lang="en-US" sz="1200" dirty="0">
                  <a:latin typeface="Times New Roman"/>
                </a:endParaRPr>
              </a:p>
            </p:txBody>
          </p:sp>
          <p:cxnSp>
            <p:nvCxnSpPr>
              <p:cNvPr id="32" name="Straight Arrow Connector 31"/>
              <p:cNvCxnSpPr/>
              <p:nvPr/>
            </p:nvCxnSpPr>
            <p:spPr>
              <a:xfrm rot="10800000" flipV="1">
                <a:off x="3783599" y="3378882"/>
                <a:ext cx="741981" cy="15505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TextBox 32"/>
              <p:cNvSpPr txBox="1"/>
              <p:nvPr/>
            </p:nvSpPr>
            <p:spPr>
              <a:xfrm>
                <a:off x="4525577" y="3009550"/>
                <a:ext cx="17903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Area of rectangle</a:t>
                </a:r>
                <a:endParaRPr lang="en-US" dirty="0"/>
              </a:p>
            </p:txBody>
          </p:sp>
          <p:graphicFrame>
            <p:nvGraphicFramePr>
              <p:cNvPr id="34" name="Object 33"/>
              <p:cNvGraphicFramePr>
                <a:graphicFrameLocks noChangeAspect="1"/>
              </p:cNvGraphicFramePr>
              <p:nvPr/>
            </p:nvGraphicFramePr>
            <p:xfrm>
              <a:off x="4752656" y="3394075"/>
              <a:ext cx="1208088" cy="263525"/>
            </p:xfrm>
            <a:graphic>
              <a:graphicData uri="http://schemas.openxmlformats.org/presentationml/2006/ole">
                <p:oleObj spid="_x0000_s22530" name="Equation" r:id="rId3" imgW="698500" imgH="152400" progId="Equation.3">
                  <p:embed/>
                </p:oleObj>
              </a:graphicData>
            </a:graphic>
          </p:graphicFrame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792</TotalTime>
  <Words>321</Words>
  <Application>Microsoft Macintosh PowerPoint</Application>
  <PresentationFormat>On-screen Show (4:3)</PresentationFormat>
  <Paragraphs>122</Paragraphs>
  <Slides>17</Slides>
  <Notes>1</Notes>
  <HiddenSlides>0</HiddenSlides>
  <MMClips>0</MMClips>
  <ScaleCrop>false</ScaleCrop>
  <HeadingPairs>
    <vt:vector size="6" baseType="variant">
      <vt:variant>
        <vt:lpstr>Design Template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Office Theme</vt:lpstr>
      <vt:lpstr>Equation</vt:lpstr>
      <vt:lpstr>Microsoft Equation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Forward Rectangular</vt:lpstr>
      <vt:lpstr>Backward Rectangular</vt:lpstr>
      <vt:lpstr>Trapezoidal (Tustin)</vt:lpstr>
      <vt:lpstr>Slide 12</vt:lpstr>
      <vt:lpstr>Slide 13</vt:lpstr>
      <vt:lpstr>Slide 14</vt:lpstr>
      <vt:lpstr>Slide 15</vt:lpstr>
      <vt:lpstr>Slide 16</vt:lpstr>
      <vt:lpstr>Slide 17</vt:lpstr>
    </vt:vector>
  </TitlesOfParts>
  <Company>Swansea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Christopher Jobling</dc:creator>
  <cp:lastModifiedBy>Christopher Jobling</cp:lastModifiedBy>
  <cp:revision>11</cp:revision>
  <dcterms:created xsi:type="dcterms:W3CDTF">2010-01-29T10:51:16Z</dcterms:created>
  <dcterms:modified xsi:type="dcterms:W3CDTF">2010-01-29T16:06:56Z</dcterms:modified>
</cp:coreProperties>
</file>