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6" r:id="rId11"/>
    <p:sldId id="267" r:id="rId12"/>
    <p:sldId id="273" r:id="rId13"/>
    <p:sldId id="264" r:id="rId14"/>
    <p:sldId id="274" r:id="rId15"/>
    <p:sldId id="269" r:id="rId16"/>
    <p:sldId id="268"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p:restoredTop sz="94667"/>
  </p:normalViewPr>
  <p:slideViewPr>
    <p:cSldViewPr>
      <p:cViewPr varScale="1">
        <p:scale>
          <a:sx n="110" d="100"/>
          <a:sy n="110" d="100"/>
        </p:scale>
        <p:origin x="17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F31FA-9CA2-45DF-9D1A-937AD41C09CA}" type="datetimeFigureOut">
              <a:rPr lang="en-GB" smtClean="0"/>
              <a:t>23/07/2019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42D753-184C-430B-93FE-5EEB97E147FA}"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142D753-184C-430B-93FE-5EEB97E147FA}" type="slidenum">
              <a:rPr lang="en-GB" smtClean="0"/>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C:/Users/eglil/Desktop/VID_20141022_155651.mp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EG151 – lab session 1</a:t>
            </a:r>
          </a:p>
        </p:txBody>
      </p:sp>
      <p:sp>
        <p:nvSpPr>
          <p:cNvPr id="3" name="Subtitle 2"/>
          <p:cNvSpPr>
            <a:spLocks noGrp="1"/>
          </p:cNvSpPr>
          <p:nvPr>
            <p:ph type="subTitle" idx="1"/>
          </p:nvPr>
        </p:nvSpPr>
        <p:spPr/>
        <p:txBody>
          <a:bodyPr/>
          <a:lstStyle/>
          <a:p>
            <a:r>
              <a:rPr lang="en-GB" dirty="0"/>
              <a:t>2014/2015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8229600" cy="5668963"/>
          </a:xfrm>
        </p:spPr>
        <p:txBody>
          <a:bodyPr>
            <a:normAutofit/>
          </a:bodyPr>
          <a:lstStyle/>
          <a:p>
            <a:pPr>
              <a:buNone/>
            </a:pPr>
            <a:r>
              <a:rPr lang="en-GB" sz="2400" dirty="0"/>
              <a:t>– close </a:t>
            </a:r>
            <a:r>
              <a:rPr lang="en-GB" sz="2400" dirty="0" err="1"/>
              <a:t>Codewarrier</a:t>
            </a:r>
            <a:endParaRPr lang="en-GB" sz="2400" dirty="0"/>
          </a:p>
          <a:p>
            <a:pPr>
              <a:buNone/>
            </a:pPr>
            <a:r>
              <a:rPr lang="en-GB" sz="2400" dirty="0"/>
              <a:t>– download and copy ‘prog3.asm’ from blackboard, and paste it into the project folder.</a:t>
            </a:r>
          </a:p>
          <a:p>
            <a:pPr>
              <a:buNone/>
            </a:pPr>
            <a:r>
              <a:rPr lang="en-GB" sz="2400" dirty="0"/>
              <a:t>– Delete the ‘main.asm’ file, rename the ‘prog3.asm’ to ‘main.asm’</a:t>
            </a:r>
          </a:p>
          <a:p>
            <a:pPr>
              <a:buNone/>
            </a:pPr>
            <a:r>
              <a:rPr lang="en-GB" sz="2400" dirty="0"/>
              <a:t>– Re-open the </a:t>
            </a:r>
            <a:r>
              <a:rPr lang="en-GB" sz="2400" dirty="0" err="1"/>
              <a:t>Codewarrier</a:t>
            </a:r>
            <a:r>
              <a:rPr lang="en-GB" sz="2400" dirty="0"/>
              <a:t>, now the main.asm should be ‘prog3.asm’.</a:t>
            </a:r>
          </a:p>
          <a:p>
            <a:pPr>
              <a:buNone/>
            </a:pPr>
            <a:endParaRPr lang="en-GB" sz="2400" dirty="0"/>
          </a:p>
          <a:p>
            <a:pPr>
              <a:buNone/>
            </a:pPr>
            <a:r>
              <a:rPr lang="en-GB" sz="2400" dirty="0"/>
              <a:t>The third file PROG3.ASM is a working programme which</a:t>
            </a:r>
          </a:p>
          <a:p>
            <a:pPr>
              <a:buNone/>
            </a:pPr>
            <a:r>
              <a:rPr lang="en-GB" sz="2400" dirty="0"/>
              <a:t>increments an 8-bit binary number displayed on LEDs.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GB" sz="2000" dirty="0"/>
              <a:t>Compile and debug a program</a:t>
            </a:r>
          </a:p>
        </p:txBody>
      </p:sp>
      <p:pic>
        <p:nvPicPr>
          <p:cNvPr id="19458" name="Picture 2"/>
          <p:cNvPicPr>
            <a:picLocks noChangeAspect="1" noChangeArrowheads="1"/>
          </p:cNvPicPr>
          <p:nvPr/>
        </p:nvPicPr>
        <p:blipFill>
          <a:blip r:embed="rId2" cstate="print"/>
          <a:srcRect r="61607"/>
          <a:stretch>
            <a:fillRect/>
          </a:stretch>
        </p:blipFill>
        <p:spPr bwMode="auto">
          <a:xfrm>
            <a:off x="1219200" y="685800"/>
            <a:ext cx="6553200" cy="6054811"/>
          </a:xfrm>
          <a:prstGeom prst="rect">
            <a:avLst/>
          </a:prstGeom>
          <a:noFill/>
          <a:ln w="9525">
            <a:noFill/>
            <a:miter lim="800000"/>
            <a:headEnd/>
            <a:tailEnd/>
          </a:ln>
        </p:spPr>
      </p:pic>
      <p:sp>
        <p:nvSpPr>
          <p:cNvPr id="5" name="Oval 4"/>
          <p:cNvSpPr/>
          <p:nvPr/>
        </p:nvSpPr>
        <p:spPr>
          <a:xfrm>
            <a:off x="2971800" y="1371600"/>
            <a:ext cx="2286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endCxn id="5" idx="3"/>
          </p:cNvCxnSpPr>
          <p:nvPr/>
        </p:nvCxnSpPr>
        <p:spPr>
          <a:xfrm flipV="1">
            <a:off x="914400" y="1501682"/>
            <a:ext cx="2090878" cy="1774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3352800"/>
            <a:ext cx="990600" cy="646331"/>
          </a:xfrm>
          <a:prstGeom prst="rect">
            <a:avLst/>
          </a:prstGeom>
          <a:noFill/>
        </p:spPr>
        <p:txBody>
          <a:bodyPr wrap="square" rtlCol="0">
            <a:spAutoFit/>
          </a:bodyPr>
          <a:lstStyle/>
          <a:p>
            <a:r>
              <a:rPr lang="en-GB" dirty="0"/>
              <a:t>Debug button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84EF-96F7-9A44-8EC4-75D47BA7C38D}"/>
              </a:ext>
            </a:extLst>
          </p:cNvPr>
          <p:cNvSpPr>
            <a:spLocks noGrp="1"/>
          </p:cNvSpPr>
          <p:nvPr>
            <p:ph type="title"/>
          </p:nvPr>
        </p:nvSpPr>
        <p:spPr/>
        <p:txBody>
          <a:bodyPr/>
          <a:lstStyle/>
          <a:p>
            <a:r>
              <a:rPr lang="en-US" dirty="0"/>
              <a:t>Do this in the Simulator</a:t>
            </a:r>
          </a:p>
        </p:txBody>
      </p:sp>
    </p:spTree>
    <p:extLst>
      <p:ext uri="{BB962C8B-B14F-4D97-AF65-F5344CB8AC3E}">
        <p14:creationId xmlns:p14="http://schemas.microsoft.com/office/powerpoint/2010/main" val="247409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sz="3200" dirty="0"/>
              <a:t>Debugger window</a:t>
            </a:r>
          </a:p>
        </p:txBody>
      </p:sp>
      <p:pic>
        <p:nvPicPr>
          <p:cNvPr id="21506" name="Picture 2"/>
          <p:cNvPicPr>
            <a:picLocks noChangeAspect="1" noChangeArrowheads="1"/>
          </p:cNvPicPr>
          <p:nvPr/>
        </p:nvPicPr>
        <p:blipFill>
          <a:blip r:embed="rId2" cstate="print"/>
          <a:srcRect r="56185" b="25891"/>
          <a:stretch>
            <a:fillRect/>
          </a:stretch>
        </p:blipFill>
        <p:spPr bwMode="auto">
          <a:xfrm>
            <a:off x="762000" y="1447800"/>
            <a:ext cx="7747000" cy="4648200"/>
          </a:xfrm>
          <a:prstGeom prst="rect">
            <a:avLst/>
          </a:prstGeom>
          <a:noFill/>
          <a:ln w="9525">
            <a:noFill/>
            <a:miter lim="800000"/>
            <a:headEnd/>
            <a:tailEnd/>
          </a:ln>
        </p:spPr>
      </p:pic>
      <p:sp>
        <p:nvSpPr>
          <p:cNvPr id="5" name="Rounded Rectangle 4"/>
          <p:cNvSpPr/>
          <p:nvPr/>
        </p:nvSpPr>
        <p:spPr>
          <a:xfrm>
            <a:off x="1066800" y="2286000"/>
            <a:ext cx="40386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733800" y="2667000"/>
            <a:ext cx="990600" cy="646331"/>
          </a:xfrm>
          <a:prstGeom prst="rect">
            <a:avLst/>
          </a:prstGeom>
          <a:noFill/>
        </p:spPr>
        <p:txBody>
          <a:bodyPr wrap="square" rtlCol="0">
            <a:spAutoFit/>
          </a:bodyPr>
          <a:lstStyle/>
          <a:p>
            <a:r>
              <a:rPr lang="en-GB" dirty="0">
                <a:solidFill>
                  <a:srgbClr val="FF0000"/>
                </a:solidFill>
              </a:rPr>
              <a:t>Source code</a:t>
            </a:r>
          </a:p>
        </p:txBody>
      </p:sp>
      <p:sp>
        <p:nvSpPr>
          <p:cNvPr id="8" name="Rounded Rectangle 7"/>
          <p:cNvSpPr/>
          <p:nvPr/>
        </p:nvSpPr>
        <p:spPr>
          <a:xfrm>
            <a:off x="5486400" y="2286000"/>
            <a:ext cx="27432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6248400" y="1905000"/>
            <a:ext cx="1752600" cy="923330"/>
          </a:xfrm>
          <a:prstGeom prst="rect">
            <a:avLst/>
          </a:prstGeom>
          <a:noFill/>
        </p:spPr>
        <p:txBody>
          <a:bodyPr wrap="square" rtlCol="0">
            <a:spAutoFit/>
          </a:bodyPr>
          <a:lstStyle/>
          <a:p>
            <a:r>
              <a:rPr lang="en-GB" dirty="0">
                <a:solidFill>
                  <a:srgbClr val="FF0000"/>
                </a:solidFill>
              </a:rPr>
              <a:t>Show assembly code with addresses</a:t>
            </a:r>
          </a:p>
        </p:txBody>
      </p:sp>
      <p:sp>
        <p:nvSpPr>
          <p:cNvPr id="11" name="Rounded Rectangle 10"/>
          <p:cNvSpPr/>
          <p:nvPr/>
        </p:nvSpPr>
        <p:spPr>
          <a:xfrm>
            <a:off x="5486400" y="3352800"/>
            <a:ext cx="27432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248400" y="3352800"/>
            <a:ext cx="1752600" cy="369332"/>
          </a:xfrm>
          <a:prstGeom prst="rect">
            <a:avLst/>
          </a:prstGeom>
          <a:noFill/>
        </p:spPr>
        <p:txBody>
          <a:bodyPr wrap="square" rtlCol="0">
            <a:spAutoFit/>
          </a:bodyPr>
          <a:lstStyle/>
          <a:p>
            <a:r>
              <a:rPr lang="en-GB" dirty="0">
                <a:solidFill>
                  <a:srgbClr val="FF0000"/>
                </a:solidFill>
              </a:rPr>
              <a:t>CPU registers</a:t>
            </a:r>
          </a:p>
        </p:txBody>
      </p:sp>
      <p:sp>
        <p:nvSpPr>
          <p:cNvPr id="13" name="Rounded Rectangle 12"/>
          <p:cNvSpPr/>
          <p:nvPr/>
        </p:nvSpPr>
        <p:spPr>
          <a:xfrm>
            <a:off x="5486400" y="5181600"/>
            <a:ext cx="27432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6248400" y="5181600"/>
            <a:ext cx="1752600" cy="646331"/>
          </a:xfrm>
          <a:prstGeom prst="rect">
            <a:avLst/>
          </a:prstGeom>
          <a:noFill/>
        </p:spPr>
        <p:txBody>
          <a:bodyPr wrap="square" rtlCol="0">
            <a:spAutoFit/>
          </a:bodyPr>
          <a:lstStyle/>
          <a:p>
            <a:r>
              <a:rPr lang="en-GB" dirty="0">
                <a:solidFill>
                  <a:srgbClr val="FF0000"/>
                </a:solidFill>
              </a:rPr>
              <a:t>Contents of memory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A57-4265-D641-B829-54ACD29DB8B2}"/>
              </a:ext>
            </a:extLst>
          </p:cNvPr>
          <p:cNvSpPr>
            <a:spLocks noGrp="1"/>
          </p:cNvSpPr>
          <p:nvPr>
            <p:ph type="title"/>
          </p:nvPr>
        </p:nvSpPr>
        <p:spPr/>
        <p:txBody>
          <a:bodyPr/>
          <a:lstStyle/>
          <a:p>
            <a:r>
              <a:rPr lang="en-US" dirty="0"/>
              <a:t>Put a break point step through</a:t>
            </a:r>
          </a:p>
        </p:txBody>
      </p:sp>
    </p:spTree>
    <p:extLst>
      <p:ext uri="{BB962C8B-B14F-4D97-AF65-F5344CB8AC3E}">
        <p14:creationId xmlns:p14="http://schemas.microsoft.com/office/powerpoint/2010/main" val="93841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GB" sz="2800" dirty="0"/>
              <a:t>Run the program</a:t>
            </a:r>
          </a:p>
        </p:txBody>
      </p:sp>
      <p:pic>
        <p:nvPicPr>
          <p:cNvPr id="4" name="Picture 2"/>
          <p:cNvPicPr>
            <a:picLocks noChangeAspect="1" noChangeArrowheads="1"/>
          </p:cNvPicPr>
          <p:nvPr/>
        </p:nvPicPr>
        <p:blipFill>
          <a:blip r:embed="rId2" cstate="print"/>
          <a:srcRect r="56185" b="25891"/>
          <a:stretch>
            <a:fillRect/>
          </a:stretch>
        </p:blipFill>
        <p:spPr bwMode="auto">
          <a:xfrm>
            <a:off x="762000" y="1447800"/>
            <a:ext cx="7747000" cy="4648200"/>
          </a:xfrm>
          <a:prstGeom prst="rect">
            <a:avLst/>
          </a:prstGeom>
          <a:noFill/>
          <a:ln w="9525">
            <a:noFill/>
            <a:miter lim="800000"/>
            <a:headEnd/>
            <a:tailEnd/>
          </a:ln>
        </p:spPr>
      </p:pic>
      <p:sp>
        <p:nvSpPr>
          <p:cNvPr id="5" name="Rounded Rectangle 4"/>
          <p:cNvSpPr/>
          <p:nvPr/>
        </p:nvSpPr>
        <p:spPr>
          <a:xfrm>
            <a:off x="2286000" y="1905000"/>
            <a:ext cx="152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endCxn id="5" idx="0"/>
          </p:cNvCxnSpPr>
          <p:nvPr/>
        </p:nvCxnSpPr>
        <p:spPr>
          <a:xfrm flipH="1">
            <a:off x="2362200" y="1295400"/>
            <a:ext cx="1219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05200" y="914400"/>
            <a:ext cx="2667000" cy="646331"/>
          </a:xfrm>
          <a:prstGeom prst="rect">
            <a:avLst/>
          </a:prstGeom>
          <a:noFill/>
        </p:spPr>
        <p:txBody>
          <a:bodyPr wrap="square" rtlCol="0">
            <a:spAutoFit/>
          </a:bodyPr>
          <a:lstStyle/>
          <a:p>
            <a:r>
              <a:rPr lang="en-GB" dirty="0">
                <a:solidFill>
                  <a:srgbClr val="FF0000"/>
                </a:solidFill>
              </a:rPr>
              <a:t>Press ‘Start’ to run the program on the hardware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GB" sz="2800" dirty="0"/>
              <a:t>Build the connection between MCU and software</a:t>
            </a:r>
          </a:p>
        </p:txBody>
      </p:sp>
      <p:pic>
        <p:nvPicPr>
          <p:cNvPr id="20482" name="Picture 2"/>
          <p:cNvPicPr>
            <a:picLocks noChangeAspect="1" noChangeArrowheads="1"/>
          </p:cNvPicPr>
          <p:nvPr/>
        </p:nvPicPr>
        <p:blipFill>
          <a:blip r:embed="rId2" cstate="print"/>
          <a:srcRect r="54589"/>
          <a:stretch>
            <a:fillRect/>
          </a:stretch>
        </p:blipFill>
        <p:spPr bwMode="auto">
          <a:xfrm>
            <a:off x="533400" y="838200"/>
            <a:ext cx="7162800" cy="5595294"/>
          </a:xfrm>
          <a:prstGeom prst="rect">
            <a:avLst/>
          </a:prstGeom>
          <a:noFill/>
          <a:ln w="9525">
            <a:noFill/>
            <a:miter lim="800000"/>
            <a:headEnd/>
            <a:tailEnd/>
          </a:ln>
        </p:spPr>
      </p:pic>
      <p:cxnSp>
        <p:nvCxnSpPr>
          <p:cNvPr id="6" name="Straight Arrow Connector 5"/>
          <p:cNvCxnSpPr/>
          <p:nvPr/>
        </p:nvCxnSpPr>
        <p:spPr>
          <a:xfrm flipH="1">
            <a:off x="4343400" y="2971800"/>
            <a:ext cx="3352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2400" y="2667000"/>
            <a:ext cx="1143000" cy="646331"/>
          </a:xfrm>
          <a:prstGeom prst="rect">
            <a:avLst/>
          </a:prstGeom>
          <a:noFill/>
        </p:spPr>
        <p:txBody>
          <a:bodyPr wrap="square" rtlCol="0">
            <a:spAutoFit/>
          </a:bodyPr>
          <a:lstStyle/>
          <a:p>
            <a:r>
              <a:rPr lang="en-GB" dirty="0"/>
              <a:t>Connect the MCU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Results of prog3 is executed.</a:t>
            </a:r>
          </a:p>
        </p:txBody>
      </p:sp>
      <p:pic>
        <p:nvPicPr>
          <p:cNvPr id="5" name="VID_20141022_155651.mp4">
            <a:hlinkClick r:id="" action="ppaction://media"/>
          </p:cNvPr>
          <p:cNvPicPr>
            <a:picLocks noRot="1" noChangeAspect="1"/>
          </p:cNvPicPr>
          <p:nvPr>
            <a:videoFile r:link="rId1"/>
          </p:nvPr>
        </p:nvPicPr>
        <p:blipFill>
          <a:blip r:embed="rId3" cstate="print"/>
          <a:stretch>
            <a:fillRect/>
          </a:stretch>
        </p:blipFill>
        <p:spPr>
          <a:xfrm>
            <a:off x="1676400" y="1257300"/>
            <a:ext cx="6248400" cy="46863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r>
              <a:rPr lang="en-GB" sz="2800" dirty="0"/>
              <a:t>The fourth file PROG4.ASM develops PROG3 by including a button to control up or down counting on the LEDs.</a:t>
            </a:r>
          </a:p>
          <a:p>
            <a:pPr>
              <a:buNone/>
            </a:pPr>
            <a:endParaRPr lang="en-GB" sz="2800" dirty="0"/>
          </a:p>
          <a:p>
            <a:pPr>
              <a:buNone/>
            </a:pPr>
            <a:r>
              <a:rPr lang="en-GB" sz="2800" dirty="0">
                <a:solidFill>
                  <a:srgbClr val="FF0000"/>
                </a:solidFill>
              </a:rPr>
              <a:t>Your activity today:</a:t>
            </a:r>
          </a:p>
          <a:p>
            <a:pPr>
              <a:buNone/>
            </a:pPr>
            <a:r>
              <a:rPr lang="en-GB" sz="2800" dirty="0"/>
              <a:t>Take the file PROG4 and copy into the directory project name/sources. Rename the file as MAIN.ASM and answer "yes" when asked if the old file is to be over written.</a:t>
            </a:r>
          </a:p>
          <a:p>
            <a:pPr>
              <a:buNone/>
            </a:pPr>
            <a:endParaRPr lang="en-GB" sz="2800" dirty="0"/>
          </a:p>
          <a:p>
            <a:pPr>
              <a:buNone/>
            </a:pPr>
            <a:r>
              <a:rPr lang="en-GB" sz="2800" dirty="0"/>
              <a:t>Run Code Warrior and select "previous project" from the list. Click on the name of your project. The main edit screen will appear. Click on "main.asm" to open the file. Click on "make" to assemble the file.</a:t>
            </a:r>
          </a:p>
          <a:p>
            <a:pPr>
              <a:buNone/>
            </a:pPr>
            <a:endParaRPr lang="en-GB" sz="2800" dirty="0"/>
          </a:p>
          <a:p>
            <a:pPr>
              <a:buNone/>
            </a:pPr>
            <a:r>
              <a:rPr lang="en-GB" sz="2800" dirty="0"/>
              <a:t>If the file assembles correctly, click "debug" and follow the series of questions that follow. Some steps will take several seconds, so be patient!</a:t>
            </a:r>
          </a:p>
          <a:p>
            <a:pPr>
              <a:buNone/>
            </a:pPr>
            <a:endParaRPr lang="en-GB" sz="2800" dirty="0"/>
          </a:p>
          <a:p>
            <a:pPr>
              <a:buNone/>
            </a:pPr>
            <a:r>
              <a:rPr lang="en-GB" sz="2800" dirty="0"/>
              <a:t>Finally click on the "run" icon to run the programme.</a:t>
            </a:r>
          </a:p>
          <a:p>
            <a:pPr>
              <a:buNone/>
            </a:pPr>
            <a:endParaRPr lang="en-GB" sz="2800" dirty="0"/>
          </a:p>
          <a:p>
            <a:pPr>
              <a:buNone/>
            </a:pPr>
            <a:r>
              <a:rPr lang="en-GB" sz="2800" dirty="0"/>
              <a:t>Please consult a demonstrator for any question.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B21A0-0719-324A-8280-E875C28BDAB4}"/>
              </a:ext>
            </a:extLst>
          </p:cNvPr>
          <p:cNvSpPr txBox="1"/>
          <p:nvPr/>
        </p:nvSpPr>
        <p:spPr>
          <a:xfrm>
            <a:off x="1134319" y="1041722"/>
            <a:ext cx="4182620" cy="4801314"/>
          </a:xfrm>
          <a:prstGeom prst="rect">
            <a:avLst/>
          </a:prstGeom>
          <a:noFill/>
        </p:spPr>
        <p:txBody>
          <a:bodyPr wrap="none" rtlCol="0">
            <a:spAutoFit/>
          </a:bodyPr>
          <a:lstStyle/>
          <a:p>
            <a:r>
              <a:rPr lang="en-US" dirty="0"/>
              <a:t>To add</a:t>
            </a:r>
          </a:p>
          <a:p>
            <a:endParaRPr lang="en-US" dirty="0"/>
          </a:p>
          <a:p>
            <a:r>
              <a:rPr lang="en-US" dirty="0"/>
              <a:t>Demonstrate the simulator</a:t>
            </a:r>
          </a:p>
          <a:p>
            <a:endParaRPr lang="en-US" dirty="0"/>
          </a:p>
          <a:p>
            <a:r>
              <a:rPr lang="en-US" dirty="0"/>
              <a:t>Show how code relates to code in memory</a:t>
            </a:r>
          </a:p>
          <a:p>
            <a:endParaRPr lang="en-US" dirty="0"/>
          </a:p>
          <a:p>
            <a:r>
              <a:rPr lang="en-US" dirty="0"/>
              <a:t>Put a break point in the second loop</a:t>
            </a:r>
          </a:p>
          <a:p>
            <a:endParaRPr lang="en-US" dirty="0"/>
          </a:p>
          <a:p>
            <a:r>
              <a:rPr lang="en-US" dirty="0"/>
              <a:t>Step through</a:t>
            </a:r>
          </a:p>
          <a:p>
            <a:endParaRPr lang="en-US" dirty="0"/>
          </a:p>
          <a:p>
            <a:r>
              <a:rPr lang="en-US" dirty="0"/>
              <a:t>Show what happens to the registers</a:t>
            </a:r>
          </a:p>
          <a:p>
            <a:endParaRPr lang="en-US" dirty="0"/>
          </a:p>
          <a:p>
            <a:r>
              <a:rPr lang="en-US" dirty="0"/>
              <a:t>Put a break in the main program</a:t>
            </a:r>
          </a:p>
          <a:p>
            <a:endParaRPr lang="en-US" dirty="0"/>
          </a:p>
          <a:p>
            <a:r>
              <a:rPr lang="en-US" dirty="0"/>
              <a:t>Answer a bunch of questions</a:t>
            </a:r>
          </a:p>
          <a:p>
            <a:endParaRPr lang="en-US" dirty="0"/>
          </a:p>
          <a:p>
            <a:r>
              <a:rPr lang="en-US" dirty="0"/>
              <a:t>Then do the link to hardware</a:t>
            </a:r>
          </a:p>
        </p:txBody>
      </p:sp>
    </p:spTree>
    <p:extLst>
      <p:ext uri="{BB962C8B-B14F-4D97-AF65-F5344CB8AC3E}">
        <p14:creationId xmlns:p14="http://schemas.microsoft.com/office/powerpoint/2010/main" val="59247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HCS08AW60 Demo board</a:t>
            </a:r>
          </a:p>
        </p:txBody>
      </p:sp>
      <p:pic>
        <p:nvPicPr>
          <p:cNvPr id="1026" name="Picture 2" descr="Freescale Semiconductor DEMO9S08AW60E"/>
          <p:cNvPicPr>
            <a:picLocks noChangeAspect="1" noChangeArrowheads="1"/>
          </p:cNvPicPr>
          <p:nvPr/>
        </p:nvPicPr>
        <p:blipFill>
          <a:blip r:embed="rId2" cstate="print"/>
          <a:srcRect/>
          <a:stretch>
            <a:fillRect/>
          </a:stretch>
        </p:blipFill>
        <p:spPr bwMode="auto">
          <a:xfrm>
            <a:off x="2057400" y="1676400"/>
            <a:ext cx="4038600" cy="4038601"/>
          </a:xfrm>
          <a:prstGeom prst="rect">
            <a:avLst/>
          </a:prstGeom>
          <a:noFill/>
        </p:spPr>
      </p:pic>
      <p:cxnSp>
        <p:nvCxnSpPr>
          <p:cNvPr id="7" name="Straight Arrow Connector 6"/>
          <p:cNvCxnSpPr/>
          <p:nvPr/>
        </p:nvCxnSpPr>
        <p:spPr>
          <a:xfrm flipH="1">
            <a:off x="4800600" y="2590800"/>
            <a:ext cx="6096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0" y="2286000"/>
            <a:ext cx="838200" cy="369332"/>
          </a:xfrm>
          <a:prstGeom prst="rect">
            <a:avLst/>
          </a:prstGeom>
          <a:noFill/>
        </p:spPr>
        <p:txBody>
          <a:bodyPr wrap="square" rtlCol="0">
            <a:spAutoFit/>
          </a:bodyPr>
          <a:lstStyle/>
          <a:p>
            <a:r>
              <a:rPr lang="en-GB" dirty="0"/>
              <a:t>MCU</a:t>
            </a:r>
          </a:p>
        </p:txBody>
      </p:sp>
      <p:cxnSp>
        <p:nvCxnSpPr>
          <p:cNvPr id="11" name="Straight Arrow Connector 10"/>
          <p:cNvCxnSpPr/>
          <p:nvPr/>
        </p:nvCxnSpPr>
        <p:spPr>
          <a:xfrm flipH="1" flipV="1">
            <a:off x="4114800" y="3810000"/>
            <a:ext cx="13716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6400" y="4343400"/>
            <a:ext cx="2286000" cy="646331"/>
          </a:xfrm>
          <a:prstGeom prst="rect">
            <a:avLst/>
          </a:prstGeom>
          <a:noFill/>
        </p:spPr>
        <p:txBody>
          <a:bodyPr wrap="square" rtlCol="0">
            <a:spAutoFit/>
          </a:bodyPr>
          <a:lstStyle/>
          <a:p>
            <a:r>
              <a:rPr lang="en-GB" dirty="0"/>
              <a:t>LED light bar with 8 connected to I/O port</a:t>
            </a:r>
          </a:p>
        </p:txBody>
      </p:sp>
      <p:cxnSp>
        <p:nvCxnSpPr>
          <p:cNvPr id="14" name="Straight Arrow Connector 13"/>
          <p:cNvCxnSpPr/>
          <p:nvPr/>
        </p:nvCxnSpPr>
        <p:spPr>
          <a:xfrm flipH="1" flipV="1">
            <a:off x="4572000" y="4343400"/>
            <a:ext cx="4572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3000" y="4953000"/>
            <a:ext cx="2286000" cy="646331"/>
          </a:xfrm>
          <a:prstGeom prst="rect">
            <a:avLst/>
          </a:prstGeom>
          <a:noFill/>
        </p:spPr>
        <p:txBody>
          <a:bodyPr wrap="square" rtlCol="0">
            <a:spAutoFit/>
          </a:bodyPr>
          <a:lstStyle/>
          <a:p>
            <a:r>
              <a:rPr lang="en-GB" dirty="0"/>
              <a:t>8 rocker switch connected to I/O port</a:t>
            </a:r>
          </a:p>
        </p:txBody>
      </p:sp>
      <p:cxnSp>
        <p:nvCxnSpPr>
          <p:cNvPr id="17" name="Straight Arrow Connector 16"/>
          <p:cNvCxnSpPr/>
          <p:nvPr/>
        </p:nvCxnSpPr>
        <p:spPr>
          <a:xfrm>
            <a:off x="3429000" y="1905000"/>
            <a:ext cx="3048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1371600"/>
            <a:ext cx="1524000" cy="646331"/>
          </a:xfrm>
          <a:prstGeom prst="rect">
            <a:avLst/>
          </a:prstGeom>
          <a:noFill/>
        </p:spPr>
        <p:txBody>
          <a:bodyPr wrap="square" rtlCol="0">
            <a:spAutoFit/>
          </a:bodyPr>
          <a:lstStyle/>
          <a:p>
            <a:r>
              <a:rPr lang="en-GB" dirty="0"/>
              <a:t>4 push-button user switches</a:t>
            </a:r>
          </a:p>
        </p:txBody>
      </p:sp>
      <p:cxnSp>
        <p:nvCxnSpPr>
          <p:cNvPr id="21" name="Straight Arrow Connector 20"/>
          <p:cNvCxnSpPr/>
          <p:nvPr/>
        </p:nvCxnSpPr>
        <p:spPr>
          <a:xfrm flipV="1">
            <a:off x="2971800" y="3810000"/>
            <a:ext cx="5334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09800" y="4876800"/>
            <a:ext cx="1524000" cy="646331"/>
          </a:xfrm>
          <a:prstGeom prst="rect">
            <a:avLst/>
          </a:prstGeom>
          <a:noFill/>
        </p:spPr>
        <p:txBody>
          <a:bodyPr wrap="square" rtlCol="0">
            <a:spAutoFit/>
          </a:bodyPr>
          <a:lstStyle/>
          <a:p>
            <a:r>
              <a:rPr lang="en-GB" dirty="0"/>
              <a:t>Master reset switch</a:t>
            </a:r>
          </a:p>
        </p:txBody>
      </p:sp>
      <p:cxnSp>
        <p:nvCxnSpPr>
          <p:cNvPr id="24" name="Straight Arrow Connector 23"/>
          <p:cNvCxnSpPr/>
          <p:nvPr/>
        </p:nvCxnSpPr>
        <p:spPr>
          <a:xfrm flipH="1" flipV="1">
            <a:off x="3810000" y="4191000"/>
            <a:ext cx="3810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2800" y="5562600"/>
            <a:ext cx="1676400" cy="369332"/>
          </a:xfrm>
          <a:prstGeom prst="rect">
            <a:avLst/>
          </a:prstGeom>
          <a:noFill/>
        </p:spPr>
        <p:txBody>
          <a:bodyPr wrap="square" rtlCol="0">
            <a:spAutoFit/>
          </a:bodyPr>
          <a:lstStyle/>
          <a:p>
            <a:r>
              <a:rPr lang="en-GB" dirty="0"/>
              <a:t>Accelerometer</a:t>
            </a:r>
          </a:p>
        </p:txBody>
      </p:sp>
      <p:cxnSp>
        <p:nvCxnSpPr>
          <p:cNvPr id="27" name="Straight Arrow Connector 26"/>
          <p:cNvCxnSpPr/>
          <p:nvPr/>
        </p:nvCxnSpPr>
        <p:spPr>
          <a:xfrm flipV="1">
            <a:off x="2209800" y="4038600"/>
            <a:ext cx="762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4114800"/>
            <a:ext cx="1676400" cy="923330"/>
          </a:xfrm>
          <a:prstGeom prst="rect">
            <a:avLst/>
          </a:prstGeom>
          <a:noFill/>
        </p:spPr>
        <p:txBody>
          <a:bodyPr wrap="square" rtlCol="0">
            <a:spAutoFit/>
          </a:bodyPr>
          <a:lstStyle/>
          <a:p>
            <a:r>
              <a:rPr lang="en-GB" dirty="0"/>
              <a:t>Potentiometer connected to ADC</a:t>
            </a:r>
          </a:p>
        </p:txBody>
      </p:sp>
      <p:cxnSp>
        <p:nvCxnSpPr>
          <p:cNvPr id="30" name="Straight Arrow Connector 29"/>
          <p:cNvCxnSpPr/>
          <p:nvPr/>
        </p:nvCxnSpPr>
        <p:spPr>
          <a:xfrm>
            <a:off x="1676400" y="3276600"/>
            <a:ext cx="762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 y="2362200"/>
            <a:ext cx="1676400" cy="923330"/>
          </a:xfrm>
          <a:prstGeom prst="rect">
            <a:avLst/>
          </a:prstGeom>
          <a:noFill/>
        </p:spPr>
        <p:txBody>
          <a:bodyPr wrap="square" rtlCol="0">
            <a:spAutoFit/>
          </a:bodyPr>
          <a:lstStyle/>
          <a:p>
            <a:r>
              <a:rPr lang="en-GB" dirty="0"/>
              <a:t>USB-BDM for power and communication</a:t>
            </a:r>
          </a:p>
        </p:txBody>
      </p:sp>
      <p:cxnSp>
        <p:nvCxnSpPr>
          <p:cNvPr id="33" name="Straight Arrow Connector 32"/>
          <p:cNvCxnSpPr/>
          <p:nvPr/>
        </p:nvCxnSpPr>
        <p:spPr>
          <a:xfrm flipV="1">
            <a:off x="1600200" y="4495800"/>
            <a:ext cx="14478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2000" y="5410200"/>
            <a:ext cx="1524000" cy="646331"/>
          </a:xfrm>
          <a:prstGeom prst="rect">
            <a:avLst/>
          </a:prstGeom>
          <a:noFill/>
        </p:spPr>
        <p:txBody>
          <a:bodyPr wrap="square" rtlCol="0">
            <a:spAutoFit/>
          </a:bodyPr>
          <a:lstStyle/>
          <a:p>
            <a:r>
              <a:rPr lang="en-GB" dirty="0"/>
              <a:t>RS 232 serial port</a:t>
            </a:r>
          </a:p>
        </p:txBody>
      </p:sp>
      <p:cxnSp>
        <p:nvCxnSpPr>
          <p:cNvPr id="36" name="Straight Arrow Connector 35"/>
          <p:cNvCxnSpPr/>
          <p:nvPr/>
        </p:nvCxnSpPr>
        <p:spPr>
          <a:xfrm flipH="1">
            <a:off x="4267200" y="1752600"/>
            <a:ext cx="457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19600" y="1143000"/>
            <a:ext cx="1524000" cy="646331"/>
          </a:xfrm>
          <a:prstGeom prst="rect">
            <a:avLst/>
          </a:prstGeom>
          <a:noFill/>
        </p:spPr>
        <p:txBody>
          <a:bodyPr wrap="square" rtlCol="0">
            <a:spAutoFit/>
          </a:bodyPr>
          <a:lstStyle/>
          <a:p>
            <a:r>
              <a:rPr lang="en-GB" dirty="0"/>
              <a:t>Optional power supply</a:t>
            </a:r>
          </a:p>
        </p:txBody>
      </p:sp>
      <p:cxnSp>
        <p:nvCxnSpPr>
          <p:cNvPr id="40" name="Straight Arrow Connector 39"/>
          <p:cNvCxnSpPr/>
          <p:nvPr/>
        </p:nvCxnSpPr>
        <p:spPr>
          <a:xfrm>
            <a:off x="2971800" y="2514600"/>
            <a:ext cx="1219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57400" y="1981200"/>
            <a:ext cx="1524000" cy="646331"/>
          </a:xfrm>
          <a:prstGeom prst="rect">
            <a:avLst/>
          </a:prstGeom>
          <a:noFill/>
        </p:spPr>
        <p:txBody>
          <a:bodyPr wrap="square" rtlCol="0">
            <a:spAutoFit/>
          </a:bodyPr>
          <a:lstStyle/>
          <a:p>
            <a:r>
              <a:rPr lang="en-GB" dirty="0"/>
              <a:t>4 MHz oscillator</a:t>
            </a:r>
          </a:p>
        </p:txBody>
      </p:sp>
      <p:cxnSp>
        <p:nvCxnSpPr>
          <p:cNvPr id="44" name="Straight Arrow Connector 43"/>
          <p:cNvCxnSpPr/>
          <p:nvPr/>
        </p:nvCxnSpPr>
        <p:spPr>
          <a:xfrm>
            <a:off x="1752600" y="3886200"/>
            <a:ext cx="1371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33400" y="3581400"/>
            <a:ext cx="1676400" cy="369332"/>
          </a:xfrm>
          <a:prstGeom prst="rect">
            <a:avLst/>
          </a:prstGeom>
          <a:noFill/>
        </p:spPr>
        <p:txBody>
          <a:bodyPr wrap="square" rtlCol="0">
            <a:spAutoFit/>
          </a:bodyPr>
          <a:lstStyle/>
          <a:p>
            <a:r>
              <a:rPr lang="en-GB" dirty="0"/>
              <a:t>Light sensor</a:t>
            </a:r>
          </a:p>
        </p:txBody>
      </p:sp>
      <p:cxnSp>
        <p:nvCxnSpPr>
          <p:cNvPr id="47" name="Straight Arrow Connector 46"/>
          <p:cNvCxnSpPr/>
          <p:nvPr/>
        </p:nvCxnSpPr>
        <p:spPr>
          <a:xfrm flipH="1">
            <a:off x="4419600" y="3886200"/>
            <a:ext cx="1905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324600" y="3581400"/>
            <a:ext cx="2286000" cy="369332"/>
          </a:xfrm>
          <a:prstGeom prst="rect">
            <a:avLst/>
          </a:prstGeom>
          <a:noFill/>
        </p:spPr>
        <p:txBody>
          <a:bodyPr wrap="square" rtlCol="0">
            <a:spAutoFit/>
          </a:bodyPr>
          <a:lstStyle/>
          <a:p>
            <a:r>
              <a:rPr lang="en-GB" dirty="0"/>
              <a:t>I/O connectors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Starting CodeWarrior</a:t>
            </a:r>
          </a:p>
        </p:txBody>
      </p:sp>
      <p:sp>
        <p:nvSpPr>
          <p:cNvPr id="3" name="Content Placeholder 2"/>
          <p:cNvSpPr>
            <a:spLocks noGrp="1"/>
          </p:cNvSpPr>
          <p:nvPr>
            <p:ph idx="1"/>
          </p:nvPr>
        </p:nvSpPr>
        <p:spPr/>
        <p:txBody>
          <a:bodyPr>
            <a:normAutofit/>
          </a:bodyPr>
          <a:lstStyle/>
          <a:p>
            <a:r>
              <a:rPr lang="en-GB" sz="2400" dirty="0"/>
              <a:t>CodeWarrior is an integrated development environment (IDE)</a:t>
            </a:r>
          </a:p>
          <a:p>
            <a:pPr>
              <a:buNone/>
            </a:pPr>
            <a:r>
              <a:rPr lang="en-GB" sz="2000" dirty="0"/>
              <a:t>    – Free version from </a:t>
            </a:r>
            <a:r>
              <a:rPr lang="en-GB" sz="2000" dirty="0" err="1"/>
              <a:t>Freescale</a:t>
            </a:r>
            <a:r>
              <a:rPr lang="en-GB" sz="2000" dirty="0"/>
              <a:t>, Inc</a:t>
            </a:r>
          </a:p>
          <a:p>
            <a:pPr>
              <a:buNone/>
            </a:pPr>
            <a:r>
              <a:rPr lang="en-GB" sz="2000" dirty="0"/>
              <a:t>    – Allows editing, simulation, interfacing to target hardware, debugging programs</a:t>
            </a:r>
          </a:p>
          <a:p>
            <a:pPr>
              <a:buNone/>
            </a:pPr>
            <a:r>
              <a:rPr lang="en-GB" sz="2000" dirty="0"/>
              <a:t>    – Assembly and C compiler</a:t>
            </a:r>
          </a:p>
          <a:p>
            <a:pPr>
              <a:buNone/>
            </a:pP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Start </a:t>
            </a:r>
            <a:r>
              <a:rPr lang="en-GB" sz="2000" dirty="0" err="1"/>
              <a:t>Codewarrior</a:t>
            </a:r>
            <a:r>
              <a:rPr lang="en-GB" sz="2000" dirty="0"/>
              <a:t>, on </a:t>
            </a:r>
            <a:r>
              <a:rPr lang="en-GB" sz="2000" dirty="0" err="1"/>
              <a:t>startup</a:t>
            </a:r>
            <a:r>
              <a:rPr lang="en-GB" sz="2000" dirty="0"/>
              <a:t> screen, choose “Create New Project”</a:t>
            </a:r>
          </a:p>
        </p:txBody>
      </p:sp>
      <p:pic>
        <p:nvPicPr>
          <p:cNvPr id="15362" name="Picture 2"/>
          <p:cNvPicPr>
            <a:picLocks noChangeAspect="1" noChangeArrowheads="1"/>
          </p:cNvPicPr>
          <p:nvPr/>
        </p:nvPicPr>
        <p:blipFill>
          <a:blip r:embed="rId2" cstate="print"/>
          <a:srcRect r="43142" b="3241"/>
          <a:stretch>
            <a:fillRect/>
          </a:stretch>
        </p:blipFill>
        <p:spPr bwMode="auto">
          <a:xfrm>
            <a:off x="381000" y="1219200"/>
            <a:ext cx="8331000" cy="5029200"/>
          </a:xfrm>
          <a:prstGeom prst="rect">
            <a:avLst/>
          </a:prstGeom>
          <a:noFill/>
          <a:ln w="9525">
            <a:noFill/>
            <a:miter lim="800000"/>
            <a:headEnd/>
            <a:tailEnd/>
          </a:ln>
        </p:spPr>
      </p:pic>
      <p:cxnSp>
        <p:nvCxnSpPr>
          <p:cNvPr id="6" name="Straight Arrow Connector 5"/>
          <p:cNvCxnSpPr/>
          <p:nvPr/>
        </p:nvCxnSpPr>
        <p:spPr>
          <a:xfrm flipH="1" flipV="1">
            <a:off x="5334000" y="3048000"/>
            <a:ext cx="457200" cy="228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400" dirty="0"/>
              <a:t>On next screen, select HCS08 -&gt; HCS08A Family -&gt; MC9S08AW60</a:t>
            </a:r>
            <a:br>
              <a:rPr lang="en-GB" sz="2400" dirty="0"/>
            </a:br>
            <a:r>
              <a:rPr lang="en-GB" sz="2400" dirty="0"/>
              <a:t>select “P&amp;E Multilink/Cyclone Pro”</a:t>
            </a:r>
            <a:br>
              <a:rPr lang="en-GB" sz="2400" dirty="0"/>
            </a:br>
            <a:r>
              <a:rPr lang="en-GB" sz="2400" dirty="0"/>
              <a:t>(Connect the Demo to computer through USB-BDM cable),</a:t>
            </a:r>
            <a:br>
              <a:rPr lang="en-GB" sz="2400" dirty="0"/>
            </a:br>
            <a:r>
              <a:rPr lang="en-GB" sz="2400" dirty="0"/>
              <a:t>then press ‘Next’</a:t>
            </a:r>
          </a:p>
        </p:txBody>
      </p:sp>
      <p:pic>
        <p:nvPicPr>
          <p:cNvPr id="16386" name="Picture 2"/>
          <p:cNvPicPr>
            <a:picLocks noChangeAspect="1" noChangeArrowheads="1"/>
          </p:cNvPicPr>
          <p:nvPr/>
        </p:nvPicPr>
        <p:blipFill>
          <a:blip r:embed="rId2" cstate="print"/>
          <a:srcRect r="43505"/>
          <a:stretch>
            <a:fillRect/>
          </a:stretch>
        </p:blipFill>
        <p:spPr bwMode="auto">
          <a:xfrm>
            <a:off x="609600" y="1506244"/>
            <a:ext cx="7924800" cy="4975987"/>
          </a:xfrm>
          <a:prstGeom prst="rect">
            <a:avLst/>
          </a:prstGeom>
          <a:noFill/>
          <a:ln w="9525">
            <a:noFill/>
            <a:miter lim="800000"/>
            <a:headEnd/>
            <a:tailEnd/>
          </a:ln>
        </p:spPr>
      </p:pic>
      <p:sp>
        <p:nvSpPr>
          <p:cNvPr id="5" name="Rounded Rectangle 4"/>
          <p:cNvSpPr/>
          <p:nvPr/>
        </p:nvSpPr>
        <p:spPr>
          <a:xfrm>
            <a:off x="4038600" y="3886200"/>
            <a:ext cx="533400" cy="76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V="1">
            <a:off x="2895600" y="39624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4600" y="4191000"/>
            <a:ext cx="304800" cy="369332"/>
          </a:xfrm>
          <a:prstGeom prst="rect">
            <a:avLst/>
          </a:prstGeom>
          <a:noFill/>
        </p:spPr>
        <p:txBody>
          <a:bodyPr wrap="square" rtlCol="0">
            <a:spAutoFit/>
          </a:bodyPr>
          <a:lstStyle/>
          <a:p>
            <a:r>
              <a:rPr lang="en-GB" dirty="0"/>
              <a:t>1</a:t>
            </a:r>
          </a:p>
        </p:txBody>
      </p:sp>
      <p:sp>
        <p:nvSpPr>
          <p:cNvPr id="9" name="Rounded Rectangle 8"/>
          <p:cNvSpPr/>
          <p:nvPr/>
        </p:nvSpPr>
        <p:spPr>
          <a:xfrm>
            <a:off x="4953000" y="3639844"/>
            <a:ext cx="685800" cy="76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H="1" flipV="1">
            <a:off x="5715000" y="3733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3200" y="3733800"/>
            <a:ext cx="304800" cy="369332"/>
          </a:xfrm>
          <a:prstGeom prst="rect">
            <a:avLst/>
          </a:prstGeom>
          <a:noFill/>
        </p:spPr>
        <p:txBody>
          <a:bodyPr wrap="square" rtlCol="0">
            <a:spAutoFit/>
          </a:bodyPr>
          <a:lstStyle/>
          <a:p>
            <a:r>
              <a:rPr lang="en-GB" dirty="0"/>
              <a:t>2</a:t>
            </a:r>
          </a:p>
        </p:txBody>
      </p:sp>
      <p:cxnSp>
        <p:nvCxnSpPr>
          <p:cNvPr id="14" name="Straight Arrow Connector 13"/>
          <p:cNvCxnSpPr/>
          <p:nvPr/>
        </p:nvCxnSpPr>
        <p:spPr>
          <a:xfrm flipH="1" flipV="1">
            <a:off x="5029200" y="48006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91200" y="5029200"/>
            <a:ext cx="304800" cy="369332"/>
          </a:xfrm>
          <a:prstGeom prst="rect">
            <a:avLst/>
          </a:prstGeom>
          <a:noFill/>
        </p:spPr>
        <p:txBody>
          <a:bodyPr wrap="square" rtlCol="0">
            <a:spAutoFit/>
          </a:bodyPr>
          <a:lstStyle/>
          <a:p>
            <a:r>
              <a:rPr lang="en-GB"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r>
              <a:rPr lang="en-GB" sz="2000" dirty="0"/>
              <a:t>On next screen</a:t>
            </a:r>
            <a:br>
              <a:rPr lang="en-GB" sz="2000" dirty="0"/>
            </a:br>
            <a:r>
              <a:rPr lang="en-GB" sz="2000" dirty="0"/>
              <a:t>– Uncheck C, check “Absolute assembly”</a:t>
            </a:r>
            <a:br>
              <a:rPr lang="en-GB" sz="2000" dirty="0"/>
            </a:br>
            <a:r>
              <a:rPr lang="en-GB" sz="2000" dirty="0"/>
              <a:t>– Enter (or browse to) the new directory location for the</a:t>
            </a:r>
            <a:br>
              <a:rPr lang="en-GB" sz="2000" dirty="0"/>
            </a:br>
            <a:r>
              <a:rPr lang="en-GB" sz="2000" dirty="0"/>
              <a:t>project</a:t>
            </a:r>
            <a:br>
              <a:rPr lang="en-GB" sz="2000" dirty="0"/>
            </a:br>
            <a:r>
              <a:rPr lang="en-GB" sz="2000" dirty="0"/>
              <a:t>– Enter project name (you can leave it as “Project.mcp”)</a:t>
            </a:r>
            <a:br>
              <a:rPr lang="en-GB" sz="2000" dirty="0"/>
            </a:br>
            <a:r>
              <a:rPr lang="en-GB" sz="2000" dirty="0"/>
              <a:t>– Hit Finish</a:t>
            </a:r>
          </a:p>
        </p:txBody>
      </p:sp>
      <p:pic>
        <p:nvPicPr>
          <p:cNvPr id="17410" name="Picture 2"/>
          <p:cNvPicPr>
            <a:picLocks noChangeAspect="1" noChangeArrowheads="1"/>
          </p:cNvPicPr>
          <p:nvPr/>
        </p:nvPicPr>
        <p:blipFill>
          <a:blip r:embed="rId3" cstate="print"/>
          <a:srcRect r="43244" b="1714"/>
          <a:stretch>
            <a:fillRect/>
          </a:stretch>
        </p:blipFill>
        <p:spPr bwMode="auto">
          <a:xfrm>
            <a:off x="1219200" y="2209800"/>
            <a:ext cx="6822558" cy="4191000"/>
          </a:xfrm>
          <a:prstGeom prst="rect">
            <a:avLst/>
          </a:prstGeom>
          <a:noFill/>
          <a:ln w="9525">
            <a:noFill/>
            <a:miter lim="800000"/>
            <a:headEnd/>
            <a:tailEnd/>
          </a:ln>
        </p:spPr>
      </p:pic>
      <p:sp>
        <p:nvSpPr>
          <p:cNvPr id="5" name="Oval 4"/>
          <p:cNvSpPr/>
          <p:nvPr/>
        </p:nvSpPr>
        <p:spPr>
          <a:xfrm>
            <a:off x="3886200" y="3903956"/>
            <a:ext cx="2286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105400" y="3733800"/>
            <a:ext cx="2286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257800" y="3962400"/>
            <a:ext cx="2286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257800" y="4953000"/>
            <a:ext cx="2286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3657600"/>
          </a:xfrm>
        </p:spPr>
        <p:txBody>
          <a:bodyPr>
            <a:noAutofit/>
          </a:bodyPr>
          <a:lstStyle/>
          <a:p>
            <a:r>
              <a:rPr lang="en-GB" sz="2400" dirty="0"/>
              <a:t>CodeWarrior automatically creates a sample</a:t>
            </a:r>
            <a:br>
              <a:rPr lang="en-GB" sz="2400" dirty="0"/>
            </a:br>
            <a:r>
              <a:rPr lang="en-GB" sz="2400" dirty="0"/>
              <a:t>“main.asm” file</a:t>
            </a:r>
            <a:br>
              <a:rPr lang="en-GB" sz="2400" dirty="0"/>
            </a:br>
            <a:r>
              <a:rPr lang="en-GB" sz="2400" dirty="0"/>
              <a:t>– we don’t use it</a:t>
            </a:r>
            <a:br>
              <a:rPr lang="en-GB" sz="2400" dirty="0"/>
            </a:br>
            <a:r>
              <a:rPr lang="en-GB" sz="2400" dirty="0"/>
              <a:t> – close </a:t>
            </a:r>
            <a:r>
              <a:rPr lang="en-GB" sz="2400" dirty="0" err="1"/>
              <a:t>Codewarrier</a:t>
            </a:r>
            <a:br>
              <a:rPr lang="en-GB" sz="2400" dirty="0"/>
            </a:br>
            <a:r>
              <a:rPr lang="en-GB" sz="2400" dirty="0"/>
              <a:t>– download and copy ‘prog1.asm’ from blackboard, and paste it into the project folder.</a:t>
            </a:r>
            <a:br>
              <a:rPr lang="en-GB" sz="2400" dirty="0"/>
            </a:br>
            <a:r>
              <a:rPr lang="en-GB" sz="2400" dirty="0"/>
              <a:t>– Delete the sample file, rename the ‘prog1.asm’ to ‘main.asm’</a:t>
            </a:r>
            <a:br>
              <a:rPr lang="en-GB" sz="2400" dirty="0"/>
            </a:br>
            <a:r>
              <a:rPr lang="en-GB" sz="2400" dirty="0"/>
              <a:t> – Re-open the </a:t>
            </a:r>
            <a:r>
              <a:rPr lang="en-GB" sz="2400" dirty="0" err="1"/>
              <a:t>Codewarrier</a:t>
            </a:r>
            <a:r>
              <a:rPr lang="en-GB" sz="2400" dirty="0"/>
              <a:t>, now the main.asm should be ‘prog1.asm’.</a:t>
            </a:r>
            <a:br>
              <a:rPr lang="en-GB" sz="2400" dirty="0"/>
            </a:br>
            <a:br>
              <a:rPr lang="en-GB" sz="2400" dirty="0"/>
            </a:br>
            <a:r>
              <a:rPr lang="en-GB" sz="2400" dirty="0"/>
              <a:t> </a:t>
            </a:r>
            <a:br>
              <a:rPr lang="en-GB" sz="2400" dirty="0"/>
            </a:br>
            <a:r>
              <a:rPr lang="en-GB" sz="2400" dirty="0"/>
              <a:t>The first file PROG1.ASM has no code in it at all!</a:t>
            </a:r>
            <a:br>
              <a:rPr lang="en-GB" sz="2400" dirty="0"/>
            </a:br>
            <a:r>
              <a:rPr lang="en-GB" sz="2400" dirty="0"/>
              <a:t>It sets up the names and values of constants and</a:t>
            </a:r>
            <a:br>
              <a:rPr lang="en-GB" sz="2400" dirty="0"/>
            </a:br>
            <a:r>
              <a:rPr lang="en-GB" sz="2400" dirty="0"/>
              <a:t>variables used in the programme.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r="59697"/>
          <a:stretch>
            <a:fillRect/>
          </a:stretch>
        </p:blipFill>
        <p:spPr bwMode="auto">
          <a:xfrm>
            <a:off x="304800" y="304800"/>
            <a:ext cx="6926041" cy="6096000"/>
          </a:xfrm>
          <a:prstGeom prst="rect">
            <a:avLst/>
          </a:prstGeom>
          <a:noFill/>
          <a:ln w="9525">
            <a:noFill/>
            <a:miter lim="800000"/>
            <a:headEnd/>
            <a:tailEnd/>
          </a:ln>
        </p:spPr>
      </p:pic>
      <p:sp>
        <p:nvSpPr>
          <p:cNvPr id="5" name="Rounded Rectangle 4"/>
          <p:cNvSpPr/>
          <p:nvPr/>
        </p:nvSpPr>
        <p:spPr>
          <a:xfrm>
            <a:off x="2514600" y="914400"/>
            <a:ext cx="41910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58000" y="1371600"/>
            <a:ext cx="1600200" cy="646331"/>
          </a:xfrm>
          <a:prstGeom prst="rect">
            <a:avLst/>
          </a:prstGeom>
          <a:noFill/>
        </p:spPr>
        <p:txBody>
          <a:bodyPr wrap="square" rtlCol="0">
            <a:spAutoFit/>
          </a:bodyPr>
          <a:lstStyle/>
          <a:p>
            <a:r>
              <a:rPr lang="en-GB" dirty="0"/>
              <a:t>Header comments</a:t>
            </a:r>
          </a:p>
        </p:txBody>
      </p:sp>
      <p:sp>
        <p:nvSpPr>
          <p:cNvPr id="7" name="Rounded Rectangle 6"/>
          <p:cNvSpPr/>
          <p:nvPr/>
        </p:nvSpPr>
        <p:spPr>
          <a:xfrm>
            <a:off x="2514600" y="2209800"/>
            <a:ext cx="41910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010400" y="2971800"/>
            <a:ext cx="1600200" cy="646331"/>
          </a:xfrm>
          <a:prstGeom prst="rect">
            <a:avLst/>
          </a:prstGeom>
          <a:noFill/>
        </p:spPr>
        <p:txBody>
          <a:bodyPr wrap="square" rtlCol="0">
            <a:spAutoFit/>
          </a:bodyPr>
          <a:lstStyle/>
          <a:p>
            <a:r>
              <a:rPr lang="en-GB" dirty="0"/>
              <a:t>Directives for assembler only</a:t>
            </a:r>
          </a:p>
        </p:txBody>
      </p:sp>
      <p:sp>
        <p:nvSpPr>
          <p:cNvPr id="9" name="Rounded Rectangle 8"/>
          <p:cNvSpPr/>
          <p:nvPr/>
        </p:nvSpPr>
        <p:spPr>
          <a:xfrm>
            <a:off x="2438400" y="3886200"/>
            <a:ext cx="4191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2438400" y="4953000"/>
            <a:ext cx="4191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flipH="1" flipV="1">
            <a:off x="6705600" y="28956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629400" y="36576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705600" y="3810000"/>
            <a:ext cx="381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GB" sz="2400" dirty="0"/>
              <a:t>– close </a:t>
            </a:r>
            <a:r>
              <a:rPr lang="en-GB" sz="2400" dirty="0" err="1"/>
              <a:t>Codewarrier</a:t>
            </a:r>
            <a:endParaRPr lang="en-GB" sz="2400" dirty="0"/>
          </a:p>
          <a:p>
            <a:pPr>
              <a:buNone/>
            </a:pPr>
            <a:r>
              <a:rPr lang="en-GB" sz="2400" dirty="0"/>
              <a:t>– download and copy ‘prog2.asm’ from blackboard and paste it into the project folder.</a:t>
            </a:r>
          </a:p>
          <a:p>
            <a:pPr>
              <a:buNone/>
            </a:pPr>
            <a:r>
              <a:rPr lang="en-GB" sz="2400" dirty="0"/>
              <a:t>– Delete the ‘main.asm’ file, rename the ‘prog2.asm’ to ‘main.asm’</a:t>
            </a:r>
          </a:p>
          <a:p>
            <a:pPr>
              <a:buNone/>
            </a:pPr>
            <a:r>
              <a:rPr lang="en-GB" sz="2400" dirty="0"/>
              <a:t>– Re-open the </a:t>
            </a:r>
            <a:r>
              <a:rPr lang="en-GB" sz="2400" dirty="0" err="1"/>
              <a:t>Codewarrier</a:t>
            </a:r>
            <a:r>
              <a:rPr lang="en-GB" sz="2400" dirty="0"/>
              <a:t>, now the main.asm should be ‘prog2.asm’.</a:t>
            </a:r>
          </a:p>
          <a:p>
            <a:pPr>
              <a:buNone/>
            </a:pPr>
            <a:endParaRPr lang="en-GB" sz="2400" dirty="0"/>
          </a:p>
          <a:p>
            <a:pPr>
              <a:buNone/>
            </a:pPr>
            <a:r>
              <a:rPr lang="en-GB" sz="2400" dirty="0"/>
              <a:t>The second file PROG2.ASM contains some code, however</a:t>
            </a:r>
          </a:p>
          <a:p>
            <a:pPr>
              <a:buNone/>
            </a:pPr>
            <a:r>
              <a:rPr lang="en-GB" sz="2400" dirty="0"/>
              <a:t>its function is to set up internal registers of the</a:t>
            </a:r>
          </a:p>
          <a:p>
            <a:pPr>
              <a:buNone/>
            </a:pPr>
            <a:r>
              <a:rPr lang="en-GB" sz="2400" dirty="0"/>
              <a:t>microcontroller and to define the reset vector.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592</Words>
  <Application>Microsoft Macintosh PowerPoint</Application>
  <PresentationFormat>On-screen Show (4:3)</PresentationFormat>
  <Paragraphs>89</Paragraphs>
  <Slides>19</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EG151 – lab session 1</vt:lpstr>
      <vt:lpstr>HCS08AW60 Demo board</vt:lpstr>
      <vt:lpstr>Starting CodeWarrior</vt:lpstr>
      <vt:lpstr>Start Codewarrior, on startup screen, choose “Create New Project”</vt:lpstr>
      <vt:lpstr>On next screen, select HCS08 -&gt; HCS08A Family -&gt; MC9S08AW60 select “P&amp;E Multilink/Cyclone Pro” (Connect the Demo to computer through USB-BDM cable), then press ‘Next’</vt:lpstr>
      <vt:lpstr>On next screen – Uncheck C, check “Absolute assembly” – Enter (or browse to) the new directory location for the project – Enter project name (you can leave it as “Project.mcp”) – Hit Finish</vt:lpstr>
      <vt:lpstr>CodeWarrior automatically creates a sample “main.asm” file – we don’t use it  – close Codewarrier – download and copy ‘prog1.asm’ from blackboard, and paste it into the project folder. – Delete the sample file, rename the ‘prog1.asm’ to ‘main.asm’  – Re-open the Codewarrier, now the main.asm should be ‘prog1.asm’.    The first file PROG1.ASM has no code in it at all! It sets up the names and values of constants and variables used in the programme.</vt:lpstr>
      <vt:lpstr>PowerPoint Presentation</vt:lpstr>
      <vt:lpstr>PowerPoint Presentation</vt:lpstr>
      <vt:lpstr>PowerPoint Presentation</vt:lpstr>
      <vt:lpstr>Compile and debug a program</vt:lpstr>
      <vt:lpstr>Do this in the Simulator</vt:lpstr>
      <vt:lpstr>Debugger window</vt:lpstr>
      <vt:lpstr>Put a break point step through</vt:lpstr>
      <vt:lpstr>Run the program</vt:lpstr>
      <vt:lpstr>Build the connection between MCU and software</vt:lpstr>
      <vt:lpstr>Results of prog3 is executed.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EG151 – lab session 1</dc:title>
  <dc:creator>eglil</dc:creator>
  <cp:lastModifiedBy>Jobling C.P.</cp:lastModifiedBy>
  <cp:revision>37</cp:revision>
  <dcterms:created xsi:type="dcterms:W3CDTF">2006-08-16T00:00:00Z</dcterms:created>
  <dcterms:modified xsi:type="dcterms:W3CDTF">2019-07-23T08:35:52Z</dcterms:modified>
</cp:coreProperties>
</file>