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9" r:id="rId5"/>
    <p:sldId id="267" r:id="rId6"/>
    <p:sldId id="268" r:id="rId7"/>
    <p:sldId id="264" r:id="rId8"/>
    <p:sldId id="269" r:id="rId9"/>
    <p:sldId id="265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555D2-2C87-4DAA-BB0B-111C9E475A50}" v="94" dt="2022-02-23T19:04:03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cpklackey/jeopardy-dashboard/main/Jeopardy_Flash_Cards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indavy.medium.com/how-i-won-jeopardy-with-data-science-c2e9b52a1958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E209-6CD3-45E7-9F2E-4C3D80784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60" y="383306"/>
            <a:ext cx="10755944" cy="3574919"/>
          </a:xfrm>
        </p:spPr>
        <p:txBody>
          <a:bodyPr/>
          <a:lstStyle/>
          <a:p>
            <a:r>
              <a:rPr lang="en-US" dirty="0"/>
              <a:t>              THIS 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7C849-7AF2-40D8-A8ED-9102C5D3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928" y="5473874"/>
            <a:ext cx="9228201" cy="1000820"/>
          </a:xfrm>
        </p:spPr>
        <p:txBody>
          <a:bodyPr/>
          <a:lstStyle/>
          <a:p>
            <a:r>
              <a:rPr lang="en-US" dirty="0"/>
              <a:t>             How to study 35 years of Jeopardy Questions</a:t>
            </a:r>
          </a:p>
        </p:txBody>
      </p:sp>
      <p:pic>
        <p:nvPicPr>
          <p:cNvPr id="1028" name="Picture 4" descr="This is... Jeopardy! by cruiseshipz on DeviantArt">
            <a:extLst>
              <a:ext uri="{FF2B5EF4-FFF2-40B4-BE49-F238E27FC236}">
                <a16:creationId xmlns:a16="http://schemas.microsoft.com/office/drawing/2014/main" id="{2244F19C-1832-4090-AE55-EEFAD60E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4" y="1804999"/>
            <a:ext cx="5686816" cy="32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4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AAB0-EF9D-408F-B3CC-8076E894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17715"/>
            <a:ext cx="10772775" cy="139337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YAKE Model Results – </a:t>
            </a:r>
            <a:br>
              <a:rPr lang="en-US" dirty="0"/>
            </a:br>
            <a:r>
              <a:rPr lang="en-US" dirty="0"/>
              <a:t>             Random Sample of 100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7E46CF-066D-4107-A191-62E6CD7B3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98283"/>
              </p:ext>
            </p:extLst>
          </p:nvPr>
        </p:nvGraphicFramePr>
        <p:xfrm>
          <a:off x="1293961" y="1611086"/>
          <a:ext cx="7905490" cy="340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098">
                  <a:extLst>
                    <a:ext uri="{9D8B030D-6E8A-4147-A177-3AD203B41FA5}">
                      <a16:colId xmlns:a16="http://schemas.microsoft.com/office/drawing/2014/main" val="3371117604"/>
                    </a:ext>
                  </a:extLst>
                </a:gridCol>
                <a:gridCol w="1581098">
                  <a:extLst>
                    <a:ext uri="{9D8B030D-6E8A-4147-A177-3AD203B41FA5}">
                      <a16:colId xmlns:a16="http://schemas.microsoft.com/office/drawing/2014/main" val="2624331439"/>
                    </a:ext>
                  </a:extLst>
                </a:gridCol>
                <a:gridCol w="1581098">
                  <a:extLst>
                    <a:ext uri="{9D8B030D-6E8A-4147-A177-3AD203B41FA5}">
                      <a16:colId xmlns:a16="http://schemas.microsoft.com/office/drawing/2014/main" val="1693918696"/>
                    </a:ext>
                  </a:extLst>
                </a:gridCol>
                <a:gridCol w="1581098">
                  <a:extLst>
                    <a:ext uri="{9D8B030D-6E8A-4147-A177-3AD203B41FA5}">
                      <a16:colId xmlns:a16="http://schemas.microsoft.com/office/drawing/2014/main" val="723381624"/>
                    </a:ext>
                  </a:extLst>
                </a:gridCol>
                <a:gridCol w="1581098">
                  <a:extLst>
                    <a:ext uri="{9D8B030D-6E8A-4147-A177-3AD203B41FA5}">
                      <a16:colId xmlns:a16="http://schemas.microsoft.com/office/drawing/2014/main" val="2737659856"/>
                    </a:ext>
                  </a:extLst>
                </a:gridCol>
              </a:tblGrid>
              <a:tr h="1002450">
                <a:tc>
                  <a:txBody>
                    <a:bodyPr/>
                    <a:lstStyle/>
                    <a:p>
                      <a:r>
                        <a:rPr lang="en-US" dirty="0"/>
                        <a:t>De-Dup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Max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P-value </a:t>
                      </a:r>
                    </a:p>
                    <a:p>
                      <a:r>
                        <a:rPr lang="en-US" dirty="0"/>
                        <a:t>(Below 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  <a:p>
                      <a:r>
                        <a:rPr lang="en-US" dirty="0"/>
                        <a:t> Below .05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Words 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44612"/>
                  </a:ext>
                </a:extLst>
              </a:tr>
              <a:tr h="406549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0576"/>
                  </a:ext>
                </a:extLst>
              </a:tr>
              <a:tr h="406549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5712"/>
                  </a:ext>
                </a:extLst>
              </a:tr>
              <a:tr h="406549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33726"/>
                  </a:ext>
                </a:extLst>
              </a:tr>
              <a:tr h="406549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1.1e-8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0123"/>
                  </a:ext>
                </a:extLst>
              </a:tr>
              <a:tr h="406549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33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4.3e-12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13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F1F0B2-8D42-47D7-9E3A-1DDBDD15CD27}"/>
              </a:ext>
            </a:extLst>
          </p:cNvPr>
          <p:cNvSpPr txBox="1"/>
          <p:nvPr/>
        </p:nvSpPr>
        <p:spPr>
          <a:xfrm>
            <a:off x="87086" y="5298860"/>
            <a:ext cx="11636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Final Model : YAKE at .5 de-dup threshold and 40 words.</a:t>
            </a:r>
          </a:p>
          <a:p>
            <a:r>
              <a:rPr lang="en-US" dirty="0"/>
              <a:t>					The P-values prove statistically that the keywords for a</a:t>
            </a:r>
          </a:p>
          <a:p>
            <a:r>
              <a:rPr lang="en-US" dirty="0"/>
              <a:t>					answer are unique as compared to any other answer.</a:t>
            </a:r>
          </a:p>
          <a:p>
            <a:endParaRPr lang="en-US" dirty="0"/>
          </a:p>
          <a:p>
            <a:r>
              <a:rPr lang="en-US" dirty="0"/>
              <a:t>Let's Look at the results: </a:t>
            </a:r>
            <a:r>
              <a:rPr lang="en-US" dirty="0">
                <a:hlinkClick r:id="rId2"/>
              </a:rPr>
              <a:t>https://share.streamlit.io/cpklackey/jeopardy-dashboard/main/Jeopardy_Flash_Cards.py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2829-CADD-4AF0-9DF3-6134ED3F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32913"/>
            <a:ext cx="10780776" cy="2286000"/>
          </a:xfrm>
        </p:spPr>
        <p:txBody>
          <a:bodyPr/>
          <a:lstStyle/>
          <a:p>
            <a:r>
              <a:rPr lang="en-US" dirty="0"/>
              <a:t>      Conclusions and     	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A93F-BD54-454A-9E82-91E8CED0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612" y="2639684"/>
            <a:ext cx="10780776" cy="383012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We built a model using YAKE to extract keywords for frequently occurring Jeopardy answers and can confidently say that with the model we chose, given a set of keywords we extracted for an answer, that set of keywords will be unique to our answer.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We also built an online dashboard that displays the keywords as word clouds which can be used a study guide.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It is possible to keep the dashboard updated as it is possible to web scrape data for all shows from the Jeopardy Archives website.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We found the Jeopardy dataset to be a rich and robust set of data with much more that could be explored.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We also learned the value of keyword extraction techniques and natural language processing in general and why these are so important and relevant to Data Science today.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17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E451-9384-4A3A-89DE-876BB5BE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27805"/>
            <a:ext cx="11292322" cy="750498"/>
          </a:xfrm>
        </p:spPr>
        <p:txBody>
          <a:bodyPr>
            <a:noAutofit/>
          </a:bodyPr>
          <a:lstStyle/>
          <a:p>
            <a:r>
              <a:rPr lang="en-US" sz="3600" dirty="0"/>
              <a:t>As a fan of Jeopardy, how would one prepare to go on the show?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564AE-618B-4EB2-A63A-C5CF142F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1492370"/>
            <a:ext cx="9226296" cy="53656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Jeopardy is a long running and popular trivia show, known for its high degree of difficulty and that you give answers in the form of a question, i.e. ‘Who is George Washington?’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 found a dataset on Kaggle with 35 years of jeopardy questions and answers.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This includes close to 350,000 different questions, a lot to study!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Is it possible to form a condensed study guide?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Knowing that many answers repeat, what if we built a model to construct a set of keywords (Pavlov clues), for the most frequently occurring answers for the most frequently occurring categories?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Data scientists have done this before: Colin Davy, a data scientist from San Francisco, won a Jeopardy game in October 2020 by taking a similar approach and creating word cloud flashcards.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His blog - </a:t>
            </a:r>
            <a:r>
              <a:rPr lang="en-US" sz="2400" dirty="0">
                <a:hlinkClick r:id="rId2"/>
              </a:rPr>
              <a:t>https://colindavy.medium.com/how-i-won-jeopardy-with-data-science-c2e9b52a1958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94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EB1B515-F9F4-43DB-9558-A4C5ABBB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706B0-14D8-46FC-AEAC-3044A788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4" y="1291455"/>
            <a:ext cx="4639055" cy="2831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 dirty="0">
                <a:solidFill>
                  <a:srgbClr val="FFFFFF"/>
                </a:solidFill>
              </a:rPr>
              <a:t> Sample Output </a:t>
            </a:r>
            <a:br>
              <a:rPr lang="en-US" sz="5100" dirty="0">
                <a:solidFill>
                  <a:srgbClr val="FFFFFF"/>
                </a:solidFill>
              </a:rPr>
            </a:b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What Answer Do You Think This Is?</a:t>
            </a: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82C9528F-903F-4F75-99E3-CC58884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4E6D364-7039-42D4-BDE0-32743FA9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845141"/>
            <a:ext cx="6452279" cy="48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06B0-14D8-46FC-AEAC-3044A788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-108006"/>
            <a:ext cx="10772775" cy="9176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How Often Do the Same Answers Occur?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5337B22-14D6-4626-BD41-84D43A2E9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893" y="1480008"/>
            <a:ext cx="5652655" cy="2727698"/>
          </a:xfrm>
          <a:prstGeom prst="rect">
            <a:avLst/>
          </a:prstGeom>
          <a:noFill/>
        </p:spPr>
      </p:pic>
      <p:pic>
        <p:nvPicPr>
          <p:cNvPr id="6" name="Content Placeholder 5" descr="Shape, rectangle&#10;&#10;Description automatically generated">
            <a:extLst>
              <a:ext uri="{FF2B5EF4-FFF2-40B4-BE49-F238E27FC236}">
                <a16:creationId xmlns:a16="http://schemas.microsoft.com/office/drawing/2014/main" id="{D880EC89-D278-48EE-9AB9-2241BE3A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613" y="1480008"/>
            <a:ext cx="5312496" cy="2727698"/>
          </a:xfrm>
          <a:prstGeom prst="rect">
            <a:avLst/>
          </a:prstGeom>
          <a:noFill/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A7CB1D26-3E16-4654-A901-A8D43FC7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709" y="4326883"/>
            <a:ext cx="5521903" cy="24561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2E216-0238-4837-95E0-C18E0E6B9E32}"/>
              </a:ext>
            </a:extLst>
          </p:cNvPr>
          <p:cNvSpPr txBox="1"/>
          <p:nvPr/>
        </p:nvSpPr>
        <p:spPr>
          <a:xfrm>
            <a:off x="1639020" y="827498"/>
            <a:ext cx="92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Looking at answers occurring more than once, we found around 43,000 different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Most seem to occur from 2 to 12 times, and most seem to have appeared in the last 5 years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C44-3609-4C62-8B0A-78EAC22B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We use some Data Science Magic to                     	Narrow Down Our Answers </a:t>
            </a:r>
          </a:p>
        </p:txBody>
      </p:sp>
      <p:pic>
        <p:nvPicPr>
          <p:cNvPr id="2050" name="Picture 2" descr="Waving a magic wand (The language of false solutions) – About Words –  Cambridge Dictionary blog">
            <a:extLst>
              <a:ext uri="{FF2B5EF4-FFF2-40B4-BE49-F238E27FC236}">
                <a16:creationId xmlns:a16="http://schemas.microsoft.com/office/drawing/2014/main" id="{AF72DF1C-A1C1-4D1C-8841-8CE99E835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r="28230" b="-1"/>
          <a:stretch/>
        </p:blipFill>
        <p:spPr bwMode="auto">
          <a:xfrm>
            <a:off x="8417024" y="2157730"/>
            <a:ext cx="3383936" cy="410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32E272-BFA9-4D22-9238-636177ACDBF0}"/>
              </a:ext>
            </a:extLst>
          </p:cNvPr>
          <p:cNvSpPr txBox="1"/>
          <p:nvPr/>
        </p:nvSpPr>
        <p:spPr>
          <a:xfrm>
            <a:off x="218855" y="2364891"/>
            <a:ext cx="7210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could produce 43,000 flashcards at this point, but this is still a lot to study.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43,000 answers we started with account for 285,000 questions,</a:t>
            </a:r>
          </a:p>
          <a:p>
            <a:r>
              <a:rPr lang="en-US" dirty="0"/>
              <a:t>      82% of the total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Looking at only those answers that appear 12 or times, there are around 5100 unique answers, which is only 12% of what we started with.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5100 answers still account for around 140,000 total questions, about half of the we started with.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concentrating on only 5100 of the top occurring answers, we still cover 40% of the entire Jeopardy dataset and we ignore answers that rarely occur.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5100 flashcards is doable from a study standpoint.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FCC2-FC7F-4BB3-8FD5-ABC257E8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5" y="336430"/>
            <a:ext cx="11524892" cy="1224951"/>
          </a:xfrm>
        </p:spPr>
        <p:txBody>
          <a:bodyPr>
            <a:normAutofit/>
          </a:bodyPr>
          <a:lstStyle/>
          <a:p>
            <a:r>
              <a:rPr lang="en-US" sz="5000" dirty="0"/>
              <a:t>Can we break down our answers by Category?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760A-100E-4414-88AE-EAB34BCC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1561381"/>
            <a:ext cx="9226296" cy="4741765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 commonsense approach to studying Jeopardy is to focus on categories.  After all, questions are presented by category.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This is valid as some categories such as Opera or Grammy Awards, that I generally struggle with while watching the show.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However, our 5100 answers appear in over 33,000 distinct categories.  This is problematic.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appears the same answer often appears in multiple categories.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What if we ignored grouping by category and pulled the keywords from combining the text of the questions and their categories?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424-A0D5-467A-B8E4-F6038E8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870856"/>
            <a:ext cx="10772775" cy="48985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Sample of ‘George Washington’</a:t>
            </a:r>
            <a:br>
              <a:rPr lang="en-US" dirty="0"/>
            </a:br>
            <a:r>
              <a:rPr lang="en-US" dirty="0"/>
              <a:t>                  Multiple Categories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6E6178-94FC-43E0-BBD4-75D7859AE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47358"/>
              </p:ext>
            </p:extLst>
          </p:nvPr>
        </p:nvGraphicFramePr>
        <p:xfrm>
          <a:off x="715992" y="1532394"/>
          <a:ext cx="10756870" cy="518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894">
                  <a:extLst>
                    <a:ext uri="{9D8B030D-6E8A-4147-A177-3AD203B41FA5}">
                      <a16:colId xmlns:a16="http://schemas.microsoft.com/office/drawing/2014/main" val="506867811"/>
                    </a:ext>
                  </a:extLst>
                </a:gridCol>
                <a:gridCol w="7651976">
                  <a:extLst>
                    <a:ext uri="{9D8B030D-6E8A-4147-A177-3AD203B41FA5}">
                      <a16:colId xmlns:a16="http://schemas.microsoft.com/office/drawing/2014/main" val="3655795497"/>
                    </a:ext>
                  </a:extLst>
                </a:gridCol>
              </a:tblGrid>
              <a:tr h="181266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83959"/>
                  </a:ext>
                </a:extLst>
              </a:tr>
              <a:tr h="284455">
                <a:tc>
                  <a:txBody>
                    <a:bodyPr/>
                    <a:lstStyle/>
                    <a:p>
                      <a:r>
                        <a:rPr lang="en-US" dirty="0"/>
                        <a:t>Presidential trivia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the presidential portraits, Gilbert Stuart stuffed his sunken cheeks with cotton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813224"/>
                  </a:ext>
                </a:extLst>
              </a:tr>
              <a:tr h="181266">
                <a:tc>
                  <a:txBody>
                    <a:bodyPr/>
                    <a:lstStyle/>
                    <a:p>
                      <a:r>
                        <a:rPr lang="en-US" dirty="0"/>
                        <a:t>Presidential firsts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1st president to refuse a 3rd term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326397"/>
                  </a:ext>
                </a:extLst>
              </a:tr>
              <a:tr h="181266">
                <a:tc>
                  <a:txBody>
                    <a:bodyPr/>
                    <a:lstStyle/>
                    <a:p>
                      <a:r>
                        <a:rPr lang="en-US" dirty="0"/>
                        <a:t>American revolution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 Howe faced him in Brandywine, Germantown, &amp; Long Island battles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321570"/>
                  </a:ext>
                </a:extLst>
              </a:tr>
              <a:tr h="317215">
                <a:tc>
                  <a:txBody>
                    <a:bodyPr/>
                    <a:lstStyle/>
                    <a:p>
                      <a:r>
                        <a:rPr lang="en-US" dirty="0"/>
                        <a:t>U.S. Marshalls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oldest federal law-enforcement agency, the U.S. Marshals were established when this man signed the 1789 Judiciary Act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008686"/>
                  </a:ext>
                </a:extLst>
              </a:tr>
              <a:tr h="284455">
                <a:tc>
                  <a:txBody>
                    <a:bodyPr/>
                    <a:lstStyle/>
                    <a:p>
                      <a:r>
                        <a:rPr lang="en-US" dirty="0"/>
                        <a:t>Dental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age 57 in 1789 he had only one tooth remaining &amp; wore dentures of hippo ivory made by John Greenwood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723597"/>
                  </a:ext>
                </a:extLst>
              </a:tr>
              <a:tr h="284455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century nicknames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president was "The American Cincinnatus", after a Roman who answered the call to leadership but preferred farming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282976"/>
                  </a:ext>
                </a:extLst>
              </a:tr>
              <a:tr h="284455">
                <a:tc>
                  <a:txBody>
                    <a:bodyPr/>
                    <a:lstStyle/>
                    <a:p>
                      <a:r>
                        <a:rPr lang="en-US" dirty="0"/>
                        <a:t>American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1976, more than 175 years after his death, this man was promoted by Congress to general of the armies of the United States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084066"/>
                  </a:ext>
                </a:extLst>
              </a:tr>
              <a:tr h="284455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replica of Houdon's famous statue of this American president stands outside the National Gallery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741137"/>
                  </a:ext>
                </a:extLst>
              </a:tr>
              <a:tr h="284455">
                <a:tc>
                  <a:txBody>
                    <a:bodyPr/>
                    <a:lstStyle/>
                    <a:p>
                      <a:r>
                        <a:rPr lang="en-US" dirty="0"/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 told Newport, R.I. Jews, U.S. govt. "Gives to bigotry no sanction, to persecution no assistance"</a:t>
                      </a:r>
                      <a:endParaRPr lang="en-US" sz="1800" b="0" i="0" baseline="0" dirty="0">
                        <a:effectLst/>
                        <a:latin typeface="Candara Light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26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98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4118-05F6-4710-8F76-C39C74D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50167"/>
            <a:ext cx="10780776" cy="983410"/>
          </a:xfrm>
        </p:spPr>
        <p:txBody>
          <a:bodyPr>
            <a:normAutofit fontScale="90000"/>
          </a:bodyPr>
          <a:lstStyle/>
          <a:p>
            <a:r>
              <a:rPr lang="en-US" dirty="0"/>
              <a:t>   Keyword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132D-492D-4ECF-8F7B-A0A28A84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18" y="1233577"/>
            <a:ext cx="9226296" cy="229462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900" dirty="0"/>
              <a:t>Keyword extraction is a very much an open and unsolved data science problem and active area of research, as well as Natural Language Processing in general (think about over 1 billion websites).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900" dirty="0"/>
              <a:t>The most common traditional approach is Naïve Bay’s methods, which rely on bag of words and conditional probabilities.  Although effective, a major drawback is you need to train your data or use a pre-trained corpus(dictionary).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900" dirty="0"/>
              <a:t>For this problem, I also looked at some newer types of models which are unsupervised, that is are plug and play and do not require any training datasets.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900" dirty="0"/>
              <a:t>In the end, I chose to dive into a model called YAKE (yet another keyword extraction model), very recently developed in 2018.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D8243-AD74-4995-A59B-A939EE6E16CE}"/>
              </a:ext>
            </a:extLst>
          </p:cNvPr>
          <p:cNvSpPr txBox="1"/>
          <p:nvPr/>
        </p:nvSpPr>
        <p:spPr>
          <a:xfrm>
            <a:off x="1923691" y="3321170"/>
            <a:ext cx="657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0" i="0" u="none" strike="noStrike" kern="1200" cap="none" spc="-120" normalizeH="0" noProof="0" dirty="0">
                <a:ln>
                  <a:noFill/>
                </a:ln>
                <a:solidFill>
                  <a:srgbClr val="50B4C8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                             </a:t>
            </a:r>
            <a:r>
              <a:rPr kumimoji="0" lang="en-US" sz="3200" b="0" i="0" u="none" strike="noStrike" kern="1200" cap="none" spc="-120" normalizeH="0" noProof="0" dirty="0">
                <a:ln>
                  <a:noFill/>
                </a:ln>
                <a:solidFill>
                  <a:srgbClr val="50B4C8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YAKE FEATURES AND METHODS</a:t>
            </a:r>
            <a:endParaRPr lang="en-US" sz="32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2854C08-A62A-449C-BE44-B3D60833C33C}"/>
              </a:ext>
            </a:extLst>
          </p:cNvPr>
          <p:cNvSpPr txBox="1">
            <a:spLocks/>
          </p:cNvSpPr>
          <p:nvPr/>
        </p:nvSpPr>
        <p:spPr>
          <a:xfrm rot="10800000" flipV="1">
            <a:off x="702018" y="3782835"/>
            <a:ext cx="9226296" cy="3075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Corpus, domain, and language independent.  Relies on statistical features of text only.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Built in pre-processing (i.e., removing </a:t>
            </a:r>
            <a:r>
              <a:rPr lang="en-US" sz="1800" dirty="0" err="1"/>
              <a:t>stopwords</a:t>
            </a:r>
            <a:r>
              <a:rPr lang="en-US" sz="1800" dirty="0"/>
              <a:t>), de-duplication, and scaling.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Returns keywords along with an individual score and ranking.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Key features of words used for scoring – Casing, Word Position (in relation to the document), Word Frequency, Word Relatedness to Context(number of different terms that occur before and after), and Word </a:t>
            </a:r>
            <a:r>
              <a:rPr lang="en-US" sz="1800" dirty="0" err="1"/>
              <a:t>DifSentence</a:t>
            </a:r>
            <a:r>
              <a:rPr lang="en-US" sz="1800" dirty="0"/>
              <a:t>(frequency of occurrences in different sentences).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In consideration of how the model works – I preserved casing and sentence structure when preparing my text.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I did lemmatize my words in consideration of the model and output. </a:t>
            </a:r>
          </a:p>
          <a:p>
            <a:r>
              <a:rPr lang="en-US" sz="1800" dirty="0"/>
              <a:t>          Example: runs, running, ran &gt; run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1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8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0191-CF20-4158-9584-CAEB6993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16" y="154776"/>
            <a:ext cx="10772775" cy="53915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Initial Test Results Example – Alaska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B4D6E-90BF-4A35-9328-5027CB5ADA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6273834"/>
              </p:ext>
            </p:extLst>
          </p:nvPr>
        </p:nvGraphicFramePr>
        <p:xfrm>
          <a:off x="133917" y="1463040"/>
          <a:ext cx="541286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33">
                  <a:extLst>
                    <a:ext uri="{9D8B030D-6E8A-4147-A177-3AD203B41FA5}">
                      <a16:colId xmlns:a16="http://schemas.microsoft.com/office/drawing/2014/main" val="638917910"/>
                    </a:ext>
                  </a:extLst>
                </a:gridCol>
                <a:gridCol w="2723052">
                  <a:extLst>
                    <a:ext uri="{9D8B030D-6E8A-4147-A177-3AD203B41FA5}">
                      <a16:colId xmlns:a16="http://schemas.microsoft.com/office/drawing/2014/main" val="2819413423"/>
                    </a:ext>
                  </a:extLst>
                </a:gridCol>
                <a:gridCol w="840783">
                  <a:extLst>
                    <a:ext uri="{9D8B030D-6E8A-4147-A177-3AD203B41FA5}">
                      <a16:colId xmlns:a16="http://schemas.microsoft.com/office/drawing/2014/main" val="2999862065"/>
                    </a:ext>
                  </a:extLst>
                </a:gridCol>
                <a:gridCol w="741401">
                  <a:extLst>
                    <a:ext uri="{9D8B030D-6E8A-4147-A177-3AD203B41FA5}">
                      <a16:colId xmlns:a16="http://schemas.microsoft.com/office/drawing/2014/main" val="3197377660"/>
                    </a:ext>
                  </a:extLst>
                </a:gridCol>
              </a:tblGrid>
              <a:tr h="36259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9776"/>
                  </a:ext>
                </a:extLst>
              </a:tr>
              <a:tr h="906477">
                <a:tc>
                  <a:txBody>
                    <a:bodyPr/>
                    <a:lstStyle/>
                    <a:p>
                      <a:r>
                        <a:rPr lang="en-US" dirty="0"/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National parks in the south of this state include Sitka and Glacier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52324"/>
                  </a:ext>
                </a:extLst>
              </a:tr>
              <a:tr h="1178420">
                <a:tc>
                  <a:txBody>
                    <a:bodyPr/>
                    <a:lstStyle/>
                    <a:p>
                      <a:r>
                        <a:rPr lang="en-US" dirty="0"/>
                        <a:t>Historic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 fine collection of Haida &amp; Tlingit totem poles was toted to Sitka National Historic Park in this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62901"/>
                  </a:ext>
                </a:extLst>
              </a:tr>
              <a:tr h="1178420">
                <a:tc>
                  <a:txBody>
                    <a:bodyPr/>
                    <a:lstStyle/>
                    <a:p>
                      <a:r>
                        <a:rPr lang="en-US" dirty="0"/>
                        <a:t>Visit a national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Denali Park &amp; Preserve has 6 million acres of wild land &amp; a 20,000' peak in this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78084"/>
                  </a:ext>
                </a:extLst>
              </a:tr>
              <a:tr h="906477">
                <a:tc>
                  <a:txBody>
                    <a:bodyPr/>
                    <a:lstStyle/>
                    <a:p>
                      <a:r>
                        <a:rPr lang="en-US" dirty="0"/>
                        <a:t>National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USA's largest national park in area is Wrangell-St. Elias in this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9365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895AB55-E9C3-4AFB-B35A-2256CA38CB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7877231"/>
              </p:ext>
            </p:extLst>
          </p:nvPr>
        </p:nvGraphicFramePr>
        <p:xfrm>
          <a:off x="5676180" y="1463040"/>
          <a:ext cx="61689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28">
                  <a:extLst>
                    <a:ext uri="{9D8B030D-6E8A-4147-A177-3AD203B41FA5}">
                      <a16:colId xmlns:a16="http://schemas.microsoft.com/office/drawing/2014/main" val="2596560491"/>
                    </a:ext>
                  </a:extLst>
                </a:gridCol>
                <a:gridCol w="2726439">
                  <a:extLst>
                    <a:ext uri="{9D8B030D-6E8A-4147-A177-3AD203B41FA5}">
                      <a16:colId xmlns:a16="http://schemas.microsoft.com/office/drawing/2014/main" val="2647830164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2180255746"/>
                    </a:ext>
                  </a:extLst>
                </a:gridCol>
                <a:gridCol w="767028">
                  <a:extLst>
                    <a:ext uri="{9D8B030D-6E8A-4147-A177-3AD203B41FA5}">
                      <a16:colId xmlns:a16="http://schemas.microsoft.com/office/drawing/2014/main" val="671157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6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 park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Olympic National Park in this northwest state offers mountains, glaciers &amp; the occasional elk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6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you're visiting Glacier National Park in this state, be sure to check out Red Mountain &amp; Red Eagle 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the national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Cascades National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1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North American geography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Joshua Tree National Monument near Palm Springs in this state was made a national park in 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062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9F7191-CC66-496B-9A01-A89EDE6A8A8F}"/>
              </a:ext>
            </a:extLst>
          </p:cNvPr>
          <p:cNvSpPr txBox="1"/>
          <p:nvPr/>
        </p:nvSpPr>
        <p:spPr>
          <a:xfrm>
            <a:off x="458816" y="638294"/>
            <a:ext cx="10186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see overlap of keywords between different answers. How do we know what we returned is unique to our answer?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will conduct a hypothesis test in the form of a 2-sample t-test to test statistical differences between the mean of the scores between ‘True Answers’ and ‘False Answers’.  Our null hypothesis is that there is no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169223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1226</TotalTime>
  <Words>1482</Words>
  <Application>Microsoft Office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Candara Light</vt:lpstr>
      <vt:lpstr>Helvetica Neue</vt:lpstr>
      <vt:lpstr>Wingdings</vt:lpstr>
      <vt:lpstr>Metropolitan</vt:lpstr>
      <vt:lpstr>              THIS IS:              </vt:lpstr>
      <vt:lpstr>As a fan of Jeopardy, how would one prepare to go on the show?</vt:lpstr>
      <vt:lpstr> Sample Output   What Answer Do You Think This Is?</vt:lpstr>
      <vt:lpstr>     How Often Do the Same Answers Occur?</vt:lpstr>
      <vt:lpstr>We use some Data Science Magic to                      Narrow Down Our Answers </vt:lpstr>
      <vt:lpstr>Can we break down our answers by Category?</vt:lpstr>
      <vt:lpstr>         Sample of ‘George Washington’                   Multiple Categories </vt:lpstr>
      <vt:lpstr>   Keyword Extraction</vt:lpstr>
      <vt:lpstr>          Initial Test Results Example – Alaska</vt:lpstr>
      <vt:lpstr>               YAKE Model Results –               Random Sample of 100</vt:lpstr>
      <vt:lpstr>      Conclusions and     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Lackey</dc:creator>
  <cp:lastModifiedBy>Kirk Lackey</cp:lastModifiedBy>
  <cp:revision>2</cp:revision>
  <dcterms:created xsi:type="dcterms:W3CDTF">2022-02-23T03:32:42Z</dcterms:created>
  <dcterms:modified xsi:type="dcterms:W3CDTF">2022-02-23T23:58:56Z</dcterms:modified>
</cp:coreProperties>
</file>