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93" r:id="rId4"/>
    <p:sldId id="290" r:id="rId5"/>
    <p:sldId id="301" r:id="rId6"/>
    <p:sldId id="288" r:id="rId7"/>
    <p:sldId id="280" r:id="rId8"/>
    <p:sldId id="294" r:id="rId9"/>
    <p:sldId id="282" r:id="rId10"/>
    <p:sldId id="295" r:id="rId11"/>
    <p:sldId id="296" r:id="rId12"/>
    <p:sldId id="283" r:id="rId13"/>
    <p:sldId id="284" r:id="rId14"/>
    <p:sldId id="285" r:id="rId15"/>
    <p:sldId id="303" r:id="rId16"/>
    <p:sldId id="291" r:id="rId17"/>
    <p:sldId id="278" r:id="rId18"/>
    <p:sldId id="268" r:id="rId19"/>
    <p:sldId id="269" r:id="rId20"/>
    <p:sldId id="299" r:id="rId21"/>
    <p:sldId id="300" r:id="rId22"/>
    <p:sldId id="259" r:id="rId23"/>
    <p:sldId id="264" r:id="rId24"/>
    <p:sldId id="304" r:id="rId25"/>
    <p:sldId id="305" r:id="rId26"/>
    <p:sldId id="265" r:id="rId27"/>
    <p:sldId id="306" r:id="rId28"/>
    <p:sldId id="307" r:id="rId29"/>
    <p:sldId id="275" r:id="rId30"/>
    <p:sldId id="274" r:id="rId31"/>
    <p:sldId id="3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29"/>
    <p:restoredTop sz="79480"/>
  </p:normalViewPr>
  <p:slideViewPr>
    <p:cSldViewPr snapToGrid="0" snapToObjects="1">
      <p:cViewPr>
        <p:scale>
          <a:sx n="100" d="100"/>
          <a:sy n="100" d="100"/>
        </p:scale>
        <p:origin x="1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29772-4ABC-524D-A979-04CAE5496072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552F-7F09-BB4E-93D2-48F34176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design and build systems. We apply various technologies to understand how people use different systems. We then provide better system design to improve system utilities and user experience.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r>
              <a:rPr lang="en-US" baseline="0" dirty="0" smtClean="0"/>
              <a:t> about DBMS and relevant skills are essential to succeed in IT related career.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business requirements (functional / non-function requirements) of a database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Model the relationship of the data that the app will capture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database that stores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Implement effective user interfaces for collecting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Realize business functions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Maintain the database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 wise, At the end of the semester, students are expected to understand:</a:t>
            </a:r>
          </a:p>
          <a:p>
            <a:pPr lvl="1"/>
            <a:r>
              <a:rPr lang="en-US" dirty="0" smtClean="0"/>
              <a:t>Essential concepts and characteristics of relational databases </a:t>
            </a:r>
          </a:p>
          <a:p>
            <a:pPr lvl="1"/>
            <a:r>
              <a:rPr lang="en-US" dirty="0" smtClean="0"/>
              <a:t>Key elements in business rules </a:t>
            </a:r>
          </a:p>
          <a:p>
            <a:pPr lvl="1"/>
            <a:r>
              <a:rPr lang="en-US" dirty="0" smtClean="0"/>
              <a:t>Different Entity Relationship Diagrams? </a:t>
            </a:r>
          </a:p>
          <a:p>
            <a:pPr lvl="1"/>
            <a:r>
              <a:rPr lang="en-US" dirty="0" smtClean="0"/>
              <a:t>The process of mapping the ER models to relational database tables</a:t>
            </a:r>
          </a:p>
          <a:p>
            <a:pPr lvl="1"/>
            <a:r>
              <a:rPr lang="en-US" dirty="0" smtClean="0"/>
              <a:t>Normalizations and functional dependencies</a:t>
            </a:r>
          </a:p>
          <a:p>
            <a:pPr lvl="1"/>
            <a:r>
              <a:rPr lang="en-US" dirty="0" smtClean="0"/>
              <a:t>Key constraints in database tables </a:t>
            </a:r>
          </a:p>
          <a:p>
            <a:pPr lvl="1"/>
            <a:r>
              <a:rPr lang="en-US" dirty="0" smtClean="0"/>
              <a:t>Client server architecture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 the end of the course, students are expected to</a:t>
            </a:r>
            <a:r>
              <a:rPr lang="en-US" baseline="0" dirty="0" smtClean="0"/>
              <a:t> learn and practice the following skills. </a:t>
            </a:r>
            <a:endParaRPr lang="en-US" dirty="0" smtClean="0"/>
          </a:p>
          <a:p>
            <a:pPr lvl="1"/>
            <a:r>
              <a:rPr lang="en-US" dirty="0" smtClean="0"/>
              <a:t>Write business rules in a professional manner </a:t>
            </a:r>
          </a:p>
          <a:p>
            <a:pPr lvl="1"/>
            <a:r>
              <a:rPr lang="en-US" dirty="0" smtClean="0"/>
              <a:t>Create ER diagram given certain business rules</a:t>
            </a:r>
          </a:p>
          <a:p>
            <a:pPr lvl="1"/>
            <a:r>
              <a:rPr lang="en-US" dirty="0" smtClean="0"/>
              <a:t>Normalize tables to reduce data redundancy (to the 3</a:t>
            </a:r>
            <a:r>
              <a:rPr lang="en-US" baseline="30000" dirty="0" smtClean="0"/>
              <a:t>rd</a:t>
            </a:r>
            <a:r>
              <a:rPr lang="en-US" dirty="0" smtClean="0"/>
              <a:t> Normal Form) </a:t>
            </a:r>
          </a:p>
          <a:p>
            <a:pPr lvl="1"/>
            <a:r>
              <a:rPr lang="en-US" dirty="0" smtClean="0"/>
              <a:t>Create, populate and query tables using SQL languages </a:t>
            </a:r>
          </a:p>
          <a:p>
            <a:pPr lvl="1"/>
            <a:r>
              <a:rPr lang="en-US" dirty="0" smtClean="0"/>
              <a:t>Write store procedures, functions, triggers or transactions to optimize database operations </a:t>
            </a:r>
          </a:p>
          <a:p>
            <a:pPr lvl="1"/>
            <a:r>
              <a:rPr lang="en-US" dirty="0" smtClean="0"/>
              <a:t>Build an client/server database app to demonstrate the key features of a database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Coming back from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552F-7F09-BB4E-93D2-48F3417663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2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D0E7-12A2-8C4D-ACC0-9CB9C344E5F5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6D1F-E0DB-474D-9166-0286A341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3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hawan@syr.edu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huang@syr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lt.ischool.syr.ed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glish.wisc.edu/rfyoung/333/Presentation_Evaluation_Form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unes.apple.com/us/app/tiramisu/id429707931" TargetMode="Externa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unes.apple.com/us/app/tiramisu/id42970793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edu.cmu.dv1.androidprod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unes.apple.com/us/app/tiramisu/id4297079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48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IST 659 - Data </a:t>
            </a:r>
            <a:r>
              <a:rPr lang="en-US" sz="4900" b="1" dirty="0"/>
              <a:t>Administration Concepts and Database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440" y="3802233"/>
            <a:ext cx="10755825" cy="3055767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Prof. Yun Huang &lt;</a:t>
            </a:r>
            <a:r>
              <a:rPr lang="en-US" dirty="0" smtClean="0">
                <a:hlinkClick r:id="rId2"/>
              </a:rPr>
              <a:t>yhuang@syr.edu</a:t>
            </a:r>
            <a:r>
              <a:rPr lang="en-US" dirty="0"/>
              <a:t>&gt;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Monday 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altLang="zh-CN" u="sng" dirty="0" smtClean="0"/>
              <a:t>M002</a:t>
            </a:r>
            <a:r>
              <a:rPr lang="en-US" altLang="zh-CN" dirty="0" smtClean="0"/>
              <a:t>(9:30am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12:15pm)</a:t>
            </a:r>
            <a:r>
              <a:rPr lang="zh-CN" altLang="en-US" dirty="0"/>
              <a:t> </a:t>
            </a:r>
            <a:r>
              <a:rPr lang="en-US" dirty="0"/>
              <a:t>Hinds Hall </a:t>
            </a:r>
            <a:r>
              <a:rPr lang="en-US" dirty="0" smtClean="0"/>
              <a:t>027</a:t>
            </a:r>
            <a:endParaRPr lang="en-US" altLang="zh-CN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altLang="zh-CN" u="sng" dirty="0" smtClean="0"/>
              <a:t>M001</a:t>
            </a:r>
            <a:r>
              <a:rPr lang="en-US" altLang="zh-CN" dirty="0" smtClean="0"/>
              <a:t>(2:15</a:t>
            </a:r>
            <a:r>
              <a:rPr lang="en-US" dirty="0" smtClean="0"/>
              <a:t>PM – </a:t>
            </a:r>
            <a:r>
              <a:rPr lang="en-US" altLang="zh-CN" dirty="0" smtClean="0"/>
              <a:t>5:05</a:t>
            </a:r>
            <a:r>
              <a:rPr lang="en-US" dirty="0" smtClean="0"/>
              <a:t>PM</a:t>
            </a:r>
            <a:r>
              <a:rPr lang="en-US" altLang="zh-CN" dirty="0" smtClean="0"/>
              <a:t>) Hinds Hall 013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Office hours – Monday (1pm to 2pm) Hinds Hall 226.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TA</a:t>
            </a:r>
            <a:r>
              <a:rPr lang="en-US" altLang="zh-CN" dirty="0" smtClean="0"/>
              <a:t>:</a:t>
            </a:r>
            <a:r>
              <a:rPr lang="en-US" dirty="0" smtClean="0"/>
              <a:t> </a:t>
            </a:r>
            <a:r>
              <a:rPr lang="en-US" dirty="0" err="1"/>
              <a:t>Ankita</a:t>
            </a:r>
            <a:r>
              <a:rPr lang="en-US" dirty="0"/>
              <a:t> </a:t>
            </a:r>
            <a:r>
              <a:rPr lang="en-US" dirty="0" err="1" smtClean="0"/>
              <a:t>Dhawan</a:t>
            </a:r>
            <a:r>
              <a:rPr lang="en-US" dirty="0" smtClean="0"/>
              <a:t> </a:t>
            </a:r>
            <a:r>
              <a:rPr lang="en-US" u="sng" dirty="0" smtClean="0">
                <a:hlinkClick r:id="rId3"/>
              </a:rPr>
              <a:t>andhawan@syr.edu</a:t>
            </a:r>
            <a:r>
              <a:rPr lang="en-US" u="sng" dirty="0" smtClean="0"/>
              <a:t> </a:t>
            </a:r>
            <a:endParaRPr lang="en-US" u="sng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Three Ph.D. students: serving as mentors for student presentations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9" y="283729"/>
            <a:ext cx="1143122" cy="1409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450" y="283729"/>
            <a:ext cx="1219273" cy="1409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520" y="225408"/>
            <a:ext cx="1397000" cy="146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286" y="220646"/>
            <a:ext cx="1413387" cy="146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8865" y="237005"/>
            <a:ext cx="1409700" cy="157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7569" y="1679334"/>
            <a:ext cx="15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Nata</a:t>
            </a:r>
            <a:r>
              <a:rPr lang="en-US" dirty="0" smtClean="0"/>
              <a:t> Barbosa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20293" y="1666105"/>
            <a:ext cx="15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Alain </a:t>
            </a:r>
            <a:r>
              <a:rPr lang="en-US" dirty="0" err="1" smtClean="0"/>
              <a:t>Shema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88865" y="1661437"/>
            <a:ext cx="15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Qunfang</a:t>
            </a:r>
            <a:r>
              <a:rPr lang="en-US" dirty="0" smtClean="0"/>
              <a:t> Wu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5668" y="1802832"/>
            <a:ext cx="15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Yun Huang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22530" y="1756327"/>
            <a:ext cx="22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Dhawan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Modeling and </a:t>
            </a:r>
            <a:r>
              <a:rPr lang="en-US" dirty="0"/>
              <a:t>Designing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0300" cy="4351338"/>
          </a:xfrm>
        </p:spPr>
        <p:txBody>
          <a:bodyPr/>
          <a:lstStyle/>
          <a:p>
            <a:r>
              <a:rPr lang="en-US" dirty="0" smtClean="0"/>
              <a:t>The focus: </a:t>
            </a:r>
          </a:p>
          <a:p>
            <a:pPr lvl="1"/>
            <a:r>
              <a:rPr lang="en-US" dirty="0" smtClean="0"/>
              <a:t>What attributes are involved in the data? </a:t>
            </a:r>
          </a:p>
          <a:p>
            <a:pPr lvl="1"/>
            <a:r>
              <a:rPr lang="en-US" dirty="0" smtClean="0"/>
              <a:t>What’s the relationships among different data?  </a:t>
            </a:r>
          </a:p>
          <a:p>
            <a:r>
              <a:rPr lang="en-US" dirty="0" smtClean="0"/>
              <a:t>The deliverables:</a:t>
            </a:r>
          </a:p>
          <a:p>
            <a:pPr lvl="1"/>
            <a:r>
              <a:rPr lang="en-US" dirty="0" smtClean="0"/>
              <a:t>Data Model and Database Schema</a:t>
            </a:r>
          </a:p>
          <a:p>
            <a:pPr lvl="2"/>
            <a:r>
              <a:rPr lang="en-US" dirty="0" smtClean="0"/>
              <a:t>i.e. The number of data entities to be create and relationships of the entities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64" y="1767940"/>
            <a:ext cx="5944393" cy="30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a Database (Relational Tables)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3700" cy="4351338"/>
          </a:xfrm>
        </p:spPr>
        <p:txBody>
          <a:bodyPr/>
          <a:lstStyle/>
          <a:p>
            <a:r>
              <a:rPr lang="en-US" dirty="0" smtClean="0"/>
              <a:t>The focus: </a:t>
            </a:r>
          </a:p>
          <a:p>
            <a:pPr lvl="1"/>
            <a:r>
              <a:rPr lang="en-US" dirty="0" smtClean="0"/>
              <a:t>Select appropriate data types for storing the data</a:t>
            </a:r>
          </a:p>
          <a:p>
            <a:pPr lvl="1"/>
            <a:r>
              <a:rPr lang="en-US" dirty="0" smtClean="0"/>
              <a:t>How to uniquely identify the data? </a:t>
            </a:r>
          </a:p>
          <a:p>
            <a:r>
              <a:rPr lang="en-US" dirty="0" smtClean="0"/>
              <a:t>The deliverable:</a:t>
            </a:r>
          </a:p>
          <a:p>
            <a:pPr lvl="1"/>
            <a:r>
              <a:rPr lang="en-US" dirty="0" smtClean="0"/>
              <a:t>A database with a set of tables that do not have much redundancy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2444750"/>
            <a:ext cx="3009900" cy="755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4066381"/>
            <a:ext cx="1739900" cy="10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6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focus: </a:t>
            </a:r>
          </a:p>
          <a:p>
            <a:pPr lvl="1"/>
            <a:r>
              <a:rPr lang="en-US" dirty="0" smtClean="0"/>
              <a:t>How to collect the data? </a:t>
            </a:r>
          </a:p>
          <a:p>
            <a:pPr lvl="1"/>
            <a:r>
              <a:rPr lang="en-US" dirty="0" smtClean="0"/>
              <a:t>How the data are represented prior to analysis and presentation? </a:t>
            </a:r>
          </a:p>
          <a:p>
            <a:r>
              <a:rPr lang="en-US" dirty="0" smtClean="0"/>
              <a:t>The deliverable  </a:t>
            </a:r>
          </a:p>
          <a:p>
            <a:pPr lvl="1"/>
            <a:r>
              <a:rPr lang="en-US" dirty="0" smtClean="0"/>
              <a:t>Scripts to load the </a:t>
            </a:r>
            <a:r>
              <a:rPr lang="en-US" dirty="0" smtClean="0"/>
              <a:t>static bus schedules </a:t>
            </a:r>
          </a:p>
          <a:p>
            <a:pPr lvl="1"/>
            <a:r>
              <a:rPr lang="en-US" dirty="0" smtClean="0"/>
              <a:t>Mobile </a:t>
            </a:r>
            <a:r>
              <a:rPr lang="en-US" dirty="0" smtClean="0"/>
              <a:t>interface to collect user traces for generating real-time bus arrival information</a:t>
            </a:r>
          </a:p>
          <a:p>
            <a:pPr lvl="1"/>
            <a:r>
              <a:rPr lang="en-US" dirty="0" smtClean="0"/>
              <a:t>Interface for riders to </a:t>
            </a:r>
            <a:r>
              <a:rPr lang="en-US" dirty="0" smtClean="0"/>
              <a:t>report issues about </a:t>
            </a:r>
            <a:r>
              <a:rPr lang="en-US" dirty="0" smtClean="0"/>
              <a:t>a trip</a:t>
            </a:r>
          </a:p>
          <a:p>
            <a:pPr lvl="1"/>
            <a:r>
              <a:rPr lang="en-US" dirty="0" smtClean="0"/>
              <a:t>Additional tables or data attributes may need to be created </a:t>
            </a:r>
            <a:r>
              <a:rPr lang="en-US" dirty="0"/>
              <a:t>for storing the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84" y="442377"/>
            <a:ext cx="1774018" cy="901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098" y="2971799"/>
            <a:ext cx="2223686" cy="3587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652" y="1296668"/>
            <a:ext cx="3734015" cy="11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Analyzing Data (Generating Reports)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6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focus: </a:t>
            </a:r>
          </a:p>
          <a:p>
            <a:pPr lvl="1"/>
            <a:r>
              <a:rPr lang="en-US" dirty="0" smtClean="0"/>
              <a:t>Summarizing data </a:t>
            </a:r>
          </a:p>
          <a:p>
            <a:pPr lvl="1"/>
            <a:r>
              <a:rPr lang="en-US" dirty="0" smtClean="0"/>
              <a:t>Cleaning data, identifying bad data </a:t>
            </a:r>
          </a:p>
          <a:p>
            <a:pPr lvl="1"/>
            <a:r>
              <a:rPr lang="en-US" dirty="0" smtClean="0"/>
              <a:t>Many times involving technical, mathematical and statistical aspects to these activities. </a:t>
            </a:r>
          </a:p>
          <a:p>
            <a:r>
              <a:rPr lang="en-US" dirty="0" smtClean="0"/>
              <a:t>The deliverables  </a:t>
            </a:r>
          </a:p>
          <a:p>
            <a:pPr lvl="1"/>
            <a:r>
              <a:rPr lang="en-US" dirty="0" smtClean="0"/>
              <a:t>Database functions created for</a:t>
            </a:r>
          </a:p>
          <a:p>
            <a:pPr lvl="2"/>
            <a:r>
              <a:rPr lang="en-US" dirty="0" smtClean="0"/>
              <a:t>removing poor user traces that can not create accurate real-time predictions</a:t>
            </a:r>
          </a:p>
          <a:p>
            <a:pPr lvl="2"/>
            <a:r>
              <a:rPr lang="en-US" dirty="0" smtClean="0"/>
              <a:t>Creating user reports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782" y="126513"/>
            <a:ext cx="1774018" cy="901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9" y="1728473"/>
            <a:ext cx="6234189" cy="66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64" y="2427288"/>
            <a:ext cx="2490560" cy="41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Database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6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focus: </a:t>
            </a:r>
          </a:p>
          <a:p>
            <a:pPr lvl="1"/>
            <a:r>
              <a:rPr lang="en-US" dirty="0" smtClean="0"/>
              <a:t>Archiving collected data </a:t>
            </a:r>
            <a:endParaRPr lang="en-US" dirty="0" smtClean="0"/>
          </a:p>
          <a:p>
            <a:pPr lvl="2"/>
            <a:r>
              <a:rPr lang="en-US" dirty="0" smtClean="0"/>
              <a:t>What to keep and what to discard? </a:t>
            </a:r>
          </a:p>
          <a:p>
            <a:pPr lvl="2"/>
            <a:r>
              <a:rPr lang="en-US" dirty="0" smtClean="0"/>
              <a:t>E.g. Every some months, there would be new bus schedules released </a:t>
            </a:r>
          </a:p>
          <a:p>
            <a:pPr lvl="2"/>
            <a:r>
              <a:rPr lang="en-US" dirty="0" smtClean="0"/>
              <a:t>How </a:t>
            </a:r>
            <a:r>
              <a:rPr lang="en-US" dirty="0" smtClean="0"/>
              <a:t>to handle the old data? </a:t>
            </a:r>
          </a:p>
          <a:p>
            <a:pPr lvl="1"/>
            <a:r>
              <a:rPr lang="en-US" dirty="0" smtClean="0"/>
              <a:t>Predict future use of the data </a:t>
            </a:r>
          </a:p>
          <a:p>
            <a:r>
              <a:rPr lang="en-US" dirty="0" smtClean="0"/>
              <a:t>The deliverables  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Script to index important data </a:t>
            </a:r>
          </a:p>
          <a:p>
            <a:pPr lvl="1"/>
            <a:r>
              <a:rPr lang="en-US" dirty="0" smtClean="0"/>
              <a:t>Script to remove data that is not important for future use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84" y="442377"/>
            <a:ext cx="1774018" cy="901393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175892" y="3939300"/>
            <a:ext cx="991891" cy="1100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Storage1 </a:t>
            </a:r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9723139" y="3939300"/>
            <a:ext cx="991891" cy="1100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940" y="303001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Pyramid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reeform 3"/>
          <p:cNvSpPr>
            <a:spLocks/>
          </p:cNvSpPr>
          <p:nvPr/>
        </p:nvSpPr>
        <p:spPr bwMode="blackWhite">
          <a:xfrm>
            <a:off x="3948115" y="4356497"/>
            <a:ext cx="4098131" cy="217884"/>
          </a:xfrm>
          <a:custGeom>
            <a:avLst/>
            <a:gdLst>
              <a:gd name="T0" fmla="*/ 0 w 4348"/>
              <a:gd name="T1" fmla="*/ 290512 h 232"/>
              <a:gd name="T2" fmla="*/ 5127376 w 4348"/>
              <a:gd name="T3" fmla="*/ 285503 h 232"/>
              <a:gd name="T4" fmla="*/ 5464175 w 4348"/>
              <a:gd name="T5" fmla="*/ 0 h 232"/>
              <a:gd name="T6" fmla="*/ 487603 w 4348"/>
              <a:gd name="T7" fmla="*/ 0 h 232"/>
              <a:gd name="T8" fmla="*/ 0 w 4348"/>
              <a:gd name="T9" fmla="*/ 290512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48"/>
              <a:gd name="T16" fmla="*/ 0 h 232"/>
              <a:gd name="T17" fmla="*/ 4348 w 4348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48" h="232">
                <a:moveTo>
                  <a:pt x="0" y="232"/>
                </a:moveTo>
                <a:lnTo>
                  <a:pt x="4080" y="228"/>
                </a:lnTo>
                <a:lnTo>
                  <a:pt x="4348" y="0"/>
                </a:lnTo>
                <a:lnTo>
                  <a:pt x="388" y="0"/>
                </a:lnTo>
                <a:lnTo>
                  <a:pt x="0" y="232"/>
                </a:lnTo>
              </a:path>
            </a:pathLst>
          </a:custGeom>
          <a:solidFill>
            <a:srgbClr val="BFBFBF">
              <a:alpha val="50195"/>
            </a:srgbClr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29" name="Freeform 4"/>
          <p:cNvSpPr>
            <a:spLocks/>
          </p:cNvSpPr>
          <p:nvPr/>
        </p:nvSpPr>
        <p:spPr bwMode="blackWhite">
          <a:xfrm>
            <a:off x="4436271" y="3684986"/>
            <a:ext cx="3037285" cy="186928"/>
          </a:xfrm>
          <a:custGeom>
            <a:avLst/>
            <a:gdLst>
              <a:gd name="T0" fmla="*/ 0 w 3222"/>
              <a:gd name="T1" fmla="*/ 249237 h 198"/>
              <a:gd name="T2" fmla="*/ 3827243 w 3222"/>
              <a:gd name="T3" fmla="*/ 249237 h 198"/>
              <a:gd name="T4" fmla="*/ 4049713 w 3222"/>
              <a:gd name="T5" fmla="*/ 0 h 198"/>
              <a:gd name="T6" fmla="*/ 580685 w 3222"/>
              <a:gd name="T7" fmla="*/ 0 h 198"/>
              <a:gd name="T8" fmla="*/ 0 w 3222"/>
              <a:gd name="T9" fmla="*/ 249237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22"/>
              <a:gd name="T16" fmla="*/ 0 h 198"/>
              <a:gd name="T17" fmla="*/ 3222 w 3222"/>
              <a:gd name="T18" fmla="*/ 198 h 1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22" h="198">
                <a:moveTo>
                  <a:pt x="0" y="198"/>
                </a:moveTo>
                <a:lnTo>
                  <a:pt x="3045" y="198"/>
                </a:lnTo>
                <a:lnTo>
                  <a:pt x="3222" y="0"/>
                </a:lnTo>
                <a:lnTo>
                  <a:pt x="462" y="0"/>
                </a:lnTo>
                <a:lnTo>
                  <a:pt x="0" y="198"/>
                </a:lnTo>
              </a:path>
            </a:pathLst>
          </a:custGeom>
          <a:solidFill>
            <a:srgbClr val="BFBFBF">
              <a:alpha val="50195"/>
            </a:srgbClr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blackWhite">
          <a:xfrm>
            <a:off x="4913711" y="3055145"/>
            <a:ext cx="2031206" cy="126206"/>
          </a:xfrm>
          <a:custGeom>
            <a:avLst/>
            <a:gdLst>
              <a:gd name="T0" fmla="*/ 0 w 2156"/>
              <a:gd name="T1" fmla="*/ 168275 h 134"/>
              <a:gd name="T2" fmla="*/ 2552511 w 2156"/>
              <a:gd name="T3" fmla="*/ 168275 h 134"/>
              <a:gd name="T4" fmla="*/ 2708275 w 2156"/>
              <a:gd name="T5" fmla="*/ 0 h 134"/>
              <a:gd name="T6" fmla="*/ 472315 w 2156"/>
              <a:gd name="T7" fmla="*/ 0 h 134"/>
              <a:gd name="T8" fmla="*/ 0 w 2156"/>
              <a:gd name="T9" fmla="*/ 168275 h 1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6"/>
              <a:gd name="T16" fmla="*/ 0 h 134"/>
              <a:gd name="T17" fmla="*/ 2156 w 2156"/>
              <a:gd name="T18" fmla="*/ 134 h 1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6" h="134">
                <a:moveTo>
                  <a:pt x="0" y="134"/>
                </a:moveTo>
                <a:lnTo>
                  <a:pt x="2032" y="134"/>
                </a:lnTo>
                <a:lnTo>
                  <a:pt x="2156" y="0"/>
                </a:lnTo>
                <a:lnTo>
                  <a:pt x="376" y="0"/>
                </a:lnTo>
                <a:lnTo>
                  <a:pt x="0" y="134"/>
                </a:lnTo>
              </a:path>
            </a:pathLst>
          </a:custGeom>
          <a:solidFill>
            <a:srgbClr val="BFBFBF">
              <a:alpha val="50195"/>
            </a:srgbClr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blackWhite">
          <a:xfrm>
            <a:off x="5397103" y="2414588"/>
            <a:ext cx="1013222" cy="61913"/>
          </a:xfrm>
          <a:custGeom>
            <a:avLst/>
            <a:gdLst>
              <a:gd name="T0" fmla="*/ 0 w 1075"/>
              <a:gd name="T1" fmla="*/ 82550 h 66"/>
              <a:gd name="T2" fmla="*/ 1270532 w 1075"/>
              <a:gd name="T3" fmla="*/ 82550 h 66"/>
              <a:gd name="T4" fmla="*/ 1350962 w 1075"/>
              <a:gd name="T5" fmla="*/ 0 h 66"/>
              <a:gd name="T6" fmla="*/ 320461 w 1075"/>
              <a:gd name="T7" fmla="*/ 0 h 66"/>
              <a:gd name="T8" fmla="*/ 0 w 1075"/>
              <a:gd name="T9" fmla="*/ 8255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5"/>
              <a:gd name="T16" fmla="*/ 0 h 66"/>
              <a:gd name="T17" fmla="*/ 1075 w 1075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5" h="66">
                <a:moveTo>
                  <a:pt x="0" y="66"/>
                </a:moveTo>
                <a:lnTo>
                  <a:pt x="1011" y="66"/>
                </a:lnTo>
                <a:lnTo>
                  <a:pt x="1075" y="0"/>
                </a:lnTo>
                <a:lnTo>
                  <a:pt x="255" y="0"/>
                </a:lnTo>
                <a:lnTo>
                  <a:pt x="0" y="66"/>
                </a:lnTo>
              </a:path>
            </a:pathLst>
          </a:custGeom>
          <a:solidFill>
            <a:srgbClr val="BFBFBF">
              <a:alpha val="50195"/>
            </a:srgbClr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blackWhite">
          <a:xfrm>
            <a:off x="7778355" y="4351736"/>
            <a:ext cx="678656" cy="828675"/>
          </a:xfrm>
          <a:custGeom>
            <a:avLst/>
            <a:gdLst>
              <a:gd name="T0" fmla="*/ 568060 w 720"/>
              <a:gd name="T1" fmla="*/ 1101129 h 879"/>
              <a:gd name="T2" fmla="*/ 0 w 720"/>
              <a:gd name="T3" fmla="*/ 281567 h 879"/>
              <a:gd name="T4" fmla="*/ 326760 w 720"/>
              <a:gd name="T5" fmla="*/ 0 h 879"/>
              <a:gd name="T6" fmla="*/ 904875 w 720"/>
              <a:gd name="T7" fmla="*/ 688834 h 879"/>
              <a:gd name="T8" fmla="*/ 607020 w 720"/>
              <a:gd name="T9" fmla="*/ 1104900 h 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879"/>
              <a:gd name="T17" fmla="*/ 720 w 720"/>
              <a:gd name="T18" fmla="*/ 879 h 8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879">
                <a:moveTo>
                  <a:pt x="452" y="876"/>
                </a:moveTo>
                <a:lnTo>
                  <a:pt x="0" y="224"/>
                </a:lnTo>
                <a:lnTo>
                  <a:pt x="260" y="0"/>
                </a:lnTo>
                <a:lnTo>
                  <a:pt x="720" y="548"/>
                </a:lnTo>
                <a:lnTo>
                  <a:pt x="483" y="879"/>
                </a:lnTo>
              </a:path>
            </a:pathLst>
          </a:custGeom>
          <a:solidFill>
            <a:schemeClr val="tx1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3" name="Freeform 8"/>
          <p:cNvSpPr>
            <a:spLocks/>
          </p:cNvSpPr>
          <p:nvPr/>
        </p:nvSpPr>
        <p:spPr bwMode="blackWhite">
          <a:xfrm>
            <a:off x="3533777" y="4563666"/>
            <a:ext cx="4675585" cy="617934"/>
          </a:xfrm>
          <a:custGeom>
            <a:avLst/>
            <a:gdLst>
              <a:gd name="T0" fmla="*/ 0 w 4961"/>
              <a:gd name="T1" fmla="*/ 822654 h 655"/>
              <a:gd name="T2" fmla="*/ 6234113 w 4961"/>
              <a:gd name="T3" fmla="*/ 823912 h 655"/>
              <a:gd name="T4" fmla="*/ 5664862 w 4961"/>
              <a:gd name="T5" fmla="*/ 0 h 655"/>
              <a:gd name="T6" fmla="*/ 564224 w 4961"/>
              <a:gd name="T7" fmla="*/ 0 h 655"/>
              <a:gd name="T8" fmla="*/ 0 w 4961"/>
              <a:gd name="T9" fmla="*/ 822654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1"/>
              <a:gd name="T16" fmla="*/ 0 h 655"/>
              <a:gd name="T17" fmla="*/ 4961 w 4961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1" h="655">
                <a:moveTo>
                  <a:pt x="0" y="654"/>
                </a:moveTo>
                <a:lnTo>
                  <a:pt x="4961" y="655"/>
                </a:lnTo>
                <a:lnTo>
                  <a:pt x="4508" y="0"/>
                </a:lnTo>
                <a:lnTo>
                  <a:pt x="449" y="0"/>
                </a:lnTo>
                <a:lnTo>
                  <a:pt x="0" y="654"/>
                </a:lnTo>
              </a:path>
            </a:pathLst>
          </a:custGeom>
          <a:solidFill>
            <a:srgbClr val="5781AE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black">
          <a:xfrm>
            <a:off x="4076700" y="4823224"/>
            <a:ext cx="3614738" cy="14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571500">
              <a:spcBef>
                <a:spcPct val="0"/>
              </a:spcBef>
            </a:pPr>
            <a:r>
              <a:rPr lang="en-US" sz="1350" dirty="0">
                <a:solidFill>
                  <a:schemeClr val="bg1"/>
                </a:solidFill>
                <a:latin typeface="Arial" pitchFamily="34" charset="0"/>
              </a:rPr>
              <a:t>Data</a:t>
            </a:r>
          </a:p>
        </p:txBody>
      </p:sp>
      <p:sp>
        <p:nvSpPr>
          <p:cNvPr id="35" name="Freeform 10"/>
          <p:cNvSpPr>
            <a:spLocks/>
          </p:cNvSpPr>
          <p:nvPr/>
        </p:nvSpPr>
        <p:spPr bwMode="blackWhite">
          <a:xfrm>
            <a:off x="7306867" y="3688558"/>
            <a:ext cx="622697" cy="789385"/>
          </a:xfrm>
          <a:custGeom>
            <a:avLst/>
            <a:gdLst>
              <a:gd name="T0" fmla="*/ 542622 w 661"/>
              <a:gd name="T1" fmla="*/ 1052513 h 837"/>
              <a:gd name="T2" fmla="*/ 0 w 661"/>
              <a:gd name="T3" fmla="*/ 240179 h 837"/>
              <a:gd name="T4" fmla="*/ 217300 w 661"/>
              <a:gd name="T5" fmla="*/ 0 h 837"/>
              <a:gd name="T6" fmla="*/ 830262 w 661"/>
              <a:gd name="T7" fmla="*/ 734370 h 837"/>
              <a:gd name="T8" fmla="*/ 542622 w 661"/>
              <a:gd name="T9" fmla="*/ 1052513 h 8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1"/>
              <a:gd name="T16" fmla="*/ 0 h 837"/>
              <a:gd name="T17" fmla="*/ 661 w 661"/>
              <a:gd name="T18" fmla="*/ 837 h 8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1" h="837">
                <a:moveTo>
                  <a:pt x="432" y="837"/>
                </a:moveTo>
                <a:lnTo>
                  <a:pt x="0" y="191"/>
                </a:lnTo>
                <a:lnTo>
                  <a:pt x="173" y="0"/>
                </a:lnTo>
                <a:lnTo>
                  <a:pt x="661" y="584"/>
                </a:lnTo>
                <a:lnTo>
                  <a:pt x="432" y="837"/>
                </a:lnTo>
              </a:path>
            </a:pathLst>
          </a:custGeom>
          <a:solidFill>
            <a:schemeClr val="tx1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6" name="Freeform 11"/>
          <p:cNvSpPr>
            <a:spLocks/>
          </p:cNvSpPr>
          <p:nvPr/>
        </p:nvSpPr>
        <p:spPr bwMode="blackWhite">
          <a:xfrm>
            <a:off x="3989786" y="3865962"/>
            <a:ext cx="3734990" cy="607219"/>
          </a:xfrm>
          <a:custGeom>
            <a:avLst/>
            <a:gdLst>
              <a:gd name="T0" fmla="*/ 0 w 3963"/>
              <a:gd name="T1" fmla="*/ 809625 h 645"/>
              <a:gd name="T2" fmla="*/ 4979987 w 3963"/>
              <a:gd name="T3" fmla="*/ 809625 h 645"/>
              <a:gd name="T4" fmla="*/ 4419534 w 3963"/>
              <a:gd name="T5" fmla="*/ 0 h 645"/>
              <a:gd name="T6" fmla="*/ 570506 w 3963"/>
              <a:gd name="T7" fmla="*/ 10042 h 645"/>
              <a:gd name="T8" fmla="*/ 10053 w 3963"/>
              <a:gd name="T9" fmla="*/ 803349 h 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3"/>
              <a:gd name="T16" fmla="*/ 0 h 645"/>
              <a:gd name="T17" fmla="*/ 3963 w 3963"/>
              <a:gd name="T18" fmla="*/ 645 h 6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3" h="645">
                <a:moveTo>
                  <a:pt x="0" y="645"/>
                </a:moveTo>
                <a:lnTo>
                  <a:pt x="3963" y="645"/>
                </a:lnTo>
                <a:lnTo>
                  <a:pt x="3517" y="0"/>
                </a:lnTo>
                <a:lnTo>
                  <a:pt x="454" y="8"/>
                </a:lnTo>
                <a:lnTo>
                  <a:pt x="8" y="640"/>
                </a:lnTo>
              </a:path>
            </a:pathLst>
          </a:custGeom>
          <a:solidFill>
            <a:srgbClr val="990033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blackWhite">
          <a:xfrm>
            <a:off x="6830617" y="3055146"/>
            <a:ext cx="570309" cy="717947"/>
          </a:xfrm>
          <a:custGeom>
            <a:avLst/>
            <a:gdLst>
              <a:gd name="T0" fmla="*/ 0 w 606"/>
              <a:gd name="T1" fmla="*/ 169594 h 762"/>
              <a:gd name="T2" fmla="*/ 549605 w 606"/>
              <a:gd name="T3" fmla="*/ 957263 h 762"/>
              <a:gd name="T4" fmla="*/ 760412 w 606"/>
              <a:gd name="T5" fmla="*/ 723600 h 762"/>
              <a:gd name="T6" fmla="*/ 148067 w 606"/>
              <a:gd name="T7" fmla="*/ 0 h 762"/>
              <a:gd name="T8" fmla="*/ 0 w 606"/>
              <a:gd name="T9" fmla="*/ 169594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762"/>
              <a:gd name="T17" fmla="*/ 606 w 606"/>
              <a:gd name="T18" fmla="*/ 762 h 7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762">
                <a:moveTo>
                  <a:pt x="0" y="135"/>
                </a:moveTo>
                <a:lnTo>
                  <a:pt x="438" y="762"/>
                </a:lnTo>
                <a:lnTo>
                  <a:pt x="606" y="576"/>
                </a:lnTo>
                <a:lnTo>
                  <a:pt x="118" y="0"/>
                </a:lnTo>
                <a:lnTo>
                  <a:pt x="0" y="135"/>
                </a:lnTo>
              </a:path>
            </a:pathLst>
          </a:custGeom>
          <a:solidFill>
            <a:schemeClr val="tx1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8" name="Freeform 13"/>
          <p:cNvSpPr>
            <a:spLocks/>
          </p:cNvSpPr>
          <p:nvPr/>
        </p:nvSpPr>
        <p:spPr bwMode="blackWhite">
          <a:xfrm>
            <a:off x="4502944" y="3181351"/>
            <a:ext cx="2743200" cy="594122"/>
          </a:xfrm>
          <a:custGeom>
            <a:avLst/>
            <a:gdLst>
              <a:gd name="T0" fmla="*/ 0 w 3354"/>
              <a:gd name="T1" fmla="*/ 791072 h 726"/>
              <a:gd name="T2" fmla="*/ 3656509 w 3354"/>
              <a:gd name="T3" fmla="*/ 791072 h 726"/>
              <a:gd name="T4" fmla="*/ 3101436 w 3354"/>
              <a:gd name="T5" fmla="*/ 0 h 726"/>
              <a:gd name="T6" fmla="*/ 544169 w 3354"/>
              <a:gd name="T7" fmla="*/ 0 h 726"/>
              <a:gd name="T8" fmla="*/ 0 w 3354"/>
              <a:gd name="T9" fmla="*/ 791072 h 7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54"/>
              <a:gd name="T16" fmla="*/ 0 h 726"/>
              <a:gd name="T17" fmla="*/ 3354 w 3354"/>
              <a:gd name="T18" fmla="*/ 726 h 7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54" h="726">
                <a:moveTo>
                  <a:pt x="0" y="725"/>
                </a:moveTo>
                <a:lnTo>
                  <a:pt x="3353" y="725"/>
                </a:lnTo>
                <a:lnTo>
                  <a:pt x="2844" y="0"/>
                </a:lnTo>
                <a:lnTo>
                  <a:pt x="499" y="0"/>
                </a:lnTo>
                <a:lnTo>
                  <a:pt x="0" y="725"/>
                </a:lnTo>
              </a:path>
            </a:pathLst>
          </a:custGeom>
          <a:solidFill>
            <a:srgbClr val="4D4D4D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39" name="Freeform 14"/>
          <p:cNvSpPr>
            <a:spLocks/>
          </p:cNvSpPr>
          <p:nvPr/>
        </p:nvSpPr>
        <p:spPr bwMode="blackWhite">
          <a:xfrm>
            <a:off x="6338887" y="2406254"/>
            <a:ext cx="520304" cy="675084"/>
          </a:xfrm>
          <a:custGeom>
            <a:avLst/>
            <a:gdLst>
              <a:gd name="T0" fmla="*/ 547952 w 552"/>
              <a:gd name="T1" fmla="*/ 900112 h 716"/>
              <a:gd name="T2" fmla="*/ 693738 w 552"/>
              <a:gd name="T3" fmla="*/ 734170 h 716"/>
              <a:gd name="T4" fmla="*/ 80433 w 552"/>
              <a:gd name="T5" fmla="*/ 0 h 716"/>
              <a:gd name="T6" fmla="*/ 0 w 552"/>
              <a:gd name="T7" fmla="*/ 94285 h 716"/>
              <a:gd name="T8" fmla="*/ 547952 w 552"/>
              <a:gd name="T9" fmla="*/ 900112 h 7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2"/>
              <a:gd name="T16" fmla="*/ 0 h 716"/>
              <a:gd name="T17" fmla="*/ 552 w 552"/>
              <a:gd name="T18" fmla="*/ 716 h 7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2" h="716">
                <a:moveTo>
                  <a:pt x="436" y="716"/>
                </a:moveTo>
                <a:lnTo>
                  <a:pt x="552" y="584"/>
                </a:lnTo>
                <a:lnTo>
                  <a:pt x="64" y="0"/>
                </a:lnTo>
                <a:lnTo>
                  <a:pt x="0" y="75"/>
                </a:lnTo>
                <a:lnTo>
                  <a:pt x="436" y="716"/>
                </a:lnTo>
              </a:path>
            </a:pathLst>
          </a:custGeom>
          <a:solidFill>
            <a:schemeClr val="tx1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40" name="Freeform 15"/>
          <p:cNvSpPr>
            <a:spLocks/>
          </p:cNvSpPr>
          <p:nvPr/>
        </p:nvSpPr>
        <p:spPr bwMode="blackWhite">
          <a:xfrm>
            <a:off x="4981575" y="2476501"/>
            <a:ext cx="1782366" cy="606029"/>
          </a:xfrm>
          <a:custGeom>
            <a:avLst/>
            <a:gdLst>
              <a:gd name="T0" fmla="*/ 0 w 2179"/>
              <a:gd name="T1" fmla="*/ 806948 h 741"/>
              <a:gd name="T2" fmla="*/ 2375397 w 2179"/>
              <a:gd name="T3" fmla="*/ 806948 h 741"/>
              <a:gd name="T4" fmla="*/ 1823537 w 2179"/>
              <a:gd name="T5" fmla="*/ 0 h 741"/>
              <a:gd name="T6" fmla="*/ 550769 w 2179"/>
              <a:gd name="T7" fmla="*/ 0 h 741"/>
              <a:gd name="T8" fmla="*/ 0 w 2179"/>
              <a:gd name="T9" fmla="*/ 806948 h 7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9"/>
              <a:gd name="T16" fmla="*/ 0 h 741"/>
              <a:gd name="T17" fmla="*/ 2179 w 2179"/>
              <a:gd name="T18" fmla="*/ 741 h 7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9" h="741">
                <a:moveTo>
                  <a:pt x="0" y="740"/>
                </a:moveTo>
                <a:lnTo>
                  <a:pt x="2178" y="740"/>
                </a:lnTo>
                <a:lnTo>
                  <a:pt x="1672" y="0"/>
                </a:lnTo>
                <a:lnTo>
                  <a:pt x="505" y="0"/>
                </a:lnTo>
                <a:lnTo>
                  <a:pt x="0" y="740"/>
                </a:lnTo>
              </a:path>
            </a:pathLst>
          </a:custGeom>
          <a:solidFill>
            <a:srgbClr val="FF9900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41" name="Freeform 16"/>
          <p:cNvSpPr>
            <a:spLocks/>
          </p:cNvSpPr>
          <p:nvPr/>
        </p:nvSpPr>
        <p:spPr bwMode="blackWhite">
          <a:xfrm>
            <a:off x="5868592" y="1784748"/>
            <a:ext cx="470297" cy="600075"/>
          </a:xfrm>
          <a:custGeom>
            <a:avLst/>
            <a:gdLst>
              <a:gd name="T0" fmla="*/ 552772 w 498"/>
              <a:gd name="T1" fmla="*/ 800100 h 637"/>
              <a:gd name="T2" fmla="*/ 627062 w 498"/>
              <a:gd name="T3" fmla="*/ 733530 h 637"/>
              <a:gd name="T4" fmla="*/ 0 w 498"/>
              <a:gd name="T5" fmla="*/ 0 h 637"/>
              <a:gd name="T6" fmla="*/ 552772 w 498"/>
              <a:gd name="T7" fmla="*/ 800100 h 637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637"/>
              <a:gd name="T14" fmla="*/ 498 w 498"/>
              <a:gd name="T15" fmla="*/ 637 h 6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637">
                <a:moveTo>
                  <a:pt x="439" y="637"/>
                </a:moveTo>
                <a:lnTo>
                  <a:pt x="498" y="584"/>
                </a:lnTo>
                <a:lnTo>
                  <a:pt x="0" y="0"/>
                </a:lnTo>
                <a:lnTo>
                  <a:pt x="439" y="637"/>
                </a:lnTo>
              </a:path>
            </a:pathLst>
          </a:custGeom>
          <a:solidFill>
            <a:schemeClr val="tx1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42" name="Freeform 17"/>
          <p:cNvSpPr>
            <a:spLocks/>
          </p:cNvSpPr>
          <p:nvPr/>
        </p:nvSpPr>
        <p:spPr bwMode="blackWhite">
          <a:xfrm>
            <a:off x="5457826" y="1784750"/>
            <a:ext cx="826294" cy="601265"/>
          </a:xfrm>
          <a:custGeom>
            <a:avLst/>
            <a:gdLst>
              <a:gd name="T0" fmla="*/ 0 w 1011"/>
              <a:gd name="T1" fmla="*/ 800596 h 735"/>
              <a:gd name="T2" fmla="*/ 1100635 w 1011"/>
              <a:gd name="T3" fmla="*/ 800596 h 735"/>
              <a:gd name="T4" fmla="*/ 550318 w 1011"/>
              <a:gd name="T5" fmla="*/ 0 h 735"/>
              <a:gd name="T6" fmla="*/ 0 w 1011"/>
              <a:gd name="T7" fmla="*/ 800596 h 735"/>
              <a:gd name="T8" fmla="*/ 0 60000 65536"/>
              <a:gd name="T9" fmla="*/ 0 60000 65536"/>
              <a:gd name="T10" fmla="*/ 0 60000 65536"/>
              <a:gd name="T11" fmla="*/ 0 60000 65536"/>
              <a:gd name="T12" fmla="*/ 0 w 1011"/>
              <a:gd name="T13" fmla="*/ 0 h 735"/>
              <a:gd name="T14" fmla="*/ 1011 w 1011"/>
              <a:gd name="T15" fmla="*/ 735 h 7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1" h="735">
                <a:moveTo>
                  <a:pt x="0" y="734"/>
                </a:moveTo>
                <a:lnTo>
                  <a:pt x="1010" y="734"/>
                </a:lnTo>
                <a:lnTo>
                  <a:pt x="505" y="0"/>
                </a:lnTo>
                <a:lnTo>
                  <a:pt x="0" y="734"/>
                </a:lnTo>
              </a:path>
            </a:pathLst>
          </a:custGeom>
          <a:solidFill>
            <a:srgbClr val="003366"/>
          </a:solidFill>
          <a:ln w="9525" cap="rnd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AU" sz="1350">
              <a:latin typeface="Arial" pitchFamily="34" charset="0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black">
          <a:xfrm>
            <a:off x="4456511" y="4110039"/>
            <a:ext cx="2831306" cy="14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571500" eaLnBrk="0" hangingPunct="0">
              <a:spcBef>
                <a:spcPct val="0"/>
              </a:spcBef>
            </a:pPr>
            <a:r>
              <a:rPr lang="en-US" sz="1350" dirty="0">
                <a:solidFill>
                  <a:schemeClr val="bg1"/>
                </a:solidFill>
                <a:latin typeface="Arial" pitchFamily="34" charset="0"/>
              </a:rPr>
              <a:t>Information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black">
          <a:xfrm>
            <a:off x="5393534" y="2751536"/>
            <a:ext cx="1022747" cy="14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571500">
              <a:spcBef>
                <a:spcPct val="0"/>
              </a:spcBef>
            </a:pPr>
            <a:r>
              <a:rPr lang="en-US" sz="1350" dirty="0">
                <a:solidFill>
                  <a:schemeClr val="bg1"/>
                </a:solidFill>
                <a:latin typeface="Arial" pitchFamily="34" charset="0"/>
              </a:rPr>
              <a:t>Intelligence</a:t>
            </a:r>
            <a:endParaRPr lang="en-US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black">
          <a:xfrm>
            <a:off x="5572127" y="2164557"/>
            <a:ext cx="584597" cy="18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defTabSz="571500" eaLnBrk="0" hangingPunct="0">
              <a:spcBef>
                <a:spcPct val="0"/>
              </a:spcBef>
            </a:pPr>
            <a:r>
              <a:rPr lang="en-US" sz="1050" dirty="0">
                <a:solidFill>
                  <a:srgbClr val="E8F62E"/>
                </a:solidFill>
                <a:latin typeface="Arial" pitchFamily="34" charset="0"/>
              </a:rPr>
              <a:t>Wisdom</a:t>
            </a:r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black">
          <a:xfrm>
            <a:off x="4894661" y="3413524"/>
            <a:ext cx="1955006" cy="14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defTabSz="571500" eaLnBrk="0" hangingPunct="0">
              <a:spcBef>
                <a:spcPct val="0"/>
              </a:spcBef>
            </a:pPr>
            <a:r>
              <a:rPr lang="en-US" sz="1350" dirty="0">
                <a:solidFill>
                  <a:schemeClr val="bg1"/>
                </a:solidFill>
                <a:latin typeface="Arial" pitchFamily="34" charset="0"/>
              </a:rPr>
              <a:t>Knowledge</a:t>
            </a:r>
          </a:p>
        </p:txBody>
      </p:sp>
      <p:sp>
        <p:nvSpPr>
          <p:cNvPr id="52" name="AutoShape 27"/>
          <p:cNvSpPr>
            <a:spLocks noChangeArrowheads="1"/>
          </p:cNvSpPr>
          <p:nvPr/>
        </p:nvSpPr>
        <p:spPr bwMode="auto">
          <a:xfrm rot="12766317" flipV="1">
            <a:off x="3819526" y="1421606"/>
            <a:ext cx="594122" cy="3829050"/>
          </a:xfrm>
          <a:prstGeom prst="upArrow">
            <a:avLst>
              <a:gd name="adj1" fmla="val 50000"/>
              <a:gd name="adj2" fmla="val 161122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 algn="ctr">
            <a:solidFill>
              <a:srgbClr val="FFFF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lIns="67500" tIns="35100" rIns="67500" bIns="35100"/>
          <a:lstStyle/>
          <a:p>
            <a:pPr algn="ctr">
              <a:spcBef>
                <a:spcPct val="0"/>
              </a:spcBef>
              <a:buSzTx/>
              <a:buFontTx/>
              <a:buNone/>
              <a:defRPr/>
            </a:pPr>
            <a:endParaRPr lang="en-AU" sz="120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  <a:defRPr/>
            </a:pPr>
            <a:endParaRPr lang="en-AU" sz="1200">
              <a:latin typeface="Arial" charset="0"/>
            </a:endParaRP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 rot="-3533459">
            <a:off x="3777164" y="3182296"/>
            <a:ext cx="615745" cy="3017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67500" tIns="35100" rIns="67500" bIns="35100">
            <a:spAutoFit/>
          </a:bodyPr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AU" sz="1500">
                <a:solidFill>
                  <a:schemeClr val="hlink"/>
                </a:solidFill>
                <a:latin typeface="Arial" pitchFamily="34" charset="0"/>
              </a:rPr>
              <a:t>Value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8606569" y="4785548"/>
            <a:ext cx="24821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Paper Bus schedule </a:t>
            </a:r>
            <a:endParaRPr lang="en-US" dirty="0"/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8405814" y="3684986"/>
            <a:ext cx="3534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Real-time bus arrival prediction</a:t>
            </a:r>
            <a:endParaRPr lang="en-US" dirty="0"/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8606569" y="4473181"/>
            <a:ext cx="3534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Rider’s traces</a:t>
            </a:r>
            <a:endParaRPr lang="en-US" dirty="0"/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7724776" y="2954752"/>
            <a:ext cx="3534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Historical schedule estimation</a:t>
            </a:r>
            <a:endParaRPr lang="en-US" dirty="0"/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8407070" y="3932849"/>
            <a:ext cx="3534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Bus fullness information</a:t>
            </a:r>
            <a:endParaRPr lang="en-US" dirty="0"/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7737874" y="3220923"/>
            <a:ext cx="3534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mtClean="0"/>
              <a:t>Service quality</a:t>
            </a:r>
            <a:endParaRPr lang="en-US" dirty="0"/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7306867" y="2412683"/>
            <a:ext cx="3534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Route planning </a:t>
            </a:r>
            <a:endParaRPr lang="en-US" dirty="0"/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6849667" y="1604515"/>
            <a:ext cx="472894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dirty="0" smtClean="0"/>
              <a:t>Business opportunities at certain communities, e.g., advertisements on certain bus 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58" y="1394847"/>
            <a:ext cx="10966342" cy="47821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 </a:t>
            </a:r>
            <a:r>
              <a:rPr lang="en-US" dirty="0"/>
              <a:t>on </a:t>
            </a:r>
            <a:r>
              <a:rPr lang="en-US" dirty="0" smtClean="0"/>
              <a:t>relational </a:t>
            </a:r>
            <a:r>
              <a:rPr lang="en-US" dirty="0"/>
              <a:t>database </a:t>
            </a:r>
            <a:r>
              <a:rPr lang="en-US" dirty="0" smtClean="0"/>
              <a:t>– everything is a table</a:t>
            </a:r>
          </a:p>
          <a:p>
            <a:pPr lvl="1"/>
            <a:r>
              <a:rPr lang="en-US" u="sng" dirty="0" smtClean="0"/>
              <a:t>understanding</a:t>
            </a:r>
            <a:r>
              <a:rPr lang="en-US" dirty="0" smtClean="0"/>
              <a:t> </a:t>
            </a:r>
            <a:r>
              <a:rPr lang="en-US" dirty="0"/>
              <a:t>the concepts and </a:t>
            </a:r>
            <a:r>
              <a:rPr lang="en-US" u="sng" dirty="0"/>
              <a:t>applying</a:t>
            </a:r>
            <a:r>
              <a:rPr lang="en-US" dirty="0"/>
              <a:t> the concepts in your practices through </a:t>
            </a:r>
            <a:r>
              <a:rPr lang="en-US" u="sng" dirty="0"/>
              <a:t>different</a:t>
            </a:r>
            <a:r>
              <a:rPr lang="en-US" dirty="0"/>
              <a:t> activities </a:t>
            </a:r>
            <a:endParaRPr lang="en-US" dirty="0" smtClean="0"/>
          </a:p>
          <a:p>
            <a:pPr lvl="1"/>
            <a:r>
              <a:rPr lang="en-US" dirty="0"/>
              <a:t>Writing business plan -&gt; design -&gt; implementation -&gt; </a:t>
            </a:r>
            <a:r>
              <a:rPr lang="en-US" dirty="0" smtClean="0"/>
              <a:t>demo</a:t>
            </a:r>
          </a:p>
          <a:p>
            <a:pPr lvl="1"/>
            <a:endParaRPr lang="en-US" dirty="0"/>
          </a:p>
          <a:p>
            <a:r>
              <a:rPr lang="en-US" dirty="0" smtClean="0"/>
              <a:t>This class is </a:t>
            </a:r>
            <a:r>
              <a:rPr lang="en-US" dirty="0" smtClean="0">
                <a:solidFill>
                  <a:schemeClr val="accent2"/>
                </a:solidFill>
              </a:rPr>
              <a:t>NOT</a:t>
            </a:r>
            <a:r>
              <a:rPr lang="en-US" dirty="0" smtClean="0"/>
              <a:t> about </a:t>
            </a:r>
            <a:r>
              <a:rPr lang="en-US" dirty="0" smtClean="0">
                <a:solidFill>
                  <a:schemeClr val="accent2"/>
                </a:solidFill>
              </a:rPr>
              <a:t>a particular software, </a:t>
            </a:r>
            <a:r>
              <a:rPr lang="en-US" dirty="0" smtClean="0"/>
              <a:t>e.g., MS ACCESS, Visio or advanced SQL functions/procedures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Textbook: </a:t>
            </a:r>
            <a:r>
              <a:rPr lang="en-US" dirty="0"/>
              <a:t>Hoffer, Jeffery B, Prescott, Mary B, and McFadden, Fred, </a:t>
            </a:r>
            <a:r>
              <a:rPr lang="en-US" u="sng" dirty="0"/>
              <a:t>Modern Database Management</a:t>
            </a:r>
            <a:r>
              <a:rPr lang="en-US" dirty="0"/>
              <a:t>, </a:t>
            </a:r>
            <a:r>
              <a:rPr lang="en-US" dirty="0" smtClean="0"/>
              <a:t>(</a:t>
            </a:r>
            <a:r>
              <a:rPr lang="en-US" dirty="0"/>
              <a:t>9th and 10th editions </a:t>
            </a:r>
            <a:r>
              <a:rPr lang="en-US" dirty="0" smtClean="0"/>
              <a:t>acceptable)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roadmap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Please keep it available </a:t>
            </a:r>
            <a:r>
              <a:rPr lang="en-US" dirty="0"/>
              <a:t>for your reference throughout the semester. </a:t>
            </a:r>
          </a:p>
          <a:p>
            <a:pPr lvl="1"/>
            <a:r>
              <a:rPr lang="en-US" dirty="0"/>
              <a:t>Update will be posted on Blackboard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0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8" y="-135221"/>
            <a:ext cx="5224821" cy="103880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Roadmap of IST 659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5207" y="4135304"/>
            <a:ext cx="11707680" cy="289"/>
          </a:xfrm>
          <a:prstGeom prst="line">
            <a:avLst/>
          </a:prstGeom>
          <a:ln w="139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10997" y="580118"/>
            <a:ext cx="15526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70C0"/>
                </a:solidFill>
              </a:rPr>
              <a:t>Physical Design</a:t>
            </a:r>
          </a:p>
          <a:p>
            <a:r>
              <a:rPr lang="en-US" sz="2500" dirty="0" smtClean="0">
                <a:solidFill>
                  <a:srgbClr val="0070C0"/>
                </a:solidFill>
              </a:rPr>
              <a:t>(</a:t>
            </a:r>
            <a:r>
              <a:rPr lang="en-US" sz="2500" dirty="0" smtClean="0"/>
              <a:t>SQL</a:t>
            </a:r>
            <a:r>
              <a:rPr lang="en-US" sz="2500" dirty="0" smtClean="0">
                <a:solidFill>
                  <a:srgbClr val="0070C0"/>
                </a:solidFill>
              </a:rPr>
              <a:t>)</a:t>
            </a:r>
            <a:endParaRPr lang="en-US" sz="2500" dirty="0">
              <a:solidFill>
                <a:srgbClr val="0070C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55791" y="3756272"/>
            <a:ext cx="731520" cy="731520"/>
            <a:chOff x="10939220" y="3948655"/>
            <a:chExt cx="640080" cy="640080"/>
          </a:xfrm>
        </p:grpSpPr>
        <p:sp>
          <p:nvSpPr>
            <p:cNvPr id="39" name="Oval 38"/>
            <p:cNvSpPr/>
            <p:nvPr/>
          </p:nvSpPr>
          <p:spPr>
            <a:xfrm>
              <a:off x="10939220" y="3948655"/>
              <a:ext cx="640080" cy="6400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030659" y="4030272"/>
              <a:ext cx="457201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V="1">
            <a:off x="6211742" y="1871893"/>
            <a:ext cx="446" cy="1894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725763" y="3744953"/>
            <a:ext cx="731520" cy="731520"/>
            <a:chOff x="10939220" y="3948655"/>
            <a:chExt cx="640080" cy="640080"/>
          </a:xfrm>
        </p:grpSpPr>
        <p:sp>
          <p:nvSpPr>
            <p:cNvPr id="33" name="Oval 32"/>
            <p:cNvSpPr/>
            <p:nvPr/>
          </p:nvSpPr>
          <p:spPr>
            <a:xfrm>
              <a:off x="10939220" y="3948655"/>
              <a:ext cx="640080" cy="6400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031724" y="4043389"/>
              <a:ext cx="457201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51573" y="2603250"/>
            <a:ext cx="2083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70C0"/>
                </a:solidFill>
              </a:rPr>
              <a:t>Normalization</a:t>
            </a:r>
          </a:p>
        </p:txBody>
      </p:sp>
      <p:cxnSp>
        <p:nvCxnSpPr>
          <p:cNvPr id="52" name="Straight Connector 51"/>
          <p:cNvCxnSpPr>
            <a:stCxn id="33" idx="0"/>
          </p:cNvCxnSpPr>
          <p:nvPr/>
        </p:nvCxnSpPr>
        <p:spPr>
          <a:xfrm flipV="1">
            <a:off x="5091523" y="3074140"/>
            <a:ext cx="446" cy="670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540534" y="4431105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C5</a:t>
            </a:r>
            <a:endParaRPr lang="en-US" dirty="0" smtClean="0">
              <a:solidFill>
                <a:srgbClr val="0070C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306762" y="1280335"/>
            <a:ext cx="731520" cy="731520"/>
            <a:chOff x="10939220" y="3948655"/>
            <a:chExt cx="640080" cy="640080"/>
          </a:xfrm>
        </p:grpSpPr>
        <p:sp>
          <p:nvSpPr>
            <p:cNvPr id="76" name="Oval 75"/>
            <p:cNvSpPr/>
            <p:nvPr/>
          </p:nvSpPr>
          <p:spPr>
            <a:xfrm>
              <a:off x="10939220" y="3948655"/>
              <a:ext cx="640080" cy="6400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1030659" y="4046600"/>
              <a:ext cx="457201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176670" y="47555"/>
            <a:ext cx="18859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0070C0"/>
                </a:solidFill>
              </a:rPr>
              <a:t>User Interface</a:t>
            </a:r>
          </a:p>
          <a:p>
            <a:r>
              <a:rPr lang="en-US" sz="2500" dirty="0" smtClean="0">
                <a:solidFill>
                  <a:srgbClr val="0070C0"/>
                </a:solidFill>
              </a:rPr>
              <a:t>(</a:t>
            </a:r>
            <a:r>
              <a:rPr lang="en-US" sz="2500" dirty="0" smtClean="0"/>
              <a:t>MS Access</a:t>
            </a:r>
            <a:r>
              <a:rPr lang="en-US" sz="2500" dirty="0" smtClean="0">
                <a:solidFill>
                  <a:srgbClr val="0070C0"/>
                </a:solidFill>
              </a:rPr>
              <a:t>)</a:t>
            </a:r>
            <a:endParaRPr lang="en-US" sz="2500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 flipV="1">
            <a:off x="8662453" y="1943852"/>
            <a:ext cx="10068" cy="321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672664" y="2200104"/>
            <a:ext cx="2169606" cy="9204"/>
          </a:xfrm>
          <a:prstGeom prst="line">
            <a:avLst/>
          </a:prstGeom>
          <a:ln w="139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06018" y="2273807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C9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6327310" y="2039699"/>
            <a:ext cx="4223412" cy="1997610"/>
            <a:chOff x="6327310" y="2039699"/>
            <a:chExt cx="4223412" cy="1997610"/>
          </a:xfrm>
        </p:grpSpPr>
        <p:sp>
          <p:nvSpPr>
            <p:cNvPr id="42" name="TextBox 41"/>
            <p:cNvSpPr txBox="1"/>
            <p:nvPr/>
          </p:nvSpPr>
          <p:spPr>
            <a:xfrm>
              <a:off x="6327310" y="3356650"/>
              <a:ext cx="1036314" cy="36933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Creation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45376" y="2729164"/>
              <a:ext cx="1486692" cy="36933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Modification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22591" y="2039699"/>
              <a:ext cx="779687" cy="36933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Query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645830" y="2893588"/>
              <a:ext cx="1162235" cy="92333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Function</a:t>
              </a:r>
            </a:p>
            <a:p>
              <a:pPr algn="ctr"/>
              <a:r>
                <a:rPr lang="en-US" dirty="0" smtClean="0"/>
                <a:t>Procedure</a:t>
              </a:r>
            </a:p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278327" y="2404187"/>
              <a:ext cx="1272395" cy="36933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Transaction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6845467" y="3710993"/>
              <a:ext cx="0" cy="3263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7756558" y="3166051"/>
              <a:ext cx="1276" cy="859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8327766" y="2434014"/>
              <a:ext cx="6663" cy="16032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10141172" y="2782905"/>
              <a:ext cx="8896" cy="12544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9175302" y="3829812"/>
              <a:ext cx="1728" cy="207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6288790" y="4219809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C6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08793" y="4217606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C7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42573" y="4210743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C8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910152" y="4226590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C10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629945" y="4230887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C11</a:t>
            </a:r>
            <a:endParaRPr lang="en-US" dirty="0" smtClean="0">
              <a:solidFill>
                <a:srgbClr val="0070C0"/>
              </a:solidFill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10141172" y="240928"/>
            <a:ext cx="1844299" cy="4047844"/>
            <a:chOff x="10141172" y="240928"/>
            <a:chExt cx="1844299" cy="4047844"/>
          </a:xfrm>
        </p:grpSpPr>
        <p:sp>
          <p:nvSpPr>
            <p:cNvPr id="8" name="TextBox 7"/>
            <p:cNvSpPr txBox="1"/>
            <p:nvPr/>
          </p:nvSpPr>
          <p:spPr>
            <a:xfrm>
              <a:off x="10141172" y="240928"/>
              <a:ext cx="1844299" cy="175432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 a database app for a business including user interfaces for perspective users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634980" y="3867735"/>
              <a:ext cx="414580" cy="421037"/>
              <a:chOff x="10939220" y="3964983"/>
              <a:chExt cx="640080" cy="64008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0939220" y="3964983"/>
                <a:ext cx="640080" cy="6400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030659" y="4055663"/>
                <a:ext cx="465882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/>
            <p:cNvCxnSpPr>
              <a:stCxn id="11" idx="0"/>
            </p:cNvCxnSpPr>
            <p:nvPr/>
          </p:nvCxnSpPr>
          <p:spPr>
            <a:xfrm flipV="1">
              <a:off x="10842270" y="1967160"/>
              <a:ext cx="0" cy="1900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10339753" y="4240868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C12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322207" y="5162142"/>
            <a:ext cx="1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Lab3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29290" y="4092678"/>
            <a:ext cx="7783758" cy="2004811"/>
            <a:chOff x="2529290" y="4092678"/>
            <a:chExt cx="7783758" cy="2004811"/>
          </a:xfrm>
        </p:grpSpPr>
        <p:sp>
          <p:nvSpPr>
            <p:cNvPr id="136" name="TextBox 135"/>
            <p:cNvSpPr txBox="1"/>
            <p:nvPr/>
          </p:nvSpPr>
          <p:spPr>
            <a:xfrm>
              <a:off x="3324388" y="5501175"/>
              <a:ext cx="82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Lab2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98457" y="5305553"/>
              <a:ext cx="1809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Lab4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28567" y="5661470"/>
              <a:ext cx="82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Lab5 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949223" y="5191704"/>
              <a:ext cx="82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Lab6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484397" y="5201467"/>
              <a:ext cx="82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Lab 8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346651" y="5728157"/>
              <a:ext cx="82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Lab 7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 flipV="1">
              <a:off x="3091985" y="4155620"/>
              <a:ext cx="14811" cy="1488419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 flipV="1">
              <a:off x="3732378" y="4155620"/>
              <a:ext cx="1898" cy="1378604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4559401" y="4146234"/>
              <a:ext cx="1478" cy="1029769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5653915" y="4140552"/>
              <a:ext cx="0" cy="120422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7496597" y="4146520"/>
              <a:ext cx="18867" cy="1480765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8228182" y="4130816"/>
              <a:ext cx="3274" cy="1052369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8672521" y="4092678"/>
              <a:ext cx="26333" cy="1582207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2529290" y="5589725"/>
              <a:ext cx="6319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Lab1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9949065" y="4218214"/>
              <a:ext cx="3274" cy="1052369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529290" y="3417645"/>
            <a:ext cx="9795716" cy="3450410"/>
            <a:chOff x="2537203" y="3403356"/>
            <a:chExt cx="9795716" cy="3450410"/>
          </a:xfrm>
        </p:grpSpPr>
        <p:cxnSp>
          <p:nvCxnSpPr>
            <p:cNvPr id="180" name="Straight Connector 179"/>
            <p:cNvCxnSpPr/>
            <p:nvPr/>
          </p:nvCxnSpPr>
          <p:spPr>
            <a:xfrm flipV="1">
              <a:off x="3240075" y="4190288"/>
              <a:ext cx="0" cy="20727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537203" y="6207435"/>
              <a:ext cx="1809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(1) Project Proposal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1255185" y="5977157"/>
              <a:ext cx="1077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(4) Final Report</a:t>
              </a: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V="1">
              <a:off x="11856464" y="4110321"/>
              <a:ext cx="2912" cy="1937961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242769" y="6206906"/>
              <a:ext cx="1809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(2) Design report</a:t>
              </a: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H="1" flipV="1">
              <a:off x="5856256" y="4175396"/>
              <a:ext cx="3991" cy="2032039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9949065" y="5778207"/>
              <a:ext cx="9667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(3.1) Demo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Slides </a:t>
              </a: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10633861" y="4222097"/>
              <a:ext cx="0" cy="191532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1155935" y="3403356"/>
              <a:ext cx="848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(3.2) Demos </a:t>
              </a: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2324100" y="4747196"/>
            <a:ext cx="9532364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36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Student Videos of Advance Presentations are due BEFORE the class!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 rot="16200000">
            <a:off x="-595648" y="4681116"/>
            <a:ext cx="168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DUES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 rot="16200000">
            <a:off x="-596716" y="1497364"/>
            <a:ext cx="168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TOPICS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131091" y="4218678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C13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28247" y="4298954"/>
            <a:ext cx="5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47236" y="4297063"/>
            <a:ext cx="5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3551" y="3192016"/>
            <a:ext cx="90301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Entity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56064" y="2121309"/>
            <a:ext cx="942319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Binary</a:t>
            </a:r>
            <a:endParaRPr lang="en-US" dirty="0"/>
          </a:p>
          <a:p>
            <a:pPr algn="ctr"/>
            <a:r>
              <a:rPr lang="en-US" dirty="0" smtClean="0"/>
              <a:t>Ternary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4462" y="711650"/>
            <a:ext cx="1386342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 smtClean="0"/>
              <a:t>Unary &amp; </a:t>
            </a:r>
          </a:p>
          <a:p>
            <a:pPr algn="ctr"/>
            <a:r>
              <a:rPr lang="en-US" dirty="0" smtClean="0"/>
              <a:t>Relationship Attributes</a:t>
            </a:r>
            <a:endParaRPr lang="en-US" dirty="0"/>
          </a:p>
        </p:txBody>
      </p:sp>
      <p:cxnSp>
        <p:nvCxnSpPr>
          <p:cNvPr id="46" name="Straight Connector 45"/>
          <p:cNvCxnSpPr>
            <a:stCxn id="18" idx="2"/>
          </p:cNvCxnSpPr>
          <p:nvPr/>
        </p:nvCxnSpPr>
        <p:spPr>
          <a:xfrm flipH="1">
            <a:off x="2462765" y="3561348"/>
            <a:ext cx="2292" cy="6558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5" idx="2"/>
          </p:cNvCxnSpPr>
          <p:nvPr/>
        </p:nvCxnSpPr>
        <p:spPr>
          <a:xfrm flipH="1" flipV="1">
            <a:off x="3427224" y="2767640"/>
            <a:ext cx="2851" cy="13403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6" idx="2"/>
          </p:cNvCxnSpPr>
          <p:nvPr/>
        </p:nvCxnSpPr>
        <p:spPr>
          <a:xfrm flipV="1">
            <a:off x="4047633" y="1634980"/>
            <a:ext cx="0" cy="24449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76008" y="4385672"/>
            <a:ext cx="1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53511" y="4300748"/>
            <a:ext cx="52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70C0"/>
                </a:solidFill>
              </a:rPr>
              <a:t>C4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799112" y="409303"/>
            <a:ext cx="1874121" cy="4098096"/>
            <a:chOff x="799112" y="409303"/>
            <a:chExt cx="1874121" cy="4098096"/>
          </a:xfrm>
        </p:grpSpPr>
        <p:sp>
          <p:nvSpPr>
            <p:cNvPr id="20" name="TextBox 19"/>
            <p:cNvSpPr txBox="1"/>
            <p:nvPr/>
          </p:nvSpPr>
          <p:spPr>
            <a:xfrm>
              <a:off x="936224" y="409303"/>
              <a:ext cx="17370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500" dirty="0">
                <a:solidFill>
                  <a:srgbClr val="0070C0"/>
                </a:solidFill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799112" y="3775879"/>
              <a:ext cx="731520" cy="731520"/>
              <a:chOff x="10939220" y="3948655"/>
              <a:chExt cx="640080" cy="64008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0939220" y="3948655"/>
                <a:ext cx="640080" cy="6400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1030659" y="4029207"/>
                <a:ext cx="457201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US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3" name="Straight Connector 132"/>
            <p:cNvCxnSpPr>
              <a:stCxn id="114" idx="0"/>
              <a:endCxn id="112" idx="2"/>
            </p:cNvCxnSpPr>
            <p:nvPr/>
          </p:nvCxnSpPr>
          <p:spPr>
            <a:xfrm flipV="1">
              <a:off x="1164872" y="1777729"/>
              <a:ext cx="4933" cy="1998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370879" y="946732"/>
            <a:ext cx="1597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DBMS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Concepts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059" y="617177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8/29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187929" y="2814308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9/12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087230" y="1772105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9/19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708190" y="337959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9/26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831734" y="289444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10/10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920503" y="2332497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10/03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262427" y="2981385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10/10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225700" y="2422110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10/17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8623617" y="260007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11/07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8847215" y="101507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10/31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9699346" y="2129285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11/14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0516262" y="4478970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12/05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11304072" y="4440038"/>
            <a:ext cx="74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12/12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1537199" y="3770334"/>
            <a:ext cx="731520" cy="731520"/>
            <a:chOff x="10939220" y="3948655"/>
            <a:chExt cx="640080" cy="640080"/>
          </a:xfrm>
        </p:grpSpPr>
        <p:sp>
          <p:nvSpPr>
            <p:cNvPr id="123" name="Oval 122"/>
            <p:cNvSpPr/>
            <p:nvPr/>
          </p:nvSpPr>
          <p:spPr>
            <a:xfrm>
              <a:off x="10939220" y="3948655"/>
              <a:ext cx="640080" cy="6400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1031724" y="4043389"/>
              <a:ext cx="457201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095040" y="1676759"/>
            <a:ext cx="16170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Business rules, Data Modeling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cxnSp>
        <p:nvCxnSpPr>
          <p:cNvPr id="135" name="Straight Connector 134"/>
          <p:cNvCxnSpPr>
            <a:endCxn id="132" idx="2"/>
          </p:cNvCxnSpPr>
          <p:nvPr/>
        </p:nvCxnSpPr>
        <p:spPr>
          <a:xfrm flipV="1">
            <a:off x="1902959" y="2923254"/>
            <a:ext cx="615" cy="847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72" y="-104015"/>
            <a:ext cx="10515600" cy="1325563"/>
          </a:xfrm>
        </p:spPr>
        <p:txBody>
          <a:bodyPr/>
          <a:lstStyle/>
          <a:p>
            <a:r>
              <a:rPr lang="en-US" dirty="0" smtClean="0"/>
              <a:t>Advanced Topic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95" y="1154620"/>
            <a:ext cx="10666827" cy="5627076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presentation will be co-presented by 2 students. </a:t>
            </a:r>
          </a:p>
          <a:p>
            <a:pPr lvl="1"/>
            <a:r>
              <a:rPr lang="en-US" dirty="0" smtClean="0"/>
              <a:t>If there is no one to pair, then you will give it by yourself. </a:t>
            </a:r>
          </a:p>
          <a:p>
            <a:r>
              <a:rPr lang="en-US" dirty="0" smtClean="0"/>
              <a:t>The presentation could be about 6 to 8 minutes.  </a:t>
            </a:r>
          </a:p>
          <a:p>
            <a:pPr lvl="1"/>
            <a:r>
              <a:rPr lang="en-US" dirty="0" smtClean="0"/>
              <a:t>Speakers</a:t>
            </a:r>
            <a:r>
              <a:rPr lang="en-US" dirty="0"/>
              <a:t>: </a:t>
            </a:r>
          </a:p>
          <a:p>
            <a:pPr lvl="2"/>
            <a:r>
              <a:rPr lang="en-US" dirty="0" smtClean="0"/>
              <a:t>Before the presentation: </a:t>
            </a:r>
          </a:p>
          <a:p>
            <a:pPr lvl="3"/>
            <a:r>
              <a:rPr lang="en-US" dirty="0" smtClean="0"/>
              <a:t>submit </a:t>
            </a:r>
            <a:r>
              <a:rPr lang="en-US" dirty="0"/>
              <a:t>your presentation </a:t>
            </a:r>
            <a:r>
              <a:rPr lang="en-US" dirty="0" smtClean="0"/>
              <a:t>video </a:t>
            </a:r>
            <a:r>
              <a:rPr lang="en-US" dirty="0" smtClean="0">
                <a:solidFill>
                  <a:schemeClr val="accent2"/>
                </a:solidFill>
              </a:rPr>
              <a:t>before the class</a:t>
            </a:r>
            <a:r>
              <a:rPr lang="en-US" dirty="0" smtClean="0"/>
              <a:t>. </a:t>
            </a:r>
          </a:p>
          <a:p>
            <a:pPr lvl="3"/>
            <a:r>
              <a:rPr lang="en-US" dirty="0" smtClean="0"/>
              <a:t>If </a:t>
            </a:r>
            <a:r>
              <a:rPr lang="en-US" dirty="0"/>
              <a:t>you have a group of two students, </a:t>
            </a:r>
            <a:r>
              <a:rPr lang="en-US" dirty="0" smtClean="0">
                <a:solidFill>
                  <a:schemeClr val="accent2"/>
                </a:solidFill>
              </a:rPr>
              <a:t>only one video is good.</a:t>
            </a:r>
            <a:endParaRPr lang="en-US" dirty="0" smtClean="0"/>
          </a:p>
          <a:p>
            <a:pPr lvl="1"/>
            <a:r>
              <a:rPr lang="en-US" dirty="0" smtClean="0"/>
              <a:t>Audiences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Watch the video and use the tool to interact with the video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help to pre-evaluate your presentations?</a:t>
            </a:r>
          </a:p>
          <a:p>
            <a:pPr lvl="1"/>
            <a:r>
              <a:rPr lang="en-US" dirty="0" smtClean="0"/>
              <a:t>Each group will be assigned with one </a:t>
            </a:r>
            <a:r>
              <a:rPr lang="en-US" dirty="0" err="1" smtClean="0"/>
              <a:t>ph.d.</a:t>
            </a:r>
            <a:r>
              <a:rPr lang="en-US" dirty="0"/>
              <a:t> </a:t>
            </a:r>
            <a:r>
              <a:rPr lang="en-US" dirty="0" smtClean="0"/>
              <a:t>student </a:t>
            </a:r>
          </a:p>
          <a:p>
            <a:pPr lvl="1"/>
            <a:r>
              <a:rPr lang="en-US" dirty="0" smtClean="0"/>
              <a:t>Contact your </a:t>
            </a:r>
            <a:r>
              <a:rPr lang="en-US" dirty="0" err="1" smtClean="0"/>
              <a:t>ph.d.</a:t>
            </a:r>
            <a:r>
              <a:rPr lang="en-US" dirty="0" smtClean="0"/>
              <a:t> mentor for feedback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50" y="1325563"/>
            <a:ext cx="139700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243" y="3210433"/>
            <a:ext cx="1413387" cy="146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250" y="4989790"/>
            <a:ext cx="1409700" cy="1574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22052" y="877624"/>
            <a:ext cx="2039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Ph.D. Mentors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2243" y="2786063"/>
            <a:ext cx="15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Nata</a:t>
            </a:r>
            <a:r>
              <a:rPr lang="en-US" dirty="0" smtClean="0"/>
              <a:t> Barbosa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93250" y="4655892"/>
            <a:ext cx="15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Alain </a:t>
            </a:r>
            <a:r>
              <a:rPr lang="en-US" dirty="0" err="1" smtClean="0"/>
              <a:t>Shema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93250" y="6414222"/>
            <a:ext cx="15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Qunfang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Check Points of the 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561515"/>
            <a:ext cx="10818054" cy="51922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Proposal </a:t>
            </a:r>
            <a:r>
              <a:rPr lang="en-US" dirty="0" smtClean="0"/>
              <a:t>– 2 page </a:t>
            </a:r>
            <a:endParaRPr lang="en-US" dirty="0" smtClean="0"/>
          </a:p>
          <a:p>
            <a:pPr lvl="1"/>
            <a:r>
              <a:rPr lang="en-US" dirty="0" smtClean="0"/>
              <a:t>Find a topic that you are really interested in</a:t>
            </a:r>
          </a:p>
          <a:p>
            <a:pPr lvl="1"/>
            <a:r>
              <a:rPr lang="en-US" dirty="0" smtClean="0"/>
              <a:t>feel free to email me and TA your project topics if you have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report </a:t>
            </a:r>
            <a:r>
              <a:rPr lang="en-US" dirty="0" smtClean="0"/>
              <a:t>– ERD </a:t>
            </a:r>
          </a:p>
          <a:p>
            <a:pPr lvl="1"/>
            <a:r>
              <a:rPr lang="en-US" dirty="0" smtClean="0"/>
              <a:t>Data and relationships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demo </a:t>
            </a:r>
          </a:p>
          <a:p>
            <a:pPr lvl="1"/>
            <a:r>
              <a:rPr lang="en-US" dirty="0" smtClean="0"/>
              <a:t>students are separated into two groups </a:t>
            </a:r>
          </a:p>
          <a:p>
            <a:pPr lvl="1"/>
            <a:r>
              <a:rPr lang="en-US" dirty="0" smtClean="0"/>
              <a:t>The two groups will demo their projects </a:t>
            </a:r>
            <a:r>
              <a:rPr lang="en-US" dirty="0" smtClean="0"/>
              <a:t>in </a:t>
            </a:r>
            <a:r>
              <a:rPr lang="en-US" dirty="0" smtClean="0"/>
              <a:t>the last two lectures separately</a:t>
            </a:r>
          </a:p>
          <a:p>
            <a:pPr lvl="1"/>
            <a:r>
              <a:rPr lang="en-US" dirty="0" smtClean="0"/>
              <a:t>Every student </a:t>
            </a:r>
            <a:r>
              <a:rPr lang="en-US" dirty="0"/>
              <a:t>should submit the demo presentation slides </a:t>
            </a:r>
            <a:r>
              <a:rPr lang="en-US" dirty="0" smtClean="0"/>
              <a:t>on the same day (before the first demo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Every student </a:t>
            </a:r>
            <a:r>
              <a:rPr lang="en-US" dirty="0" smtClean="0"/>
              <a:t>will demo at </a:t>
            </a:r>
            <a:r>
              <a:rPr lang="en-US" dirty="0"/>
              <a:t>their own desks</a:t>
            </a:r>
            <a:endParaRPr lang="en-US" dirty="0" smtClean="0"/>
          </a:p>
          <a:p>
            <a:pPr lvl="1"/>
            <a:r>
              <a:rPr lang="en-US" dirty="0" smtClean="0"/>
              <a:t>Each student needs to review at least 8 students’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Include screenshots and SQL scripts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96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smtClean="0"/>
              <a:t>First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26969" cy="47439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to take this class? </a:t>
            </a:r>
          </a:p>
          <a:p>
            <a:r>
              <a:rPr lang="en-US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en-US" dirty="0" smtClean="0"/>
              <a:t> this course about? What is it NOT about? </a:t>
            </a:r>
          </a:p>
          <a:p>
            <a:r>
              <a:rPr lang="en-US" dirty="0" smtClean="0"/>
              <a:t>What is our learning goal? How to achieve it?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roadmap of the semester with a timeline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textbook</a:t>
            </a:r>
          </a:p>
          <a:p>
            <a:pPr lvl="1"/>
            <a:r>
              <a:rPr lang="en-US" dirty="0" smtClean="0"/>
              <a:t>Class structure and assessments</a:t>
            </a:r>
          </a:p>
          <a:p>
            <a:pPr lvl="1"/>
            <a:r>
              <a:rPr lang="en-US" dirty="0"/>
              <a:t>How to use our </a:t>
            </a:r>
            <a:r>
              <a:rPr lang="en-US" dirty="0" smtClean="0"/>
              <a:t>blackboard</a:t>
            </a:r>
          </a:p>
          <a:p>
            <a:r>
              <a:rPr lang="en-US" dirty="0" smtClean="0"/>
              <a:t>Knowing </a:t>
            </a:r>
            <a:r>
              <a:rPr lang="en-US" dirty="0" smtClean="0"/>
              <a:t>each other and your </a:t>
            </a:r>
            <a:r>
              <a:rPr lang="en-US" dirty="0" smtClean="0"/>
              <a:t>group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Today’s action </a:t>
            </a:r>
            <a:r>
              <a:rPr lang="en-US" dirty="0" smtClean="0"/>
              <a:t>items </a:t>
            </a:r>
            <a:endParaRPr lang="en-US" dirty="0" smtClean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Syllabus </a:t>
            </a:r>
            <a:endParaRPr lang="en-US" dirty="0" smtClean="0"/>
          </a:p>
          <a:p>
            <a:pPr lvl="1"/>
            <a:r>
              <a:rPr lang="en-US" dirty="0" smtClean="0"/>
              <a:t>Offline reading</a:t>
            </a:r>
            <a:endParaRPr lang="en-US" dirty="0"/>
          </a:p>
          <a:p>
            <a:pPr lvl="1"/>
            <a:r>
              <a:rPr lang="en-US" dirty="0"/>
              <a:t>Project proposal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4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6" y="1690689"/>
            <a:ext cx="8996094" cy="34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and The Cut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635345"/>
            <a:ext cx="7986290" cy="12997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961" y="1920885"/>
            <a:ext cx="105960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Grades should not be negotiable. If you find any error, please send your request to the TA and CC me for re-evaluation </a:t>
            </a:r>
            <a:r>
              <a:rPr lang="en-US" sz="2400" u="sng" dirty="0">
                <a:solidFill>
                  <a:schemeClr val="accent2"/>
                </a:solidFill>
              </a:rPr>
              <a:t>within one week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after the grade is sent out; grades cannot be changed thereafter.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Grades of the following items will be available after the last lecture to accommodate all the students’ schedules: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advanced topics, project demos, participations, lab 8, and final reports </a:t>
            </a:r>
          </a:p>
        </p:txBody>
      </p:sp>
    </p:spTree>
    <p:extLst>
      <p:ext uri="{BB962C8B-B14F-4D97-AF65-F5344CB8AC3E}">
        <p14:creationId xmlns:p14="http://schemas.microsoft.com/office/powerpoint/2010/main" val="11186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51" y="0"/>
            <a:ext cx="5514535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Use Blackboard 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1068050" cy="5600700"/>
          </a:xfrm>
        </p:spPr>
        <p:txBody>
          <a:bodyPr>
            <a:normAutofit/>
          </a:bodyPr>
          <a:lstStyle/>
          <a:p>
            <a:r>
              <a:rPr lang="en-US" dirty="0" smtClean="0"/>
              <a:t>Find your group </a:t>
            </a:r>
            <a:endParaRPr lang="en-US" dirty="0"/>
          </a:p>
          <a:p>
            <a:pPr lvl="1"/>
            <a:r>
              <a:rPr lang="en-US" dirty="0" smtClean="0"/>
              <a:t>consult </a:t>
            </a:r>
            <a:r>
              <a:rPr lang="en-US" dirty="0" smtClean="0"/>
              <a:t>with the syllabus to identify the time of your presentation.</a:t>
            </a:r>
          </a:p>
          <a:p>
            <a:r>
              <a:rPr lang="en-US" dirty="0" smtClean="0"/>
              <a:t>Each lecture </a:t>
            </a:r>
          </a:p>
          <a:p>
            <a:pPr lvl="1"/>
            <a:r>
              <a:rPr lang="en-US" dirty="0" smtClean="0"/>
              <a:t>Before the class, </a:t>
            </a:r>
            <a:r>
              <a:rPr lang="en-US" dirty="0" smtClean="0"/>
              <a:t>upload </a:t>
            </a:r>
            <a:r>
              <a:rPr lang="en-US" dirty="0" smtClean="0"/>
              <a:t>your presentation video if you are scheduled for that Monday.</a:t>
            </a:r>
          </a:p>
          <a:p>
            <a:pPr lvl="1"/>
            <a:r>
              <a:rPr lang="en-US" dirty="0" smtClean="0"/>
              <a:t>During the class</a:t>
            </a:r>
          </a:p>
          <a:p>
            <a:pPr lvl="2"/>
            <a:r>
              <a:rPr lang="en-US" dirty="0" smtClean="0"/>
              <a:t>Watch student video together </a:t>
            </a:r>
          </a:p>
          <a:p>
            <a:pPr lvl="2"/>
            <a:r>
              <a:rPr lang="en-US" dirty="0" smtClean="0"/>
              <a:t>Lecture, in-class exercises</a:t>
            </a:r>
          </a:p>
          <a:p>
            <a:pPr lvl="2"/>
            <a:r>
              <a:rPr lang="en-US" dirty="0" smtClean="0"/>
              <a:t>review </a:t>
            </a:r>
            <a:r>
              <a:rPr lang="en-US" dirty="0"/>
              <a:t>questions regarding lab or project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Over </a:t>
            </a:r>
            <a:r>
              <a:rPr lang="en-US" dirty="0"/>
              <a:t>this semester, there will be </a:t>
            </a:r>
            <a:r>
              <a:rPr lang="en-US" dirty="0" smtClean="0">
                <a:solidFill>
                  <a:schemeClr val="accent2"/>
                </a:solidFill>
              </a:rPr>
              <a:t>two</a:t>
            </a:r>
            <a:r>
              <a:rPr lang="en-US" dirty="0" smtClean="0"/>
              <a:t> quizzes </a:t>
            </a:r>
            <a:endParaRPr lang="en-US" dirty="0"/>
          </a:p>
          <a:p>
            <a:r>
              <a:rPr lang="en-US" dirty="0" smtClean="0"/>
              <a:t>Each week, there is a TA hour 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Let us decide a day and a time  for the weekly TA hours from the following options now!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Tuesday, Wednesday </a:t>
            </a:r>
            <a:r>
              <a:rPr lang="en-US" dirty="0" smtClean="0">
                <a:solidFill>
                  <a:srgbClr val="FF0000"/>
                </a:solidFill>
              </a:rPr>
              <a:t>any time 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3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</a:p>
          <a:p>
            <a:pPr lvl="1"/>
            <a:r>
              <a:rPr lang="en-US" dirty="0" smtClean="0"/>
              <a:t>complete the profile form 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eave the form on the table for me to pick it up</a:t>
            </a:r>
          </a:p>
          <a:p>
            <a:pPr lvl="1"/>
            <a:r>
              <a:rPr lang="en-US" dirty="0" smtClean="0"/>
              <a:t>Take a few minutes to move around and introduce yourself to at least 4 students whom you do not know before. </a:t>
            </a:r>
            <a:endParaRPr lang="en-US" dirty="0" smtClean="0"/>
          </a:p>
          <a:p>
            <a:pPr lvl="1"/>
            <a:r>
              <a:rPr lang="en-US" dirty="0" smtClean="0"/>
              <a:t>Find your group member</a:t>
            </a:r>
            <a:endParaRPr lang="en-US" dirty="0" smtClean="0"/>
          </a:p>
          <a:p>
            <a:pPr lvl="1"/>
            <a:r>
              <a:rPr lang="en-US" dirty="0" smtClean="0"/>
              <a:t>Take a break!</a:t>
            </a:r>
          </a:p>
        </p:txBody>
      </p:sp>
    </p:spTree>
    <p:extLst>
      <p:ext uri="{BB962C8B-B14F-4D97-AF65-F5344CB8AC3E}">
        <p14:creationId xmlns:p14="http://schemas.microsoft.com/office/powerpoint/2010/main" val="19654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concepts – for additional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** open the Class-1-Slides-for-Offline-Reading.ppt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Compare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Data</a:t>
            </a:r>
            <a:r>
              <a:rPr lang="en-US" dirty="0" smtClean="0">
                <a:solidFill>
                  <a:schemeClr val="accent2"/>
                </a:solidFill>
              </a:rPr>
              <a:t>, Metadata, Information </a:t>
            </a:r>
          </a:p>
          <a:p>
            <a:r>
              <a:rPr lang="en-US" dirty="0" smtClean="0"/>
              <a:t>DBMS environment (page 10)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Advantages </a:t>
            </a:r>
          </a:p>
          <a:p>
            <a:pPr lvl="1"/>
            <a:r>
              <a:rPr lang="en-US" dirty="0" smtClean="0"/>
              <a:t>Disadvantages </a:t>
            </a:r>
          </a:p>
        </p:txBody>
      </p:sp>
    </p:spTree>
    <p:extLst>
      <p:ext uri="{BB962C8B-B14F-4D97-AF65-F5344CB8AC3E}">
        <p14:creationId xmlns:p14="http://schemas.microsoft.com/office/powerpoint/2010/main" val="16287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today’s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 take this class? </a:t>
            </a:r>
          </a:p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en-US" dirty="0"/>
              <a:t> this course about? What is it NOT about? </a:t>
            </a:r>
          </a:p>
          <a:p>
            <a:r>
              <a:rPr lang="en-US" dirty="0"/>
              <a:t>What is our learning goal? How to achieve it?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roadmap of the semester with a timeline </a:t>
            </a:r>
          </a:p>
          <a:p>
            <a:pPr lvl="1"/>
            <a:r>
              <a:rPr lang="en-US" dirty="0"/>
              <a:t>The textbook</a:t>
            </a:r>
          </a:p>
          <a:p>
            <a:pPr lvl="1"/>
            <a:r>
              <a:rPr lang="en-US" dirty="0"/>
              <a:t>Class structure and assessments</a:t>
            </a:r>
          </a:p>
          <a:p>
            <a:pPr lvl="1"/>
            <a:r>
              <a:rPr lang="en-US" dirty="0"/>
              <a:t>How to use our blackboard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action </a:t>
            </a:r>
            <a:r>
              <a:rPr lang="en-US" dirty="0" smtClean="0"/>
              <a:t>items for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through the </a:t>
            </a:r>
            <a:r>
              <a:rPr lang="en-US" u="sng" dirty="0" smtClean="0"/>
              <a:t>syllabus</a:t>
            </a:r>
            <a:endParaRPr lang="en-US" dirty="0"/>
          </a:p>
          <a:p>
            <a:pPr lvl="1"/>
            <a:r>
              <a:rPr lang="en-US" dirty="0" smtClean="0"/>
              <a:t>ask questions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Plan for your project proposal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smtClean="0">
                <a:solidFill>
                  <a:schemeClr val="accent2"/>
                </a:solidFill>
              </a:rPr>
              <a:t>project instruction documents </a:t>
            </a:r>
          </a:p>
          <a:p>
            <a:pPr lvl="1"/>
            <a:r>
              <a:rPr lang="en-US" dirty="0" smtClean="0"/>
              <a:t>Read the sample </a:t>
            </a:r>
            <a:r>
              <a:rPr lang="en-US" dirty="0" smtClean="0">
                <a:solidFill>
                  <a:schemeClr val="accent2"/>
                </a:solidFill>
              </a:rPr>
              <a:t>design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Brainstorm</a:t>
            </a:r>
            <a:r>
              <a:rPr lang="en-US" dirty="0" smtClean="0"/>
              <a:t> and discuss the topic of your class project with your peers, the TA and me </a:t>
            </a:r>
          </a:p>
        </p:txBody>
      </p:sp>
    </p:spTree>
    <p:extLst>
      <p:ext uri="{BB962C8B-B14F-4D97-AF65-F5344CB8AC3E}">
        <p14:creationId xmlns:p14="http://schemas.microsoft.com/office/powerpoint/2010/main" val="8444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action </a:t>
            </a:r>
            <a:r>
              <a:rPr lang="en-US" dirty="0" smtClean="0"/>
              <a:t>items for the following two weeks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the offline reading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>
                <a:solidFill>
                  <a:schemeClr val="accent2"/>
                </a:solidFill>
              </a:rPr>
              <a:t>inalize</a:t>
            </a:r>
            <a:r>
              <a:rPr lang="en-US" dirty="0" smtClean="0"/>
              <a:t> </a:t>
            </a:r>
            <a:r>
              <a:rPr lang="en-US" dirty="0"/>
              <a:t>advanced topic presentation by next Monday</a:t>
            </a:r>
          </a:p>
          <a:p>
            <a:pPr lvl="1"/>
            <a:r>
              <a:rPr lang="en-US" dirty="0" smtClean="0"/>
              <a:t>email your topic to the </a:t>
            </a:r>
            <a:r>
              <a:rPr lang="en-US" dirty="0"/>
              <a:t>TA. </a:t>
            </a:r>
          </a:p>
          <a:p>
            <a:r>
              <a:rPr lang="en-US" dirty="0" smtClean="0"/>
              <a:t>Plan </a:t>
            </a:r>
            <a:r>
              <a:rPr lang="en-US" dirty="0" smtClean="0"/>
              <a:t>for your project proposal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a topic that you will be very interested in. </a:t>
            </a:r>
          </a:p>
          <a:p>
            <a:pPr lvl="1"/>
            <a:r>
              <a:rPr lang="en-US" dirty="0" smtClean="0"/>
              <a:t>The size of the project can’t be too small or too large, better not be too simple or to complicated either. </a:t>
            </a:r>
          </a:p>
          <a:p>
            <a:r>
              <a:rPr lang="en-US" dirty="0" smtClean="0"/>
              <a:t>Pre-read the textbook for the next </a:t>
            </a:r>
            <a:r>
              <a:rPr lang="en-US" dirty="0" smtClean="0"/>
              <a:t>lecture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The first presentation group  uploads your video!!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Project Topics Relevant to My Research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you take any of the topics, my research team members and I will meet you and discuss the project scope with you in details. </a:t>
            </a:r>
          </a:p>
          <a:p>
            <a:r>
              <a:rPr lang="en-US" dirty="0" smtClean="0"/>
              <a:t>The following topics are available: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Google Indoor Map Project - A variety of databases for SU indoor map apps 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of the following can be one project. </a:t>
            </a:r>
          </a:p>
          <a:p>
            <a:pPr lvl="3"/>
            <a:r>
              <a:rPr lang="en-US" dirty="0" smtClean="0"/>
              <a:t>International center office </a:t>
            </a:r>
          </a:p>
          <a:p>
            <a:pPr lvl="3"/>
            <a:r>
              <a:rPr lang="en-US" dirty="0" smtClean="0"/>
              <a:t>Hinds Hall </a:t>
            </a:r>
          </a:p>
          <a:p>
            <a:pPr lvl="3"/>
            <a:r>
              <a:rPr lang="en-US" dirty="0" smtClean="0"/>
              <a:t>Student Center </a:t>
            </a:r>
          </a:p>
          <a:p>
            <a:pPr lvl="3"/>
            <a:r>
              <a:rPr lang="en-US" dirty="0" smtClean="0"/>
              <a:t>Administration Office </a:t>
            </a:r>
          </a:p>
          <a:p>
            <a:pPr lvl="3"/>
            <a:r>
              <a:rPr lang="en-US" dirty="0" smtClean="0"/>
              <a:t>Gym</a:t>
            </a:r>
          </a:p>
          <a:p>
            <a:pPr lvl="3"/>
            <a:r>
              <a:rPr lang="en-US" dirty="0" smtClean="0"/>
              <a:t>If you are not from </a:t>
            </a:r>
            <a:r>
              <a:rPr lang="en-US" dirty="0" err="1" smtClean="0"/>
              <a:t>iSchool</a:t>
            </a:r>
            <a:r>
              <a:rPr lang="en-US" dirty="0" smtClean="0"/>
              <a:t>, then an indoor map database for your department building? </a:t>
            </a:r>
          </a:p>
          <a:p>
            <a:pPr lvl="2"/>
            <a:r>
              <a:rPr lang="en-US" dirty="0" smtClean="0"/>
              <a:t>It is possible many of the buildings will use a similar database structure eventually, but there must be some difference you can discover </a:t>
            </a:r>
          </a:p>
          <a:p>
            <a:pPr lvl="2"/>
            <a:r>
              <a:rPr lang="en-US" dirty="0" smtClean="0"/>
              <a:t>Your final product will be incorporated into my Google Research Project. Thus your class project can be also claimed as part of a research project sponsored by Google.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Public Safety project – Showing and search crime information at different locations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Social Media project – Showing the public’s discussion topics and sentiment to police department agencies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Database for an online learning system – Encourage communication between instructors and students using online videos.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Information </a:t>
            </a:r>
            <a:r>
              <a:rPr lang="en-US" dirty="0" smtClean="0"/>
              <a:t>(I</a:t>
            </a:r>
            <a:r>
              <a:rPr lang="en-US" dirty="0" smtClean="0"/>
              <a:t>) - </a:t>
            </a:r>
            <a:r>
              <a:rPr lang="en-US" dirty="0"/>
              <a:t>Key </a:t>
            </a:r>
            <a:r>
              <a:rPr lang="en-US" dirty="0" smtClean="0"/>
              <a:t>Elements in Your Advanced Topic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the concept</a:t>
            </a:r>
          </a:p>
          <a:p>
            <a:pPr lvl="1"/>
            <a:r>
              <a:rPr lang="en-US" dirty="0" smtClean="0"/>
              <a:t>What is it</a:t>
            </a:r>
          </a:p>
          <a:p>
            <a:pPr lvl="1"/>
            <a:r>
              <a:rPr lang="en-US" dirty="0" smtClean="0"/>
              <a:t>Why it is important or an interesting one? </a:t>
            </a:r>
          </a:p>
          <a:p>
            <a:pPr lvl="1"/>
            <a:r>
              <a:rPr lang="en-US" dirty="0" smtClean="0"/>
              <a:t>What is the current state of art?</a:t>
            </a:r>
          </a:p>
          <a:p>
            <a:pPr lvl="1"/>
            <a:r>
              <a:rPr lang="en-US" dirty="0" smtClean="0"/>
              <a:t>How is it used? </a:t>
            </a:r>
          </a:p>
          <a:p>
            <a:r>
              <a:rPr lang="en-US" dirty="0" smtClean="0"/>
              <a:t>Better give an example </a:t>
            </a:r>
          </a:p>
          <a:p>
            <a:r>
              <a:rPr lang="en-US" dirty="0" smtClean="0"/>
              <a:t>Is there any other important aspects that we should know?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 on 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Assistant professor at </a:t>
            </a:r>
            <a:r>
              <a:rPr lang="en-US" dirty="0" err="1" smtClean="0"/>
              <a:t>iSchool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My education background and work experience</a:t>
            </a:r>
          </a:p>
          <a:p>
            <a:pPr lvl="1"/>
            <a:r>
              <a:rPr lang="en-US" dirty="0"/>
              <a:t>Having designed, built and deployed many application systems using different database systems </a:t>
            </a:r>
            <a:endParaRPr lang="en-US" dirty="0" smtClean="0"/>
          </a:p>
          <a:p>
            <a:r>
              <a:rPr lang="en-US" dirty="0" smtClean="0"/>
              <a:t>Co-director of </a:t>
            </a:r>
            <a:r>
              <a:rPr lang="en-US" dirty="0" smtClean="0">
                <a:solidFill>
                  <a:schemeClr val="accent2"/>
                </a:solidFill>
              </a:rPr>
              <a:t>SALT</a:t>
            </a:r>
            <a:r>
              <a:rPr lang="en-US" dirty="0" smtClean="0"/>
              <a:t> (Social Computing Systems) lab </a:t>
            </a:r>
            <a:r>
              <a:rPr lang="en-US" dirty="0" smtClean="0">
                <a:hlinkClick r:id="rId3"/>
              </a:rPr>
              <a:t>http://salt.ischool.syr.edu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 are hiring student researchers. </a:t>
            </a:r>
          </a:p>
          <a:p>
            <a:pPr lvl="1"/>
            <a:r>
              <a:rPr lang="en-US" dirty="0" smtClean="0"/>
              <a:t>If you are interested in, please send me your resume. </a:t>
            </a:r>
          </a:p>
        </p:txBody>
      </p:sp>
    </p:spTree>
    <p:extLst>
      <p:ext uri="{BB962C8B-B14F-4D97-AF65-F5344CB8AC3E}">
        <p14:creationId xmlns:p14="http://schemas.microsoft.com/office/powerpoint/2010/main" val="12533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(</a:t>
            </a:r>
            <a:r>
              <a:rPr lang="en-US" dirty="0" smtClean="0"/>
              <a:t>II) </a:t>
            </a:r>
            <a:r>
              <a:rPr lang="en-US" dirty="0" smtClean="0"/>
              <a:t>To Give A Good 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56935"/>
            <a:ext cx="10805160" cy="4320028"/>
          </a:xfrm>
        </p:spPr>
        <p:txBody>
          <a:bodyPr>
            <a:normAutofit/>
          </a:bodyPr>
          <a:lstStyle/>
          <a:p>
            <a:r>
              <a:rPr lang="en-US" dirty="0"/>
              <a:t>Before the presentation </a:t>
            </a:r>
          </a:p>
          <a:p>
            <a:pPr lvl="1"/>
            <a:r>
              <a:rPr lang="en-US" dirty="0"/>
              <a:t>Make sure you practice with your co-presenter </a:t>
            </a:r>
          </a:p>
          <a:p>
            <a:pPr lvl="1"/>
            <a:r>
              <a:rPr lang="en-US" dirty="0"/>
              <a:t>Appropriate font sizes and colors </a:t>
            </a:r>
          </a:p>
          <a:p>
            <a:pPr lvl="2"/>
            <a:r>
              <a:rPr lang="en-US" dirty="0"/>
              <a:t>Avoid small texts </a:t>
            </a:r>
          </a:p>
          <a:p>
            <a:pPr lvl="2"/>
            <a:r>
              <a:rPr lang="en-US" dirty="0"/>
              <a:t>Avoid too much texts </a:t>
            </a:r>
          </a:p>
          <a:p>
            <a:pPr lvl="2"/>
            <a:r>
              <a:rPr lang="en-US" dirty="0"/>
              <a:t>Avoid color combinations that are difficult for color blind people</a:t>
            </a:r>
          </a:p>
          <a:p>
            <a:pPr lvl="1"/>
            <a:r>
              <a:rPr lang="en-US" dirty="0"/>
              <a:t>Please self-evaluate your presentation using the following criteria </a:t>
            </a:r>
            <a:r>
              <a:rPr lang="en-US" dirty="0">
                <a:hlinkClick r:id="rId2"/>
              </a:rPr>
              <a:t>http://www.english.wisc.edu/rfyoung/333/Presentation_Evaluation_Form.pdf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above criteria will be used for grading as well. </a:t>
            </a:r>
          </a:p>
          <a:p>
            <a:r>
              <a:rPr lang="en-US" dirty="0"/>
              <a:t>During the presentation: </a:t>
            </a:r>
          </a:p>
          <a:p>
            <a:pPr lvl="1"/>
            <a:r>
              <a:rPr lang="en-US" dirty="0"/>
              <a:t>Keep track of your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write down </a:t>
            </a:r>
          </a:p>
          <a:p>
            <a:pPr lvl="1"/>
            <a:r>
              <a:rPr lang="en-US" dirty="0" smtClean="0"/>
              <a:t>Which part of this lecture you like the most or think the most helpful? (optional why)</a:t>
            </a:r>
          </a:p>
          <a:p>
            <a:pPr lvl="1"/>
            <a:r>
              <a:rPr lang="en-US" dirty="0" smtClean="0"/>
              <a:t>Which part of today’s lecture is confusing or needs more time to understand? </a:t>
            </a:r>
            <a:r>
              <a:rPr lang="en-US" dirty="0"/>
              <a:t>(optional why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Any other comments or questions? (optional)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find me</a:t>
            </a:r>
          </a:p>
          <a:p>
            <a:pPr lvl="1"/>
            <a:r>
              <a:rPr lang="en-US" dirty="0"/>
              <a:t>Please email me your questions or requests for appointments beforehand. Office: Hinds 226</a:t>
            </a:r>
          </a:p>
          <a:p>
            <a:pPr lvl="1"/>
            <a:r>
              <a:rPr lang="en-US" dirty="0"/>
              <a:t>If you call my office 315-443-5299, please leave a voicemail. It will show up in my email.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management?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06" y="3480818"/>
            <a:ext cx="2694444" cy="1425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52" y="1690688"/>
            <a:ext cx="5990495" cy="1687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400" y="3016251"/>
            <a:ext cx="7251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previous TAs </a:t>
            </a:r>
          </a:p>
          <a:p>
            <a:pPr lvl="1"/>
            <a:r>
              <a:rPr lang="en-US" dirty="0" smtClean="0"/>
              <a:t>A Chinese student, who had no prior work experience, now is working at Bloomberg. </a:t>
            </a:r>
          </a:p>
          <a:p>
            <a:pPr lvl="1"/>
            <a:r>
              <a:rPr lang="en-US" dirty="0" smtClean="0"/>
              <a:t>An Indian student who had no prior work experience, graduated within 1.5 years and now works at Nasdaq. He used my database class materials to prepare for his interviews. </a:t>
            </a:r>
          </a:p>
          <a:p>
            <a:pPr lvl="1"/>
            <a:r>
              <a:rPr lang="en-US" dirty="0" smtClean="0"/>
              <a:t>An Indian student who had some work experience, landed a full time position during her summer internship at Bank of America. </a:t>
            </a:r>
          </a:p>
          <a:p>
            <a:r>
              <a:rPr lang="en-US" dirty="0" smtClean="0"/>
              <a:t>My students</a:t>
            </a:r>
          </a:p>
          <a:p>
            <a:pPr lvl="1"/>
            <a:r>
              <a:rPr lang="en-US" dirty="0" smtClean="0"/>
              <a:t>A girl, </a:t>
            </a:r>
            <a:r>
              <a:rPr lang="en-US" dirty="0"/>
              <a:t>who had no prior work </a:t>
            </a:r>
            <a:r>
              <a:rPr lang="en-US" dirty="0" smtClean="0"/>
              <a:t>experience, finished a 14-round job interview and received the job offer by showing the ERD diagram of my system. </a:t>
            </a:r>
          </a:p>
          <a:p>
            <a:pPr lvl="1"/>
            <a:r>
              <a:rPr lang="en-US" dirty="0" smtClean="0"/>
              <a:t>A boy, who did not know database before, received an internship position at </a:t>
            </a:r>
            <a:r>
              <a:rPr lang="en-US" dirty="0" err="1" smtClean="0"/>
              <a:t>BoA</a:t>
            </a:r>
            <a:r>
              <a:rPr lang="en-US" dirty="0" smtClean="0"/>
              <a:t> for database security right after he took my class. </a:t>
            </a:r>
          </a:p>
          <a:p>
            <a:pPr lvl="1"/>
            <a:r>
              <a:rPr lang="en-US" dirty="0" smtClean="0"/>
              <a:t>My students were from different majors. If they can make it, you can!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Database Management System (DBMS)? </a:t>
            </a:r>
          </a:p>
          <a:p>
            <a:pPr lvl="1"/>
            <a:r>
              <a:rPr lang="en-US" dirty="0" smtClean="0"/>
              <a:t>A software application that interacts with its database, applications (web, mobile, etc.) and users to collect, represent and analyze data.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essential </a:t>
            </a:r>
            <a:r>
              <a:rPr lang="en-US" dirty="0" smtClean="0"/>
              <a:t>activities involved </a:t>
            </a:r>
            <a:r>
              <a:rPr lang="en-US" dirty="0" smtClean="0"/>
              <a:t>in creating a database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Determining what data is involved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Identifying the relationships among different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a database for storing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Implementing user interfaces for collecting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Realizing business intelligence by analyzing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Maintaining the data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2699"/>
            <a:ext cx="10515600" cy="36242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one of my </a:t>
            </a:r>
            <a:r>
              <a:rPr lang="en-US" dirty="0" smtClean="0"/>
              <a:t>research projects </a:t>
            </a:r>
            <a:r>
              <a:rPr lang="en-US" dirty="0"/>
              <a:t>to explain the </a:t>
            </a:r>
            <a:r>
              <a:rPr lang="en-US" dirty="0" smtClean="0"/>
              <a:t>steps </a:t>
            </a:r>
          </a:p>
          <a:p>
            <a:endParaRPr lang="en-US" dirty="0" smtClean="0"/>
          </a:p>
          <a:p>
            <a:r>
              <a:rPr lang="en-US" dirty="0" smtClean="0"/>
              <a:t>How can transit agencies (i.e., the bus service providers) collect riders’ reports to improve transit services?   </a:t>
            </a: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89" y="4605491"/>
            <a:ext cx="1774018" cy="9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8200" cy="1325563"/>
          </a:xfrm>
        </p:spPr>
        <p:txBody>
          <a:bodyPr/>
          <a:lstStyle/>
          <a:p>
            <a:r>
              <a:rPr lang="en-US" dirty="0" smtClean="0"/>
              <a:t>In order to answer “what” data is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the “subject matter experts” or “stakeholders” to understand what they do now </a:t>
            </a:r>
          </a:p>
          <a:p>
            <a:pPr lvl="1"/>
            <a:r>
              <a:rPr lang="en-US" dirty="0"/>
              <a:t>from the riders’ perspective: </a:t>
            </a:r>
          </a:p>
          <a:p>
            <a:pPr lvl="2"/>
            <a:r>
              <a:rPr lang="en-US" dirty="0"/>
              <a:t>Have paper schedule, but not real-time schedule </a:t>
            </a:r>
          </a:p>
          <a:p>
            <a:pPr lvl="2"/>
            <a:r>
              <a:rPr lang="en-US" dirty="0">
                <a:sym typeface="Wingdings"/>
              </a:rPr>
              <a:t> challenge </a:t>
            </a:r>
            <a:r>
              <a:rPr lang="en-US" dirty="0" smtClean="0">
                <a:sym typeface="Wingdings"/>
              </a:rPr>
              <a:t>1 </a:t>
            </a:r>
            <a:r>
              <a:rPr lang="en-US" dirty="0">
                <a:sym typeface="Wingdings"/>
              </a:rPr>
              <a:t>: how to get real time bus information? (uncertainty) 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/>
              <a:t>from </a:t>
            </a:r>
            <a:r>
              <a:rPr lang="en-US" dirty="0"/>
              <a:t>the drivers’ perspective: </a:t>
            </a:r>
          </a:p>
          <a:p>
            <a:pPr lvl="2"/>
            <a:r>
              <a:rPr lang="en-US" dirty="0"/>
              <a:t>If the bus is full, the bus driver can skip some stops </a:t>
            </a:r>
          </a:p>
          <a:p>
            <a:pPr lvl="2"/>
            <a:r>
              <a:rPr lang="en-US" dirty="0"/>
              <a:t>If the bus does not have space, wheelchair users cannot get on the bus </a:t>
            </a:r>
          </a:p>
          <a:p>
            <a:pPr lvl="2"/>
            <a:r>
              <a:rPr lang="en-US" dirty="0"/>
              <a:t>If we send many buses, we may waste money on running empty buses</a:t>
            </a:r>
          </a:p>
          <a:p>
            <a:pPr lvl="2"/>
            <a:r>
              <a:rPr lang="en-US" dirty="0">
                <a:sym typeface="Wingdings"/>
              </a:rPr>
              <a:t>  challenge </a:t>
            </a:r>
            <a:r>
              <a:rPr lang="en-US" dirty="0" smtClean="0">
                <a:sym typeface="Wingdings"/>
              </a:rPr>
              <a:t>2 </a:t>
            </a:r>
            <a:r>
              <a:rPr lang="en-US" dirty="0">
                <a:sym typeface="Wingdings"/>
              </a:rPr>
              <a:t>: </a:t>
            </a:r>
            <a:r>
              <a:rPr lang="en-US" dirty="0"/>
              <a:t>How to collect bus load information? </a:t>
            </a:r>
          </a:p>
        </p:txBody>
      </p:sp>
    </p:spTree>
    <p:extLst>
      <p:ext uri="{BB962C8B-B14F-4D97-AF65-F5344CB8AC3E}">
        <p14:creationId xmlns:p14="http://schemas.microsoft.com/office/powerpoint/2010/main" val="2304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Writing 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767940"/>
            <a:ext cx="5283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focus:</a:t>
            </a:r>
          </a:p>
          <a:p>
            <a:pPr lvl="1"/>
            <a:r>
              <a:rPr lang="en-US" dirty="0"/>
              <a:t>What data needs to be collected?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different people would use the data coming through the system? 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to present the data? </a:t>
            </a:r>
          </a:p>
          <a:p>
            <a:pPr lvl="1"/>
            <a:r>
              <a:rPr lang="en-US" dirty="0"/>
              <a:t>Privacy issues? </a:t>
            </a:r>
            <a:r>
              <a:rPr lang="en-US" dirty="0" smtClean="0"/>
              <a:t>Who can see what? </a:t>
            </a:r>
          </a:p>
          <a:p>
            <a:r>
              <a:rPr lang="en-US" dirty="0" smtClean="0"/>
              <a:t>Clarify the functional requirements by either describing the final deliverables or providing mockup designs</a:t>
            </a:r>
          </a:p>
          <a:p>
            <a:pPr lvl="1"/>
            <a:r>
              <a:rPr lang="en-US" dirty="0" smtClean="0"/>
              <a:t>The final project website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://www.tiramisutransit.com</a:t>
            </a:r>
          </a:p>
          <a:p>
            <a:pPr lvl="1"/>
            <a:r>
              <a:rPr lang="en-US" dirty="0" smtClean="0"/>
              <a:t>The app </a:t>
            </a:r>
            <a:r>
              <a:rPr lang="en-US" dirty="0"/>
              <a:t>view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play.google.com/store/apps/details?id=edu.cmu.dv1.androidprod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784" y="442377"/>
            <a:ext cx="1774018" cy="901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860" y="4233173"/>
            <a:ext cx="1450940" cy="2309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252" y="1390029"/>
            <a:ext cx="4565112" cy="17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2491</Words>
  <Application>Microsoft Macintosh PowerPoint</Application>
  <PresentationFormat>Widescreen</PresentationFormat>
  <Paragraphs>382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Wingdings</vt:lpstr>
      <vt:lpstr>宋体</vt:lpstr>
      <vt:lpstr>Arial</vt:lpstr>
      <vt:lpstr>Office Theme</vt:lpstr>
      <vt:lpstr>IST 659 - Data Administration Concepts and Database Management </vt:lpstr>
      <vt:lpstr>Our First Lecture</vt:lpstr>
      <vt:lpstr>Some background on me: </vt:lpstr>
      <vt:lpstr>Why do we learn database management? </vt:lpstr>
      <vt:lpstr>Sample Stories </vt:lpstr>
      <vt:lpstr>Basic Concepts </vt:lpstr>
      <vt:lpstr>A Case Study </vt:lpstr>
      <vt:lpstr>In order to answer “what” data is involved</vt:lpstr>
      <vt:lpstr>1. Writing Business Rules</vt:lpstr>
      <vt:lpstr>2. Modeling and Designing Database </vt:lpstr>
      <vt:lpstr>3. Creating a Database (Relational Tables) </vt:lpstr>
      <vt:lpstr>4. Collecting Data</vt:lpstr>
      <vt:lpstr>5. Analyzing Data (Generating Reports)</vt:lpstr>
      <vt:lpstr>6. Database Maintenance</vt:lpstr>
      <vt:lpstr>The Pyramid  </vt:lpstr>
      <vt:lpstr>Scope of This Course</vt:lpstr>
      <vt:lpstr>A Roadmap of IST 659 </vt:lpstr>
      <vt:lpstr>Advanced Topic Presentations</vt:lpstr>
      <vt:lpstr>4 Check Points of the Class Project</vt:lpstr>
      <vt:lpstr>Assessment</vt:lpstr>
      <vt:lpstr>Grading Policy and The Cut</vt:lpstr>
      <vt:lpstr>How to Use Blackboard  </vt:lpstr>
      <vt:lpstr>Breaking the Ice</vt:lpstr>
      <vt:lpstr>DBMS concepts – for additional readings</vt:lpstr>
      <vt:lpstr>Revisit today’s lecture </vt:lpstr>
      <vt:lpstr>Your action items for now</vt:lpstr>
      <vt:lpstr>Your action items for the following two weeks </vt:lpstr>
      <vt:lpstr>Project Topics Relevant to My Research</vt:lpstr>
      <vt:lpstr>Additional Information (I) - Key Elements in Your Advanced Topic Presentation</vt:lpstr>
      <vt:lpstr>Additional Information (II) To Give A Good Presentation </vt:lpstr>
      <vt:lpstr>Feedback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659 - Data Administration Concepts and Database Management </dc:title>
  <dc:creator>Yun Huang</dc:creator>
  <cp:lastModifiedBy>Yun Huang</cp:lastModifiedBy>
  <cp:revision>1719</cp:revision>
  <cp:lastPrinted>2016-08-29T01:06:37Z</cp:lastPrinted>
  <dcterms:created xsi:type="dcterms:W3CDTF">2015-08-28T01:51:00Z</dcterms:created>
  <dcterms:modified xsi:type="dcterms:W3CDTF">2016-08-29T12:10:13Z</dcterms:modified>
</cp:coreProperties>
</file>