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6" r:id="rId2"/>
    <p:sldId id="277" r:id="rId3"/>
    <p:sldId id="261" r:id="rId4"/>
    <p:sldId id="283" r:id="rId5"/>
    <p:sldId id="262" r:id="rId6"/>
    <p:sldId id="260" r:id="rId7"/>
    <p:sldId id="281" r:id="rId8"/>
    <p:sldId id="263" r:id="rId9"/>
    <p:sldId id="282" r:id="rId10"/>
    <p:sldId id="264" r:id="rId11"/>
    <p:sldId id="265" r:id="rId12"/>
    <p:sldId id="266" r:id="rId13"/>
    <p:sldId id="267" r:id="rId14"/>
    <p:sldId id="278" r:id="rId15"/>
    <p:sldId id="269" r:id="rId16"/>
    <p:sldId id="270" r:id="rId17"/>
    <p:sldId id="271" r:id="rId18"/>
    <p:sldId id="279" r:id="rId19"/>
    <p:sldId id="273" r:id="rId20"/>
    <p:sldId id="274" r:id="rId21"/>
    <p:sldId id="280" r:id="rId22"/>
    <p:sldId id="275" r:id="rId23"/>
    <p:sldId id="276" r:id="rId24"/>
    <p:sldId id="25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F6C4E-4641-9E48-9E21-019E04980C2D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E3BA3-C06D-2440-85D9-82C4DD19D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9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69DF9F-2C5C-4F56-9CFC-D9A4A4CD9A2F}" type="datetimeFigureOut">
              <a:rPr lang="en-US" smtClean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33E36D-CE0B-4147-995B-384B628E6BB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DF9F-2C5C-4F56-9CFC-D9A4A4CD9A2F}" type="datetimeFigureOut">
              <a:rPr lang="en-US" smtClean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E36D-CE0B-4147-995B-384B628E6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DF9F-2C5C-4F56-9CFC-D9A4A4CD9A2F}" type="datetimeFigureOut">
              <a:rPr lang="en-US" smtClean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E36D-CE0B-4147-995B-384B628E6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DF9F-2C5C-4F56-9CFC-D9A4A4CD9A2F}" type="datetimeFigureOut">
              <a:rPr lang="en-US" smtClean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E36D-CE0B-4147-995B-384B628E6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69DF9F-2C5C-4F56-9CFC-D9A4A4CD9A2F}" type="datetimeFigureOut">
              <a:rPr lang="en-US" smtClean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33E36D-CE0B-4147-995B-384B628E6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DF9F-2C5C-4F56-9CFC-D9A4A4CD9A2F}" type="datetimeFigureOut">
              <a:rPr lang="en-US" smtClean="0"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E36D-CE0B-4147-995B-384B628E6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DF9F-2C5C-4F56-9CFC-D9A4A4CD9A2F}" type="datetimeFigureOut">
              <a:rPr lang="en-US" smtClean="0"/>
              <a:t>12/2/16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E36D-CE0B-4147-995B-384B628E6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DF9F-2C5C-4F56-9CFC-D9A4A4CD9A2F}" type="datetimeFigureOut">
              <a:rPr lang="en-US" smtClean="0"/>
              <a:t>12/2/16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E36D-CE0B-4147-995B-384B628E6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DF9F-2C5C-4F56-9CFC-D9A4A4CD9A2F}" type="datetimeFigureOut">
              <a:rPr lang="en-US" smtClean="0"/>
              <a:t>12/2/16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E36D-CE0B-4147-995B-384B628E6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69DF9F-2C5C-4F56-9CFC-D9A4A4CD9A2F}" type="datetimeFigureOut">
              <a:rPr lang="en-US" smtClean="0"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33E36D-CE0B-4147-995B-384B628E6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69DF9F-2C5C-4F56-9CFC-D9A4A4CD9A2F}" type="datetimeFigureOut">
              <a:rPr lang="en-US" smtClean="0"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33E36D-CE0B-4147-995B-384B628E6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0769DF9F-2C5C-4F56-9CFC-D9A4A4CD9A2F}" type="datetimeFigureOut">
              <a:rPr lang="en-US" smtClean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1633E36D-CE0B-4147-995B-384B628E6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90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http://en.wikipedia.org/wiki/Extract,_transform,_load" TargetMode="External"/><Relationship Id="rId6" Type="http://schemas.openxmlformats.org/officeDocument/2006/relationships/hyperlink" Target="http://www.etlsolutions.com/exploring-gartners-data-integration-magic-quadrant-2012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rmatica.com/us/solutions/enterprise-data-integration-and-managemen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Informatica </a:t>
            </a:r>
            <a:r>
              <a:rPr lang="en-US" dirty="0" err="1" smtClean="0"/>
              <a:t>PowerCenter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4600"/>
            <a:ext cx="7408333" cy="3450696"/>
          </a:xfrm>
        </p:spPr>
        <p:txBody>
          <a:bodyPr/>
          <a:lstStyle/>
          <a:p>
            <a:r>
              <a:rPr lang="en-US" dirty="0" smtClean="0"/>
              <a:t>Case Study</a:t>
            </a:r>
          </a:p>
          <a:p>
            <a:pPr lvl="1"/>
            <a:r>
              <a:rPr lang="en-US" dirty="0" smtClean="0"/>
              <a:t>Loading of +1,000,000 records in less than 4 minutes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64523"/>
            <a:ext cx="8001000" cy="34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</a:p>
          <a:p>
            <a:pPr lvl="1"/>
            <a:r>
              <a:rPr lang="en-US" dirty="0"/>
              <a:t>Revamping </a:t>
            </a:r>
            <a:r>
              <a:rPr lang="en-US" dirty="0" smtClean="0"/>
              <a:t>Nadjma Integration Solution from SAP Data Services which takes more than 15 hours to Informatica </a:t>
            </a:r>
            <a:r>
              <a:rPr lang="en-US" dirty="0" err="1" smtClean="0"/>
              <a:t>PowerCenter</a:t>
            </a:r>
            <a:r>
              <a:rPr lang="en-US" dirty="0" smtClean="0"/>
              <a:t> it takes now 4 hours with average load of 21,000,000 records.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4308861"/>
            <a:ext cx="1387494" cy="474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MarocTeleco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4953000"/>
            <a:ext cx="1277955" cy="674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361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Quality assures data is </a:t>
            </a:r>
          </a:p>
          <a:p>
            <a:pPr lvl="1"/>
            <a:r>
              <a:rPr lang="en-US" dirty="0" smtClean="0"/>
              <a:t>Completeness: Data not missing </a:t>
            </a:r>
            <a:r>
              <a:rPr lang="en-US" dirty="0"/>
              <a:t>or </a:t>
            </a:r>
            <a:r>
              <a:rPr lang="en-US" dirty="0" smtClean="0"/>
              <a:t>unusable</a:t>
            </a:r>
            <a:endParaRPr lang="en-US" dirty="0"/>
          </a:p>
          <a:p>
            <a:pPr lvl="1"/>
            <a:r>
              <a:rPr lang="en-US" dirty="0" smtClean="0"/>
              <a:t>Conformity: Data </a:t>
            </a:r>
            <a:r>
              <a:rPr lang="en-US" dirty="0"/>
              <a:t>is stored in a </a:t>
            </a:r>
            <a:r>
              <a:rPr lang="en-US" dirty="0" smtClean="0"/>
              <a:t>standard format</a:t>
            </a:r>
            <a:endParaRPr lang="en-US" dirty="0"/>
          </a:p>
          <a:p>
            <a:pPr lvl="1"/>
            <a:r>
              <a:rPr lang="en-US" dirty="0" smtClean="0"/>
              <a:t>Consistency: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values </a:t>
            </a:r>
            <a:r>
              <a:rPr lang="en-US" dirty="0" smtClean="0"/>
              <a:t>don’t give </a:t>
            </a:r>
            <a:r>
              <a:rPr lang="en-US" dirty="0"/>
              <a:t>conflicting </a:t>
            </a:r>
            <a:r>
              <a:rPr lang="en-US" dirty="0" smtClean="0"/>
              <a:t>information</a:t>
            </a:r>
            <a:endParaRPr lang="en-US" dirty="0"/>
          </a:p>
          <a:p>
            <a:pPr lvl="1"/>
            <a:r>
              <a:rPr lang="en-US" dirty="0" smtClean="0"/>
              <a:t>Accuracy: Data </a:t>
            </a:r>
            <a:r>
              <a:rPr lang="en-US" dirty="0"/>
              <a:t>is incorrect or out of </a:t>
            </a:r>
            <a:r>
              <a:rPr lang="en-US" dirty="0" smtClean="0"/>
              <a:t>date</a:t>
            </a:r>
            <a:endParaRPr lang="en-US" dirty="0"/>
          </a:p>
          <a:p>
            <a:pPr lvl="1"/>
            <a:r>
              <a:rPr lang="en-US" dirty="0" smtClean="0"/>
              <a:t>Duplicates: Data </a:t>
            </a:r>
            <a:r>
              <a:rPr lang="en-US" dirty="0"/>
              <a:t>records </a:t>
            </a:r>
            <a:r>
              <a:rPr lang="en-US" dirty="0" smtClean="0"/>
              <a:t>aren’t repeated</a:t>
            </a:r>
            <a:endParaRPr lang="en-US" dirty="0"/>
          </a:p>
          <a:p>
            <a:pPr lvl="1"/>
            <a:r>
              <a:rPr lang="en-US" dirty="0" smtClean="0"/>
              <a:t>Integrity: Data isn’t referenced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</a:p>
          <a:p>
            <a:pPr lvl="1"/>
            <a:r>
              <a:rPr lang="en-US" dirty="0"/>
              <a:t>DWH revamp resulted in need for developing reporting/universes using business Objects XI on top of </a:t>
            </a:r>
            <a:r>
              <a:rPr lang="en-US" dirty="0" smtClean="0"/>
              <a:t>Teradata</a:t>
            </a:r>
            <a:endParaRPr lang="en-US" dirty="0"/>
          </a:p>
          <a:p>
            <a:pPr lvl="1"/>
            <a:r>
              <a:rPr lang="en-US" dirty="0"/>
              <a:t> Upgrade of BI from Oracle to New Enterprise DWH </a:t>
            </a:r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dirty="0" smtClean="0"/>
              <a:t>Teradata </a:t>
            </a:r>
            <a:endParaRPr lang="en-US" dirty="0"/>
          </a:p>
          <a:p>
            <a:pPr lvl="1"/>
            <a:r>
              <a:rPr lang="en-US" dirty="0"/>
              <a:t> Review of Current Business Objects Environment</a:t>
            </a:r>
          </a:p>
          <a:p>
            <a:pPr lvl="1"/>
            <a:r>
              <a:rPr lang="en-US" dirty="0"/>
              <a:t> Re-design of ETL Methodology, Architecture and Techniques for Optimized Performance</a:t>
            </a:r>
          </a:p>
          <a:p>
            <a:pPr lvl="1"/>
            <a:endParaRPr lang="en-US" dirty="0"/>
          </a:p>
        </p:txBody>
      </p:sp>
      <p:pic>
        <p:nvPicPr>
          <p:cNvPr id="4" name="Picture 3" descr="logo-djezzy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1400" y="5562600"/>
            <a:ext cx="1377996" cy="808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04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All Business Requirements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</a:p>
          <a:p>
            <a:pPr lvl="1"/>
            <a:r>
              <a:rPr lang="en-US" dirty="0"/>
              <a:t>Nadjma Project has +300 mappings hasn’t </a:t>
            </a:r>
            <a:r>
              <a:rPr lang="en-US" dirty="0" smtClean="0"/>
              <a:t>a single Custom Transformation thanks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dirty="0"/>
              <a:t>variety of Informatica Transformations which handle most of Business Requirements.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139583"/>
            <a:ext cx="1387494" cy="474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MarocTeleco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0" y="5246029"/>
            <a:ext cx="1277955" cy="674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12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Maintenance and </a:t>
            </a:r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ICS feature for configuration</a:t>
            </a:r>
          </a:p>
          <a:p>
            <a:r>
              <a:rPr lang="en-US" dirty="0" smtClean="0"/>
              <a:t>Separation of developing mappings and running workflows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1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and Configurations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</a:p>
          <a:p>
            <a:pPr lvl="1"/>
            <a:r>
              <a:rPr lang="en-US" dirty="0" smtClean="0"/>
              <a:t>Nadjma required to not using any static code, even parameters and although the project has +300 mappings, it hasn’t single line of static code, everything is configurable thanks to ICS feature.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021423"/>
            <a:ext cx="1387494" cy="474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MarocTeleco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5127869"/>
            <a:ext cx="1277955" cy="674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21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Versioning and Source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Folders and Check-in and Check-out</a:t>
            </a:r>
          </a:p>
          <a:p>
            <a:r>
              <a:rPr lang="en-US" dirty="0" smtClean="0"/>
              <a:t>Developers can </a:t>
            </a:r>
            <a:r>
              <a:rPr lang="en-US" dirty="0"/>
              <a:t>control the changes over source </a:t>
            </a:r>
            <a:r>
              <a:rPr lang="en-US" dirty="0" smtClean="0"/>
              <a:t>code and can </a:t>
            </a:r>
            <a:r>
              <a:rPr lang="en-US" dirty="0"/>
              <a:t>retain the multiple copies of source code and can give them a label (name). </a:t>
            </a:r>
            <a:endParaRPr lang="en-US" dirty="0" smtClean="0"/>
          </a:p>
          <a:p>
            <a:r>
              <a:rPr lang="en-US" dirty="0" smtClean="0"/>
              <a:t>Informatica </a:t>
            </a:r>
            <a:r>
              <a:rPr lang="en-US" dirty="0" err="1" smtClean="0"/>
              <a:t>PowerCenter</a:t>
            </a:r>
            <a:r>
              <a:rPr lang="en-US" dirty="0" smtClean="0"/>
              <a:t> Version Control </a:t>
            </a:r>
            <a:r>
              <a:rPr lang="en-US" dirty="0"/>
              <a:t>tracks the code changes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Informatica</a:t>
            </a:r>
            <a:r>
              <a:rPr lang="en-US" dirty="0"/>
              <a:t> </a:t>
            </a:r>
            <a:r>
              <a:rPr lang="en-US" dirty="0" err="1" smtClean="0"/>
              <a:t>PowerCenter</a:t>
            </a:r>
            <a:r>
              <a:rPr lang="en-US" dirty="0" smtClean="0"/>
              <a:t> </a:t>
            </a:r>
            <a:r>
              <a:rPr lang="en-US" dirty="0"/>
              <a:t>Version </a:t>
            </a:r>
            <a:r>
              <a:rPr lang="en-US" dirty="0" smtClean="0"/>
              <a:t>Control </a:t>
            </a:r>
            <a:r>
              <a:rPr lang="en-US" dirty="0"/>
              <a:t>retains the accountability for a source code change. In simple words you can identify that which developer has done what.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5874" y="3124200"/>
            <a:ext cx="1439853" cy="973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and Source Control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</a:t>
            </a:r>
          </a:p>
          <a:p>
            <a:pPr lvl="1"/>
            <a:r>
              <a:rPr lang="en-US" dirty="0" smtClean="0"/>
              <a:t>Vodafone: </a:t>
            </a:r>
            <a:r>
              <a:rPr lang="en-US" dirty="0"/>
              <a:t>required to handle every month with change in business logic and retains other months with </a:t>
            </a:r>
            <a:r>
              <a:rPr lang="en-US" dirty="0" smtClean="0"/>
              <a:t>its logic separately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Nadjma: +5 developers working in same mappings with the advantage on Informatica </a:t>
            </a:r>
            <a:r>
              <a:rPr lang="en-US" dirty="0" err="1" smtClean="0"/>
              <a:t>PowerCenter</a:t>
            </a:r>
            <a:r>
              <a:rPr lang="en-US" dirty="0" smtClean="0"/>
              <a:t> Versioning and Source Control feature it allows</a:t>
            </a:r>
          </a:p>
          <a:p>
            <a:pPr lvl="2"/>
            <a:r>
              <a:rPr lang="en-US" dirty="0" smtClean="0"/>
              <a:t>Secure source code</a:t>
            </a:r>
          </a:p>
          <a:p>
            <a:pPr lvl="2"/>
            <a:r>
              <a:rPr lang="en-US" dirty="0" smtClean="0"/>
              <a:t>Returns to specific version in case of light changing requirements.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223261"/>
            <a:ext cx="1387494" cy="474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MarocTelecom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43800" y="5867400"/>
            <a:ext cx="1277955" cy="674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436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advantage to administrators to control who can do what.</a:t>
            </a:r>
          </a:p>
          <a:p>
            <a:r>
              <a:rPr lang="en-US" dirty="0" smtClean="0"/>
              <a:t>Tracks every change happens.</a:t>
            </a:r>
          </a:p>
          <a:p>
            <a:r>
              <a:rPr lang="en-US" dirty="0" smtClean="0"/>
              <a:t>With the ability to integrate with Informatica other products like Data Warehouse Advisor, you can monitor Workflows data consumption and </a:t>
            </a:r>
            <a:r>
              <a:rPr lang="en-US" dirty="0" err="1" smtClean="0"/>
              <a:t>loadtime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ETL?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1267" y="1691279"/>
            <a:ext cx="7408333" cy="3450696"/>
          </a:xfrm>
        </p:spPr>
        <p:txBody>
          <a:bodyPr/>
          <a:lstStyle/>
          <a:p>
            <a:r>
              <a:rPr lang="en-US" dirty="0" err="1"/>
              <a:t>Informatica</a:t>
            </a:r>
            <a:r>
              <a:rPr lang="en-US" dirty="0"/>
              <a:t> </a:t>
            </a:r>
            <a:r>
              <a:rPr lang="en-US" dirty="0" err="1"/>
              <a:t>PowerCenter</a:t>
            </a:r>
            <a:r>
              <a:rPr lang="en-US" dirty="0"/>
              <a:t> is an ETL tool</a:t>
            </a:r>
            <a:endParaRPr lang="en-US" dirty="0" smtClean="0"/>
          </a:p>
          <a:p>
            <a:r>
              <a:rPr lang="en-US" dirty="0" smtClean="0"/>
              <a:t>ETL stands for Extract, Transform and Load data from </a:t>
            </a:r>
            <a:r>
              <a:rPr lang="en-US" dirty="0"/>
              <a:t>different heterogeneous </a:t>
            </a:r>
            <a:r>
              <a:rPr lang="en-US" dirty="0" smtClean="0"/>
              <a:t>data sources to commonly one data source.</a:t>
            </a:r>
          </a:p>
          <a:p>
            <a:r>
              <a:rPr lang="en-US" dirty="0" smtClean="0"/>
              <a:t>This Process is called Data Integration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808" y="3581400"/>
            <a:ext cx="5650992" cy="312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</a:t>
            </a:r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Informatica </a:t>
            </a:r>
            <a:r>
              <a:rPr lang="en-US" dirty="0" err="1"/>
              <a:t>PowerCenter</a:t>
            </a:r>
            <a:r>
              <a:rPr lang="en-US" dirty="0" smtClean="0"/>
              <a:t> with all these features can be installed on decent servers in terms of Specs and Cost.</a:t>
            </a:r>
          </a:p>
          <a:p>
            <a:r>
              <a:rPr lang="en-US" dirty="0" smtClean="0"/>
              <a:t>All you need to install </a:t>
            </a:r>
            <a:r>
              <a:rPr lang="en-US" dirty="0" err="1" smtClean="0"/>
              <a:t>PowerCenter</a:t>
            </a:r>
            <a:r>
              <a:rPr lang="en-US" dirty="0" smtClean="0"/>
              <a:t> Server/Client a machine with Dual Core 2 GHz, 4 GB of Ram and HDD with 10 GB available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2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Servers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7408333" cy="3450696"/>
          </a:xfrm>
        </p:spPr>
        <p:txBody>
          <a:bodyPr/>
          <a:lstStyle/>
          <a:p>
            <a:r>
              <a:rPr lang="en-US" dirty="0" smtClean="0"/>
              <a:t>Case Study</a:t>
            </a:r>
          </a:p>
          <a:p>
            <a:pPr lvl="1"/>
            <a:r>
              <a:rPr lang="en-US" dirty="0"/>
              <a:t>Loading of +1,000,000 records in less than 4 minutes </a:t>
            </a:r>
            <a:r>
              <a:rPr lang="en-US" dirty="0" smtClean="0"/>
              <a:t>in machine with 6 GB of Ram and Core i3 processor 2.53 GHz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352800"/>
            <a:ext cx="8001000" cy="34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 and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Great support to whom developing and administering Informatica products Server\Client applications.</a:t>
            </a:r>
          </a:p>
          <a:p>
            <a:r>
              <a:rPr lang="en-US" dirty="0" smtClean="0"/>
              <a:t>My Support </a:t>
            </a:r>
            <a:r>
              <a:rPr lang="en-US" dirty="0" err="1" smtClean="0"/>
              <a:t>subsite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smtClean="0"/>
              <a:t>Informatica provides </a:t>
            </a:r>
            <a:r>
              <a:rPr lang="en-US" dirty="0"/>
              <a:t>valuable benefits free to all customers and partners like </a:t>
            </a:r>
            <a:endParaRPr lang="en-US" dirty="0" smtClean="0"/>
          </a:p>
          <a:p>
            <a:pPr lvl="1"/>
            <a:r>
              <a:rPr lang="en-US" dirty="0" smtClean="0"/>
              <a:t>Knowledge </a:t>
            </a:r>
            <a:r>
              <a:rPr lang="en-US" dirty="0"/>
              <a:t>Base and Product </a:t>
            </a:r>
            <a:r>
              <a:rPr lang="en-US" dirty="0" smtClean="0"/>
              <a:t>Documentation</a:t>
            </a:r>
          </a:p>
          <a:p>
            <a:pPr lvl="1"/>
            <a:r>
              <a:rPr lang="en-US" dirty="0"/>
              <a:t>My Support Community</a:t>
            </a:r>
          </a:p>
          <a:p>
            <a:pPr lvl="1"/>
            <a:r>
              <a:rPr lang="en-US" dirty="0"/>
              <a:t>Velocity : a proven solutions </a:t>
            </a:r>
            <a:r>
              <a:rPr lang="en-US" dirty="0" smtClean="0"/>
              <a:t>methodology</a:t>
            </a:r>
          </a:p>
          <a:p>
            <a:pPr lvl="1"/>
            <a:r>
              <a:rPr lang="en-US" dirty="0"/>
              <a:t>How-to Library (H2L)</a:t>
            </a:r>
          </a:p>
        </p:txBody>
      </p:sp>
    </p:spTree>
    <p:extLst>
      <p:ext uri="{BB962C8B-B14F-4D97-AF65-F5344CB8AC3E}">
        <p14:creationId xmlns:p14="http://schemas.microsoft.com/office/powerpoint/2010/main" val="34614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52800" y="2743200"/>
            <a:ext cx="7200900" cy="14859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You!</a:t>
            </a:r>
            <a:endParaRPr lang="en-US" sz="6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24200" y="5334000"/>
            <a:ext cx="72009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Enterprise Data Integration &amp; </a:t>
            </a:r>
            <a:r>
              <a:rPr lang="en-US" dirty="0" smtClean="0"/>
              <a:t>Management Solutions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://www.informatica.com/us/solutions/enterprise-data-integration-and-management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Case </a:t>
            </a:r>
            <a:r>
              <a:rPr lang="en-US" dirty="0"/>
              <a:t>Studies </a:t>
            </a:r>
            <a:r>
              <a:rPr lang="en-US" dirty="0">
                <a:hlinkClick r:id="rId3" invalidUrl="http://www.informatica.com/us/resource-library/resource_search_results.aspx?resource=White Papers"/>
              </a:rPr>
              <a:t>http://</a:t>
            </a:r>
            <a:r>
              <a:rPr lang="en-US" dirty="0" smtClean="0">
                <a:hlinkClick r:id="rId4" invalidUrl="http://www.informatica.com/us/resource-library/resource_search_results.aspx?resource=White Papers"/>
              </a:rPr>
              <a:t>www.informatica.com/us/resource-library/resource_search_results.aspx?resource=White%20Papers</a:t>
            </a:r>
            <a:r>
              <a:rPr lang="en-US" dirty="0" smtClean="0"/>
              <a:t> </a:t>
            </a:r>
          </a:p>
          <a:p>
            <a:r>
              <a:rPr lang="en-US" dirty="0"/>
              <a:t>ETL </a:t>
            </a:r>
            <a:r>
              <a:rPr lang="en-US" dirty="0">
                <a:hlinkClick r:id="rId5"/>
              </a:rPr>
              <a:t>http://en.wikipedia.org/wiki/Extract,_transform,_</a:t>
            </a:r>
            <a:r>
              <a:rPr lang="en-US" dirty="0" smtClean="0">
                <a:hlinkClick r:id="rId5"/>
              </a:rPr>
              <a:t>load</a:t>
            </a:r>
            <a:r>
              <a:rPr lang="en-US" dirty="0" smtClean="0"/>
              <a:t> </a:t>
            </a:r>
          </a:p>
          <a:p>
            <a:r>
              <a:rPr lang="en-US" dirty="0"/>
              <a:t>Informatica Benchmark </a:t>
            </a:r>
            <a:r>
              <a:rPr lang="en-US" dirty="0">
                <a:hlinkClick r:id="rId6"/>
              </a:rPr>
              <a:t>http://www.etlsolutions.com/exploring-gartners-data-integration-magic-quadrant-2012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 now trying to make themselves much more operational with easy-to-interoperate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is most important part of any organization.</a:t>
            </a:r>
          </a:p>
          <a:p>
            <a:r>
              <a:rPr lang="en-US" dirty="0" smtClean="0"/>
              <a:t>Data </a:t>
            </a:r>
            <a:r>
              <a:rPr lang="en-US" dirty="0"/>
              <a:t>is backbone of any report and reports are the baseline on which all the vital management decisions are taken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coexist in different maybe </a:t>
            </a:r>
            <a:r>
              <a:rPr lang="en-US" dirty="0"/>
              <a:t>heterogeneous </a:t>
            </a:r>
            <a:r>
              <a:rPr lang="en-US" dirty="0" smtClean="0"/>
              <a:t>data sources.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Choosing </a:t>
            </a:r>
            <a:r>
              <a:rPr lang="en-US" dirty="0" err="1" smtClean="0"/>
              <a:t>Informatica</a:t>
            </a:r>
            <a:r>
              <a:rPr lang="en-US" dirty="0" smtClean="0"/>
              <a:t> </a:t>
            </a:r>
            <a:r>
              <a:rPr lang="en-US" dirty="0" err="1" smtClean="0"/>
              <a:t>PowerCenter</a:t>
            </a:r>
            <a:r>
              <a:rPr lang="en-US" dirty="0" smtClean="0"/>
              <a:t> for data </a:t>
            </a:r>
            <a:r>
              <a:rPr lang="en-US" dirty="0" err="1" smtClean="0"/>
              <a:t>intergration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Meet </a:t>
            </a:r>
            <a:r>
              <a:rPr lang="en-US" b="1" dirty="0"/>
              <a:t>business demands with improved developer productivity: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Enhance </a:t>
            </a:r>
            <a:r>
              <a:rPr lang="en-US" b="1" dirty="0"/>
              <a:t>business–IT </a:t>
            </a:r>
            <a:r>
              <a:rPr lang="en-US" b="1" dirty="0" smtClean="0"/>
              <a:t>collaboration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Real-time data for application and </a:t>
            </a:r>
            <a:r>
              <a:rPr lang="en-US" b="1" dirty="0" smtClean="0"/>
              <a:t>analytics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Highly </a:t>
            </a:r>
            <a:r>
              <a:rPr lang="en-US" b="1" dirty="0"/>
              <a:t>scalable, always-on data integration: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1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Choosing </a:t>
            </a:r>
            <a:r>
              <a:rPr lang="en-US" dirty="0" err="1" smtClean="0"/>
              <a:t>Informatica</a:t>
            </a:r>
            <a:r>
              <a:rPr lang="en-US" dirty="0" smtClean="0"/>
              <a:t> </a:t>
            </a:r>
            <a:r>
              <a:rPr lang="en-US" dirty="0" err="1" smtClean="0"/>
              <a:t>PowerCenter</a:t>
            </a:r>
            <a:r>
              <a:rPr lang="en-US" dirty="0" smtClean="0"/>
              <a:t> for data </a:t>
            </a:r>
            <a:r>
              <a:rPr lang="en-US" dirty="0" err="1" smtClean="0"/>
              <a:t>intergration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Meet </a:t>
            </a:r>
            <a:r>
              <a:rPr lang="en-US" b="1" dirty="0"/>
              <a:t>business demands with improved developer productivity: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Enhance </a:t>
            </a:r>
            <a:r>
              <a:rPr lang="en-US" b="1" dirty="0"/>
              <a:t>business–IT </a:t>
            </a:r>
            <a:r>
              <a:rPr lang="en-US" b="1" dirty="0" smtClean="0"/>
              <a:t>collaboration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Real-time data for application and </a:t>
            </a:r>
            <a:r>
              <a:rPr lang="en-US" b="1" dirty="0" smtClean="0"/>
              <a:t>analytics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Highly </a:t>
            </a:r>
            <a:r>
              <a:rPr lang="en-US" b="1" dirty="0"/>
              <a:t>scalable, always-on data integration: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PowerCenter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lh4.googleusercontent.com/32OjSLMlddpI9ZddVcHBiE3XmWJZVMKe0h2xz29OWCUA3tcqEwGEr_j_PMdC7dLyM6cn73JfBnBT2lZ8KP56dDzQZd0cfzFOT101XLwHCysCGpNEs4ptny2UGro-FJSyUhvunK1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49525"/>
            <a:ext cx="5695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4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Enterprise Data Integration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333625"/>
            <a:ext cx="6743700" cy="3486150"/>
          </a:xfrm>
        </p:spPr>
      </p:pic>
    </p:spTree>
    <p:extLst>
      <p:ext uri="{BB962C8B-B14F-4D97-AF65-F5344CB8AC3E}">
        <p14:creationId xmlns:p14="http://schemas.microsoft.com/office/powerpoint/2010/main" val="13762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in Informatica </a:t>
            </a:r>
          </a:p>
          <a:p>
            <a:pPr lvl="1"/>
            <a:r>
              <a:rPr lang="en-US" dirty="0" smtClean="0"/>
              <a:t>Deals With Partitioned Tables Efficiently.</a:t>
            </a:r>
          </a:p>
          <a:p>
            <a:pPr lvl="1"/>
            <a:r>
              <a:rPr lang="en-US" dirty="0" smtClean="0"/>
              <a:t>Bulk Extract\Load</a:t>
            </a:r>
          </a:p>
          <a:p>
            <a:pPr lvl="1"/>
            <a:r>
              <a:rPr lang="en-US" dirty="0" smtClean="0"/>
              <a:t>Option Disable Triggers</a:t>
            </a:r>
          </a:p>
          <a:p>
            <a:pPr lvl="1"/>
            <a:r>
              <a:rPr lang="en-US" dirty="0" smtClean="0"/>
              <a:t>Generate IDs</a:t>
            </a:r>
          </a:p>
          <a:p>
            <a:pPr lvl="1"/>
            <a:r>
              <a:rPr lang="en-US" dirty="0" smtClean="0"/>
              <a:t>Caching Techniquies </a:t>
            </a:r>
            <a:endParaRPr lang="en-US" dirty="0"/>
          </a:p>
          <a:p>
            <a:pPr lvl="1"/>
            <a:r>
              <a:rPr lang="en-US" dirty="0"/>
              <a:t>Parallel </a:t>
            </a:r>
            <a:r>
              <a:rPr lang="en-US" dirty="0" smtClean="0"/>
              <a:t>Processing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9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Informatica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Informatica is leading vendor in </a:t>
            </a:r>
            <a:r>
              <a:rPr lang="en-US" dirty="0"/>
              <a:t>Enterprise Data Integration &amp; </a:t>
            </a:r>
            <a:r>
              <a:rPr lang="en-US" dirty="0" smtClean="0"/>
              <a:t>Management Solutions</a:t>
            </a:r>
          </a:p>
          <a:p>
            <a:pPr lvl="1" fontAlgn="base"/>
            <a:r>
              <a:rPr lang="en-US" dirty="0" smtClean="0"/>
              <a:t>Enterprise Data Integration</a:t>
            </a:r>
          </a:p>
          <a:p>
            <a:pPr lvl="1" fontAlgn="base"/>
            <a:r>
              <a:rPr lang="en-US" dirty="0" smtClean="0"/>
              <a:t>Data Governance</a:t>
            </a:r>
          </a:p>
          <a:p>
            <a:pPr lvl="1" fontAlgn="base"/>
            <a:r>
              <a:rPr lang="en-US" dirty="0"/>
              <a:t>Data </a:t>
            </a:r>
            <a:r>
              <a:rPr lang="en-US" dirty="0" smtClean="0"/>
              <a:t>Migration</a:t>
            </a:r>
          </a:p>
          <a:p>
            <a:pPr lvl="1" fontAlgn="base"/>
            <a:r>
              <a:rPr lang="en-US" dirty="0"/>
              <a:t>Data Quality</a:t>
            </a:r>
          </a:p>
          <a:p>
            <a:pPr lvl="1" fontAlgn="base"/>
            <a:r>
              <a:rPr lang="en-US" dirty="0"/>
              <a:t>Data Synchronization</a:t>
            </a:r>
          </a:p>
          <a:p>
            <a:pPr lvl="1" fontAlgn="base"/>
            <a:r>
              <a:rPr lang="en-US" dirty="0"/>
              <a:t>Data </a:t>
            </a:r>
            <a:r>
              <a:rPr lang="en-US" dirty="0" smtClean="0"/>
              <a:t>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10029</TotalTime>
  <Words>771</Words>
  <Application>Microsoft Macintosh PowerPoint</Application>
  <PresentationFormat>On-screen Show (4:3)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Franklin Gothic Book</vt:lpstr>
      <vt:lpstr>Crop</vt:lpstr>
      <vt:lpstr>Informatica PowerCenter</vt:lpstr>
      <vt:lpstr>What is ETL?</vt:lpstr>
      <vt:lpstr>Data Integration</vt:lpstr>
      <vt:lpstr>Why Choosing Informatica PowerCenter for data intergration?</vt:lpstr>
      <vt:lpstr>Why Choosing Informatica PowerCenter for data intergration?</vt:lpstr>
      <vt:lpstr>Structure of PowerCenter</vt:lpstr>
      <vt:lpstr>Enterprise Data Integration</vt:lpstr>
      <vt:lpstr>Performance</vt:lpstr>
      <vt:lpstr>Informatica </vt:lpstr>
      <vt:lpstr>Performance</vt:lpstr>
      <vt:lpstr>Performance</vt:lpstr>
      <vt:lpstr>Quality</vt:lpstr>
      <vt:lpstr>Quality</vt:lpstr>
      <vt:lpstr>Handling All Business Requirements</vt:lpstr>
      <vt:lpstr>Maintenance and Configurations</vt:lpstr>
      <vt:lpstr>Maintenance and Configurations</vt:lpstr>
      <vt:lpstr>Versioning and Source Control</vt:lpstr>
      <vt:lpstr>Versioning and Source Control</vt:lpstr>
      <vt:lpstr>Security</vt:lpstr>
      <vt:lpstr>Cost of Servers</vt:lpstr>
      <vt:lpstr>Cost of Servers</vt:lpstr>
      <vt:lpstr>Resources and Support</vt:lpstr>
      <vt:lpstr>Thank You!</vt:lpstr>
      <vt:lpstr>Resources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</dc:title>
  <dc:creator>Ramy Mahrous</dc:creator>
  <cp:lastModifiedBy>Pan Chen</cp:lastModifiedBy>
  <cp:revision>181</cp:revision>
  <dcterms:created xsi:type="dcterms:W3CDTF">2013-01-20T10:01:30Z</dcterms:created>
  <dcterms:modified xsi:type="dcterms:W3CDTF">2016-12-05T15:35:51Z</dcterms:modified>
</cp:coreProperties>
</file>