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436345" y="1788453"/>
            <a:ext cx="6270900" cy="20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6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009930" y="3956280"/>
            <a:ext cx="5123700" cy="10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342900" marR="0" lvl="1" indent="0" algn="ctr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5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685800" marR="0" lvl="2" indent="0" algn="ctr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3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028700" marR="0" lvl="3" indent="0" algn="ctr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2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371600" marR="0" lvl="4" indent="0" algn="ctr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714500" marR="0" lvl="5" indent="0" algn="ctr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2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057400" marR="0" lvl="6" indent="0" algn="ctr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2400300" marR="0" lvl="7" indent="0" algn="ctr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2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2743200" marR="0" lvl="8" indent="0" algn="ctr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564643" y="6453385"/>
            <a:ext cx="1206000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938041" y="6453385"/>
            <a:ext cx="5267400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373011" y="6453385"/>
            <a:ext cx="1197300" cy="40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9" name="Shape 19"/>
          <p:cNvGrpSpPr/>
          <p:nvPr/>
        </p:nvGrpSpPr>
        <p:grpSpPr>
          <a:xfrm>
            <a:off x="564748" y="744457"/>
            <a:ext cx="8005623" cy="5349694"/>
            <a:chOff x="564748" y="744457"/>
            <a:chExt cx="8005623" cy="5349694"/>
          </a:xfrm>
        </p:grpSpPr>
        <p:sp>
          <p:nvSpPr>
            <p:cNvPr id="20" name="Shape 20"/>
            <p:cNvSpPr/>
            <p:nvPr/>
          </p:nvSpPr>
          <p:spPr>
            <a:xfrm>
              <a:off x="6113971" y="1685651"/>
              <a:ext cx="2456400" cy="440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13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112284"/>
                  </a:lnTo>
                  <a:lnTo>
                    <a:pt x="105132" y="112284"/>
                  </a:lnTo>
                  <a:lnTo>
                    <a:pt x="105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1" name="Shape 21"/>
            <p:cNvSpPr/>
            <p:nvPr/>
          </p:nvSpPr>
          <p:spPr>
            <a:xfrm rot="10800000">
              <a:off x="564748" y="744457"/>
              <a:ext cx="2456400" cy="440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133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1" y="120000"/>
                  </a:lnTo>
                  <a:cubicBezTo>
                    <a:pt x="-23" y="117192"/>
                    <a:pt x="47" y="115032"/>
                    <a:pt x="11" y="112224"/>
                  </a:cubicBezTo>
                  <a:lnTo>
                    <a:pt x="105133" y="112152"/>
                  </a:lnTo>
                  <a:lnTo>
                    <a:pt x="105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2843250" y="480975"/>
            <a:ext cx="3571800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4048" marR="0" lvl="0" indent="-257048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384048" marR="0" lvl="1" indent="-2570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384048" marR="0" lvl="2" indent="-2697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384048" marR="0" lvl="3" indent="-2697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84048" marR="0" lvl="4" indent="-2824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84048" marR="0" lvl="5" indent="-2824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84048" marR="0" lvl="6" indent="-2951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84048" marR="0" lvl="7" indent="-2951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4048" marR="0" lvl="8" indent="-2951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1042987" y="6453385"/>
            <a:ext cx="903300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170173" y="6453385"/>
            <a:ext cx="4710600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104552" y="6453385"/>
            <a:ext cx="1197300" cy="40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 rot="5400000">
            <a:off x="5004696" y="2500206"/>
            <a:ext cx="5243100" cy="149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1269375" y="383406"/>
            <a:ext cx="5243100" cy="572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4048" marR="0" lvl="0" indent="-257048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384048" marR="0" lvl="1" indent="-2570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384048" marR="0" lvl="2" indent="-2697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384048" marR="0" lvl="3" indent="-2697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84048" marR="0" lvl="4" indent="-2824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84048" marR="0" lvl="5" indent="-2824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84048" marR="0" lvl="6" indent="-2951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84048" marR="0" lvl="7" indent="-2951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4048" marR="0" lvl="8" indent="-2951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1042987" y="6453385"/>
            <a:ext cx="903300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2170173" y="6453385"/>
            <a:ext cx="4710600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7104552" y="6453385"/>
            <a:ext cx="1197300" cy="40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4048" marR="0" lvl="0" indent="-257048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384048" marR="0" lvl="1" indent="-2570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384048" marR="0" lvl="2" indent="-2697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384048" marR="0" lvl="3" indent="-2697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84048" marR="0" lvl="4" indent="-2824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84048" marR="0" lvl="5" indent="-2824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84048" marR="0" lvl="6" indent="-2951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84048" marR="0" lvl="7" indent="-2951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4048" marR="0" lvl="8" indent="-2951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1042987" y="6453385"/>
            <a:ext cx="903300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2170173" y="6453385"/>
            <a:ext cx="4710600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104552" y="6453385"/>
            <a:ext cx="1197300" cy="40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573768" y="1301361"/>
            <a:ext cx="7209600" cy="285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89000"/>
              </a:lnSpc>
              <a:spcBef>
                <a:spcPts val="0"/>
              </a:spcBef>
              <a:buClr>
                <a:schemeClr val="lt2"/>
              </a:buClr>
              <a:buFont typeface="Source Sans Pro"/>
              <a:buNone/>
              <a:defRPr sz="6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573768" y="4216328"/>
            <a:ext cx="7209600" cy="11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342900" marR="0" lvl="1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sz="15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685800" marR="0" lvl="2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sz="13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028700" marR="0" lvl="3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sz="12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371600" marR="0" lvl="4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714500" marR="0" lvl="5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sz="12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057400" marR="0" lvl="6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2400300" marR="0" lvl="7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sz="12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2743200" marR="0" lvl="8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554181" y="6453385"/>
            <a:ext cx="1216800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1938233" y="6453385"/>
            <a:ext cx="5267400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7373011" y="6453385"/>
            <a:ext cx="1197300" cy="40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000" b="0" i="0" u="none" strike="noStrike" cap="non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6113971" y="1685651"/>
            <a:ext cx="2456400" cy="4408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134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109629"/>
                </a:lnTo>
                <a:lnTo>
                  <a:pt x="105134" y="109629"/>
                </a:lnTo>
                <a:lnTo>
                  <a:pt x="1051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5" name="Shape 35" title="Crop Mark"/>
          <p:cNvSpPr/>
          <p:nvPr/>
        </p:nvSpPr>
        <p:spPr>
          <a:xfrm>
            <a:off x="6113971" y="1685651"/>
            <a:ext cx="2456400" cy="4408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134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109629"/>
                </a:lnTo>
                <a:lnTo>
                  <a:pt x="105134" y="109629"/>
                </a:lnTo>
                <a:lnTo>
                  <a:pt x="1051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3335700" cy="358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4048" marR="0" lvl="0" indent="-257048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384048" marR="0" lvl="1" indent="-2570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384048" marR="0" lvl="2" indent="-2697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384048" marR="0" lvl="3" indent="-2697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84048" marR="0" lvl="4" indent="-2824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84048" marR="0" lvl="5" indent="-2824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84048" marR="0" lvl="6" indent="-2951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84048" marR="0" lvl="7" indent="-2951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4048" marR="0" lvl="8" indent="-2951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894051" y="2286000"/>
            <a:ext cx="3335700" cy="358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4048" marR="0" lvl="0" indent="-257048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384048" marR="0" lvl="1" indent="-2570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384048" marR="0" lvl="2" indent="-2697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384048" marR="0" lvl="3" indent="-2697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84048" marR="0" lvl="4" indent="-2824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84048" marR="0" lvl="5" indent="-2824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84048" marR="0" lvl="6" indent="-2951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84048" marR="0" lvl="7" indent="-2951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4048" marR="0" lvl="8" indent="-2951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1042987" y="6453385"/>
            <a:ext cx="903300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2170173" y="6453385"/>
            <a:ext cx="4710600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104552" y="6453385"/>
            <a:ext cx="1197300" cy="40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028700" y="2340230"/>
            <a:ext cx="3335700" cy="8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342900" marR="0" lvl="1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5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685800" marR="0" lvl="2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3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028700" marR="0" lvl="3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2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371600" marR="0" lvl="4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2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714500" marR="0" lvl="5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2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057400" marR="0" lvl="6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2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2400300" marR="0" lvl="7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2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2743200" marR="0" lvl="8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2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028700" y="3305207"/>
            <a:ext cx="3335700" cy="256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4048" marR="0" lvl="0" indent="-257048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384048" marR="0" lvl="1" indent="-2570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384048" marR="0" lvl="2" indent="-2697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384048" marR="0" lvl="3" indent="-2697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84048" marR="0" lvl="4" indent="-2824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84048" marR="0" lvl="5" indent="-2824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84048" marR="0" lvl="6" indent="-2951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84048" marR="0" lvl="7" indent="-2951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4048" marR="0" lvl="8" indent="-2951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4893760" y="2349753"/>
            <a:ext cx="3335700" cy="8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342900" marR="0" lvl="1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5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685800" marR="0" lvl="2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3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028700" marR="0" lvl="3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2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371600" marR="0" lvl="4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2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714500" marR="0" lvl="5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2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057400" marR="0" lvl="6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2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2400300" marR="0" lvl="7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2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2743200" marR="0" lvl="8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2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4893760" y="3305207"/>
            <a:ext cx="3335700" cy="256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4048" marR="0" lvl="0" indent="-257048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384048" marR="0" lvl="1" indent="-2570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384048" marR="0" lvl="2" indent="-2697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384048" marR="0" lvl="3" indent="-2697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84048" marR="0" lvl="4" indent="-2824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84048" marR="0" lvl="5" indent="-2824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84048" marR="0" lvl="6" indent="-2951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84048" marR="0" lvl="7" indent="-2951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4048" marR="0" lvl="8" indent="-2951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1042987" y="6453385"/>
            <a:ext cx="903300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2170173" y="6453385"/>
            <a:ext cx="4710600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104552" y="6453385"/>
            <a:ext cx="1197300" cy="40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1042987" y="6453385"/>
            <a:ext cx="903300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2170173" y="6453385"/>
            <a:ext cx="4710600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104552" y="6453385"/>
            <a:ext cx="1197300" cy="40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1042987" y="6453385"/>
            <a:ext cx="903300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2170173" y="6453385"/>
            <a:ext cx="4710600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104552" y="6453385"/>
            <a:ext cx="1197300" cy="40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 title="Background Shape"/>
          <p:cNvSpPr/>
          <p:nvPr/>
        </p:nvSpPr>
        <p:spPr>
          <a:xfrm>
            <a:off x="0" y="376"/>
            <a:ext cx="3977700" cy="685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542925" y="685800"/>
            <a:ext cx="2891700" cy="215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4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692014" y="685800"/>
            <a:ext cx="3909000" cy="517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4048" marR="0" lvl="0" indent="-288798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5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384048" marR="0" lvl="1" indent="-28879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5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384048" marR="0" lvl="2" indent="-298323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96428"/>
              <a:buFont typeface="Source Sans Pro"/>
              <a:buChar char="■"/>
              <a:defRPr sz="13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384048" marR="0" lvl="3" indent="-298323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96428"/>
              <a:buFont typeface="Source Sans Pro"/>
              <a:buChar char="–"/>
              <a:defRPr sz="135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84048" marR="0" lvl="4" indent="-3078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84048" marR="0" lvl="5" indent="-3078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2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84048" marR="0" lvl="6" indent="-3078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84048" marR="0" lvl="7" indent="-3078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2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4048" marR="0" lvl="8" indent="-3078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542925" y="2856343"/>
            <a:ext cx="2891700" cy="301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Clr>
                <a:schemeClr val="dk2"/>
              </a:buClr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342900" marR="0" lvl="1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05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685800" marR="0" lvl="2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9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028700" marR="0" lvl="3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75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371600" marR="0" lvl="4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7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714500" marR="0" lvl="5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75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057400" marR="0" lvl="6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7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2400300" marR="0" lvl="7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75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2743200" marR="0" lvl="8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7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542925" y="6453385"/>
            <a:ext cx="903300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654458" y="6453385"/>
            <a:ext cx="1780200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412354" y="6453385"/>
            <a:ext cx="1197300" cy="40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977639" y="376"/>
            <a:ext cx="171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 title="Divider Bar"/>
          <p:cNvSpPr/>
          <p:nvPr/>
        </p:nvSpPr>
        <p:spPr>
          <a:xfrm>
            <a:off x="3977639" y="376"/>
            <a:ext cx="171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 title="Background Shape"/>
          <p:cNvSpPr/>
          <p:nvPr/>
        </p:nvSpPr>
        <p:spPr>
          <a:xfrm>
            <a:off x="0" y="376"/>
            <a:ext cx="3977700" cy="685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42925" y="685800"/>
            <a:ext cx="2891700" cy="215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4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4149089" y="1"/>
            <a:ext cx="499500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5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342900" marR="0" lvl="1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5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685800" marR="0" lvl="2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5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028700" marR="0" lvl="3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5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371600" marR="0" lvl="4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5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714500" marR="0" lvl="5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5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057400" marR="0" lvl="6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5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2400300" marR="0" lvl="7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5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2743200" marR="0" lvl="8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5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42925" y="2855967"/>
            <a:ext cx="2891700" cy="301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Clr>
                <a:schemeClr val="dk2"/>
              </a:buClr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342900" marR="0" lvl="1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105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685800" marR="0" lvl="2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9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028700" marR="0" lvl="3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75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371600" marR="0" lvl="4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7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714500" marR="0" lvl="5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75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057400" marR="0" lvl="6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7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2400300" marR="0" lvl="7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75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2743200" marR="0" lvl="8" indent="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sz="7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542925" y="6453385"/>
            <a:ext cx="903300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1654458" y="6453385"/>
            <a:ext cx="1780200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7412354" y="6453385"/>
            <a:ext cx="1197300" cy="40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3977639" y="376"/>
            <a:ext cx="171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 title="Divider Bar"/>
          <p:cNvSpPr/>
          <p:nvPr/>
        </p:nvSpPr>
        <p:spPr>
          <a:xfrm>
            <a:off x="3977639" y="376"/>
            <a:ext cx="171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4048" marR="0" lvl="0" indent="-257048" algn="l" rt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384048" marR="0" lvl="1" indent="-2570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384048" marR="0" lvl="2" indent="-2697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384048" marR="0" lvl="3" indent="-2697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84048" marR="0" lvl="4" indent="-2824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84048" marR="0" lvl="5" indent="-2824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84048" marR="0" lvl="6" indent="-2951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84048" marR="0" lvl="7" indent="-2951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4048" marR="0" lvl="8" indent="-29514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1042987" y="6453385"/>
            <a:ext cx="903300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2170173" y="6453385"/>
            <a:ext cx="4710600" cy="40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7104552" y="6453385"/>
            <a:ext cx="1197300" cy="40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58570" y="376"/>
            <a:ext cx="171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 title="Side bar"/>
          <p:cNvSpPr/>
          <p:nvPr/>
        </p:nvSpPr>
        <p:spPr>
          <a:xfrm>
            <a:off x="358570" y="376"/>
            <a:ext cx="1713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436345" y="1788453"/>
            <a:ext cx="6270900" cy="20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6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INFORMATICA POWERCENTER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3094525" y="3886673"/>
            <a:ext cx="5123700" cy="138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/>
              <a:t>				</a:t>
            </a:r>
          </a:p>
          <a:p>
            <a:pPr marL="0" marR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endParaRPr/>
          </a:p>
          <a:p>
            <a:pPr marL="3200400" marR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/>
              <a:t>Nikita Kulkarni</a:t>
            </a:r>
          </a:p>
          <a:p>
            <a:pPr marL="3200400" marR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/>
              <a:t>Pan Chen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Enterprise Data Integration</a:t>
            </a:r>
          </a:p>
        </p:txBody>
      </p:sp>
      <p:pic>
        <p:nvPicPr>
          <p:cNvPr id="158" name="Shape 15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7300" y="2333625"/>
            <a:ext cx="67437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Challenges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Performance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Quality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Handling All Business Requirements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Maintenance and Configurations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Versioning and Source Control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Security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of Servers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Resources and Support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Performance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Features in Informatica 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Deals With Partitioned Tables Efficiently.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Bulk Extract\Load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Option Disable Triggers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Generate IDs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Caching Techniquies 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Parallel Processing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None/>
            </a:pPr>
            <a:endParaRPr sz="2000" b="0" i="1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None/>
            </a:pPr>
            <a:endParaRPr sz="2000" b="0" i="1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Performance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872066" y="2514600"/>
            <a:ext cx="7408332" cy="34506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Study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Loading of +1,000,000 records in less than 4 minutes 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None/>
            </a:pP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3364523"/>
            <a:ext cx="8001000" cy="349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Performance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Study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Revamping Nadjma Integration Solution from SAP Data Services which takes more than 15 hours to Informatica PowerCenter it takes now 4 hours with average load of 21,000,000 records.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308860"/>
            <a:ext cx="1387494" cy="474669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185" name="Shape 185" descr="MarocTelecom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2800" y="4953000"/>
            <a:ext cx="1277955" cy="674476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Quality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Quality assures data is 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Completeness: Data not missing or unusable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Conformity: Data is stored in a standard format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Consistency: Data values don’t give conflicting information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Accuracy: Data is incorrect or out of date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Duplicates: Data records aren’t repeated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Integrity: Data isn’t referenced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Quality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Study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DWH revamp resulted in need for developing reporting/universes using business Objects XI on top of Teradata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Upgrade of BI from Oracle to New Enterprise DWH based on Teradata 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Review of Current Business Objects Environment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Re-design of ETL Methodology, Architecture and Techniques for Optimized Performance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None/>
            </a:pPr>
            <a:endParaRPr sz="2000" b="0" i="1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8" name="Shape 198" descr="logo-djezzy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1400" y="5562600"/>
            <a:ext cx="1377995" cy="808248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Handling All Business Requirements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Transformation is a repository object that generates </a:t>
            </a:r>
            <a:r>
              <a:rPr lang="en-US"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(SQL Source Qualifier, Lookup, Sequence Generator, Aggregator, Rank, etc..)</a:t>
            </a: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modifies </a:t>
            </a:r>
            <a:r>
              <a:rPr lang="en-US"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(Filter, Sorter, Expression, etc..)</a:t>
            </a: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or passes </a:t>
            </a:r>
            <a:r>
              <a:rPr lang="en-US"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(Update Strategy, Joiner, etc..) </a:t>
            </a: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 the huge different-functionalities of </a:t>
            </a:r>
            <a:r>
              <a:rPr lang="en-US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Informatica</a:t>
            </a: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transformations, it can handle all business requirements avoiding heading of the need to develop custom transformation.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None/>
            </a:pP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Maintenance and Configurations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ICS feature for configuration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Separation of developing mappings and running workflows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Maintenance and Configurations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Study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Nadjma required to not using any static code, even parameters and although the project has +300 mappings, it hasn’t single line of static code, everything is configurable thanks to ICS feature.</a:t>
            </a: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6021423"/>
            <a:ext cx="1387494" cy="474669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218" name="Shape 218" descr="MarocTelecom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2800" y="5127869"/>
            <a:ext cx="1277955" cy="674476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dirty="0"/>
              <a:t>What is </a:t>
            </a:r>
            <a:r>
              <a:rPr lang="en-US" sz="44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ETL?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67829" y="1703650"/>
            <a:ext cx="7408200" cy="345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 dirty="0" err="1" smtClean="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dirty="0" smtClean="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PowerCenter</a:t>
            </a:r>
            <a:r>
              <a:rPr lang="en-US" dirty="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 is an ETL tool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 dirty="0" smtClean="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ETL </a:t>
            </a:r>
            <a:r>
              <a:rPr lang="en-US" dirty="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stands for Extract, Transform and Load data from different heterogeneous data sources to commonly one data source.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 dirty="0" smtClean="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 dirty="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Process is called Data Integration</a:t>
            </a: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432" y="3549350"/>
            <a:ext cx="5651100" cy="31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Versioning and Source Control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Folders and Check-in and Check-out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Developers can control the changes over source code and can retain the multiple copies of source code and can give them a label (name). 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Informatica PowerCenter Version Control tracks the code changes.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Informatica PowerCenter Version Control retains the accountability for a source code change. In simple words you can identify that which developer has done what.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None/>
            </a:pP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None/>
            </a:pP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5874" y="3124200"/>
            <a:ext cx="1439852" cy="973829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Versioning and Source Control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Study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Vodafone: required to handle every month with change in business logic and retains other months with its logic separately 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None/>
            </a:pPr>
            <a:endParaRPr sz="2000" b="0" i="1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Nadjma: +5 developers working in same mappings with the advantage on Informatica PowerCenter Versioning and Source Control feature it allows</a:t>
            </a:r>
          </a:p>
          <a:p>
            <a:pPr marL="384048" marR="0" lvl="2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Secure source code</a:t>
            </a:r>
          </a:p>
          <a:p>
            <a:pPr marL="384048" marR="0" lvl="2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Returns to specific version in case of light changing requirements.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3800" y="5223260"/>
            <a:ext cx="1387494" cy="474669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233" name="Shape 233" descr="MarocTelecom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43800" y="5867400"/>
            <a:ext cx="1277955" cy="674476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Security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Gives advantage to administrators to control who can do what.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Tracks every change happens.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 the ability to integrate with Informatica other products like Data Warehouse Advisor, you can monitor Workflows data consumption and loadtime.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None/>
            </a:pP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of Servers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Informatica PowerCenter with all these features can be installed on decent servers in terms of Specs and Cost.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you need to install PowerCenter Server/Client a machine with Dual Core 2 GHz, 4 GB of Ram and HDD with 10 GB available space.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of Servers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57200" y="2209800"/>
            <a:ext cx="7408332" cy="34506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Study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Loading of +1,000,000 records in less than 4 minutes in machine with 6 GB of Ram and Core i3 processor 2.53 GHz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None/>
            </a:pP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3352800"/>
            <a:ext cx="8001000" cy="349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Resources and Support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Great support to whom developing and administering Informatica products Server\Client applications.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 Support subsite from Informatica provides valuable benefits free to all customers and partners like 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Knowledge Base and Product Documentation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 Support Community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Velocity : a proven solutions methodology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How-to Library (H2L)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Benchmark of ETL Tools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Informatica Positioned in  Leaders Quadrant in 2012 </a:t>
            </a: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Magic Quadrant for Data </a:t>
            </a: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Integration Tools Report based </a:t>
            </a: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 “Ability to Execute” and </a:t>
            </a: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“Completeness of Vision” </a:t>
            </a: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 Gartner</a:t>
            </a: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9400" y="2667000"/>
            <a:ext cx="3632199" cy="372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Integration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Organization now trying to make themselves much more operational with easy-to-interoperate data.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is most important part of any organization.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is backbone of any report and reports are the baseline on which all the vital management decisions are taken.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coexist in different maybe heterogeneous data sources.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endParaRPr sz="3959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None/>
            </a:pP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14399" y="0"/>
            <a:ext cx="1097279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00" y="3219571"/>
            <a:ext cx="1989549" cy="4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3959" b="0" i="0" u="none" strike="noStrike" cap="none" dirty="0">
                <a:solidFill>
                  <a:schemeClr val="dk2"/>
                </a:solidFill>
                <a:latin typeface="American Typewriter" charset="0"/>
                <a:ea typeface="American Typewriter" charset="0"/>
                <a:cs typeface="American Typewriter" charset="0"/>
                <a:sym typeface="Source Sans Pro"/>
              </a:rPr>
              <a:t>Why Choosing </a:t>
            </a:r>
            <a:r>
              <a:rPr lang="en-US" sz="3959" b="0" i="0" u="none" strike="noStrike" cap="none" dirty="0" err="1">
                <a:solidFill>
                  <a:schemeClr val="dk2"/>
                </a:solidFill>
                <a:latin typeface="American Typewriter" charset="0"/>
                <a:ea typeface="American Typewriter" charset="0"/>
                <a:cs typeface="American Typewriter" charset="0"/>
                <a:sym typeface="Source Sans Pro"/>
              </a:rPr>
              <a:t>Informatica</a:t>
            </a:r>
            <a:r>
              <a:rPr lang="en-US" sz="3959" b="0" i="0" u="none" strike="noStrike" cap="none" dirty="0">
                <a:solidFill>
                  <a:schemeClr val="dk2"/>
                </a:solidFill>
                <a:latin typeface="American Typewriter" charset="0"/>
                <a:ea typeface="American Typewriter" charset="0"/>
                <a:cs typeface="American Typewriter" charset="0"/>
                <a:sym typeface="Source Sans Pro"/>
              </a:rPr>
              <a:t> </a:t>
            </a:r>
            <a:r>
              <a:rPr lang="en-US" sz="3959" b="0" i="0" u="none" strike="noStrike" cap="none" dirty="0" err="1">
                <a:solidFill>
                  <a:schemeClr val="dk2"/>
                </a:solidFill>
                <a:latin typeface="American Typewriter" charset="0"/>
                <a:ea typeface="American Typewriter" charset="0"/>
                <a:cs typeface="American Typewriter" charset="0"/>
                <a:sym typeface="Source Sans Pro"/>
              </a:rPr>
              <a:t>PowerCenter</a:t>
            </a:r>
            <a:r>
              <a:rPr lang="en-US" sz="3959" b="0" i="0" u="none" strike="noStrike" cap="none" dirty="0">
                <a:solidFill>
                  <a:schemeClr val="dk2"/>
                </a:solidFill>
                <a:latin typeface="American Typewriter" charset="0"/>
                <a:ea typeface="American Typewriter" charset="0"/>
                <a:cs typeface="American Typewriter" charset="0"/>
                <a:sym typeface="Source Sans Pro"/>
              </a:rPr>
              <a:t> for data integration?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028700" y="27051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AutoNum type="arabicPeriod"/>
            </a:pPr>
            <a:r>
              <a:rPr lang="en-US" sz="1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Raising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standard for enterprise data </a:t>
            </a:r>
            <a:r>
              <a:rPr lang="en-US" sz="1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</a:t>
            </a:r>
          </a:p>
          <a:p>
            <a:pPr marL="45720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AutoNum type="arabicPeriod"/>
            </a:pPr>
            <a:r>
              <a:rPr lang="en-US" sz="2000" b="1" i="0" u="none" strike="noStrike" cap="none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Meet business demands with improved developer productivity:</a:t>
            </a:r>
          </a:p>
          <a:p>
            <a:pPr marL="45720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AutoNum type="arabicPeriod"/>
            </a:pPr>
            <a:r>
              <a:rPr lang="en-US" sz="2000" b="1" i="0" u="none" strike="noStrike" cap="none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Enhance 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business–IT </a:t>
            </a:r>
            <a:r>
              <a:rPr lang="en-US" sz="2000" b="1" i="0" u="none" strike="noStrike" cap="none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collaboration</a:t>
            </a:r>
          </a:p>
          <a:p>
            <a:pPr marL="45720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AutoNum type="arabicPeriod"/>
            </a:pPr>
            <a:r>
              <a:rPr lang="en-US" sz="2000" b="1" i="0" u="none" strike="noStrike" cap="none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Real-time 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for application and </a:t>
            </a:r>
            <a:r>
              <a:rPr lang="en-US" sz="2000" b="1" i="0" u="none" strike="noStrike" cap="none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analytics</a:t>
            </a:r>
          </a:p>
          <a:p>
            <a:pPr marL="45720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AutoNum type="arabicPeriod"/>
            </a:pPr>
            <a:r>
              <a:rPr lang="en-US" sz="2000" b="1" i="0" u="none" strike="noStrike" cap="none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Highly 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scalable, always-on data integration:</a:t>
            </a:r>
          </a:p>
          <a:p>
            <a:pPr marL="457200" marR="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None/>
            </a:pPr>
            <a:endParaRPr sz="20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/>
              <a:t>Components</a:t>
            </a: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PowerCenter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None/>
            </a:pP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2" name="Shape 132" descr="https://lh4.googleusercontent.com/32OjSLMlddpI9ZddVcHBiE3XmWJZVMKe0h2xz29OWCUA3tcqEwGEr_j_PMdC7dLyM6cn73JfBnBT2lZ8KP56dDzQZd0cfzFOT101XLwHCysCGpNEs4ptny2UGro-FJSyUhvunK1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1931825"/>
            <a:ext cx="7857600" cy="44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/>
              <a:t>The Applications of PowerCenter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1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24" y="2286000"/>
            <a:ext cx="3811287" cy="200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867" y="2371725"/>
            <a:ext cx="3982233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830800" y="2535475"/>
            <a:ext cx="4277400" cy="148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6000" b="1"/>
              <a:t>Thank You!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0" y="4021375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None/>
            </a:pP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028700" y="685800"/>
            <a:ext cx="7200900" cy="148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Informatica	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Informatica is leading vendor in Enterprise Data Integration &amp; Management Solutions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Enterprise Data Integration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Governance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Migration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Quality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Synchronization</a:t>
            </a:r>
          </a:p>
          <a:p>
            <a:pPr marL="384048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–"/>
            </a:pP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Warehousing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3765</TotalTime>
  <Words>819</Words>
  <Application>Microsoft Macintosh PowerPoint</Application>
  <PresentationFormat>On-screen Show (4:3)</PresentationFormat>
  <Paragraphs>114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Source Sans Pro</vt:lpstr>
      <vt:lpstr>Arial</vt:lpstr>
      <vt:lpstr>American Typewriter</vt:lpstr>
      <vt:lpstr>Crop</vt:lpstr>
      <vt:lpstr>INFORMATICA POWERCENTER</vt:lpstr>
      <vt:lpstr>What is ETL?</vt:lpstr>
      <vt:lpstr>Data Integration</vt:lpstr>
      <vt:lpstr>PowerPoint Presentation</vt:lpstr>
      <vt:lpstr>Why Choosing Informatica PowerCenter for data integration?</vt:lpstr>
      <vt:lpstr>Components of PowerCenter</vt:lpstr>
      <vt:lpstr>The Applications of PowerCenter</vt:lpstr>
      <vt:lpstr>Thank You!</vt:lpstr>
      <vt:lpstr>Informatica </vt:lpstr>
      <vt:lpstr>Enterprise Data Integration</vt:lpstr>
      <vt:lpstr>Business Challenges</vt:lpstr>
      <vt:lpstr>Performance</vt:lpstr>
      <vt:lpstr>Performance</vt:lpstr>
      <vt:lpstr>Performance</vt:lpstr>
      <vt:lpstr>Quality</vt:lpstr>
      <vt:lpstr>Quality</vt:lpstr>
      <vt:lpstr>Handling All Business Requirements</vt:lpstr>
      <vt:lpstr>Maintenance and Configurations</vt:lpstr>
      <vt:lpstr>Maintenance and Configurations</vt:lpstr>
      <vt:lpstr>Versioning and Source Control</vt:lpstr>
      <vt:lpstr>Versioning and Source Control</vt:lpstr>
      <vt:lpstr>Security</vt:lpstr>
      <vt:lpstr>Cost of Servers</vt:lpstr>
      <vt:lpstr>Cost of Servers</vt:lpstr>
      <vt:lpstr>Resources and Support</vt:lpstr>
      <vt:lpstr>Benchmark of ETL Tools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 POWERCENTER</dc:title>
  <cp:lastModifiedBy>Pan Chen</cp:lastModifiedBy>
  <cp:revision>2</cp:revision>
  <dcterms:modified xsi:type="dcterms:W3CDTF">2016-12-05T15:35:48Z</dcterms:modified>
</cp:coreProperties>
</file>