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929" r:id="rId1"/>
  </p:sldMasterIdLst>
  <p:notesMasterIdLst>
    <p:notesMasterId r:id="rId35"/>
  </p:notesMasterIdLst>
  <p:handoutMasterIdLst>
    <p:handoutMasterId r:id="rId36"/>
  </p:handoutMasterIdLst>
  <p:sldIdLst>
    <p:sldId id="385" r:id="rId2"/>
    <p:sldId id="778" r:id="rId3"/>
    <p:sldId id="802" r:id="rId4"/>
    <p:sldId id="783" r:id="rId5"/>
    <p:sldId id="721" r:id="rId6"/>
    <p:sldId id="789" r:id="rId7"/>
    <p:sldId id="788" r:id="rId8"/>
    <p:sldId id="790" r:id="rId9"/>
    <p:sldId id="659" r:id="rId10"/>
    <p:sldId id="773" r:id="rId11"/>
    <p:sldId id="791" r:id="rId12"/>
    <p:sldId id="792" r:id="rId13"/>
    <p:sldId id="774" r:id="rId14"/>
    <p:sldId id="793" r:id="rId15"/>
    <p:sldId id="794" r:id="rId16"/>
    <p:sldId id="756" r:id="rId17"/>
    <p:sldId id="795" r:id="rId18"/>
    <p:sldId id="755" r:id="rId19"/>
    <p:sldId id="763" r:id="rId20"/>
    <p:sldId id="750" r:id="rId21"/>
    <p:sldId id="796" r:id="rId22"/>
    <p:sldId id="658" r:id="rId23"/>
    <p:sldId id="797" r:id="rId24"/>
    <p:sldId id="657" r:id="rId25"/>
    <p:sldId id="777" r:id="rId26"/>
    <p:sldId id="764" r:id="rId27"/>
    <p:sldId id="752" r:id="rId28"/>
    <p:sldId id="798" r:id="rId29"/>
    <p:sldId id="800" r:id="rId30"/>
    <p:sldId id="801" r:id="rId31"/>
    <p:sldId id="769" r:id="rId32"/>
    <p:sldId id="781" r:id="rId33"/>
    <p:sldId id="780" r:id="rId34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66FF"/>
    <a:srgbClr val="000000"/>
    <a:srgbClr val="FFFF00"/>
    <a:srgbClr val="990000"/>
    <a:srgbClr val="00CC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6" autoAdjust="0"/>
    <p:restoredTop sz="94793" autoAdjust="0"/>
  </p:normalViewPr>
  <p:slideViewPr>
    <p:cSldViewPr snapToGrid="0">
      <p:cViewPr varScale="1">
        <p:scale>
          <a:sx n="86" d="100"/>
          <a:sy n="86" d="100"/>
        </p:scale>
        <p:origin x="112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376"/>
    </p:cViewPr>
  </p:sorterViewPr>
  <p:notesViewPr>
    <p:cSldViewPr snapToGrid="0">
      <p:cViewPr varScale="1">
        <p:scale>
          <a:sx n="53" d="100"/>
          <a:sy n="53" d="100"/>
        </p:scale>
        <p:origin x="-192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19729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0"/>
            <a:r>
              <a:rPr lang="en-US" noProof="0" smtClean="0"/>
              <a:t>Second Level</a:t>
            </a:r>
          </a:p>
          <a:p>
            <a:pPr lvl="0"/>
            <a:r>
              <a:rPr lang="en-US" noProof="0" smtClean="0"/>
              <a:t>Third Level</a:t>
            </a:r>
          </a:p>
          <a:p>
            <a:pPr lvl="0"/>
            <a:r>
              <a:rPr lang="en-US" noProof="0" smtClean="0"/>
              <a:t>Fourth Level</a:t>
            </a:r>
          </a:p>
          <a:p>
            <a:pPr lvl="0"/>
            <a:r>
              <a:rPr lang="en-US" noProof="0" smtClean="0"/>
              <a:t>Fifth Level</a:t>
            </a:r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2230094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821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6873C7C8-7161-41FB-9A66-DB0F4ABD78F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1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can’t expect everybody to know SQL </a:t>
            </a:r>
            <a:r>
              <a:rPr lang="en-US" dirty="0" smtClean="0">
                <a:sym typeface="Wingdings"/>
              </a:rPr>
              <a:t>and to be able to write it within 10 seconds, so we write a function that you can call the function directly.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4066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The procedure</a:t>
            </a:r>
            <a:r>
              <a:rPr lang="en-US" altLang="zh-CN" baseline="0" dirty="0" smtClean="0"/>
              <a:t> c</a:t>
            </a:r>
            <a:r>
              <a:rPr lang="en-US" altLang="zh-CN" dirty="0" smtClean="0"/>
              <a:t>alculates</a:t>
            </a:r>
            <a:r>
              <a:rPr lang="en-US" altLang="zh-CN" baseline="0" dirty="0" smtClean="0"/>
              <a:t> total price of customer’s each order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6873C7C8-7161-41FB-9A66-DB0F4ABD78F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5811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can’t expect everybody to know SQL </a:t>
            </a:r>
            <a:r>
              <a:rPr lang="en-US" dirty="0" smtClean="0">
                <a:sym typeface="Wingdings"/>
              </a:rPr>
              <a:t>and to be able to write it within 10 seconds, so we write a function that you can call the function directly.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8392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2757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9551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All the additional readings are listed on the syllabus. I will be very proud of myself if you can understand the concepts and build up the skills by only relying on my slides, because I designed</a:t>
            </a:r>
            <a:r>
              <a:rPr lang="en-US" baseline="0" dirty="0" smtClean="0"/>
              <a:t> them </a:t>
            </a:r>
            <a:r>
              <a:rPr lang="en-US" dirty="0" smtClean="0"/>
              <a:t>to help you learn effectively. But if you want more details, the syllabus has provided the text book and corresponding chapters.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5337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556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can’t expect everybody to know SQL </a:t>
            </a:r>
            <a:r>
              <a:rPr lang="en-US" dirty="0" smtClean="0">
                <a:sym typeface="Wingdings"/>
              </a:rPr>
              <a:t>and to be able to write it within 10 seconds, so we write a function that you can call the function directly.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623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6873C7C8-7161-41FB-9A66-DB0F4ABD78F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96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6873C7C8-7161-41FB-9A66-DB0F4ABD78F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19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can’t expect everybody to know SQL </a:t>
            </a:r>
            <a:r>
              <a:rPr lang="en-US" dirty="0" smtClean="0">
                <a:sym typeface="Wingdings"/>
              </a:rPr>
              <a:t>and to be able to write it within 10 seconds, so we write a function that you can call the function directly.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60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can’t expect everybody to know SQL </a:t>
            </a:r>
            <a:r>
              <a:rPr lang="en-US" dirty="0" smtClean="0">
                <a:sym typeface="Wingdings"/>
              </a:rPr>
              <a:t>and to be able to write it within 10 seconds, so we write a function that you can call the function directly.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569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000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6873C7C8-7161-41FB-9A66-DB0F4ABD78F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42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can’t expect everybody to know SQL </a:t>
            </a:r>
            <a:r>
              <a:rPr lang="en-US" dirty="0" smtClean="0">
                <a:sym typeface="Wingdings"/>
              </a:rPr>
              <a:t>and to be able to write it within 10 seconds, so we write a function that you can call the function directly.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867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E663-34C9-A349-A767-0B40AF5B8630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EEB5-A51E-B24E-A22E-31F1541BD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2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EB1E17-936B-4353-9761-1BD09EC6017B}" type="datetimeFigureOut">
              <a:rPr lang="en-US" smtClean="0"/>
              <a:pPr>
                <a:defRPr/>
              </a:pPr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DDFE8-5149-4C92-8FAF-FA93EF17FA0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88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8DB91C-DE03-47CE-9CDF-7568712F5A36}" type="datetimeFigureOut">
              <a:rPr lang="en-US" smtClean="0"/>
              <a:pPr>
                <a:defRPr/>
              </a:pPr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5A195-410B-4640-987B-52E2584FC07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88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F7B59B-567A-4E7D-8D73-2140BEADEF43}" type="datetimeFigureOut">
              <a:rPr lang="en-US" smtClean="0"/>
              <a:pPr>
                <a:defRPr/>
              </a:pPr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23CE59-C15D-4418-B033-183AB647D28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86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640688-51B9-4CB0-B58D-EE7F2B068081}" type="datetimeFigureOut">
              <a:rPr lang="en-US" smtClean="0"/>
              <a:pPr>
                <a:defRPr/>
              </a:pPr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8D0F6A-C8B3-4F81-804C-440B7EB3C2E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44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FAF88C-7309-4944-AFDF-5C9E32FE91FB}" type="datetimeFigureOut">
              <a:rPr lang="en-US" smtClean="0"/>
              <a:pPr>
                <a:defRPr/>
              </a:pPr>
              <a:t>11/12/2016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7A85A3-04D3-46AD-8CCC-B240D866606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8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9B51D5-5F80-4D6E-95C8-4C6933B3FCB2}" type="datetimeFigureOut">
              <a:rPr lang="en-US" smtClean="0"/>
              <a:pPr>
                <a:defRPr/>
              </a:pPr>
              <a:t>11/12/2016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CF9E07-2BDA-4AEB-A97F-F459F67404F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07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1A7B7C-30C5-49E2-9440-010C04E78D9D}" type="datetimeFigureOut">
              <a:rPr lang="en-US" smtClean="0"/>
              <a:pPr>
                <a:defRPr/>
              </a:pPr>
              <a:t>11/12/2016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C4D961-E023-4949-A9EE-274AAAA9CE9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02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6AF9E7-E69E-48FE-BFE9-580ED6A46DB7}" type="datetimeFigureOut">
              <a:rPr lang="en-US" smtClean="0"/>
              <a:pPr>
                <a:defRPr/>
              </a:pPr>
              <a:t>11/12/2016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99378D-BFE2-46A7-A2D7-85A816B7161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2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5ACEDB-A933-4A3E-BE4C-4ADAF4640729}" type="datetimeFigureOut">
              <a:rPr lang="en-US" smtClean="0"/>
              <a:pPr>
                <a:defRPr/>
              </a:pPr>
              <a:t>11/12/2016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866041-85A6-453E-B7B7-1A62694B85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77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FB52E6-AF3F-4B5A-A85E-AD48998EED9C}" type="datetimeFigureOut">
              <a:rPr lang="en-US" smtClean="0"/>
              <a:pPr>
                <a:defRPr/>
              </a:pPr>
              <a:t>11/12/2016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5F5780-26F2-4B0F-B8EC-1617DBE7523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861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CE663-34C9-A349-A767-0B40AF5B8630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4CB6D08-5D71-4C1E-A2A9-58D1DD080D1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522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3" Type="http://schemas.openxmlformats.org/officeDocument/2006/relationships/image" Target="../media/image38.jpg"/><Relationship Id="rId21" Type="http://schemas.openxmlformats.org/officeDocument/2006/relationships/image" Target="../media/image56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51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24" Type="http://schemas.openxmlformats.org/officeDocument/2006/relationships/image" Target="../media/image59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23" Type="http://schemas.openxmlformats.org/officeDocument/2006/relationships/image" Target="../media/image58.png"/><Relationship Id="rId10" Type="http://schemas.openxmlformats.org/officeDocument/2006/relationships/image" Target="../media/image45.png"/><Relationship Id="rId19" Type="http://schemas.openxmlformats.org/officeDocument/2006/relationships/image" Target="../media/image54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Relationship Id="rId22" Type="http://schemas.openxmlformats.org/officeDocument/2006/relationships/image" Target="../media/image5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18" Type="http://schemas.openxmlformats.org/officeDocument/2006/relationships/image" Target="../media/image54.png"/><Relationship Id="rId3" Type="http://schemas.openxmlformats.org/officeDocument/2006/relationships/image" Target="../media/image60.jp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17" Type="http://schemas.openxmlformats.org/officeDocument/2006/relationships/image" Target="../media/image57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5" Type="http://schemas.openxmlformats.org/officeDocument/2006/relationships/image" Target="../media/image72.png"/><Relationship Id="rId10" Type="http://schemas.openxmlformats.org/officeDocument/2006/relationships/image" Target="../media/image67.png"/><Relationship Id="rId19" Type="http://schemas.openxmlformats.org/officeDocument/2006/relationships/image" Target="../media/image58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Relationship Id="rId14" Type="http://schemas.openxmlformats.org/officeDocument/2006/relationships/image" Target="../media/image7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3.png"/><Relationship Id="rId18" Type="http://schemas.openxmlformats.org/officeDocument/2006/relationships/image" Target="../media/image88.png"/><Relationship Id="rId3" Type="http://schemas.openxmlformats.org/officeDocument/2006/relationships/image" Target="../media/image73.png"/><Relationship Id="rId21" Type="http://schemas.openxmlformats.org/officeDocument/2006/relationships/image" Target="../media/image57.png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17" Type="http://schemas.openxmlformats.org/officeDocument/2006/relationships/image" Target="../media/image87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86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75.png"/><Relationship Id="rId15" Type="http://schemas.openxmlformats.org/officeDocument/2006/relationships/image" Target="../media/image85.png"/><Relationship Id="rId10" Type="http://schemas.openxmlformats.org/officeDocument/2006/relationships/image" Target="../media/image80.png"/><Relationship Id="rId19" Type="http://schemas.openxmlformats.org/officeDocument/2006/relationships/image" Target="../media/image89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Relationship Id="rId14" Type="http://schemas.openxmlformats.org/officeDocument/2006/relationships/image" Target="../media/image84.png"/><Relationship Id="rId22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7.png"/><Relationship Id="rId18" Type="http://schemas.openxmlformats.org/officeDocument/2006/relationships/image" Target="../media/image90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17" Type="http://schemas.openxmlformats.org/officeDocument/2006/relationships/image" Target="../media/image57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75.png"/><Relationship Id="rId15" Type="http://schemas.openxmlformats.org/officeDocument/2006/relationships/image" Target="../media/image89.png"/><Relationship Id="rId10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Relationship Id="rId14" Type="http://schemas.openxmlformats.org/officeDocument/2006/relationships/image" Target="../media/image8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jpg"/><Relationship Id="rId2" Type="http://schemas.openxmlformats.org/officeDocument/2006/relationships/image" Target="../media/image9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4.png"/><Relationship Id="rId4" Type="http://schemas.openxmlformats.org/officeDocument/2006/relationships/image" Target="../media/image93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-sharpcorner.com/UploadFile/skumaar_mca/good-practices-to-write-the-stored-procedures-in-sql-server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sdn.microsoft.com/en-us/library/bb669087(v=vs.110).aspx" TargetMode="External"/><Relationship Id="rId4" Type="http://schemas.openxmlformats.org/officeDocument/2006/relationships/hyperlink" Target="https://msdn.microsoft.com/en-us/library/ms175976.aspx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ssqltips.com/sqlservertip/2342/understanding-sql-server-inserted-and-deleted-tables-for-dml-triggers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9069" y="743531"/>
            <a:ext cx="7406640" cy="36576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effectLst>
                  <a:outerShdw dist="30000" dir="5400000" algn="tl" rotWithShape="0">
                    <a:srgbClr val="000000">
                      <a:alpha val="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SQL (IV) </a:t>
            </a:r>
            <a:br>
              <a:rPr lang="en-US" sz="3600" dirty="0" smtClean="0">
                <a:effectLst>
                  <a:outerShdw dist="30000" dir="5400000" algn="tl" rotWithShape="0">
                    <a:srgbClr val="000000">
                      <a:alpha val="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effectLst>
                  <a:outerShdw dist="30000" dir="5400000" algn="tl" rotWithShape="0">
                    <a:srgbClr val="000000">
                      <a:alpha val="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Functions</a:t>
            </a:r>
            <a:r>
              <a:rPr lang="en-US" sz="3600" dirty="0">
                <a:effectLst>
                  <a:outerShdw dist="30000" dir="5400000" algn="tl" rotWithShape="0">
                    <a:srgbClr val="000000">
                      <a:alpha val="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3600" dirty="0" smtClean="0">
                <a:effectLst>
                  <a:outerShdw dist="30000" dir="5400000" algn="tl" rotWithShape="0">
                    <a:srgbClr val="000000">
                      <a:alpha val="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Stored Procedures, Triggers</a:t>
            </a:r>
            <a:endParaRPr lang="en-US" sz="3600" dirty="0">
              <a:effectLst>
                <a:outerShdw dist="30000" dir="5400000" algn="tl" rotWithShape="0">
                  <a:srgbClr val="000000">
                    <a:alpha val="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43329"/>
                </a:solidFill>
                <a:latin typeface="Franklin Gothic Book" charset="0"/>
              </a:rPr>
              <a:t>IST 659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1212850" y="6203950"/>
            <a:ext cx="7035800" cy="47625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</a:pPr>
            <a:r>
              <a:rPr lang="en-US" altLang="zh-CN" sz="1600" dirty="0">
                <a:ea typeface="宋体" charset="0"/>
                <a:cs typeface="宋体" charset="0"/>
              </a:rPr>
              <a:t>Courtesy of book materials and previous lecture notes. No dissemination or sale of any part of this work (including on </a:t>
            </a:r>
            <a:r>
              <a:rPr lang="en-US" altLang="zh-CN" sz="1600">
                <a:ea typeface="宋体" charset="0"/>
                <a:cs typeface="宋体" charset="0"/>
              </a:rPr>
              <a:t>the </a:t>
            </a:r>
            <a:r>
              <a:rPr lang="en-US" altLang="zh-CN" sz="1600" smtClean="0">
                <a:ea typeface="宋体" charset="0"/>
                <a:cs typeface="宋体" charset="0"/>
              </a:rPr>
              <a:t>Internet)</a:t>
            </a:r>
            <a:r>
              <a:rPr lang="en-US" altLang="zh-CN" sz="1600" dirty="0">
                <a:ea typeface="宋体" charset="0"/>
                <a:cs typeface="宋体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00" y="527120"/>
            <a:ext cx="8102600" cy="628319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 smtClean="0"/>
              <a:t>Scalar function – </a:t>
            </a:r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</a:rPr>
              <a:t>Step by Step Illustration </a:t>
            </a:r>
            <a:r>
              <a:rPr lang="en-US" dirty="0">
                <a:solidFill>
                  <a:srgbClr val="FF6600"/>
                </a:solidFill>
              </a:rPr>
              <a:t/>
            </a:r>
            <a:br>
              <a:rPr lang="en-US" dirty="0">
                <a:solidFill>
                  <a:srgbClr val="FF6600"/>
                </a:solidFill>
              </a:rPr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4" t="7215" r="67980" b="86535"/>
          <a:stretch/>
        </p:blipFill>
        <p:spPr>
          <a:xfrm>
            <a:off x="1284395" y="2151915"/>
            <a:ext cx="1744696" cy="2351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5" t="7258" r="40823" b="86535"/>
          <a:stretch/>
        </p:blipFill>
        <p:spPr>
          <a:xfrm>
            <a:off x="3021874" y="2168434"/>
            <a:ext cx="1924595" cy="23354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14" t="7003" r="39401" b="86535"/>
          <a:stretch/>
        </p:blipFill>
        <p:spPr>
          <a:xfrm>
            <a:off x="4946469" y="2166851"/>
            <a:ext cx="104503" cy="2430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75" t="7145" r="26658" b="86535"/>
          <a:stretch/>
        </p:blipFill>
        <p:spPr>
          <a:xfrm>
            <a:off x="5085806" y="2169327"/>
            <a:ext cx="905692" cy="2377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81" t="6741" r="19111" b="86535"/>
          <a:stretch/>
        </p:blipFill>
        <p:spPr>
          <a:xfrm>
            <a:off x="6426926" y="2139577"/>
            <a:ext cx="113212" cy="2529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94" t="7220" r="20967" b="86535"/>
          <a:stretch/>
        </p:blipFill>
        <p:spPr>
          <a:xfrm>
            <a:off x="6026332" y="2167721"/>
            <a:ext cx="326572" cy="2349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4" t="13580" b="79480"/>
          <a:stretch/>
        </p:blipFill>
        <p:spPr>
          <a:xfrm>
            <a:off x="1292168" y="2421133"/>
            <a:ext cx="6529750" cy="261107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277178" y="2763501"/>
            <a:ext cx="6529750" cy="2972730"/>
            <a:chOff x="1277178" y="2763501"/>
            <a:chExt cx="6529750" cy="297273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34" t="20986"/>
            <a:stretch/>
          </p:blipFill>
          <p:spPr>
            <a:xfrm>
              <a:off x="1277178" y="2763501"/>
              <a:ext cx="6529750" cy="297273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733007" y="3255324"/>
              <a:ext cx="5982789" cy="19124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4" t="35164" b="59236"/>
          <a:stretch/>
        </p:blipFill>
        <p:spPr>
          <a:xfrm>
            <a:off x="1277178" y="3255324"/>
            <a:ext cx="6529750" cy="21068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4" t="48363" b="38443"/>
          <a:stretch/>
        </p:blipFill>
        <p:spPr>
          <a:xfrm>
            <a:off x="1277178" y="3786156"/>
            <a:ext cx="6529750" cy="49638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4" t="69094" b="24926"/>
          <a:stretch/>
        </p:blipFill>
        <p:spPr>
          <a:xfrm>
            <a:off x="1277178" y="4528457"/>
            <a:ext cx="6529750" cy="22496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4" t="62561" r="55958" b="31331"/>
          <a:stretch/>
        </p:blipFill>
        <p:spPr>
          <a:xfrm>
            <a:off x="1284395" y="4302034"/>
            <a:ext cx="2590919" cy="22981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4" t="41846" r="75898" b="52136"/>
          <a:stretch/>
        </p:blipFill>
        <p:spPr>
          <a:xfrm>
            <a:off x="1268469" y="3540244"/>
            <a:ext cx="1187348" cy="22642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55" t="41938" r="67485" b="52136"/>
          <a:stretch/>
        </p:blipFill>
        <p:spPr>
          <a:xfrm>
            <a:off x="2525486" y="3534053"/>
            <a:ext cx="609600" cy="22297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15" t="41778" b="52136"/>
          <a:stretch/>
        </p:blipFill>
        <p:spPr>
          <a:xfrm>
            <a:off x="3196046" y="3524840"/>
            <a:ext cx="4750220" cy="22897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76" t="62011" b="31331"/>
          <a:stretch/>
        </p:blipFill>
        <p:spPr>
          <a:xfrm>
            <a:off x="3884555" y="4275716"/>
            <a:ext cx="3922373" cy="250508"/>
          </a:xfrm>
          <a:prstGeom prst="rect">
            <a:avLst/>
          </a:prstGeom>
        </p:spPr>
      </p:pic>
      <p:cxnSp>
        <p:nvCxnSpPr>
          <p:cNvPr id="26" name="Curved Connector 25"/>
          <p:cNvCxnSpPr>
            <a:stCxn id="36" idx="2"/>
          </p:cNvCxnSpPr>
          <p:nvPr/>
        </p:nvCxnSpPr>
        <p:spPr>
          <a:xfrm rot="5400000">
            <a:off x="6428444" y="2396015"/>
            <a:ext cx="489422" cy="3592705"/>
          </a:xfrm>
          <a:prstGeom prst="curvedConnector2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7" idx="1"/>
            <a:endCxn id="53" idx="1"/>
          </p:cNvCxnSpPr>
          <p:nvPr/>
        </p:nvCxnSpPr>
        <p:spPr>
          <a:xfrm rot="10800000" flipV="1">
            <a:off x="686614" y="3360668"/>
            <a:ext cx="590564" cy="2695708"/>
          </a:xfrm>
          <a:prstGeom prst="curvedConnector3">
            <a:avLst>
              <a:gd name="adj1" fmla="val 138709"/>
            </a:avLst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53" idx="0"/>
            <a:endCxn id="21" idx="2"/>
          </p:cNvCxnSpPr>
          <p:nvPr/>
        </p:nvCxnSpPr>
        <p:spPr>
          <a:xfrm rot="16200000" flipV="1">
            <a:off x="1016734" y="4612076"/>
            <a:ext cx="1904988" cy="214170"/>
          </a:xfrm>
          <a:prstGeom prst="curvedConnector3">
            <a:avLst>
              <a:gd name="adj1" fmla="val 50000"/>
            </a:avLst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912159" y="2839660"/>
            <a:ext cx="111469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accent6">
                    <a:lumMod val="75000"/>
                  </a:schemeClr>
                </a:solidFill>
              </a:rPr>
              <a:t>The 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parameter is</a:t>
            </a:r>
            <a:r>
              <a:rPr lang="en-US" sz="1100" dirty="0" smtClean="0">
                <a:solidFill>
                  <a:schemeClr val="accent6">
                    <a:lumMod val="75000"/>
                  </a:schemeClr>
                </a:solidFill>
              </a:rPr>
              <a:t> defined in the CREATE clause, then is used in the script </a:t>
            </a:r>
            <a:endParaRPr 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8" name="Curved Connector 37"/>
          <p:cNvCxnSpPr>
            <a:stCxn id="11" idx="0"/>
            <a:endCxn id="36" idx="0"/>
          </p:cNvCxnSpPr>
          <p:nvPr/>
        </p:nvCxnSpPr>
        <p:spPr>
          <a:xfrm rot="16200000" flipH="1">
            <a:off x="6668912" y="1039066"/>
            <a:ext cx="670333" cy="2930855"/>
          </a:xfrm>
          <a:prstGeom prst="curvedConnector3">
            <a:avLst>
              <a:gd name="adj1" fmla="val -34102"/>
            </a:avLst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86614" y="5671655"/>
            <a:ext cx="27793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accent6">
                    <a:lumMod val="75000"/>
                  </a:schemeClr>
                </a:solidFill>
              </a:rPr>
              <a:t>The variable is used in the script, then receives value by assigning the values in the SELECT clause, and finally returns the value in the RETURN clause at the end. </a:t>
            </a:r>
            <a:endParaRPr 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0" name="Curved Connector 59"/>
          <p:cNvCxnSpPr>
            <a:stCxn id="53" idx="3"/>
          </p:cNvCxnSpPr>
          <p:nvPr/>
        </p:nvCxnSpPr>
        <p:spPr>
          <a:xfrm flipH="1" flipV="1">
            <a:off x="2666877" y="4753424"/>
            <a:ext cx="799135" cy="1302952"/>
          </a:xfrm>
          <a:prstGeom prst="curvedConnector4">
            <a:avLst>
              <a:gd name="adj1" fmla="val -28606"/>
              <a:gd name="adj2" fmla="val 64763"/>
            </a:avLst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04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5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and Drop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Scalar function is called by the SELECT clause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23CE59-C15D-4418-B033-183AB647D28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78"/>
          <a:stretch/>
        </p:blipFill>
        <p:spPr>
          <a:xfrm>
            <a:off x="1385319" y="2968977"/>
            <a:ext cx="5961063" cy="149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830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333009" cy="1143000"/>
          </a:xfrm>
        </p:spPr>
        <p:txBody>
          <a:bodyPr/>
          <a:lstStyle/>
          <a:p>
            <a:r>
              <a:rPr lang="en-US" dirty="0" smtClean="0"/>
              <a:t>Example II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83599"/>
            <a:ext cx="8229600" cy="2842564"/>
          </a:xfrm>
        </p:spPr>
        <p:txBody>
          <a:bodyPr>
            <a:normAutofit/>
          </a:bodyPr>
          <a:lstStyle/>
          <a:p>
            <a:r>
              <a:rPr lang="en-US" dirty="0" smtClean="0"/>
              <a:t>The sales manager wants to know total balances of all orders.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23CE59-C15D-4418-B033-183AB647D28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191" y="770862"/>
            <a:ext cx="4533378" cy="2324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1750" y="4961172"/>
            <a:ext cx="65405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66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419681"/>
            <a:ext cx="8098852" cy="678091"/>
          </a:xfrm>
        </p:spPr>
        <p:txBody>
          <a:bodyPr>
            <a:noAutofit/>
          </a:bodyPr>
          <a:lstStyle/>
          <a:p>
            <a:r>
              <a:rPr lang="en-US" sz="3200" dirty="0"/>
              <a:t>Table – Valued </a:t>
            </a:r>
            <a:r>
              <a:rPr lang="en-US" sz="2800" dirty="0" smtClean="0"/>
              <a:t>Functions (No Input)</a:t>
            </a:r>
            <a:r>
              <a:rPr lang="en-US" sz="3200" dirty="0" smtClean="0"/>
              <a:t> </a:t>
            </a:r>
            <a:r>
              <a:rPr lang="en-US" sz="3200" dirty="0">
                <a:solidFill>
                  <a:srgbClr val="FF6600"/>
                </a:solidFill>
              </a:rPr>
              <a:t/>
            </a:r>
            <a:br>
              <a:rPr lang="en-US" sz="3200" dirty="0">
                <a:solidFill>
                  <a:srgbClr val="FF6600"/>
                </a:solidFill>
              </a:rPr>
            </a:b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23CE59-C15D-4418-B033-183AB647D28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959" y="2497036"/>
            <a:ext cx="1485900" cy="2190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331" y="2477447"/>
            <a:ext cx="1657350" cy="2190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9745" y="2486972"/>
            <a:ext cx="266700" cy="2095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959" y="2865770"/>
            <a:ext cx="1352550" cy="2381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0959" y="3262631"/>
            <a:ext cx="276225" cy="228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0959" y="3649967"/>
            <a:ext cx="676275" cy="2667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8050" y="4075403"/>
            <a:ext cx="7124700" cy="10763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97184" y="1446909"/>
            <a:ext cx="6706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It takes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no input,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and returns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a table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284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a table-valued function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Table-valued function </a:t>
            </a:r>
            <a:r>
              <a:rPr lang="en-US" dirty="0"/>
              <a:t>is called </a:t>
            </a:r>
            <a:r>
              <a:rPr lang="en-US" dirty="0" smtClean="0"/>
              <a:t>by the FROM clause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23CE59-C15D-4418-B033-183AB647D283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835" y="3053166"/>
            <a:ext cx="4851366" cy="106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89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333009" cy="1143000"/>
          </a:xfrm>
        </p:spPr>
        <p:txBody>
          <a:bodyPr/>
          <a:lstStyle/>
          <a:p>
            <a:r>
              <a:rPr lang="en-US" dirty="0" smtClean="0"/>
              <a:t>Example III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83599"/>
            <a:ext cx="8229600" cy="2842564"/>
          </a:xfrm>
        </p:spPr>
        <p:txBody>
          <a:bodyPr>
            <a:normAutofit/>
          </a:bodyPr>
          <a:lstStyle/>
          <a:p>
            <a:r>
              <a:rPr lang="en-US" dirty="0" smtClean="0"/>
              <a:t>The sales manager wants to know which orders brought in revenue over $1000. 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23CE59-C15D-4418-B033-183AB647D283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191" y="770862"/>
            <a:ext cx="4533378" cy="2324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6200" y="4698207"/>
            <a:ext cx="64516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95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97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Table – Valued Functions (With Input)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23CE59-C15D-4418-B033-183AB647D283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595" y="2964544"/>
            <a:ext cx="1304925" cy="200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0473" y="2993119"/>
            <a:ext cx="1866900" cy="171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6052" y="2993119"/>
            <a:ext cx="142875" cy="1809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2783" y="2993119"/>
            <a:ext cx="66675" cy="2095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4888" y="2993119"/>
            <a:ext cx="885825" cy="1619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28979" y="2997881"/>
            <a:ext cx="295275" cy="152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9"/>
          <a:srcRect r="68413" b="5902"/>
          <a:stretch/>
        </p:blipFill>
        <p:spPr>
          <a:xfrm>
            <a:off x="1473898" y="3215540"/>
            <a:ext cx="598728" cy="20614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0"/>
          <a:srcRect t="4977" b="72638"/>
          <a:stretch/>
        </p:blipFill>
        <p:spPr>
          <a:xfrm>
            <a:off x="1481804" y="4188823"/>
            <a:ext cx="3067050" cy="19188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91329" y="3528382"/>
            <a:ext cx="381000" cy="2095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02549" y="4417389"/>
            <a:ext cx="4619625" cy="39052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87559" y="4221507"/>
            <a:ext cx="6324600" cy="2095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04378" y="4785365"/>
            <a:ext cx="1819275" cy="21907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74398" y="4990855"/>
            <a:ext cx="4067175" cy="20955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671553" y="5000672"/>
            <a:ext cx="952500" cy="20955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423308" y="3894603"/>
            <a:ext cx="666750" cy="161925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1197184" y="1446909"/>
            <a:ext cx="6706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It takes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one input,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and returns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a table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27" name="Curved Connector 26"/>
          <p:cNvCxnSpPr>
            <a:stCxn id="28" idx="2"/>
            <a:endCxn id="23" idx="3"/>
          </p:cNvCxnSpPr>
          <p:nvPr/>
        </p:nvCxnSpPr>
        <p:spPr>
          <a:xfrm rot="5400000">
            <a:off x="7001071" y="3724097"/>
            <a:ext cx="1004332" cy="1758368"/>
          </a:xfrm>
          <a:prstGeom prst="curvedConnector2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825073" y="2993119"/>
            <a:ext cx="111469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accent6">
                    <a:lumMod val="75000"/>
                  </a:schemeClr>
                </a:solidFill>
              </a:rPr>
              <a:t>The 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parameter is</a:t>
            </a:r>
            <a:r>
              <a:rPr lang="en-US" sz="1100" dirty="0" smtClean="0">
                <a:solidFill>
                  <a:schemeClr val="accent6">
                    <a:lumMod val="75000"/>
                  </a:schemeClr>
                </a:solidFill>
              </a:rPr>
              <a:t> defined in the CREATE clause, then is used in the script </a:t>
            </a:r>
            <a:endParaRPr 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9" name="Curved Connector 28"/>
          <p:cNvCxnSpPr>
            <a:stCxn id="6" idx="3"/>
            <a:endCxn id="28" idx="1"/>
          </p:cNvCxnSpPr>
          <p:nvPr/>
        </p:nvCxnSpPr>
        <p:spPr>
          <a:xfrm>
            <a:off x="6168927" y="3083607"/>
            <a:ext cx="1656146" cy="463510"/>
          </a:xfrm>
          <a:prstGeom prst="curvedConnector3">
            <a:avLst>
              <a:gd name="adj1" fmla="val 50000"/>
            </a:avLst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9"/>
          <a:srcRect l="72973" t="16503" r="1757" b="17"/>
          <a:stretch/>
        </p:blipFill>
        <p:spPr>
          <a:xfrm>
            <a:off x="2151001" y="3256070"/>
            <a:ext cx="478972" cy="18288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10"/>
          <a:srcRect t="73496" b="2122"/>
          <a:stretch/>
        </p:blipFill>
        <p:spPr>
          <a:xfrm>
            <a:off x="1504950" y="5243994"/>
            <a:ext cx="3067050" cy="20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54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Call a table-valued function </a:t>
            </a:r>
            <a:r>
              <a:rPr lang="en-US" dirty="0" smtClean="0"/>
              <a:t>with an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Table-valued </a:t>
            </a:r>
            <a:r>
              <a:rPr lang="en-US" dirty="0" smtClean="0"/>
              <a:t>function with an input parameter </a:t>
            </a:r>
            <a:r>
              <a:rPr lang="en-US" dirty="0"/>
              <a:t>is called by the FROM clause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23CE59-C15D-4418-B033-183AB647D283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9"/>
          <a:stretch/>
        </p:blipFill>
        <p:spPr>
          <a:xfrm>
            <a:off x="2084448" y="3510756"/>
            <a:ext cx="5830725" cy="98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879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-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85750" indent="-285750"/>
            <a:endParaRPr lang="en-US" dirty="0"/>
          </a:p>
          <a:p>
            <a:pPr marL="285750" indent="-285750"/>
            <a:r>
              <a:rPr lang="en-US" dirty="0"/>
              <a:t>A Function can be used inline in SQL Statements </a:t>
            </a:r>
            <a:endParaRPr lang="en-US" dirty="0" smtClean="0"/>
          </a:p>
          <a:p>
            <a:pPr marL="685800" lvl="1"/>
            <a:r>
              <a:rPr lang="en-US" dirty="0" smtClean="0"/>
              <a:t>if </a:t>
            </a:r>
            <a:r>
              <a:rPr lang="en-US" dirty="0"/>
              <a:t>it returns a scalar value </a:t>
            </a:r>
            <a:r>
              <a:rPr lang="en-US" dirty="0" smtClean="0"/>
              <a:t>(in the SELECT clause)</a:t>
            </a:r>
          </a:p>
          <a:p>
            <a:pPr marL="685800" lvl="1"/>
            <a:r>
              <a:rPr lang="en-US" dirty="0" smtClean="0"/>
              <a:t>or </a:t>
            </a:r>
            <a:r>
              <a:rPr lang="en-US" dirty="0"/>
              <a:t>can be joined upon if it returns a result </a:t>
            </a:r>
            <a:r>
              <a:rPr lang="en-US" dirty="0" smtClean="0"/>
              <a:t>set (used in the FROM clause).</a:t>
            </a:r>
          </a:p>
          <a:p>
            <a:pPr marL="685800" lvl="1"/>
            <a:endParaRPr lang="en-US" dirty="0"/>
          </a:p>
          <a:p>
            <a:pPr marL="285750" indent="-285750"/>
            <a:r>
              <a:rPr lang="en-US" dirty="0"/>
              <a:t>Functions compute values and </a:t>
            </a:r>
            <a:r>
              <a:rPr lang="en-US" b="1" dirty="0"/>
              <a:t>cannot</a:t>
            </a:r>
            <a:r>
              <a:rPr lang="en-US" dirty="0"/>
              <a:t> perform permanent environmental changes to SQL Server </a:t>
            </a:r>
          </a:p>
          <a:p>
            <a:pPr marL="685800" lvl="1"/>
            <a:r>
              <a:rPr lang="en-US" dirty="0"/>
              <a:t>no INSERT or UPDATE statements allowed.</a:t>
            </a:r>
          </a:p>
          <a:p>
            <a:pPr marL="685800"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23CE59-C15D-4418-B033-183AB647D283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42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23CE59-C15D-4418-B033-183AB647D283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16444" y="2270765"/>
            <a:ext cx="702755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Stored procedures</a:t>
            </a:r>
          </a:p>
          <a:p>
            <a:endParaRPr lang="en-US" sz="4400" dirty="0" smtClean="0"/>
          </a:p>
          <a:p>
            <a:endParaRPr lang="en-US" sz="4400" dirty="0"/>
          </a:p>
          <a:p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9944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Important announcement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will have an </a:t>
            </a:r>
            <a:r>
              <a:rPr lang="en-US" b="1" dirty="0" smtClean="0">
                <a:solidFill>
                  <a:srgbClr val="00B050"/>
                </a:solidFill>
              </a:rPr>
              <a:t>open-book</a:t>
            </a:r>
            <a:r>
              <a:rPr lang="en-US" dirty="0" smtClean="0"/>
              <a:t> quiz next Monday!</a:t>
            </a:r>
          </a:p>
          <a:p>
            <a:pPr lvl="1"/>
            <a:r>
              <a:rPr lang="en-US" dirty="0" smtClean="0"/>
              <a:t>It will focus on JOIN queries and today’s lecture.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23CE59-C15D-4418-B033-183AB647D28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4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Stored Procedure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pPr marL="514350" indent="-457200"/>
            <a:r>
              <a:rPr lang="en-US" dirty="0"/>
              <a:t>Anything that </a:t>
            </a:r>
            <a:r>
              <a:rPr lang="en-US" dirty="0">
                <a:solidFill>
                  <a:srgbClr val="008000"/>
                </a:solidFill>
              </a:rPr>
              <a:t>manipulates</a:t>
            </a:r>
            <a:r>
              <a:rPr lang="en-US" dirty="0"/>
              <a:t> data must be a </a:t>
            </a:r>
            <a:r>
              <a:rPr lang="en-US" dirty="0">
                <a:solidFill>
                  <a:srgbClr val="008000"/>
                </a:solidFill>
              </a:rPr>
              <a:t>procedure.</a:t>
            </a:r>
            <a:r>
              <a:rPr lang="en-US" dirty="0"/>
              <a:t> </a:t>
            </a:r>
          </a:p>
          <a:p>
            <a:pPr lvl="1"/>
            <a:r>
              <a:rPr lang="en-US" dirty="0" smtClean="0"/>
              <a:t>Think about </a:t>
            </a:r>
            <a:r>
              <a:rPr lang="en-US" dirty="0"/>
              <a:t>INSERT, UPDATE or DELETE </a:t>
            </a:r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28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333009" cy="1143000"/>
          </a:xfrm>
        </p:spPr>
        <p:txBody>
          <a:bodyPr/>
          <a:lstStyle/>
          <a:p>
            <a:r>
              <a:rPr lang="en-US" dirty="0" smtClean="0"/>
              <a:t>Example IV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83599"/>
            <a:ext cx="8229600" cy="284256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Each customer wants to know his/her own balance.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this field needs to be updated each time a new order is made or </a:t>
            </a:r>
            <a:r>
              <a:rPr lang="en-US" dirty="0" smtClean="0"/>
              <a:t>canceled for the customer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23CE59-C15D-4418-B033-183AB647D283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191" y="770862"/>
            <a:ext cx="4533378" cy="2324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74"/>
          <a:stretch/>
        </p:blipFill>
        <p:spPr>
          <a:xfrm>
            <a:off x="1437306" y="4547488"/>
            <a:ext cx="6962775" cy="31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35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procedure with Parameter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83" y="5527296"/>
            <a:ext cx="4294285" cy="74452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075314" y="2057941"/>
            <a:ext cx="1543050" cy="180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9802" y="2038891"/>
            <a:ext cx="2781300" cy="2000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6092" y="2012971"/>
            <a:ext cx="85725" cy="209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66807" y="2012971"/>
            <a:ext cx="1104900" cy="190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71707" y="2018844"/>
            <a:ext cx="676275" cy="2000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32992" y="2018436"/>
            <a:ext cx="95250" cy="2000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5294" y="2257966"/>
            <a:ext cx="219075" cy="2095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05294" y="2467516"/>
            <a:ext cx="533400" cy="2190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15154" y="2686591"/>
            <a:ext cx="1628775" cy="2667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32529" y="2915191"/>
            <a:ext cx="1247775" cy="2190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618364" y="2924716"/>
            <a:ext cx="1895475" cy="2476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32529" y="3173932"/>
            <a:ext cx="457200" cy="2000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98333" y="3400966"/>
            <a:ext cx="133350" cy="1905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643118" y="4712845"/>
            <a:ext cx="1552575" cy="21907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504188" y="4717379"/>
            <a:ext cx="123825" cy="23812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315154" y="4892349"/>
            <a:ext cx="4057650" cy="24765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05294" y="5381249"/>
            <a:ext cx="400050" cy="257175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1197184" y="1446909"/>
            <a:ext cx="6706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It takes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one input, and updates </a:t>
            </a:r>
            <a:r>
              <a:rPr lang="en-US" smtClean="0">
                <a:solidFill>
                  <a:schemeClr val="accent3">
                    <a:lumMod val="75000"/>
                  </a:schemeClr>
                </a:solidFill>
              </a:rPr>
              <a:t>that customer’s balance.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744025" y="5967770"/>
            <a:ext cx="294467" cy="229680"/>
          </a:xfrm>
          <a:prstGeom prst="roundRect">
            <a:avLst/>
          </a:prstGeom>
          <a:noFill/>
          <a:ln>
            <a:solidFill>
              <a:srgbClr val="FF99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466807" y="5881868"/>
            <a:ext cx="36771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Parameter value of the stored procedure, i.e. the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customerID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29" name="Curved Connector 28"/>
          <p:cNvCxnSpPr>
            <a:stCxn id="30" idx="2"/>
            <a:endCxn id="25" idx="3"/>
          </p:cNvCxnSpPr>
          <p:nvPr/>
        </p:nvCxnSpPr>
        <p:spPr>
          <a:xfrm rot="5400000">
            <a:off x="6810090" y="3356756"/>
            <a:ext cx="222133" cy="3096703"/>
          </a:xfrm>
          <a:prstGeom prst="curvedConnector2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912159" y="2839660"/>
            <a:ext cx="1114695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accent6">
                    <a:lumMod val="75000"/>
                  </a:schemeClr>
                </a:solidFill>
              </a:rPr>
              <a:t>The 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parameter is</a:t>
            </a:r>
            <a:r>
              <a:rPr lang="en-US" sz="1100" dirty="0" smtClean="0">
                <a:solidFill>
                  <a:schemeClr val="accent6">
                    <a:lumMod val="75000"/>
                  </a:schemeClr>
                </a:solidFill>
              </a:rPr>
              <a:t> defined in the CREATE clause, then is used in the script to update the CUSTOMER_T table only for the given customer ID</a:t>
            </a:r>
            <a:endParaRPr 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1" name="Curved Connector 30"/>
          <p:cNvCxnSpPr>
            <a:stCxn id="9" idx="2"/>
            <a:endCxn id="30" idx="0"/>
          </p:cNvCxnSpPr>
          <p:nvPr/>
        </p:nvCxnSpPr>
        <p:spPr>
          <a:xfrm rot="16200000" flipH="1">
            <a:off x="6926288" y="1296440"/>
            <a:ext cx="636189" cy="2450250"/>
          </a:xfrm>
          <a:prstGeom prst="curvedConnector3">
            <a:avLst>
              <a:gd name="adj1" fmla="val 50000"/>
            </a:avLst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Screen Shot 2015-11-09 at 9.45.29 PM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665" y="3413654"/>
            <a:ext cx="6248400" cy="241300"/>
          </a:xfrm>
          <a:prstGeom prst="rect">
            <a:avLst/>
          </a:prstGeom>
        </p:spPr>
      </p:pic>
      <p:pic>
        <p:nvPicPr>
          <p:cNvPr id="32" name="Picture 31" descr="Screen Shot 2015-11-09 at 9.53.31 PM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727" y="3661965"/>
            <a:ext cx="3289300" cy="10287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546868" y="4673260"/>
            <a:ext cx="2007694" cy="25866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055452" y="5124007"/>
            <a:ext cx="38100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10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8" grpId="0"/>
      <p:bldP spid="3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333009" cy="1143000"/>
          </a:xfrm>
        </p:spPr>
        <p:txBody>
          <a:bodyPr/>
          <a:lstStyle/>
          <a:p>
            <a:r>
              <a:rPr lang="en-US" dirty="0" smtClean="0"/>
              <a:t>Example V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3253"/>
            <a:ext cx="8229600" cy="2842564"/>
          </a:xfrm>
        </p:spPr>
        <p:txBody>
          <a:bodyPr>
            <a:normAutofit/>
          </a:bodyPr>
          <a:lstStyle/>
          <a:p>
            <a:r>
              <a:rPr lang="en-US" dirty="0" smtClean="0"/>
              <a:t>Update all customers’ balance for annual reports. </a:t>
            </a:r>
          </a:p>
          <a:p>
            <a:pPr lvl="1"/>
            <a:r>
              <a:rPr lang="en-US" dirty="0" smtClean="0"/>
              <a:t>Do not take any parameter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23CE59-C15D-4418-B033-183AB647D283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9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procedure Without a parameter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8" t="21030" b="20498"/>
          <a:stretch/>
        </p:blipFill>
        <p:spPr>
          <a:xfrm>
            <a:off x="826255" y="5763367"/>
            <a:ext cx="3601811" cy="478972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98395" y="1888696"/>
            <a:ext cx="1381125" cy="171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9520" y="1869646"/>
            <a:ext cx="2238375" cy="190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3385" y="2079196"/>
            <a:ext cx="209550" cy="190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3385" y="2269696"/>
            <a:ext cx="476250" cy="2095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3384" y="4936300"/>
            <a:ext cx="333375" cy="2476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8160" y="2495838"/>
            <a:ext cx="1581150" cy="2190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0072" y="2692611"/>
            <a:ext cx="1152525" cy="2095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32597" y="2692611"/>
            <a:ext cx="1752600" cy="2095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80072" y="2943722"/>
            <a:ext cx="409575" cy="2000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67925" y="3196245"/>
            <a:ext cx="133350" cy="18097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253102" y="4447129"/>
            <a:ext cx="104775" cy="20002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379459" y="4457140"/>
            <a:ext cx="1304925" cy="219075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1193074" y="1383772"/>
            <a:ext cx="74937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Updates </a:t>
            </a:r>
            <a:r>
              <a:rPr lang="en-US" smtClean="0">
                <a:solidFill>
                  <a:schemeClr val="accent3">
                    <a:lumMod val="75000"/>
                  </a:schemeClr>
                </a:solidFill>
              </a:rPr>
              <a:t>all customers’ balance without taking any input parameter.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23" name="Picture 22" descr="Screen Shot 2015-11-09 at 9.45.29 PM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755" y="3148475"/>
            <a:ext cx="6248400" cy="241300"/>
          </a:xfrm>
          <a:prstGeom prst="rect">
            <a:avLst/>
          </a:prstGeom>
        </p:spPr>
      </p:pic>
      <p:pic>
        <p:nvPicPr>
          <p:cNvPr id="24" name="Picture 23" descr="Screen Shot 2015-11-09 at 9.53.31 PM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907" y="3396787"/>
            <a:ext cx="3289300" cy="10287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18"/>
          <a:srcRect t="-1" r="28719" b="-4404"/>
          <a:stretch/>
        </p:blipFill>
        <p:spPr>
          <a:xfrm>
            <a:off x="1273289" y="4669040"/>
            <a:ext cx="2892311" cy="25855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301879" y="4400578"/>
            <a:ext cx="2007694" cy="25866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4304499" y="4613766"/>
            <a:ext cx="956298" cy="42345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79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Stored </a:t>
            </a:r>
            <a:r>
              <a:rPr lang="en-US" dirty="0"/>
              <a:t>procedures </a:t>
            </a:r>
            <a:r>
              <a:rPr lang="en-US" dirty="0" smtClean="0"/>
              <a:t>are called explicitly by using EXEC </a:t>
            </a:r>
            <a:r>
              <a:rPr lang="en-US" dirty="0" err="1" smtClean="0"/>
              <a:t>storedprocedure</a:t>
            </a:r>
            <a:r>
              <a:rPr lang="en-US" dirty="0" smtClean="0"/>
              <a:t> name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23CE59-C15D-4418-B033-183AB647D283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3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23CE59-C15D-4418-B033-183AB647D283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16444" y="2270765"/>
            <a:ext cx="702755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Triggers</a:t>
            </a:r>
          </a:p>
          <a:p>
            <a:endParaRPr lang="en-US" sz="4400" dirty="0" smtClean="0"/>
          </a:p>
          <a:p>
            <a:endParaRPr lang="en-US" sz="4400" dirty="0"/>
          </a:p>
          <a:p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103055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Trigger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Unlike stored procedures, triggers </a:t>
            </a:r>
            <a:r>
              <a:rPr lang="en-US" dirty="0" smtClean="0">
                <a:solidFill>
                  <a:srgbClr val="0066FF"/>
                </a:solidFill>
              </a:rPr>
              <a:t>automatically</a:t>
            </a:r>
            <a:r>
              <a:rPr lang="en-US" dirty="0" smtClean="0"/>
              <a:t> execute </a:t>
            </a:r>
            <a:r>
              <a:rPr lang="en-US" dirty="0"/>
              <a:t>when an event occurs in the database server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Data Manipulation Language events include: INSERT</a:t>
            </a:r>
            <a:r>
              <a:rPr lang="en-US" dirty="0"/>
              <a:t>, UPDATE, or DELETE statements on a table or </a:t>
            </a:r>
            <a:r>
              <a:rPr lang="en-US" dirty="0" smtClean="0"/>
              <a:t>view</a:t>
            </a:r>
          </a:p>
          <a:p>
            <a:pPr lvl="1"/>
            <a:r>
              <a:rPr lang="en-US" dirty="0" smtClean="0"/>
              <a:t>Data Definition Language events include: </a:t>
            </a:r>
            <a:r>
              <a:rPr lang="en-US" dirty="0"/>
              <a:t>CREATE, ALTER, and DROP </a:t>
            </a:r>
            <a:endParaRPr lang="en-US" dirty="0" smtClean="0"/>
          </a:p>
          <a:p>
            <a:pPr lvl="1"/>
            <a:r>
              <a:rPr lang="en-US" dirty="0" smtClean="0"/>
              <a:t>Logon events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23CE59-C15D-4418-B033-183AB647D283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5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333009" cy="1143000"/>
          </a:xfrm>
        </p:spPr>
        <p:txBody>
          <a:bodyPr/>
          <a:lstStyle/>
          <a:p>
            <a:r>
              <a:rPr lang="en-US" dirty="0" smtClean="0"/>
              <a:t>Example VI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3253"/>
            <a:ext cx="8229600" cy="2842564"/>
          </a:xfrm>
        </p:spPr>
        <p:txBody>
          <a:bodyPr>
            <a:normAutofit/>
          </a:bodyPr>
          <a:lstStyle/>
          <a:p>
            <a:r>
              <a:rPr lang="en-US" dirty="0" smtClean="0"/>
              <a:t>Automatically update customer balance if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any</a:t>
            </a:r>
            <a:r>
              <a:rPr lang="en-US" dirty="0" smtClean="0"/>
              <a:t> changes are made to the </a:t>
            </a:r>
            <a:r>
              <a:rPr lang="en-US" dirty="0" err="1" smtClean="0"/>
              <a:t>orderline</a:t>
            </a:r>
            <a:r>
              <a:rPr lang="en-US" dirty="0" smtClean="0"/>
              <a:t> table </a:t>
            </a:r>
          </a:p>
          <a:p>
            <a:pPr lvl="1"/>
            <a:r>
              <a:rPr lang="en-US" dirty="0" smtClean="0"/>
              <a:t>It can be one </a:t>
            </a:r>
            <a:r>
              <a:rPr lang="en-US" dirty="0" err="1" smtClean="0"/>
              <a:t>orderline</a:t>
            </a:r>
            <a:r>
              <a:rPr lang="en-US" dirty="0" smtClean="0"/>
              <a:t> record or multiple records affected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23CE59-C15D-4418-B033-183AB647D283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8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609" y="390817"/>
            <a:ext cx="8229600" cy="5502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Trigger – updating multiple rows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23CE59-C15D-4418-B033-183AB647D283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4415" y="1275289"/>
            <a:ext cx="80823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Automatically update customers’ balance after order information is modified.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5" y="2231635"/>
            <a:ext cx="1342857" cy="1714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7272" y="2222112"/>
            <a:ext cx="2133333" cy="1809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415" y="2479774"/>
            <a:ext cx="1485714" cy="2285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415" y="3139748"/>
            <a:ext cx="1752381" cy="2476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415" y="3418905"/>
            <a:ext cx="580952" cy="21904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4891" y="3637953"/>
            <a:ext cx="1638095" cy="22857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4891" y="3845357"/>
            <a:ext cx="1295238" cy="23809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90129" y="3888764"/>
            <a:ext cx="1942857" cy="20952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8224" y="4063797"/>
            <a:ext cx="514286" cy="20952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42510" y="4254594"/>
            <a:ext cx="133333" cy="23809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13"/>
          <a:srcRect l="33672" t="21086"/>
          <a:stretch/>
        </p:blipFill>
        <p:spPr>
          <a:xfrm>
            <a:off x="3425125" y="5583758"/>
            <a:ext cx="101072" cy="17286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538455" y="5566978"/>
            <a:ext cx="1542857" cy="2000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28224" y="5743166"/>
            <a:ext cx="2838095" cy="24761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778577" y="5732520"/>
            <a:ext cx="2323809" cy="3047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01097" y="5986135"/>
            <a:ext cx="409524" cy="21904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18"/>
          <a:srcRect t="2" r="31225" b="331"/>
          <a:stretch/>
        </p:blipFill>
        <p:spPr>
          <a:xfrm>
            <a:off x="574788" y="2715805"/>
            <a:ext cx="1604742" cy="22781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01097" y="2959137"/>
            <a:ext cx="266667" cy="238095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4898690" y="2666036"/>
            <a:ext cx="35965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-Roman" charset="0"/>
              </a:rPr>
              <a:t>the local variable @@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Times-Roman" charset="0"/>
              </a:rPr>
              <a:t>RowCount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-Roman" charset="0"/>
              </a:rPr>
              <a:t> holds the number of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Times-Roman" charset="0"/>
              </a:rPr>
              <a:t>records changed by the last SQL statement executed 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1" name="Picture 30" descr="Screen Shot 2015-11-09 at 9.45.29 PM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580" y="4276825"/>
            <a:ext cx="6248400" cy="241300"/>
          </a:xfrm>
          <a:prstGeom prst="rect">
            <a:avLst/>
          </a:prstGeom>
        </p:spPr>
      </p:pic>
      <p:pic>
        <p:nvPicPr>
          <p:cNvPr id="32" name="Picture 31" descr="Screen Shot 2015-11-09 at 9.53.31 PM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492" y="4513327"/>
            <a:ext cx="3289300" cy="1028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2"/>
          <a:srcRect t="-1" r="1897" b="9226"/>
          <a:stretch/>
        </p:blipFill>
        <p:spPr>
          <a:xfrm>
            <a:off x="1301580" y="5501926"/>
            <a:ext cx="1943012" cy="24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67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are here today.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23CE59-C15D-4418-B033-183AB647D28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9259"/>
            <a:ext cx="9144000" cy="5029653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19577691">
            <a:off x="5338850" y="4122556"/>
            <a:ext cx="1130300" cy="645319"/>
          </a:xfrm>
          <a:prstGeom prst="rightArrow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5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609" y="390817"/>
            <a:ext cx="8229600" cy="5502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Improving performance of Trigger by using </a:t>
            </a:r>
            <a:r>
              <a:rPr lang="en-US" dirty="0" smtClean="0">
                <a:solidFill>
                  <a:schemeClr val="accent6"/>
                </a:solidFill>
              </a:rPr>
              <a:t>Inserted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23CE59-C15D-4418-B033-183AB647D283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4415" y="1275289"/>
            <a:ext cx="80823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Automatically update customers’ balance after order information is modified.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5" y="2231635"/>
            <a:ext cx="1342857" cy="1714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7272" y="2222112"/>
            <a:ext cx="2133333" cy="1809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415" y="2479774"/>
            <a:ext cx="1485714" cy="2285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415" y="3139748"/>
            <a:ext cx="1752381" cy="2476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415" y="3418905"/>
            <a:ext cx="580952" cy="21904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4891" y="3637953"/>
            <a:ext cx="1638095" cy="22857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4891" y="3845357"/>
            <a:ext cx="1295238" cy="23809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90129" y="3888764"/>
            <a:ext cx="1942857" cy="20952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8224" y="4063797"/>
            <a:ext cx="514286" cy="20952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42510" y="4254594"/>
            <a:ext cx="133333" cy="23809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1097" y="6246826"/>
            <a:ext cx="409524" cy="21904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14"/>
          <a:srcRect t="2" r="31225" b="331"/>
          <a:stretch/>
        </p:blipFill>
        <p:spPr>
          <a:xfrm>
            <a:off x="574788" y="2715805"/>
            <a:ext cx="1604742" cy="22781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01097" y="2959137"/>
            <a:ext cx="266667" cy="238095"/>
          </a:xfrm>
          <a:prstGeom prst="rect">
            <a:avLst/>
          </a:prstGeom>
        </p:spPr>
      </p:pic>
      <p:pic>
        <p:nvPicPr>
          <p:cNvPr id="31" name="Picture 30" descr="Screen Shot 2015-11-09 at 9.45.29 PM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580" y="4276825"/>
            <a:ext cx="6248400" cy="241300"/>
          </a:xfrm>
          <a:prstGeom prst="rect">
            <a:avLst/>
          </a:prstGeom>
        </p:spPr>
      </p:pic>
      <p:pic>
        <p:nvPicPr>
          <p:cNvPr id="32" name="Picture 31" descr="Screen Shot 2015-11-09 at 9.53.31 PM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492" y="4513327"/>
            <a:ext cx="3289300" cy="1028700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5418345" y="4711498"/>
            <a:ext cx="359651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chemeClr val="accent3">
                    <a:lumMod val="75000"/>
                  </a:schemeClr>
                </a:solidFill>
                <a:latin typeface="Times-Roman" charset="0"/>
              </a:rPr>
              <a:t>Think </a:t>
            </a:r>
            <a:r>
              <a:rPr lang="en-US" sz="1100" dirty="0" smtClean="0">
                <a:solidFill>
                  <a:srgbClr val="FF0000"/>
                </a:solidFill>
                <a:latin typeface="Times-Roman" charset="0"/>
              </a:rPr>
              <a:t>inserted </a:t>
            </a:r>
            <a:r>
              <a:rPr lang="en-US" sz="1100" dirty="0" smtClean="0">
                <a:solidFill>
                  <a:schemeClr val="accent3">
                    <a:lumMod val="75000"/>
                  </a:schemeClr>
                </a:solidFill>
                <a:latin typeface="Times-Roman" charset="0"/>
              </a:rPr>
              <a:t>as a temporary table, where the affected rows by insert or update operations are kept.</a:t>
            </a:r>
            <a:endParaRPr 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77424" y="5579181"/>
            <a:ext cx="8269973" cy="61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6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the Trigger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23CE59-C15D-4418-B033-183AB647D283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47" y="3957382"/>
            <a:ext cx="8313546" cy="6527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47" y="2490292"/>
            <a:ext cx="8313547" cy="7213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48" y="4968052"/>
            <a:ext cx="4466241" cy="75964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097"/>
          <a:stretch/>
        </p:blipFill>
        <p:spPr>
          <a:xfrm>
            <a:off x="704848" y="1859797"/>
            <a:ext cx="8313546" cy="33840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440623" y="1891811"/>
            <a:ext cx="4455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What’s the balance of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customerId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=1? 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40622" y="4476685"/>
            <a:ext cx="5365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The balance of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customerId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=1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should be updated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847" y="3211635"/>
            <a:ext cx="6364583" cy="45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93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Additional Readings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Text book </a:t>
            </a:r>
          </a:p>
          <a:p>
            <a:pPr lvl="1"/>
            <a:r>
              <a:rPr lang="en-US" dirty="0" smtClean="0"/>
              <a:t>Chapter 7 </a:t>
            </a:r>
          </a:p>
          <a:p>
            <a:r>
              <a:rPr lang="en-US" dirty="0" smtClean="0"/>
              <a:t>Best Practices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://www.c-sharpcorner.com/UploadFile/skumaar_mca/good-practices-to-write-the-stored-procedures-in-sql-server/</a:t>
            </a:r>
            <a:r>
              <a:rPr lang="en-US" dirty="0"/>
              <a:t> </a:t>
            </a:r>
          </a:p>
          <a:p>
            <a:r>
              <a:rPr lang="en-US" dirty="0" smtClean="0"/>
              <a:t>Error handling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msdn.microsoft.com/en-us/library/ms175976.aspx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Security context </a:t>
            </a:r>
          </a:p>
          <a:p>
            <a:pPr lvl="1"/>
            <a:r>
              <a:rPr lang="en-US" dirty="0">
                <a:hlinkClick r:id="rId5"/>
              </a:rPr>
              <a:t>https://msdn.microsoft.com/en-us/library/bb669087(v=vs.110).</a:t>
            </a:r>
            <a:r>
              <a:rPr lang="en-US" dirty="0" smtClean="0">
                <a:hlinkClick r:id="rId5"/>
              </a:rPr>
              <a:t>aspx</a:t>
            </a:r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23CE59-C15D-4418-B033-183AB647D283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8312" cy="5121275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Questions you need to answer before writing your own functions, procedures or triggers: </a:t>
            </a:r>
          </a:p>
          <a:p>
            <a:pPr lvl="1"/>
            <a:r>
              <a:rPr lang="en-US" dirty="0" smtClean="0"/>
              <a:t>What data question or operations do you need to make?</a:t>
            </a:r>
            <a:endParaRPr lang="en-US" dirty="0"/>
          </a:p>
          <a:p>
            <a:pPr lvl="1"/>
            <a:r>
              <a:rPr lang="en-US" dirty="0"/>
              <a:t>What type of data will the </a:t>
            </a:r>
            <a:r>
              <a:rPr lang="en-US" dirty="0" smtClean="0"/>
              <a:t>function return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What </a:t>
            </a:r>
            <a:r>
              <a:rPr lang="en-US" dirty="0" smtClean="0"/>
              <a:t>input parameters </a:t>
            </a:r>
            <a:r>
              <a:rPr lang="en-US" dirty="0"/>
              <a:t>do you need to define for </a:t>
            </a:r>
            <a:r>
              <a:rPr lang="en-US" dirty="0" smtClean="0"/>
              <a:t>the function or </a:t>
            </a:r>
            <a:r>
              <a:rPr lang="en-US" dirty="0"/>
              <a:t>stored procedure?</a:t>
            </a:r>
          </a:p>
          <a:p>
            <a:r>
              <a:rPr lang="en-US" dirty="0"/>
              <a:t>Functions</a:t>
            </a:r>
          </a:p>
          <a:p>
            <a:pPr lvl="1"/>
            <a:r>
              <a:rPr lang="en-US" dirty="0"/>
              <a:t>Scalar Functions</a:t>
            </a:r>
          </a:p>
          <a:p>
            <a:pPr lvl="1"/>
            <a:r>
              <a:rPr lang="en-US" dirty="0"/>
              <a:t>Table Valued Functions (No Input)</a:t>
            </a:r>
          </a:p>
          <a:p>
            <a:pPr lvl="1"/>
            <a:r>
              <a:rPr lang="en-US" dirty="0"/>
              <a:t>Table Values Functions (With Input)</a:t>
            </a:r>
          </a:p>
          <a:p>
            <a:r>
              <a:rPr lang="en-US" dirty="0"/>
              <a:t>Stored Procedures</a:t>
            </a:r>
          </a:p>
          <a:p>
            <a:pPr lvl="1"/>
            <a:r>
              <a:rPr lang="en-US" dirty="0"/>
              <a:t>With Parameters</a:t>
            </a:r>
          </a:p>
          <a:p>
            <a:pPr lvl="1"/>
            <a:r>
              <a:rPr lang="en-US" dirty="0"/>
              <a:t>Without parameters</a:t>
            </a:r>
          </a:p>
          <a:p>
            <a:r>
              <a:rPr lang="en-US" dirty="0"/>
              <a:t>Triggers</a:t>
            </a:r>
          </a:p>
          <a:p>
            <a:pPr lvl="1"/>
            <a:r>
              <a:rPr lang="en-US" dirty="0" smtClean="0"/>
              <a:t>Multiple </a:t>
            </a:r>
            <a:r>
              <a:rPr lang="en-US" dirty="0"/>
              <a:t>row update </a:t>
            </a:r>
            <a:r>
              <a:rPr lang="en-US" dirty="0" smtClean="0"/>
              <a:t>trigger</a:t>
            </a:r>
          </a:p>
          <a:p>
            <a:pPr lvl="1"/>
            <a:r>
              <a:rPr lang="en-US" dirty="0" smtClean="0"/>
              <a:t>You can also learn how to use INSERTED or DELETED to modify only one row after a triggering </a:t>
            </a:r>
            <a:r>
              <a:rPr lang="en-US" dirty="0"/>
              <a:t>event e.g. </a:t>
            </a:r>
            <a:r>
              <a:rPr lang="en-US" dirty="0">
                <a:hlinkClick r:id="rId3"/>
              </a:rPr>
              <a:t>https://www.mssqltips.com/sqlservertip/2342/understanding-sql-server-inserted-and-deleted-tables-for-dml-triggers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23CE59-C15D-4418-B033-183AB647D283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7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Concepts </a:t>
            </a:r>
          </a:p>
          <a:p>
            <a:pPr lvl="1"/>
            <a:r>
              <a:rPr lang="en-US" dirty="0" smtClean="0"/>
              <a:t>Functions: </a:t>
            </a:r>
          </a:p>
          <a:p>
            <a:pPr lvl="2"/>
            <a:r>
              <a:rPr lang="en-US" dirty="0" smtClean="0">
                <a:solidFill>
                  <a:schemeClr val="accent6"/>
                </a:solidFill>
              </a:rPr>
              <a:t>Scalar</a:t>
            </a:r>
            <a:r>
              <a:rPr lang="en-US" dirty="0" smtClean="0"/>
              <a:t> function: think about count(), sum()</a:t>
            </a:r>
          </a:p>
          <a:p>
            <a:pPr lvl="2"/>
            <a:r>
              <a:rPr lang="en-US" dirty="0" smtClean="0">
                <a:solidFill>
                  <a:schemeClr val="accent6"/>
                </a:solidFill>
              </a:rPr>
              <a:t>Table-valued</a:t>
            </a:r>
            <a:r>
              <a:rPr lang="en-US" dirty="0" smtClean="0"/>
              <a:t> function: with input </a:t>
            </a:r>
            <a:r>
              <a:rPr lang="en-US" dirty="0" err="1" smtClean="0"/>
              <a:t>v.s</a:t>
            </a:r>
            <a:r>
              <a:rPr lang="en-US" dirty="0" smtClean="0"/>
              <a:t>. without input</a:t>
            </a:r>
          </a:p>
          <a:p>
            <a:pPr lvl="1"/>
            <a:r>
              <a:rPr lang="en-US" dirty="0" smtClean="0"/>
              <a:t>Stored Procedures: </a:t>
            </a:r>
          </a:p>
          <a:p>
            <a:pPr lvl="2"/>
            <a:r>
              <a:rPr lang="en-US" dirty="0" smtClean="0"/>
              <a:t>think about a set of commands you can </a:t>
            </a:r>
            <a:r>
              <a:rPr lang="en-US" dirty="0" smtClean="0">
                <a:solidFill>
                  <a:schemeClr val="accent6"/>
                </a:solidFill>
              </a:rPr>
              <a:t>explicitly</a:t>
            </a:r>
            <a:r>
              <a:rPr lang="en-US" dirty="0" smtClean="0"/>
              <a:t> execute to update your tables, to insert new records or delete some records</a:t>
            </a:r>
          </a:p>
          <a:p>
            <a:pPr lvl="1"/>
            <a:r>
              <a:rPr lang="en-US" dirty="0" smtClean="0"/>
              <a:t>Triggers</a:t>
            </a:r>
          </a:p>
          <a:p>
            <a:pPr lvl="2"/>
            <a:r>
              <a:rPr lang="en-US" dirty="0" smtClean="0"/>
              <a:t>think about some </a:t>
            </a:r>
            <a:r>
              <a:rPr lang="en-US" i="1" dirty="0" smtClean="0">
                <a:solidFill>
                  <a:schemeClr val="accent6"/>
                </a:solidFill>
              </a:rPr>
              <a:t>secret </a:t>
            </a:r>
            <a:r>
              <a:rPr lang="en-US" dirty="0" smtClean="0"/>
              <a:t>functions behind the scenes that can be automatically executed when some events happen, e.g. after your birthday, the age column is incremented by 1</a:t>
            </a:r>
          </a:p>
          <a:p>
            <a:r>
              <a:rPr lang="en-US" dirty="0" smtClean="0"/>
              <a:t>Skills</a:t>
            </a:r>
          </a:p>
          <a:p>
            <a:pPr lvl="1"/>
            <a:r>
              <a:rPr lang="en-US" dirty="0" smtClean="0"/>
              <a:t>Able to CREATE your functions, stored procedures and triggers</a:t>
            </a:r>
          </a:p>
          <a:p>
            <a:pPr lvl="1"/>
            <a:r>
              <a:rPr lang="en-US" dirty="0" smtClean="0"/>
              <a:t>Able to appropriately call them either with or without providing any parameters</a:t>
            </a:r>
          </a:p>
          <a:p>
            <a:pPr lvl="1"/>
            <a:r>
              <a:rPr lang="en-US" dirty="0" smtClean="0"/>
              <a:t>Able to understand what happens after a trigger is executed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23CE59-C15D-4418-B033-183AB647D28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5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23CE59-C15D-4418-B033-183AB647D28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16444" y="2270765"/>
            <a:ext cx="702755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Functions </a:t>
            </a:r>
          </a:p>
          <a:p>
            <a:endParaRPr lang="en-US" sz="4400" dirty="0" smtClean="0"/>
          </a:p>
          <a:p>
            <a:endParaRPr lang="en-US" sz="4400" dirty="0"/>
          </a:p>
          <a:p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70357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Explore Today’s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the creation script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23CE59-C15D-4418-B033-183AB647D28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18" y="2332274"/>
            <a:ext cx="3032633" cy="12513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636" y="2336654"/>
            <a:ext cx="3505200" cy="1346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418" y="3813845"/>
            <a:ext cx="7086600" cy="1168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418" y="5144533"/>
            <a:ext cx="7302500" cy="1511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5821" y="1836592"/>
            <a:ext cx="31369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43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333009" cy="1143000"/>
          </a:xfrm>
        </p:spPr>
        <p:txBody>
          <a:bodyPr/>
          <a:lstStyle/>
          <a:p>
            <a:r>
              <a:rPr lang="en-US" dirty="0" smtClean="0"/>
              <a:t>Example I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83599"/>
            <a:ext cx="8229600" cy="2842564"/>
          </a:xfrm>
        </p:spPr>
        <p:txBody>
          <a:bodyPr>
            <a:normAutofit/>
          </a:bodyPr>
          <a:lstStyle/>
          <a:p>
            <a:r>
              <a:rPr lang="en-US" dirty="0" smtClean="0"/>
              <a:t>The customer service needs to know how much balance a particular order, e.g. </a:t>
            </a:r>
            <a:r>
              <a:rPr lang="en-US" dirty="0" err="1" smtClean="0"/>
              <a:t>orderID</a:t>
            </a:r>
            <a:r>
              <a:rPr lang="en-US" dirty="0" smtClean="0"/>
              <a:t>=1001, has? 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23CE59-C15D-4418-B033-183AB647D28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191" y="770862"/>
            <a:ext cx="4533378" cy="2324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3628" y="5338763"/>
            <a:ext cx="47498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67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Scalar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Given an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orderID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, the function returns the total balance of the order.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Scalar function: </a:t>
            </a:r>
            <a:r>
              <a:rPr lang="en-US" dirty="0" smtClean="0">
                <a:solidFill>
                  <a:srgbClr val="FF0000"/>
                </a:solidFill>
              </a:rPr>
              <a:t>returns </a:t>
            </a:r>
            <a:r>
              <a:rPr lang="en-US" dirty="0">
                <a:solidFill>
                  <a:srgbClr val="FF0000"/>
                </a:solidFill>
              </a:rPr>
              <a:t>a single data </a:t>
            </a:r>
            <a:r>
              <a:rPr lang="en-US" dirty="0"/>
              <a:t>value.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23CE59-C15D-4418-B033-183AB647D28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203"/>
          <a:stretch/>
        </p:blipFill>
        <p:spPr>
          <a:xfrm>
            <a:off x="1591468" y="2956564"/>
            <a:ext cx="5961063" cy="74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36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504" y="527120"/>
            <a:ext cx="8102600" cy="62831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An Overview of the Scalar function </a:t>
            </a:r>
            <a:r>
              <a:rPr lang="en-US" dirty="0">
                <a:solidFill>
                  <a:srgbClr val="FF6600"/>
                </a:solidFill>
              </a:rPr>
              <a:t/>
            </a:r>
            <a:br>
              <a:rPr lang="en-US" dirty="0">
                <a:solidFill>
                  <a:srgbClr val="FF6600"/>
                </a:solidFill>
              </a:rPr>
            </a:b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35758" y="1288082"/>
            <a:ext cx="7184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It takes one input value, and returns a single data value.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4" t="6975"/>
          <a:stretch/>
        </p:blipFill>
        <p:spPr>
          <a:xfrm>
            <a:off x="1277178" y="2159390"/>
            <a:ext cx="6529750" cy="349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00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18433</TotalTime>
  <Pages>9</Pages>
  <Words>1212</Words>
  <Application>Microsoft Office PowerPoint</Application>
  <PresentationFormat>On-screen Show (4:3)</PresentationFormat>
  <Paragraphs>186</Paragraphs>
  <Slides>33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宋体</vt:lpstr>
      <vt:lpstr>Times-Roman</vt:lpstr>
      <vt:lpstr>Arial</vt:lpstr>
      <vt:lpstr>Calibri</vt:lpstr>
      <vt:lpstr>Franklin Gothic Book</vt:lpstr>
      <vt:lpstr>Tahoma</vt:lpstr>
      <vt:lpstr>Times New Roman</vt:lpstr>
      <vt:lpstr>Wingdings</vt:lpstr>
      <vt:lpstr>Office Theme</vt:lpstr>
      <vt:lpstr>SQL (IV)  Functions, Stored Procedures, Triggers</vt:lpstr>
      <vt:lpstr>Important announcement </vt:lpstr>
      <vt:lpstr>We are here today.</vt:lpstr>
      <vt:lpstr>Today’s Goals</vt:lpstr>
      <vt:lpstr>PowerPoint Presentation</vt:lpstr>
      <vt:lpstr>Explore Today’s Tables</vt:lpstr>
      <vt:lpstr>Example I  </vt:lpstr>
      <vt:lpstr>Scalar function</vt:lpstr>
      <vt:lpstr>An Overview of the Scalar function  </vt:lpstr>
      <vt:lpstr>Scalar function – Step by Step Illustration  </vt:lpstr>
      <vt:lpstr>Call and Drop a Function</vt:lpstr>
      <vt:lpstr>Example II  </vt:lpstr>
      <vt:lpstr>Table – Valued Functions (No Input)  </vt:lpstr>
      <vt:lpstr>Call a table-valued function </vt:lpstr>
      <vt:lpstr>Example III  </vt:lpstr>
      <vt:lpstr>Table – Valued Functions (With Input) </vt:lpstr>
      <vt:lpstr>Call a table-valued function with an input</vt:lpstr>
      <vt:lpstr>Summary - Functions</vt:lpstr>
      <vt:lpstr>PowerPoint Presentation</vt:lpstr>
      <vt:lpstr>Stored Procedure </vt:lpstr>
      <vt:lpstr>Example IV  </vt:lpstr>
      <vt:lpstr>A procedure with Parameter</vt:lpstr>
      <vt:lpstr>Example V  </vt:lpstr>
      <vt:lpstr>A procedure Without a parameter </vt:lpstr>
      <vt:lpstr>Summary</vt:lpstr>
      <vt:lpstr>PowerPoint Presentation</vt:lpstr>
      <vt:lpstr>Trigger</vt:lpstr>
      <vt:lpstr>Example VI </vt:lpstr>
      <vt:lpstr>Trigger – updating multiple rows</vt:lpstr>
      <vt:lpstr>Improving performance of Trigger by using Inserted</vt:lpstr>
      <vt:lpstr>Test the Trigger</vt:lpstr>
      <vt:lpstr>Additional Readings </vt:lpstr>
      <vt:lpstr>Review Today’s Lecture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Logical Database Design and the Relational Model</dc:title>
  <dc:creator>Michel Mitri</dc:creator>
  <cp:lastModifiedBy>Pan Chen</cp:lastModifiedBy>
  <cp:revision>2306</cp:revision>
  <cp:lastPrinted>2015-11-09T18:59:28Z</cp:lastPrinted>
  <dcterms:created xsi:type="dcterms:W3CDTF">1998-01-19T10:00:26Z</dcterms:created>
  <dcterms:modified xsi:type="dcterms:W3CDTF">2016-11-12T22:09:04Z</dcterms:modified>
</cp:coreProperties>
</file>