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0" r:id="rId3"/>
    <p:sldId id="265" r:id="rId4"/>
    <p:sldId id="299" r:id="rId5"/>
    <p:sldId id="300" r:id="rId6"/>
    <p:sldId id="262" r:id="rId7"/>
    <p:sldId id="263" r:id="rId8"/>
    <p:sldId id="302" r:id="rId9"/>
    <p:sldId id="305" r:id="rId10"/>
    <p:sldId id="306" r:id="rId11"/>
    <p:sldId id="307" r:id="rId12"/>
    <p:sldId id="308" r:id="rId13"/>
    <p:sldId id="324" r:id="rId14"/>
    <p:sldId id="309" r:id="rId15"/>
    <p:sldId id="310" r:id="rId16"/>
    <p:sldId id="311" r:id="rId17"/>
    <p:sldId id="312" r:id="rId18"/>
    <p:sldId id="326" r:id="rId19"/>
    <p:sldId id="313" r:id="rId20"/>
    <p:sldId id="322" r:id="rId21"/>
    <p:sldId id="325" r:id="rId22"/>
    <p:sldId id="321" r:id="rId23"/>
    <p:sldId id="303" r:id="rId24"/>
    <p:sldId id="316" r:id="rId25"/>
    <p:sldId id="318" r:id="rId26"/>
    <p:sldId id="317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5317"/>
  </p:normalViewPr>
  <p:slideViewPr>
    <p:cSldViewPr snapToGrid="0" snapToObjects="1">
      <p:cViewPr varScale="1">
        <p:scale>
          <a:sx n="109" d="100"/>
          <a:sy n="109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CEFD9-2431-FB40-9BDC-5A68F1A64FD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D22E8-39C0-B947-A405-48DEE0D4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4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4506D-E4A3-4044-B408-FA937CE0F5A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A92BB-77D9-F94F-AC94-12FD1912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0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354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3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3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2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C653-A0CE-B24E-9F46-F1C8601A535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sourceforge.net/projects/dbdesigner-fo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swers.syr.edu/display/ischool/Connecting+to+Microsoft+SQL+Server+-+OFF+domain" TargetMode="External"/><Relationship Id="rId2" Type="http://schemas.openxmlformats.org/officeDocument/2006/relationships/hyperlink" Target="https://answers.syr.edu/display/ischool/Connecting+to+Microsoft+SQL+Server+-+ON+do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371600"/>
            <a:ext cx="7772400" cy="11430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  <a:t>Introduction to SQL 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352800"/>
            <a:ext cx="7315200" cy="1752600"/>
          </a:xfrm>
        </p:spPr>
        <p:txBody>
          <a:bodyPr vert="horz" lIns="90488" tIns="44450" rIns="90488" bIns="44450" rtlCol="0">
            <a:normAutofit/>
          </a:bodyPr>
          <a:lstStyle/>
          <a:p>
            <a:pPr marL="342900" indent="-342900"/>
            <a:endParaRPr lang="en-US" altLang="en-US" sz="2200" dirty="0">
              <a:solidFill>
                <a:srgbClr val="443329"/>
              </a:solidFill>
              <a:latin typeface="Franklin Gothic Book" charset="0"/>
              <a:ea typeface="ＭＳ Ｐゴシック" charset="-128"/>
              <a:cs typeface="ＭＳ Ｐゴシック" charset="-128"/>
            </a:endParaRPr>
          </a:p>
          <a:p>
            <a:pPr marL="342900" indent="-342900"/>
            <a:endParaRPr lang="en-US" altLang="en-US" sz="2200" dirty="0">
              <a:solidFill>
                <a:srgbClr val="443329"/>
              </a:solidFill>
              <a:latin typeface="Franklin Gothic Book" charset="0"/>
              <a:ea typeface="ＭＳ Ｐゴシック" charset="-128"/>
              <a:cs typeface="ＭＳ Ｐゴシック" charset="-128"/>
            </a:endParaRPr>
          </a:p>
          <a:p>
            <a:pPr marL="342900" indent="-342900"/>
            <a:r>
              <a:rPr lang="en-US" altLang="en-US" sz="2200" dirty="0">
                <a:solidFill>
                  <a:srgbClr val="443329"/>
                </a:solidFill>
                <a:latin typeface="Franklin Gothic Book" charset="0"/>
                <a:ea typeface="ＭＳ Ｐゴシック" charset="-128"/>
                <a:cs typeface="ＭＳ Ｐゴシック" charset="-128"/>
              </a:rPr>
              <a:t>IST 659 – Lecture 6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5EBC05-3F3F-4C4A-A392-DB89BCAD445B}" type="slidenum">
              <a:rPr lang="en-US" altLang="en-US" sz="1200">
                <a:solidFill>
                  <a:srgbClr val="D38E27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D38E27"/>
              </a:solidFill>
              <a:latin typeface="Tahoma" charset="0"/>
            </a:endParaRP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736850" y="6203950"/>
            <a:ext cx="7035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0" hangingPunct="0">
              <a:buClr>
                <a:schemeClr val="tx1"/>
              </a:buClr>
              <a:buFontTx/>
              <a:buNone/>
            </a:pPr>
            <a:r>
              <a:rPr lang="en-US" altLang="zh-CN" sz="1600" dirty="0">
                <a:latin typeface="Tahoma" charset="0"/>
                <a:ea typeface="宋体" charset="0"/>
                <a:cs typeface="Arial" charset="0"/>
              </a:rPr>
              <a:t>Courtesy of book materials and previous lecture notes. No dissemination or sale of any part of this work (including on the WWW).</a:t>
            </a:r>
          </a:p>
        </p:txBody>
      </p:sp>
    </p:spTree>
    <p:extLst>
      <p:ext uri="{BB962C8B-B14F-4D97-AF65-F5344CB8AC3E}">
        <p14:creationId xmlns:p14="http://schemas.microsoft.com/office/powerpoint/2010/main" val="18432777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and CHECK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79" y="500856"/>
            <a:ext cx="2095500" cy="105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66" y="3104075"/>
            <a:ext cx="7797800" cy="18034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109003" y="3684245"/>
            <a:ext cx="8740726" cy="21101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09003" y="4190352"/>
            <a:ext cx="8740726" cy="21101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91962" y="2238712"/>
            <a:ext cx="4367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UNIQUE</a:t>
            </a:r>
            <a:r>
              <a:rPr lang="en-US" dirty="0">
                <a:solidFill>
                  <a:schemeClr val="accent2"/>
                </a:solidFill>
              </a:rPr>
              <a:t> makes sure the </a:t>
            </a:r>
            <a:r>
              <a:rPr lang="en-US" dirty="0" err="1">
                <a:solidFill>
                  <a:schemeClr val="accent2"/>
                </a:solidFill>
              </a:rPr>
              <a:t>productName</a:t>
            </a:r>
            <a:r>
              <a:rPr lang="en-US" dirty="0">
                <a:solidFill>
                  <a:schemeClr val="accent2"/>
                </a:solidFill>
              </a:rPr>
              <a:t> does not duplicate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29387" y="5129423"/>
            <a:ext cx="4367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CHECK</a:t>
            </a:r>
            <a:r>
              <a:rPr lang="en-US" dirty="0">
                <a:solidFill>
                  <a:schemeClr val="accent2"/>
                </a:solidFill>
              </a:rPr>
              <a:t> makes sure when inserting a new record, the value for that field has to be one of the values IN the set. </a:t>
            </a:r>
          </a:p>
        </p:txBody>
      </p:sp>
    </p:spTree>
    <p:extLst>
      <p:ext uri="{BB962C8B-B14F-4D97-AF65-F5344CB8AC3E}">
        <p14:creationId xmlns:p14="http://schemas.microsoft.com/office/powerpoint/2010/main" val="14074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 &amp; Default Value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41" y="2948842"/>
            <a:ext cx="6972300" cy="166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554"/>
          <a:stretch/>
        </p:blipFill>
        <p:spPr>
          <a:xfrm>
            <a:off x="9024327" y="492369"/>
            <a:ext cx="1739900" cy="8276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91883" y="3529990"/>
            <a:ext cx="8740726" cy="21101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83241" y="4178105"/>
            <a:ext cx="1948082" cy="25321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6430" y="4799040"/>
            <a:ext cx="4367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 good naming convention, tablename_FK for the FK constraint.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104" y="2045052"/>
            <a:ext cx="4367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getdate</a:t>
            </a:r>
            <a:r>
              <a:rPr lang="en-US" dirty="0">
                <a:solidFill>
                  <a:srgbClr val="00B0F0"/>
                </a:solidFill>
              </a:rPr>
              <a:t>() </a:t>
            </a:r>
            <a:r>
              <a:rPr lang="en-US" dirty="0">
                <a:solidFill>
                  <a:schemeClr val="accent2"/>
                </a:solidFill>
              </a:rPr>
              <a:t>is a system-defined function, which is called, whenever you insert a new record. 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21532" y="4178106"/>
            <a:ext cx="2706873" cy="27452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74722" y="4820351"/>
            <a:ext cx="4367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REFERENCES</a:t>
            </a:r>
            <a:r>
              <a:rPr lang="en-US" dirty="0">
                <a:solidFill>
                  <a:schemeClr val="accent2"/>
                </a:solidFill>
              </a:rPr>
              <a:t> specify the parent table and its PK of the FK.</a:t>
            </a:r>
          </a:p>
        </p:txBody>
      </p:sp>
    </p:spTree>
    <p:extLst>
      <p:ext uri="{BB962C8B-B14F-4D97-AF65-F5344CB8AC3E}">
        <p14:creationId xmlns:p14="http://schemas.microsoft.com/office/powerpoint/2010/main" val="20285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78" y="3111027"/>
            <a:ext cx="7797800" cy="177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FKs and Composite PK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331" y="365125"/>
            <a:ext cx="1838237" cy="87283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77815" y="4121334"/>
            <a:ext cx="8740726" cy="21101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55741" y="4326279"/>
            <a:ext cx="1955410" cy="3582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19277" y="2092685"/>
            <a:ext cx="4367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Again, when it’s a composite PK, you have to define the constraint in this format explicitly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39160" y="5119541"/>
            <a:ext cx="4367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When you have multiple FKs, for good naming conventions, you want to define the constraint as tableName_FK_columnName. </a:t>
            </a:r>
          </a:p>
        </p:txBody>
      </p:sp>
    </p:spTree>
    <p:extLst>
      <p:ext uri="{BB962C8B-B14F-4D97-AF65-F5344CB8AC3E}">
        <p14:creationId xmlns:p14="http://schemas.microsoft.com/office/powerpoint/2010/main" val="48674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Populating the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creating the tables, you may insert records </a:t>
            </a:r>
          </a:p>
          <a:p>
            <a:r>
              <a:rPr lang="en-US" dirty="0"/>
              <a:t>the sequence of inserting records is the same as creating the tables.</a:t>
            </a:r>
          </a:p>
          <a:p>
            <a:pPr lvl="1"/>
            <a:r>
              <a:rPr lang="en-US" u="sng" dirty="0"/>
              <a:t>Strong</a:t>
            </a:r>
            <a:r>
              <a:rPr lang="en-US" dirty="0"/>
              <a:t> tables first</a:t>
            </a:r>
          </a:p>
          <a:p>
            <a:pPr lvl="1"/>
            <a:r>
              <a:rPr lang="en-US" dirty="0"/>
              <a:t>Weak tables second</a:t>
            </a:r>
          </a:p>
        </p:txBody>
      </p:sp>
    </p:spTree>
    <p:extLst>
      <p:ext uri="{BB962C8B-B14F-4D97-AF65-F5344CB8AC3E}">
        <p14:creationId xmlns:p14="http://schemas.microsoft.com/office/powerpoint/2010/main" val="207530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tables - </a:t>
            </a:r>
            <a:r>
              <a:rPr lang="en-US" dirty="0">
                <a:solidFill>
                  <a:srgbClr val="00B0F0"/>
                </a:solidFill>
              </a:rPr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insert records: 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not specify the column names, then you need to follow the sequence of your column definitions.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Specify the sequence of the columns, then you can skip some optional columns.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72" y="3810794"/>
            <a:ext cx="61722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5735551"/>
            <a:ext cx="8191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records - </a:t>
            </a:r>
            <a:r>
              <a:rPr lang="en-US" dirty="0">
                <a:solidFill>
                  <a:srgbClr val="00B0F0"/>
                </a:solidFill>
              </a:rPr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current records in one table by SELECT all the fields.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28" y="2767916"/>
            <a:ext cx="2514600" cy="39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2699951"/>
            <a:ext cx="4890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Star * means all the fields will be returned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28" y="4103907"/>
            <a:ext cx="3060700" cy="342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0" y="3816628"/>
            <a:ext cx="3400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You can also select some fields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928" y="5389098"/>
            <a:ext cx="2044700" cy="355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5999" y="5174086"/>
            <a:ext cx="5443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DELETE FROM  the table will remove all the records. </a:t>
            </a:r>
          </a:p>
        </p:txBody>
      </p:sp>
    </p:spTree>
    <p:extLst>
      <p:ext uri="{BB962C8B-B14F-4D97-AF65-F5344CB8AC3E}">
        <p14:creationId xmlns:p14="http://schemas.microsoft.com/office/powerpoint/2010/main" val="159582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CHECK</a:t>
            </a:r>
            <a:r>
              <a:rPr lang="en-US" dirty="0"/>
              <a:t> constraint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more to another strong table, i.e. product table</a:t>
            </a:r>
          </a:p>
          <a:p>
            <a:endParaRPr lang="en-US" dirty="0"/>
          </a:p>
          <a:p>
            <a:r>
              <a:rPr lang="en-US" dirty="0"/>
              <a:t>Test the CHECK constraint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Fix the CHECK value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1643"/>
          <a:stretch/>
        </p:blipFill>
        <p:spPr>
          <a:xfrm>
            <a:off x="1420250" y="2493192"/>
            <a:ext cx="7112000" cy="26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3087" b="7969"/>
          <a:stretch/>
        </p:blipFill>
        <p:spPr>
          <a:xfrm>
            <a:off x="1420250" y="3460652"/>
            <a:ext cx="7112000" cy="2672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24586" y="4001294"/>
            <a:ext cx="10201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ash is not part of the constraint value set ('cherry', 'walnut', 'oak’), thus there will be </a:t>
            </a:r>
            <a:r>
              <a:rPr lang="en-US">
                <a:solidFill>
                  <a:schemeClr val="accent2"/>
                </a:solidFill>
              </a:rPr>
              <a:t>an error message 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50" y="5067874"/>
            <a:ext cx="66929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50" y="6099737"/>
            <a:ext cx="2108200" cy="3429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009910" y="3369676"/>
            <a:ext cx="713253" cy="3582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24" y="4369705"/>
            <a:ext cx="9436100" cy="393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24" y="5554272"/>
            <a:ext cx="9347200" cy="317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71" y="2016892"/>
            <a:ext cx="7086600" cy="48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Weak Tables – inserting record with FK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7263" y="2805540"/>
            <a:ext cx="469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customerID</a:t>
            </a:r>
            <a:r>
              <a:rPr lang="en-US" dirty="0">
                <a:solidFill>
                  <a:schemeClr val="accent2"/>
                </a:solidFill>
              </a:rPr>
              <a:t> must exist in the customer Table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08763" y="1996736"/>
            <a:ext cx="1376289" cy="60884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743" y="3391959"/>
            <a:ext cx="2565400" cy="292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26143" y="3538009"/>
            <a:ext cx="653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orderDate</a:t>
            </a:r>
            <a:r>
              <a:rPr lang="en-US" dirty="0">
                <a:solidFill>
                  <a:schemeClr val="accent2"/>
                </a:solidFill>
              </a:rPr>
              <a:t> will be today’s date, even though you didn’t specify 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8373" y="4829051"/>
            <a:ext cx="4011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You can also explicitly enter the date.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863840" y="4392361"/>
            <a:ext cx="1055078" cy="3582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23413" y="6232177"/>
            <a:ext cx="4130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integrity constraint violation, Foreign key value doesn’t exist in the PK.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40019" y="5576438"/>
            <a:ext cx="1244989" cy="3582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2" grpId="0"/>
      <p:bldP spid="13" grpId="0" animBg="1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Deleting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inserting insert records, you may want to delete some records </a:t>
            </a:r>
          </a:p>
          <a:p>
            <a:r>
              <a:rPr lang="en-US" dirty="0"/>
              <a:t>the sequence of deleting records is opposite to inserting records.</a:t>
            </a:r>
          </a:p>
          <a:p>
            <a:pPr lvl="1"/>
            <a:r>
              <a:rPr lang="en-US" dirty="0"/>
              <a:t>Weak tables first</a:t>
            </a:r>
          </a:p>
          <a:p>
            <a:pPr lvl="1"/>
            <a:r>
              <a:rPr lang="en-US" dirty="0"/>
              <a:t>Strong tables second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37095"/>
            <a:ext cx="10650415" cy="2603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r>
              <a:rPr lang="en-US" dirty="0"/>
              <a:t>Delete certain records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33" y="4487124"/>
            <a:ext cx="5444324" cy="3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long as the update doesn’t break the FK constraint.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UPDATE  a record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448" y="5254100"/>
            <a:ext cx="26543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424" y="5285178"/>
            <a:ext cx="5638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4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Today’s Goal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Concept 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SQL schema 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The sequence of generating multiple tables </a:t>
            </a:r>
          </a:p>
          <a:p>
            <a:r>
              <a:rPr lang="en-US" altLang="en-US" dirty="0">
                <a:ea typeface="MS PGothic" charset="-128"/>
                <a:cs typeface="ＭＳ Ｐゴシック" charset="-128"/>
              </a:rPr>
              <a:t>Skills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Create tables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Drop tables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Insert values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Delete values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Change table schema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0B8BC-B6F8-A34E-BB37-39DAE6AA53EC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66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 schema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499395"/>
            <a:ext cx="11057206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charset="0"/>
                <a:ea typeface="MS PGothic" charset="-128"/>
                <a:cs typeface="ＭＳ Ｐゴシック" charset="-128"/>
              </a:rPr>
              <a:t>ALTER TABLE statement allows you to change column specifications:</a:t>
            </a:r>
          </a:p>
          <a:p>
            <a:endParaRPr lang="en-US" altLang="en-US" dirty="0">
              <a:latin typeface="Franklin Gothic Book" charset="0"/>
              <a:ea typeface="MS PGothic" charset="-128"/>
              <a:cs typeface="ＭＳ Ｐゴシック" charset="-128"/>
            </a:endParaRPr>
          </a:p>
          <a:p>
            <a:endParaRPr lang="en-US" altLang="en-US" dirty="0">
              <a:latin typeface="Franklin Gothic Book" charset="0"/>
              <a:ea typeface="MS PGothic" charset="-128"/>
              <a:cs typeface="ＭＳ Ｐゴシック" charset="-128"/>
            </a:endParaRPr>
          </a:p>
          <a:p>
            <a:endParaRPr lang="en-US" altLang="en-US" dirty="0">
              <a:latin typeface="Franklin Gothic Book" charset="0"/>
              <a:ea typeface="MS PGothic" charset="-128"/>
              <a:cs typeface="ＭＳ Ｐゴシック" charset="-128"/>
            </a:endParaRPr>
          </a:p>
          <a:p>
            <a:endParaRPr lang="en-US" altLang="en-US" dirty="0">
              <a:latin typeface="Franklin Gothic Book" charset="0"/>
              <a:ea typeface="MS PGothic" charset="-128"/>
              <a:cs typeface="ＭＳ Ｐゴシック" charset="-128"/>
            </a:endParaRPr>
          </a:p>
          <a:p>
            <a:endParaRPr lang="en-US" altLang="en-US" dirty="0">
              <a:latin typeface="Franklin Gothic Book" charset="0"/>
              <a:ea typeface="MS PGothic" charset="-128"/>
              <a:cs typeface="ＭＳ Ｐゴシック" charset="-128"/>
            </a:endParaRPr>
          </a:p>
          <a:p>
            <a:endParaRPr lang="en-US" altLang="en-US" dirty="0">
              <a:latin typeface="Franklin Gothic Book" charset="0"/>
              <a:ea typeface="MS PGothic" charset="-128"/>
              <a:cs typeface="ＭＳ Ｐゴシック" charset="-128"/>
            </a:endParaRPr>
          </a:p>
        </p:txBody>
      </p:sp>
      <p:pic>
        <p:nvPicPr>
          <p:cNvPr id="5" name="Picture 4" descr="Nona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82" y="2058195"/>
            <a:ext cx="47593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Nona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31" y="2659858"/>
            <a:ext cx="5057775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382" y="5554686"/>
            <a:ext cx="4359894" cy="4944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66145" y="6213335"/>
            <a:ext cx="4130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This adds a new column. </a:t>
            </a:r>
          </a:p>
        </p:txBody>
      </p:sp>
    </p:spTree>
    <p:extLst>
      <p:ext uri="{BB962C8B-B14F-4D97-AF65-F5344CB8AC3E}">
        <p14:creationId xmlns:p14="http://schemas.microsoft.com/office/powerpoint/2010/main" val="16239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Exercises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more records to the newly updated customer table </a:t>
            </a:r>
          </a:p>
          <a:p>
            <a:r>
              <a:rPr lang="en-US" dirty="0"/>
              <a:t>Insert one order of the customer</a:t>
            </a:r>
          </a:p>
          <a:p>
            <a:r>
              <a:rPr lang="en-US" dirty="0"/>
              <a:t>Then delete this new order.  </a:t>
            </a:r>
          </a:p>
        </p:txBody>
      </p:sp>
    </p:spTree>
    <p:extLst>
      <p:ext uri="{BB962C8B-B14F-4D97-AF65-F5344CB8AC3E}">
        <p14:creationId xmlns:p14="http://schemas.microsoft.com/office/powerpoint/2010/main" val="28242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Review Today’s Goal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Concept 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SQL schema 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The sequence of generating multiple tables </a:t>
            </a:r>
          </a:p>
          <a:p>
            <a:r>
              <a:rPr lang="en-US" altLang="en-US" dirty="0">
                <a:ea typeface="MS PGothic" charset="-128"/>
                <a:cs typeface="ＭＳ Ｐゴシック" charset="-128"/>
              </a:rPr>
              <a:t>Skills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Create tables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Drop tables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Insert values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Delete values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Change table schema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0B8BC-B6F8-A34E-BB37-39DAE6AA53EC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4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2"/>
          <p:cNvSpPr>
            <a:spLocks noGrp="1"/>
          </p:cNvSpPr>
          <p:nvPr>
            <p:ph idx="1"/>
          </p:nvPr>
        </p:nvSpPr>
        <p:spPr>
          <a:xfrm>
            <a:off x="3076285" y="1990724"/>
            <a:ext cx="7499350" cy="1338263"/>
          </a:xfrm>
        </p:spPr>
        <p:txBody>
          <a:bodyPr>
            <a:noAutofit/>
          </a:bodyPr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Create tables in appropriate order</a:t>
            </a:r>
          </a:p>
          <a:p>
            <a:r>
              <a:rPr lang="en-US" altLang="en-US" dirty="0">
                <a:ea typeface="MS PGothic" charset="-128"/>
              </a:rPr>
              <a:t>Correctly define the keys</a:t>
            </a:r>
          </a:p>
          <a:p>
            <a:r>
              <a:rPr lang="en-US" altLang="en-US" dirty="0">
                <a:ea typeface="MS PGothic" charset="-128"/>
              </a:rPr>
              <a:t>Insert one record for each table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31BB5-868F-8D4D-99A4-93F7214F90CD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charset="0"/>
            </a:endParaRP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06624"/>
              </p:ext>
            </p:extLst>
          </p:nvPr>
        </p:nvGraphicFramePr>
        <p:xfrm>
          <a:off x="2451100" y="4395270"/>
          <a:ext cx="768667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Visio" r:id="rId3" imgW="6083300" imgH="1168400" progId="Visio.Drawing.11">
                  <p:embed/>
                </p:oleObj>
              </mc:Choice>
              <mc:Fallback>
                <p:oleObj name="Visio" r:id="rId3" imgW="6083300" imgH="1168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4395270"/>
                        <a:ext cx="768667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2014538" y="342900"/>
            <a:ext cx="8247062" cy="13477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Class exercise : Submit your script to Discussion Forum</a:t>
            </a:r>
          </a:p>
        </p:txBody>
      </p:sp>
    </p:spTree>
    <p:extLst>
      <p:ext uri="{BB962C8B-B14F-4D97-AF65-F5344CB8AC3E}">
        <p14:creationId xmlns:p14="http://schemas.microsoft.com/office/powerpoint/2010/main" val="253624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9753600" y="6477001"/>
            <a:ext cx="7620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C56B42-32E2-8A48-8E92-3E5E6C7586A1}" type="slidenum">
              <a:rPr lang="en-US" altLang="en-US" sz="1200">
                <a:solidFill>
                  <a:srgbClr val="D38E27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D38E27"/>
              </a:solidFill>
              <a:latin typeface="Tahoma" charset="0"/>
            </a:endParaRPr>
          </a:p>
        </p:txBody>
      </p:sp>
      <p:sp>
        <p:nvSpPr>
          <p:cNvPr id="64514" name="Text Box 5"/>
          <p:cNvSpPr txBox="1">
            <a:spLocks noChangeArrowheads="1"/>
          </p:cNvSpPr>
          <p:nvPr/>
        </p:nvSpPr>
        <p:spPr bwMode="auto">
          <a:xfrm>
            <a:off x="8291513" y="1908175"/>
            <a:ext cx="2133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charset="0"/>
              </a:rPr>
              <a:t>Relational integrity is enforced via the primary-key to foreign-key match</a:t>
            </a:r>
          </a:p>
        </p:txBody>
      </p:sp>
      <p:sp>
        <p:nvSpPr>
          <p:cNvPr id="64515" name="Text Box 7"/>
          <p:cNvSpPr txBox="1">
            <a:spLocks noChangeArrowheads="1"/>
          </p:cNvSpPr>
          <p:nvPr/>
        </p:nvSpPr>
        <p:spPr bwMode="auto">
          <a:xfrm>
            <a:off x="1939925" y="152400"/>
            <a:ext cx="635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Figure 6-7 Ensuring data integrity through updates</a:t>
            </a:r>
          </a:p>
        </p:txBody>
      </p:sp>
      <p:pic>
        <p:nvPicPr>
          <p:cNvPr id="64516" name="Picture 5" descr="Nona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658813"/>
            <a:ext cx="5805488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Slide Number Placeholder 4"/>
          <p:cNvSpPr txBox="1">
            <a:spLocks/>
          </p:cNvSpPr>
          <p:nvPr/>
        </p:nvSpPr>
        <p:spPr bwMode="auto">
          <a:xfrm>
            <a:off x="9753600" y="6477001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A3F535C-5701-904C-94FD-B06C39FB9194}" type="slidenum">
              <a:rPr lang="en-US" altLang="en-US" sz="1200">
                <a:solidFill>
                  <a:srgbClr val="D38E27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D38E27"/>
              </a:solidFill>
              <a:latin typeface="Tahoma" charset="0"/>
            </a:endParaRPr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1965326" y="6262689"/>
            <a:ext cx="117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Chapter 6</a:t>
            </a:r>
          </a:p>
        </p:txBody>
      </p:sp>
      <p:sp>
        <p:nvSpPr>
          <p:cNvPr id="8" name="Rectangle 5"/>
          <p:cNvSpPr txBox="1">
            <a:spLocks noGrp="1" noChangeArrowheads="1"/>
          </p:cNvSpPr>
          <p:nvPr/>
        </p:nvSpPr>
        <p:spPr bwMode="auto">
          <a:xfrm>
            <a:off x="2971801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© 2013 Pearson Education, Inc.  Publishing as Prentice Hall</a:t>
            </a:r>
            <a:endParaRPr lang="en-US" altLang="en-US" sz="18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62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with identity columns</a:t>
            </a:r>
          </a:p>
        </p:txBody>
      </p:sp>
      <p:pic>
        <p:nvPicPr>
          <p:cNvPr id="3" name="Picture 7" descr="Nona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96" y="1340658"/>
            <a:ext cx="6613525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0532" y="4991907"/>
            <a:ext cx="73914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Inserting into a table does not require explicit customer ID entry or field list</a:t>
            </a:r>
          </a:p>
          <a:p>
            <a:pPr algn="r" eaLnBrk="1" hangingPunct="1">
              <a:defRPr/>
            </a:pPr>
            <a:endParaRPr lang="en-US" altLang="en-US" sz="1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r" eaLnBrk="1" hangingPunct="1">
              <a:defRPr/>
            </a:pPr>
            <a:r>
              <a:rPr lang="en-US" altLang="en-US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 INTO CUSTOMER_T VALUES ( </a:t>
            </a:r>
            <a:r>
              <a:rPr lang="ja-JP" altLang="en-US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‘</a:t>
            </a:r>
            <a:r>
              <a:rPr lang="en-US" altLang="ja-JP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Contemporary Casuals</a:t>
            </a:r>
            <a:r>
              <a:rPr lang="ja-JP" altLang="en-US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ja-JP" altLang="en-US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‘</a:t>
            </a:r>
            <a:r>
              <a:rPr lang="en-US" altLang="ja-JP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1355 S. Himes Blvd.</a:t>
            </a:r>
            <a:r>
              <a:rPr lang="ja-JP" altLang="en-US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ja-JP" altLang="en-US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‘</a:t>
            </a:r>
            <a:r>
              <a:rPr lang="en-US" altLang="ja-JP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Gainesville</a:t>
            </a:r>
            <a:r>
              <a:rPr lang="ja-JP" altLang="en-US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ja-JP" altLang="en-US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‘</a:t>
            </a:r>
            <a:r>
              <a:rPr lang="en-US" altLang="ja-JP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</a:t>
            </a:r>
            <a:r>
              <a:rPr lang="ja-JP" altLang="en-US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 sz="1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32601);</a:t>
            </a:r>
            <a:endParaRPr lang="en-US" altLang="en-US" sz="180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943820" y="2383644"/>
            <a:ext cx="2863850" cy="369888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latin typeface="Tahoma" charset="0"/>
              </a:rPr>
              <a:t>Introduced with SQL:2008</a:t>
            </a:r>
          </a:p>
        </p:txBody>
      </p:sp>
    </p:spTree>
    <p:extLst>
      <p:ext uri="{BB962C8B-B14F-4D97-AF65-F5344CB8AC3E}">
        <p14:creationId xmlns:p14="http://schemas.microsoft.com/office/powerpoint/2010/main" val="181893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Index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Franklin Gothic Book" charset="0"/>
                <a:ea typeface="MS PGothic" charset="-128"/>
                <a:cs typeface="ＭＳ Ｐゴシック" charset="-128"/>
              </a:rPr>
              <a:t>Control processing/storage efficiency:</a:t>
            </a:r>
          </a:p>
          <a:p>
            <a:pPr lvl="1"/>
            <a:r>
              <a:rPr lang="en-US" altLang="en-US" dirty="0">
                <a:latin typeface="Franklin Gothic Book" charset="0"/>
                <a:ea typeface="MS PGothic" charset="-128"/>
              </a:rPr>
              <a:t>Choice of indexes</a:t>
            </a:r>
          </a:p>
          <a:p>
            <a:pPr lvl="1"/>
            <a:r>
              <a:rPr lang="en-US" altLang="en-US" dirty="0">
                <a:latin typeface="Franklin Gothic Book" charset="0"/>
                <a:ea typeface="MS PGothic" charset="-128"/>
              </a:rPr>
              <a:t>File organizations for base tables</a:t>
            </a:r>
          </a:p>
          <a:p>
            <a:pPr lvl="1"/>
            <a:r>
              <a:rPr lang="en-US" altLang="en-US" dirty="0">
                <a:latin typeface="Franklin Gothic Book" charset="0"/>
                <a:ea typeface="MS PGothic" charset="-128"/>
              </a:rPr>
              <a:t>File organizations for indexes</a:t>
            </a:r>
          </a:p>
          <a:p>
            <a:pPr lvl="1"/>
            <a:r>
              <a:rPr lang="en-US" altLang="en-US" dirty="0">
                <a:latin typeface="Franklin Gothic Book" charset="0"/>
                <a:ea typeface="MS PGothic" charset="-128"/>
              </a:rPr>
              <a:t>Data clustering</a:t>
            </a:r>
          </a:p>
          <a:p>
            <a:pPr lvl="1"/>
            <a:r>
              <a:rPr lang="en-US" altLang="en-US" dirty="0">
                <a:latin typeface="Franklin Gothic Book" charset="0"/>
                <a:ea typeface="MS PGothic" charset="-128"/>
              </a:rPr>
              <a:t>Statistics maintenance</a:t>
            </a:r>
          </a:p>
          <a:p>
            <a:r>
              <a:rPr lang="en-US" altLang="en-US" dirty="0">
                <a:latin typeface="Franklin Gothic Book" charset="0"/>
                <a:ea typeface="MS PGothic" charset="-128"/>
                <a:cs typeface="ＭＳ Ｐゴシック" charset="-128"/>
              </a:rPr>
              <a:t>Creating indexes</a:t>
            </a:r>
          </a:p>
          <a:p>
            <a:pPr lvl="1"/>
            <a:r>
              <a:rPr lang="en-US" altLang="en-US" dirty="0">
                <a:latin typeface="Franklin Gothic Book" charset="0"/>
                <a:ea typeface="MS PGothic" charset="-128"/>
              </a:rPr>
              <a:t>Speed up random/sequential access to base table data</a:t>
            </a:r>
          </a:p>
          <a:p>
            <a:pPr lvl="1"/>
            <a:r>
              <a:rPr lang="en-US" altLang="en-US" dirty="0">
                <a:latin typeface="Franklin Gothic Book" charset="0"/>
                <a:ea typeface="MS PGothic" charset="-128"/>
              </a:rPr>
              <a:t>Example</a:t>
            </a:r>
          </a:p>
          <a:p>
            <a:pPr lvl="2"/>
            <a:r>
              <a:rPr lang="en-US" altLang="en-US" dirty="0">
                <a:solidFill>
                  <a:schemeClr val="accent2"/>
                </a:solidFill>
                <a:latin typeface="Franklin Gothic Book" charset="0"/>
                <a:ea typeface="MS PGothic" charset="-128"/>
              </a:rPr>
              <a:t>CREATE INDEX NAME_IDX ON CUSTOMER_T(CUSTOMERNAME)</a:t>
            </a:r>
          </a:p>
          <a:p>
            <a:pPr lvl="2"/>
            <a:r>
              <a:rPr lang="en-US" altLang="en-US" dirty="0">
                <a:latin typeface="Franklin Gothic Book" charset="0"/>
                <a:ea typeface="MS PGothic" charset="-128"/>
              </a:rPr>
              <a:t>This makes an index for the CUSTOMERNAME field of the CUSTOMER_T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91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en-US" dirty="0"/>
              <a:t>Additional Information : DB Designer Fork 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  <a:hlinkClick r:id="rId2"/>
              </a:rPr>
              <a:t>http://sourceforge.net/projects/dbdesigner-fork/</a:t>
            </a:r>
            <a:endParaRPr lang="en-US" altLang="en-US" dirty="0">
              <a:ea typeface="MS PGothic" charset="-128"/>
              <a:cs typeface="ＭＳ Ｐゴシック" charset="-128"/>
            </a:endParaRPr>
          </a:p>
          <a:p>
            <a:r>
              <a:rPr lang="en-US" altLang="en-US" dirty="0">
                <a:ea typeface="MS PGothic" charset="-128"/>
                <a:cs typeface="ＭＳ Ｐゴシック" charset="-128"/>
              </a:rPr>
              <a:t>Generate SQL scripts from your ER diagram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7564D-29D6-DE46-BC37-1DF19ED3DCC5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  <p:pic>
        <p:nvPicPr>
          <p:cNvPr id="829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52800"/>
            <a:ext cx="40640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5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SQL (</a:t>
            </a:r>
            <a:r>
              <a:rPr lang="en-US" dirty="0"/>
              <a:t>Structured Query Language)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Why SQL?</a:t>
            </a:r>
          </a:p>
          <a:p>
            <a:pPr lvl="1"/>
            <a:r>
              <a:rPr lang="en-US" altLang="en-US" dirty="0">
                <a:ea typeface="MS PGothic" charset="-128"/>
              </a:rPr>
              <a:t>A common language shared by all DBMS software </a:t>
            </a:r>
          </a:p>
          <a:p>
            <a:pPr lvl="1"/>
            <a:r>
              <a:rPr lang="en-US" dirty="0"/>
              <a:t>The query is written by specifying the form of the results declaratively. You do not need to worry about how it is performed.  </a:t>
            </a:r>
          </a:p>
          <a:p>
            <a:pPr lvl="1"/>
            <a:r>
              <a:rPr lang="en-US" dirty="0"/>
              <a:t>Flexible … 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DD732-2474-B440-BAB6-59E894A3A84C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900" dirty="0"/>
              <a:t>Schema</a:t>
            </a:r>
          </a:p>
          <a:p>
            <a:pPr lvl="1">
              <a:defRPr/>
            </a:pPr>
            <a:r>
              <a:rPr lang="en-US" sz="2300" dirty="0"/>
              <a:t>The structure that contains descriptions of objects created by a user (base tables, views, constraints)</a:t>
            </a:r>
          </a:p>
          <a:p>
            <a:pPr>
              <a:defRPr/>
            </a:pPr>
            <a:r>
              <a:rPr lang="en-US" dirty="0"/>
              <a:t>Data Definition Language (DDL)</a:t>
            </a:r>
          </a:p>
          <a:p>
            <a:pPr lvl="1">
              <a:defRPr/>
            </a:pPr>
            <a:r>
              <a:rPr lang="en-US" sz="2300" dirty="0"/>
              <a:t>Create table, alter table, drop table</a:t>
            </a:r>
          </a:p>
          <a:p>
            <a:pPr lvl="1">
              <a:defRPr/>
            </a:pPr>
            <a:r>
              <a:rPr lang="en-US" sz="2300" dirty="0"/>
              <a:t>Create indices, views</a:t>
            </a:r>
          </a:p>
          <a:p>
            <a:pPr lvl="1">
              <a:defRPr/>
            </a:pPr>
            <a:r>
              <a:rPr lang="en-US" sz="2300" dirty="0"/>
              <a:t>Establish constraints like foreign keys</a:t>
            </a:r>
          </a:p>
          <a:p>
            <a:pPr>
              <a:defRPr/>
            </a:pPr>
            <a:r>
              <a:rPr lang="en-US" dirty="0"/>
              <a:t>Data Manipulation Language (DML)</a:t>
            </a:r>
          </a:p>
          <a:p>
            <a:pPr lvl="1">
              <a:defRPr/>
            </a:pPr>
            <a:r>
              <a:rPr lang="en-US" sz="2200" dirty="0"/>
              <a:t>Insert</a:t>
            </a:r>
          </a:p>
          <a:p>
            <a:pPr lvl="1">
              <a:defRPr/>
            </a:pPr>
            <a:r>
              <a:rPr lang="en-US" sz="2200" dirty="0"/>
              <a:t>Delete</a:t>
            </a:r>
          </a:p>
          <a:p>
            <a:pPr lvl="1">
              <a:defRPr/>
            </a:pPr>
            <a:r>
              <a:rPr lang="en-US" sz="2200" dirty="0"/>
              <a:t>Update</a:t>
            </a:r>
          </a:p>
          <a:p>
            <a:pPr lvl="1">
              <a:defRPr/>
            </a:pPr>
            <a:r>
              <a:rPr lang="en-US" sz="2200" dirty="0"/>
              <a:t>Select (search)</a:t>
            </a:r>
            <a:endParaRPr lang="en-US" sz="2300" dirty="0"/>
          </a:p>
          <a:p>
            <a:pPr>
              <a:defRPr/>
            </a:pPr>
            <a:r>
              <a:rPr lang="en-US" dirty="0"/>
              <a:t>Data Control Language (DCL)</a:t>
            </a:r>
          </a:p>
          <a:p>
            <a:pPr lvl="1">
              <a:defRPr/>
            </a:pPr>
            <a:r>
              <a:rPr lang="en-US" sz="2200" dirty="0"/>
              <a:t>Add or delete users</a:t>
            </a:r>
          </a:p>
          <a:p>
            <a:pPr lvl="1">
              <a:defRPr/>
            </a:pPr>
            <a:r>
              <a:rPr lang="en-US" sz="2200" dirty="0"/>
              <a:t>Grant and revoke privileges to access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Let’s start with SQL Server…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981200" y="12446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en-US" sz="2500" dirty="0">
              <a:ea typeface="MS PGothic" charset="-128"/>
              <a:cs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MS PGothic" charset="-128"/>
                <a:cs typeface="ＭＳ Ｐゴシック" charset="-128"/>
              </a:rPr>
              <a:t>Server name: </a:t>
            </a:r>
            <a:r>
              <a:rPr lang="en-US" altLang="en-US" sz="2500" dirty="0" err="1">
                <a:ea typeface="MS PGothic" charset="-128"/>
                <a:cs typeface="ＭＳ Ｐゴシック" charset="-128"/>
              </a:rPr>
              <a:t>ist</a:t>
            </a:r>
            <a:r>
              <a:rPr lang="en-US" altLang="en-US" sz="2500" dirty="0">
                <a:ea typeface="MS PGothic" charset="-128"/>
                <a:cs typeface="ＭＳ Ｐゴシック" charset="-128"/>
              </a:rPr>
              <a:t>-s-</a:t>
            </a:r>
            <a:r>
              <a:rPr lang="en-US" altLang="en-US" sz="2500" dirty="0" err="1">
                <a:ea typeface="MS PGothic" charset="-128"/>
                <a:cs typeface="ＭＳ Ｐゴシック" charset="-128"/>
              </a:rPr>
              <a:t>students.syr.edu</a:t>
            </a:r>
            <a:endParaRPr lang="en-US" altLang="en-US" sz="2500" dirty="0">
              <a:ea typeface="MS PGothic" charset="-128"/>
              <a:cs typeface="ＭＳ Ｐゴシック" charset="-128"/>
            </a:endParaRPr>
          </a:p>
          <a:p>
            <a:pPr>
              <a:lnSpc>
                <a:spcPct val="80000"/>
              </a:lnSpc>
            </a:pPr>
            <a:endParaRPr lang="en-US" altLang="en-US" sz="2500" dirty="0">
              <a:ea typeface="MS PGothic" charset="-128"/>
              <a:cs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MS PGothic" charset="-128"/>
                <a:cs typeface="ＭＳ Ｐゴシック" charset="-128"/>
              </a:rPr>
              <a:t>Connecting using a lab machine 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ea typeface="MS PGothic" charset="-128"/>
                <a:cs typeface="ＭＳ Ｐゴシック" charset="-128"/>
                <a:hlinkClick r:id="rId2"/>
              </a:rPr>
              <a:t>https://answers.syr.edu/display/ischool/Connecting+to+Microsoft+SQL+Server+-+ON+domain</a:t>
            </a:r>
            <a:r>
              <a:rPr lang="en-US" altLang="en-US" sz="2100" dirty="0">
                <a:ea typeface="MS PGothic" charset="-128"/>
                <a:cs typeface="ＭＳ Ｐゴシック" charset="-128"/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en-US" sz="2500" dirty="0">
              <a:ea typeface="MS PGothic" charset="-128"/>
              <a:cs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MS PGothic" charset="-128"/>
                <a:cs typeface="ＭＳ Ｐゴシック" charset="-128"/>
              </a:rPr>
              <a:t>Connecting the server from your personal computer 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MS PGothic" charset="-128"/>
                <a:hlinkClick r:id="rId3"/>
              </a:rPr>
              <a:t>https://answers.syr.edu/display/ischool/Connecting+to+Microsoft+SQL+Server+-+OFF+domain</a:t>
            </a:r>
            <a:r>
              <a:rPr lang="en-US" altLang="en-US" sz="2200" dirty="0">
                <a:ea typeface="MS PGothic" charset="-128"/>
              </a:rPr>
              <a:t> </a:t>
            </a:r>
          </a:p>
          <a:p>
            <a:pPr lvl="1">
              <a:lnSpc>
                <a:spcPct val="80000"/>
              </a:lnSpc>
            </a:pPr>
            <a:endParaRPr lang="en-US" altLang="en-US" sz="2200" dirty="0">
              <a:ea typeface="MS PGothic" charset="-128"/>
            </a:endParaRPr>
          </a:p>
          <a:p>
            <a:pPr lvl="1">
              <a:lnSpc>
                <a:spcPct val="80000"/>
              </a:lnSpc>
            </a:pPr>
            <a:endParaRPr lang="en-US" altLang="en-US" sz="2200" dirty="0">
              <a:ea typeface="MS PGothic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F4F4A-EA11-9349-ADAF-797A54427573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094" y="365125"/>
            <a:ext cx="2722562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5BA05-D56F-1146-BFF8-2322BBBCE6D4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757488" y="152401"/>
            <a:ext cx="7453312" cy="10382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43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How would you generate tables for this ER diagram? </a:t>
            </a:r>
          </a:p>
          <a:p>
            <a:pPr algn="r" eaLnBrk="1" hangingPunct="1">
              <a:defRPr/>
            </a:pPr>
            <a:endParaRPr lang="en-US" sz="43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762551"/>
            <a:ext cx="6802437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7446" y="5712678"/>
            <a:ext cx="90475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Step 1: determine the sequence of creating the tables.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Step 2: creating individual tables and connecting them if necessary.</a:t>
            </a:r>
          </a:p>
        </p:txBody>
      </p:sp>
    </p:spTree>
    <p:extLst>
      <p:ext uri="{BB962C8B-B14F-4D97-AF65-F5344CB8AC3E}">
        <p14:creationId xmlns:p14="http://schemas.microsoft.com/office/powerpoint/2010/main" val="161854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Step 1: The Order of Creating Tables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731412" cy="4673649"/>
          </a:xfrm>
        </p:spPr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Referential integrity check</a:t>
            </a:r>
          </a:p>
          <a:p>
            <a:pPr lvl="1"/>
            <a:r>
              <a:rPr lang="en-US" altLang="en-US" dirty="0">
                <a:ea typeface="MS PGothic" charset="-128"/>
              </a:rPr>
              <a:t>Create entities </a:t>
            </a:r>
            <a:r>
              <a:rPr lang="en-US" altLang="en-US" b="1" u="sng" dirty="0">
                <a:ea typeface="MS PGothic" charset="-128"/>
              </a:rPr>
              <a:t>without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b="1" dirty="0">
                <a:ea typeface="MS PGothic" charset="-128"/>
              </a:rPr>
              <a:t>FKs</a:t>
            </a:r>
            <a:r>
              <a:rPr lang="en-US" altLang="en-US" dirty="0">
                <a:ea typeface="MS PGothic" charset="-128"/>
              </a:rPr>
              <a:t> first</a:t>
            </a:r>
          </a:p>
          <a:p>
            <a:pPr lvl="2"/>
            <a:r>
              <a:rPr lang="en-US" altLang="en-US" dirty="0">
                <a:ea typeface="MS PGothic" charset="-128"/>
              </a:rPr>
              <a:t>E.g. Customer and Product tables</a:t>
            </a:r>
          </a:p>
          <a:p>
            <a:pPr lvl="2"/>
            <a:r>
              <a:rPr lang="en-US" altLang="en-US" dirty="0">
                <a:ea typeface="MS PGothic" charset="-128"/>
              </a:rPr>
              <a:t>They don’t have foreign keys</a:t>
            </a:r>
          </a:p>
          <a:p>
            <a:pPr lvl="1"/>
            <a:r>
              <a:rPr lang="en-US" altLang="en-US" dirty="0">
                <a:ea typeface="MS PGothic" charset="-128"/>
              </a:rPr>
              <a:t>Then create entities with FKs</a:t>
            </a:r>
          </a:p>
          <a:p>
            <a:pPr lvl="2"/>
            <a:r>
              <a:rPr lang="en-US" altLang="en-US" dirty="0">
                <a:ea typeface="MS PGothic" charset="-128"/>
              </a:rPr>
              <a:t>Order and then </a:t>
            </a:r>
            <a:r>
              <a:rPr lang="en-US" altLang="en-US" dirty="0" err="1">
                <a:ea typeface="MS PGothic" charset="-128"/>
              </a:rPr>
              <a:t>Orderline</a:t>
            </a:r>
            <a:endParaRPr lang="en-US" altLang="en-US" dirty="0">
              <a:ea typeface="MS PGothic" charset="-128"/>
            </a:endParaRPr>
          </a:p>
          <a:p>
            <a:pPr lvl="2"/>
            <a:r>
              <a:rPr lang="en-US" altLang="en-US" dirty="0">
                <a:ea typeface="MS PGothic" charset="-128"/>
              </a:rPr>
              <a:t>Any table that has foreign key referenced to another table cannot be created until the other table has been created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65BB0-47DF-3941-9D73-A2606A11EF80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17" y="2297125"/>
            <a:ext cx="4848450" cy="248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92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When Creating One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latin typeface="Franklin Gothic Book" charset="0"/>
              </a:rPr>
              <a:t>Define Table name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latin typeface="Franklin Gothic Book" charset="0"/>
              </a:rPr>
              <a:t>Identify data types for attributes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Identify columns that can and cannot be null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Identify columns that must be unique (candidate keys)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Identify primary key</a:t>
            </a:r>
            <a:r>
              <a:rPr lang="en-US" altLang="en-US" sz="2400" dirty="0">
                <a:solidFill>
                  <a:srgbClr val="000000"/>
                </a:solidFill>
                <a:latin typeface="Franklin Gothic Book" charset="0"/>
              </a:rPr>
              <a:t>–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foreign key mates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latin typeface="Franklin Gothic Book" charset="0"/>
              </a:rPr>
              <a:t>Determine default values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Identify constraints on columns (domain specifications)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Create the table and associated indexes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682" y="856457"/>
            <a:ext cx="2985696" cy="14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strong tables - </a:t>
            </a:r>
            <a:r>
              <a:rPr lang="en-US" dirty="0">
                <a:solidFill>
                  <a:srgbClr val="00B0F0"/>
                </a:solidFill>
              </a:rPr>
              <a:t>CREATE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8" y="1825625"/>
            <a:ext cx="11938782" cy="4351338"/>
          </a:xfrm>
        </p:spPr>
        <p:txBody>
          <a:bodyPr/>
          <a:lstStyle/>
          <a:p>
            <a:r>
              <a:rPr lang="en-US" dirty="0"/>
              <a:t>Try to explain this script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Attention please:</a:t>
            </a:r>
          </a:p>
          <a:p>
            <a:r>
              <a:rPr lang="en-US" dirty="0"/>
              <a:t>Now drop the table</a:t>
            </a:r>
          </a:p>
          <a:p>
            <a:endParaRPr lang="en-US" dirty="0"/>
          </a:p>
          <a:p>
            <a:r>
              <a:rPr lang="en-US" dirty="0"/>
              <a:t>an alternative way to define the Primary Key.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092" y="523314"/>
            <a:ext cx="2663582" cy="1009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88" y="5476390"/>
            <a:ext cx="4394200" cy="119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611" y="2349207"/>
            <a:ext cx="3289689" cy="1017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409" y="4536282"/>
            <a:ext cx="1981200" cy="342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57693" y="2349109"/>
            <a:ext cx="5148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No comma at the last 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For good coding style, capitalize keywords.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If a field is required, add “</a:t>
            </a:r>
            <a:r>
              <a:rPr lang="en-US" dirty="0">
                <a:solidFill>
                  <a:srgbClr val="00B0F0"/>
                </a:solidFill>
              </a:rPr>
              <a:t>NOT NULL</a:t>
            </a:r>
            <a:r>
              <a:rPr lang="en-US" dirty="0">
                <a:solidFill>
                  <a:schemeClr val="accent2"/>
                </a:solidFill>
              </a:rPr>
              <a:t>” constraint.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Semi-colon in the end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38375" y="4670473"/>
            <a:ext cx="43679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>
                <a:solidFill>
                  <a:srgbClr val="00B0F0"/>
                </a:solidFill>
              </a:rPr>
              <a:t>CONSTRAINT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Make sure you still specify the PK field to be NOT NULL.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 good naming convention, </a:t>
            </a:r>
            <a:r>
              <a:rPr lang="en-US" dirty="0" err="1">
                <a:solidFill>
                  <a:schemeClr val="accent2"/>
                </a:solidFill>
              </a:rPr>
              <a:t>tableName_PK</a:t>
            </a:r>
            <a:r>
              <a:rPr lang="en-US" dirty="0">
                <a:solidFill>
                  <a:schemeClr val="accent2"/>
                </a:solidFill>
              </a:rPr>
              <a:t> for the PK constraint.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In fact, if you have a </a:t>
            </a:r>
            <a:r>
              <a:rPr lang="en-US" b="1" u="sng" dirty="0">
                <a:solidFill>
                  <a:schemeClr val="accent2"/>
                </a:solidFill>
              </a:rPr>
              <a:t>composite</a:t>
            </a:r>
            <a:r>
              <a:rPr lang="en-US" dirty="0">
                <a:solidFill>
                  <a:schemeClr val="accent2"/>
                </a:solidFill>
              </a:rPr>
              <a:t> key, this is the ONLY right way to define the PK. </a:t>
            </a:r>
          </a:p>
        </p:txBody>
      </p:sp>
    </p:spTree>
    <p:extLst>
      <p:ext uri="{BB962C8B-B14F-4D97-AF65-F5344CB8AC3E}">
        <p14:creationId xmlns:p14="http://schemas.microsoft.com/office/powerpoint/2010/main" val="200728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1096</Words>
  <Application>Microsoft Office PowerPoint</Application>
  <PresentationFormat>Widescreen</PresentationFormat>
  <Paragraphs>197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MS PGothic</vt:lpstr>
      <vt:lpstr>MS PGothic</vt:lpstr>
      <vt:lpstr>SimSun</vt:lpstr>
      <vt:lpstr>Arial</vt:lpstr>
      <vt:lpstr>Calibri</vt:lpstr>
      <vt:lpstr>Calibri Light</vt:lpstr>
      <vt:lpstr>Franklin Gothic Book</vt:lpstr>
      <vt:lpstr>Franklin Gothic Medium</vt:lpstr>
      <vt:lpstr>Tahoma</vt:lpstr>
      <vt:lpstr>Times New Roman</vt:lpstr>
      <vt:lpstr>Office Theme</vt:lpstr>
      <vt:lpstr>Visio</vt:lpstr>
      <vt:lpstr>Introduction to SQL </vt:lpstr>
      <vt:lpstr>Today’s Goal</vt:lpstr>
      <vt:lpstr>SQL (Structured Query Language)</vt:lpstr>
      <vt:lpstr>SQL Environment</vt:lpstr>
      <vt:lpstr>Let’s start with SQL Server…</vt:lpstr>
      <vt:lpstr>PowerPoint Presentation</vt:lpstr>
      <vt:lpstr>Step 1: The Order of Creating Tables</vt:lpstr>
      <vt:lpstr>Step 2: When Creating One Table</vt:lpstr>
      <vt:lpstr>Starting with strong tables - CREATE </vt:lpstr>
      <vt:lpstr>UNIQUE and CHECK constraints</vt:lpstr>
      <vt:lpstr>Foreign Keys &amp; Default Value </vt:lpstr>
      <vt:lpstr>Multiple FKs and Composite PK</vt:lpstr>
      <vt:lpstr>Sequence of Populating the Tables</vt:lpstr>
      <vt:lpstr>Populating tables - INSERT</vt:lpstr>
      <vt:lpstr>Review the records - SELECT</vt:lpstr>
      <vt:lpstr>CHECK constraint violation</vt:lpstr>
      <vt:lpstr>Populate Weak Tables – inserting record with FK values</vt:lpstr>
      <vt:lpstr>Sequence of Deleting Records</vt:lpstr>
      <vt:lpstr>Updating records</vt:lpstr>
      <vt:lpstr>ALTER TABLE schema</vt:lpstr>
      <vt:lpstr>Exercises </vt:lpstr>
      <vt:lpstr>Review Today’s Goal</vt:lpstr>
      <vt:lpstr>PowerPoint Presentation</vt:lpstr>
      <vt:lpstr>PowerPoint Presentation</vt:lpstr>
      <vt:lpstr>Create table with identity columns</vt:lpstr>
      <vt:lpstr>Table Index </vt:lpstr>
      <vt:lpstr>Additional Information : DB Designer Fork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Huang</dc:creator>
  <cp:lastModifiedBy>Pan Chen</cp:lastModifiedBy>
  <cp:revision>317</cp:revision>
  <cp:lastPrinted>2015-10-12T18:09:54Z</cp:lastPrinted>
  <dcterms:created xsi:type="dcterms:W3CDTF">2015-10-09T13:31:17Z</dcterms:created>
  <dcterms:modified xsi:type="dcterms:W3CDTF">2016-10-16T01:27:04Z</dcterms:modified>
</cp:coreProperties>
</file>