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263" r:id="rId3"/>
    <p:sldId id="302" r:id="rId4"/>
    <p:sldId id="260" r:id="rId5"/>
    <p:sldId id="362" r:id="rId6"/>
    <p:sldId id="306" r:id="rId7"/>
    <p:sldId id="300" r:id="rId8"/>
    <p:sldId id="308" r:id="rId9"/>
    <p:sldId id="363" r:id="rId10"/>
    <p:sldId id="310" r:id="rId11"/>
    <p:sldId id="311" r:id="rId12"/>
    <p:sldId id="312" r:id="rId13"/>
    <p:sldId id="314" r:id="rId14"/>
    <p:sldId id="315" r:id="rId15"/>
    <p:sldId id="317" r:id="rId16"/>
    <p:sldId id="319" r:id="rId17"/>
    <p:sldId id="320" r:id="rId18"/>
    <p:sldId id="364" r:id="rId19"/>
    <p:sldId id="322" r:id="rId20"/>
    <p:sldId id="357" r:id="rId21"/>
    <p:sldId id="323" r:id="rId22"/>
    <p:sldId id="324" r:id="rId23"/>
    <p:sldId id="326" r:id="rId24"/>
    <p:sldId id="327" r:id="rId25"/>
    <p:sldId id="356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376" r:id="rId37"/>
    <p:sldId id="377" r:id="rId38"/>
    <p:sldId id="382" r:id="rId39"/>
    <p:sldId id="380" r:id="rId40"/>
    <p:sldId id="378" r:id="rId41"/>
    <p:sldId id="379" r:id="rId42"/>
    <p:sldId id="365" r:id="rId43"/>
    <p:sldId id="329" r:id="rId44"/>
    <p:sldId id="330" r:id="rId45"/>
    <p:sldId id="381" r:id="rId46"/>
    <p:sldId id="331" r:id="rId47"/>
    <p:sldId id="347" r:id="rId48"/>
    <p:sldId id="358" r:id="rId49"/>
    <p:sldId id="360" r:id="rId50"/>
    <p:sldId id="3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/>
    <p:restoredTop sz="80769" autoAdjust="0"/>
  </p:normalViewPr>
  <p:slideViewPr>
    <p:cSldViewPr snapToGrid="0" snapToObjects="1">
      <p:cViewPr>
        <p:scale>
          <a:sx n="81" d="100"/>
          <a:sy n="81" d="100"/>
        </p:scale>
        <p:origin x="1208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CEFD9-2431-FB40-9BDC-5A68F1A64FD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22E8-39C0-B947-A405-48DEE0D41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4506D-E4A3-4044-B408-FA937CE0F5A4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92BB-77D9-F94F-AC94-12FD1912D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0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select</a:t>
            </a:r>
            <a:r>
              <a:rPr lang="en-US" sz="1200" dirty="0" smtClean="0"/>
              <a:t> </a:t>
            </a:r>
            <a:r>
              <a:rPr lang="en-US" sz="1200" dirty="0" err="1" smtClean="0"/>
              <a:t>customerState</a:t>
            </a:r>
            <a:r>
              <a:rPr lang="en-US" sz="1200" dirty="0" smtClean="0"/>
              <a:t>, count(</a:t>
            </a:r>
            <a:r>
              <a:rPr lang="en-US" sz="1200" dirty="0" err="1" smtClean="0"/>
              <a:t>customerID</a:t>
            </a:r>
            <a:r>
              <a:rPr lang="en-US" sz="1200" dirty="0" smtClean="0"/>
              <a:t>) 'total number of customers'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from</a:t>
            </a:r>
            <a:r>
              <a:rPr lang="en-US" sz="1200" dirty="0" smtClean="0"/>
              <a:t> customer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group by </a:t>
            </a:r>
            <a:r>
              <a:rPr lang="en-US" sz="1200" dirty="0" err="1" smtClean="0"/>
              <a:t>customerState</a:t>
            </a:r>
            <a:r>
              <a:rPr lang="en-US" sz="1200" dirty="0" smtClean="0"/>
              <a:t> 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having</a:t>
            </a:r>
            <a:r>
              <a:rPr lang="en-US" sz="1200" dirty="0" smtClean="0"/>
              <a:t> </a:t>
            </a:r>
            <a:r>
              <a:rPr lang="en-US" sz="1200" dirty="0" err="1" smtClean="0"/>
              <a:t>customerState</a:t>
            </a:r>
            <a:r>
              <a:rPr lang="en-US" sz="1200" dirty="0" smtClean="0"/>
              <a:t> IN ('CA', 'TX');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7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5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by divides a table into subsets (by groups);</a:t>
            </a:r>
            <a:r>
              <a:rPr lang="en-US" baseline="0" dirty="0" smtClean="0"/>
              <a:t> then an aggregate function can be used to provide summary information for each </a:t>
            </a:r>
            <a:r>
              <a:rPr lang="en-US" baseline="0" dirty="0" err="1" smtClean="0"/>
              <a:t>grup</a:t>
            </a:r>
            <a:r>
              <a:rPr lang="en-US" baseline="0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Order by: Use DESC as a keyword,</a:t>
            </a:r>
            <a:r>
              <a:rPr lang="en-US" baseline="0" dirty="0" smtClean="0"/>
              <a:t> placed after the column used to sort.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6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 empty query</a:t>
            </a:r>
          </a:p>
          <a:p>
            <a:endParaRPr lang="en-US" dirty="0" smtClean="0"/>
          </a:p>
          <a:p>
            <a:r>
              <a:rPr lang="en-US" dirty="0" smtClean="0"/>
              <a:t>Select</a:t>
            </a:r>
          </a:p>
          <a:p>
            <a:r>
              <a:rPr lang="en-US" dirty="0" smtClean="0"/>
              <a:t>From</a:t>
            </a:r>
          </a:p>
          <a:p>
            <a:r>
              <a:rPr lang="en-US" dirty="0" smtClean="0"/>
              <a:t>Where</a:t>
            </a:r>
          </a:p>
          <a:p>
            <a:r>
              <a:rPr lang="en-US" dirty="0" smtClean="0"/>
              <a:t>Group by</a:t>
            </a:r>
          </a:p>
          <a:p>
            <a:r>
              <a:rPr lang="en-US" dirty="0" smtClean="0"/>
              <a:t>Having</a:t>
            </a:r>
          </a:p>
          <a:p>
            <a:r>
              <a:rPr lang="en-US" dirty="0" smtClean="0"/>
              <a:t>Order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5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3700" y="692150"/>
            <a:ext cx="607060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2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3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6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 table customer alter COLUMN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CHAR(1)  null;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 customer SET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=null WHERE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='1000000007'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customer;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count(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'total customers'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customer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BY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will not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count the null values.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if type in this command, there will be three </a:t>
            </a:r>
            <a:r>
              <a:rPr lang="en-US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 returned.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distinct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customerGender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customer;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4A92BB-77D9-F94F-AC94-12FD1912D2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5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2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6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3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3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2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C653-A0CE-B24E-9F46-F1C8601A535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9A598-29FD-334A-843E-67F523E71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1371600"/>
            <a:ext cx="7772400" cy="1143000"/>
          </a:xfrm>
        </p:spPr>
        <p:txBody>
          <a:bodyPr vert="horz" lIns="90488" tIns="44450" rIns="90488" bIns="44450" rtlCol="0" anchor="b">
            <a:normAutofit/>
          </a:bodyPr>
          <a:lstStyle/>
          <a:p>
            <a:pPr eaLnBrk="1" hangingPunct="1">
              <a:defRPr/>
            </a:pPr>
            <a:r>
              <a:rPr lang="en-US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Franklin Gothic Medium" charset="0"/>
                <a:ea typeface="ＭＳ Ｐゴシック" charset="-128"/>
              </a:rPr>
              <a:t>Introduction to SQL –DDL, DML &amp; AGGREGATE FUNCTIONS</a:t>
            </a:r>
            <a:endParaRPr lang="en-US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Franklin Gothic Medium" charset="0"/>
              <a:ea typeface="ＭＳ Ｐゴシック" charset="-128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3352800"/>
            <a:ext cx="7315200" cy="1752600"/>
          </a:xfrm>
        </p:spPr>
        <p:txBody>
          <a:bodyPr vert="horz" lIns="90488" tIns="44450" rIns="90488" bIns="44450" rtlCol="0">
            <a:normAutofit/>
          </a:bodyPr>
          <a:lstStyle/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  <a:p>
            <a:pPr marL="342900" indent="-342900"/>
            <a:r>
              <a:rPr lang="en-US" altLang="en-US" sz="2200" dirty="0">
                <a:solidFill>
                  <a:srgbClr val="443329"/>
                </a:solidFill>
                <a:latin typeface="Franklin Gothic Book" charset="0"/>
                <a:ea typeface="ＭＳ Ｐゴシック" charset="-128"/>
                <a:cs typeface="ＭＳ Ｐゴシック" charset="-128"/>
              </a:rPr>
              <a:t>IST 659 – Lecture </a:t>
            </a:r>
            <a:r>
              <a:rPr lang="en-US" altLang="en-US" sz="2200" dirty="0" smtClean="0">
                <a:solidFill>
                  <a:srgbClr val="443329"/>
                </a:solidFill>
                <a:latin typeface="Franklin Gothic Book" charset="0"/>
                <a:ea typeface="ＭＳ Ｐゴシック" charset="-128"/>
                <a:cs typeface="ＭＳ Ｐゴシック" charset="-128"/>
              </a:rPr>
              <a:t>6</a:t>
            </a:r>
            <a:endParaRPr lang="en-US" altLang="en-US" sz="2200" dirty="0">
              <a:solidFill>
                <a:srgbClr val="443329"/>
              </a:solidFill>
              <a:latin typeface="Franklin Gothic Book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5EBC05-3F3F-4C4A-A392-DB89BCAD445B}" type="slidenum">
              <a:rPr lang="en-US" altLang="en-US" sz="1200">
                <a:solidFill>
                  <a:srgbClr val="D38E27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D38E27"/>
              </a:solidFill>
              <a:latin typeface="Tahoma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736850" y="6203950"/>
            <a:ext cx="70358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0" hangingPunct="0">
              <a:buClr>
                <a:schemeClr val="tx1"/>
              </a:buClr>
              <a:buFontTx/>
              <a:buNone/>
            </a:pPr>
            <a:r>
              <a:rPr lang="en-US" altLang="zh-CN" sz="1600" dirty="0">
                <a:latin typeface="Tahoma" charset="0"/>
                <a:ea typeface="宋体" charset="0"/>
                <a:cs typeface="Arial" charset="0"/>
              </a:rPr>
              <a:t>Courtesy of book materials and previous lecture notes. No dissemination or sale of any part of this work (including on the WWW).</a:t>
            </a:r>
          </a:p>
        </p:txBody>
      </p:sp>
    </p:spTree>
    <p:extLst>
      <p:ext uri="{BB962C8B-B14F-4D97-AF65-F5344CB8AC3E}">
        <p14:creationId xmlns:p14="http://schemas.microsoft.com/office/powerpoint/2010/main" val="1843277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0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91645"/>
              </p:ext>
            </p:extLst>
          </p:nvPr>
        </p:nvGraphicFramePr>
        <p:xfrm>
          <a:off x="3137096" y="3286760"/>
          <a:ext cx="82167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9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35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4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581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8058" y="2714172"/>
            <a:ext cx="764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Where are the prices? In the product table!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63" y="4087523"/>
            <a:ext cx="25381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</p:txBody>
      </p:sp>
    </p:spTree>
    <p:extLst>
      <p:ext uri="{BB962C8B-B14F-4D97-AF65-F5344CB8AC3E}">
        <p14:creationId xmlns:p14="http://schemas.microsoft.com/office/powerpoint/2010/main" val="18098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780" y="1780382"/>
            <a:ext cx="10515600" cy="4351338"/>
          </a:xfrm>
        </p:spPr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6" descr="Noname.jpg"/>
          <p:cNvPicPr>
            <a:picLocks noChangeAspect="1"/>
          </p:cNvPicPr>
          <p:nvPr/>
        </p:nvPicPr>
        <p:blipFill rotWithShape="1">
          <a:blip r:embed="rId2" cstate="print"/>
          <a:srcRect t="8597"/>
          <a:stretch/>
        </p:blipFill>
        <p:spPr bwMode="auto">
          <a:xfrm>
            <a:off x="8963187" y="286788"/>
            <a:ext cx="1814232" cy="271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239478"/>
              </p:ext>
            </p:extLst>
          </p:nvPr>
        </p:nvGraphicFramePr>
        <p:xfrm>
          <a:off x="3840480" y="3204863"/>
          <a:ext cx="8351520" cy="365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03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703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03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7030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7030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5569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Standard_price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Product_line_id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4681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$175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55691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$250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54027" y="2743198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rows to select? </a:t>
            </a:r>
            <a:r>
              <a:rPr lang="en-US" sz="2400" dirty="0" err="1">
                <a:solidFill>
                  <a:srgbClr val="FF0000"/>
                </a:solidFill>
              </a:rPr>
              <a:t>standardPrice</a:t>
            </a:r>
            <a:r>
              <a:rPr lang="en-US" sz="2400" dirty="0">
                <a:solidFill>
                  <a:srgbClr val="FF0000"/>
                </a:solidFill>
              </a:rPr>
              <a:t>&lt;275</a:t>
            </a:r>
          </a:p>
        </p:txBody>
      </p:sp>
      <p:sp>
        <p:nvSpPr>
          <p:cNvPr id="8" name="Rectangle 7"/>
          <p:cNvSpPr/>
          <p:nvPr/>
        </p:nvSpPr>
        <p:spPr>
          <a:xfrm>
            <a:off x="-300111" y="427541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 &lt; </a:t>
            </a:r>
            <a:r>
              <a:rPr lang="en-US" sz="2400" dirty="0" smtClean="0">
                <a:solidFill>
                  <a:srgbClr val="00B0F0"/>
                </a:solidFill>
              </a:rPr>
              <a:t>275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2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all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 (script line #84)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65830" y="2532084"/>
            <a:ext cx="7402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 means return all the columns!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2400" dirty="0">
              <a:solidFill>
                <a:srgbClr val="99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7078"/>
              </p:ext>
            </p:extLst>
          </p:nvPr>
        </p:nvGraphicFramePr>
        <p:xfrm>
          <a:off x="3582796" y="5043639"/>
          <a:ext cx="706845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699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71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671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31299" y="3631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*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 &lt; 275</a:t>
            </a:r>
            <a:r>
              <a:rPr lang="en-US" sz="2400" dirty="0">
                <a:solidFill>
                  <a:schemeClr val="accent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69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some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2572" y="3033488"/>
            <a:ext cx="72861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Just need product description?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0327"/>
              </p:ext>
            </p:extLst>
          </p:nvPr>
        </p:nvGraphicFramePr>
        <p:xfrm>
          <a:off x="3251200" y="5141685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57908" y="347559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productDesc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 &lt; 275;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5657" y="5293886"/>
            <a:ext cx="49844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to remove duplicate </a:t>
            </a: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descriptions?</a:t>
            </a:r>
          </a:p>
        </p:txBody>
      </p:sp>
    </p:spTree>
    <p:extLst>
      <p:ext uri="{BB962C8B-B14F-4D97-AF65-F5344CB8AC3E}">
        <p14:creationId xmlns:p14="http://schemas.microsoft.com/office/powerpoint/2010/main" val="9052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Query: find products with standard price less than $275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4970" y="3191716"/>
            <a:ext cx="68580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productDesc</a:t>
            </a:r>
            <a:endParaRPr lang="en-US" sz="2400" dirty="0">
              <a:solidFill>
                <a:srgbClr val="00B0F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  <a:r>
              <a:rPr lang="en-US" sz="2400" dirty="0">
                <a:solidFill>
                  <a:srgbClr val="00B0F0"/>
                </a:solidFill>
              </a:rPr>
              <a:t> product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standardPrice</a:t>
            </a:r>
            <a:r>
              <a:rPr lang="en-US" sz="2400" dirty="0">
                <a:solidFill>
                  <a:srgbClr val="00B0F0"/>
                </a:solidFill>
              </a:rPr>
              <a:t>&lt; 275;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991429" y="4459514"/>
          <a:ext cx="30915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154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531863" y="2472004"/>
            <a:ext cx="72861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eturn unique values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58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299" y="328394"/>
            <a:ext cx="10515600" cy="1325563"/>
          </a:xfrm>
        </p:spPr>
        <p:txBody>
          <a:bodyPr/>
          <a:lstStyle/>
          <a:p>
            <a:r>
              <a:rPr lang="en-US" dirty="0" smtClean="0"/>
              <a:t>String Match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2584367"/>
            <a:ext cx="9066431" cy="232686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SELECT </a:t>
            </a:r>
            <a:r>
              <a:rPr lang="en-US" dirty="0" err="1" smtClean="0">
                <a:solidFill>
                  <a:srgbClr val="00B0F0"/>
                </a:solidFill>
              </a:rPr>
              <a:t>productDesc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FROM product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WHERE </a:t>
            </a:r>
            <a:r>
              <a:rPr lang="en-US" dirty="0" err="1" smtClean="0">
                <a:solidFill>
                  <a:srgbClr val="00B0F0"/>
                </a:solidFill>
              </a:rPr>
              <a:t>productDesc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LIKE</a:t>
            </a:r>
            <a:r>
              <a:rPr lang="en-US" dirty="0" smtClean="0">
                <a:solidFill>
                  <a:srgbClr val="00B0F0"/>
                </a:solidFill>
              </a:rPr>
              <a:t> ‘</a:t>
            </a:r>
            <a:r>
              <a:rPr lang="en-US" dirty="0" smtClean="0">
                <a:solidFill>
                  <a:schemeClr val="accent2"/>
                </a:solidFill>
              </a:rPr>
              <a:t>%</a:t>
            </a:r>
            <a:r>
              <a:rPr lang="en-US" dirty="0" smtClean="0">
                <a:solidFill>
                  <a:srgbClr val="00B0F0"/>
                </a:solidFill>
              </a:rPr>
              <a:t>Table’;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-- Matches </a:t>
            </a:r>
            <a:r>
              <a:rPr lang="en-US" dirty="0"/>
              <a:t>any string of zero or more characters.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 This </a:t>
            </a:r>
            <a:r>
              <a:rPr lang="en-US" dirty="0"/>
              <a:t>wildcard character can be used as either a prefix or a suffix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-- </a:t>
            </a:r>
            <a:r>
              <a:rPr lang="en-US" dirty="0"/>
              <a:t>Besides being a Prefix and a Suffix, it can be used as an Infix.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24100" y="5435600"/>
          <a:ext cx="304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Coffee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Dining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5299" y="1454929"/>
            <a:ext cx="8662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all the table </a:t>
            </a:r>
            <a:r>
              <a:rPr lang="en-US" sz="2400" dirty="0">
                <a:solidFill>
                  <a:srgbClr val="FF0000"/>
                </a:solidFill>
              </a:rPr>
              <a:t>products? Namely, we need to return products whose description ended with “table”. 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29912" y="2717936"/>
            <a:ext cx="3288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Wildcard </a:t>
            </a:r>
            <a:r>
              <a:rPr lang="en-US" dirty="0"/>
              <a:t>- Percent Character “%”</a:t>
            </a:r>
          </a:p>
        </p:txBody>
      </p:sp>
    </p:spTree>
    <p:extLst>
      <p:ext uri="{BB962C8B-B14F-4D97-AF65-F5344CB8AC3E}">
        <p14:creationId xmlns:p14="http://schemas.microsoft.com/office/powerpoint/2010/main" val="12203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one character using “_”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250666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SELECT </a:t>
            </a:r>
            <a:r>
              <a:rPr lang="en-US" dirty="0" err="1" smtClean="0">
                <a:solidFill>
                  <a:srgbClr val="00B0F0"/>
                </a:solidFill>
              </a:rPr>
              <a:t>customerFName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customerLName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FROM customer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WHERE </a:t>
            </a:r>
            <a:r>
              <a:rPr lang="en-US" dirty="0" err="1" smtClean="0">
                <a:solidFill>
                  <a:srgbClr val="00B0F0"/>
                </a:solidFill>
              </a:rPr>
              <a:t>customerLName</a:t>
            </a:r>
            <a:r>
              <a:rPr lang="en-US" dirty="0" smtClean="0">
                <a:solidFill>
                  <a:srgbClr val="00B0F0"/>
                </a:solidFill>
              </a:rPr>
              <a:t> LIKE '</a:t>
            </a:r>
            <a:r>
              <a:rPr lang="en-US" dirty="0" smtClean="0">
                <a:solidFill>
                  <a:schemeClr val="accent2"/>
                </a:solidFill>
              </a:rPr>
              <a:t>____</a:t>
            </a:r>
            <a:r>
              <a:rPr lang="en-US" dirty="0" smtClean="0">
                <a:solidFill>
                  <a:srgbClr val="00B0F0"/>
                </a:solidFill>
              </a:rPr>
              <a:t>y';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21000" y="4864100"/>
          <a:ext cx="6096000" cy="7416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customerFName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customerLName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Kelly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299" y="1624300"/>
            <a:ext cx="10604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customer names whose last name has 4 characters in front of </a:t>
            </a:r>
            <a:r>
              <a:rPr lang="en-US" sz="2400" smtClean="0">
                <a:solidFill>
                  <a:srgbClr val="FF0000"/>
                </a:solidFill>
              </a:rPr>
              <a:t>a Y character</a:t>
            </a:r>
            <a:r>
              <a:rPr lang="en-US" sz="2400" dirty="0" smtClean="0">
                <a:solidFill>
                  <a:srgbClr val="FF0000"/>
                </a:solidFill>
              </a:rPr>
              <a:t>.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97357" y="3863460"/>
            <a:ext cx="241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There are four “_”s.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2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multiple </a:t>
            </a:r>
            <a:r>
              <a:rPr lang="en-US" dirty="0" smtClean="0">
                <a:solidFill>
                  <a:schemeClr val="accent2"/>
                </a:solidFill>
              </a:rPr>
              <a:t>conditions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BOOLEAN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376" y="2790030"/>
            <a:ext cx="8389248" cy="183242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err="1"/>
              <a:t>productDesc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r>
              <a:rPr lang="en-US" dirty="0"/>
              <a:t>, </a:t>
            </a:r>
            <a:r>
              <a:rPr lang="en-US" dirty="0" err="1"/>
              <a:t>standardPrice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WHERE </a:t>
            </a:r>
            <a:r>
              <a:rPr lang="en-US" dirty="0" err="1" smtClean="0"/>
              <a:t>productDesc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Desk’ 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productDesc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Table</a:t>
            </a:r>
            <a:r>
              <a:rPr lang="en-US" dirty="0" smtClean="0"/>
              <a:t>’;</a:t>
            </a:r>
            <a:endParaRPr lang="en-US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639603"/>
              </p:ext>
            </p:extLst>
          </p:nvPr>
        </p:nvGraphicFramePr>
        <p:xfrm>
          <a:off x="2757710" y="4547268"/>
          <a:ext cx="74458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4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14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614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614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Cherry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72074" y="2179592"/>
            <a:ext cx="866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table and desk products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65981" y="1115618"/>
            <a:ext cx="10387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2400" dirty="0"/>
          </a:p>
          <a:p>
            <a:r>
              <a:rPr lang="en-US" sz="2400" dirty="0"/>
              <a:t>Boolean operators are used to combine multiple conditions in the “where” clause</a:t>
            </a:r>
          </a:p>
        </p:txBody>
      </p:sp>
    </p:spTree>
    <p:extLst>
      <p:ext uri="{BB962C8B-B14F-4D97-AF65-F5344CB8AC3E}">
        <p14:creationId xmlns:p14="http://schemas.microsoft.com/office/powerpoint/2010/main" val="11712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The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Order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of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Creating Tables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731412" cy="4673649"/>
          </a:xfrm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Referential integrity check</a:t>
            </a:r>
          </a:p>
          <a:p>
            <a:pPr lvl="1"/>
            <a:r>
              <a:rPr lang="en-US" altLang="en-US" dirty="0">
                <a:ea typeface="MS PGothic" charset="-128"/>
              </a:rPr>
              <a:t>Create entities </a:t>
            </a:r>
            <a:r>
              <a:rPr lang="en-US" altLang="en-US" b="1" u="sng" dirty="0">
                <a:ea typeface="MS PGothic" charset="-128"/>
              </a:rPr>
              <a:t>without</a:t>
            </a:r>
            <a:r>
              <a:rPr lang="en-US" altLang="en-US" dirty="0">
                <a:ea typeface="MS PGothic" charset="-128"/>
              </a:rPr>
              <a:t> </a:t>
            </a:r>
            <a:r>
              <a:rPr lang="en-US" altLang="en-US" b="1" dirty="0">
                <a:ea typeface="MS PGothic" charset="-128"/>
              </a:rPr>
              <a:t>FKs</a:t>
            </a:r>
            <a:r>
              <a:rPr lang="en-US" altLang="en-US" dirty="0">
                <a:ea typeface="MS PGothic" charset="-128"/>
              </a:rPr>
              <a:t> first</a:t>
            </a:r>
          </a:p>
          <a:p>
            <a:pPr lvl="2"/>
            <a:r>
              <a:rPr lang="en-US" altLang="en-US" dirty="0">
                <a:ea typeface="MS PGothic" charset="-128"/>
              </a:rPr>
              <a:t>E.g. Customer and Product tables</a:t>
            </a:r>
          </a:p>
          <a:p>
            <a:pPr lvl="2"/>
            <a:r>
              <a:rPr lang="en-US" altLang="en-US" dirty="0">
                <a:ea typeface="MS PGothic" charset="-128"/>
              </a:rPr>
              <a:t>They don’t have foreign keys</a:t>
            </a:r>
          </a:p>
          <a:p>
            <a:pPr lvl="1"/>
            <a:r>
              <a:rPr lang="en-US" altLang="en-US" dirty="0">
                <a:ea typeface="MS PGothic" charset="-128"/>
              </a:rPr>
              <a:t>Then create entities with FKs</a:t>
            </a:r>
          </a:p>
          <a:p>
            <a:pPr lvl="2"/>
            <a:r>
              <a:rPr lang="en-US" altLang="en-US" dirty="0">
                <a:ea typeface="MS PGothic" charset="-128"/>
              </a:rPr>
              <a:t>Order and then </a:t>
            </a:r>
            <a:r>
              <a:rPr lang="en-US" altLang="en-US" dirty="0" err="1">
                <a:ea typeface="MS PGothic" charset="-128"/>
              </a:rPr>
              <a:t>Orderline</a:t>
            </a:r>
            <a:endParaRPr lang="en-US" altLang="en-US" dirty="0">
              <a:ea typeface="MS PGothic" charset="-128"/>
            </a:endParaRPr>
          </a:p>
          <a:p>
            <a:pPr lvl="2"/>
            <a:r>
              <a:rPr lang="en-US" altLang="en-US" dirty="0">
                <a:ea typeface="MS PGothic" charset="-128"/>
              </a:rPr>
              <a:t>Any table that has foreign key referenced to another table cannot be created until the other table has been created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65BB0-47DF-3941-9D73-A2606A11EF80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17" y="2297125"/>
            <a:ext cx="4848450" cy="2485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92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02" y="0"/>
            <a:ext cx="8229600" cy="1143000"/>
          </a:xfrm>
        </p:spPr>
        <p:txBody>
          <a:bodyPr/>
          <a:lstStyle/>
          <a:p>
            <a:r>
              <a:rPr lang="en-US" dirty="0" smtClean="0"/>
              <a:t>Order of Boolean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8815" y="1201057"/>
            <a:ext cx="7499350" cy="546100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Boolean operators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, (when all conditions are true, this result is true)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/>
              <a:t>, (when any conditions are true)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3366FF"/>
                </a:solidFill>
              </a:rPr>
              <a:t>NOT </a:t>
            </a:r>
            <a:r>
              <a:rPr lang="en-US" dirty="0"/>
              <a:t>(negates an expression)</a:t>
            </a:r>
          </a:p>
          <a:p>
            <a:endParaRPr lang="en-US" dirty="0" smtClean="0"/>
          </a:p>
          <a:p>
            <a:r>
              <a:rPr lang="en-US" dirty="0" smtClean="0"/>
              <a:t>Order of Boolean operations</a:t>
            </a:r>
          </a:p>
          <a:p>
            <a:pPr lvl="1"/>
            <a:r>
              <a:rPr lang="en-US" dirty="0" smtClean="0"/>
              <a:t>“NOT” first, “AND” second, “OR” has the lowest priority</a:t>
            </a:r>
          </a:p>
          <a:p>
            <a:pPr lvl="1"/>
            <a:r>
              <a:rPr lang="en-US" dirty="0" smtClean="0"/>
              <a:t>Analogy to arithmetic operators -, *, and +</a:t>
            </a:r>
          </a:p>
          <a:p>
            <a:pPr lvl="2"/>
            <a:r>
              <a:rPr lang="en-US" dirty="0" smtClean="0"/>
              <a:t>NOT is like “negative”, e.g. -7, AND is like multiplication “*”, OR is like addition “+”</a:t>
            </a:r>
          </a:p>
          <a:p>
            <a:pPr lvl="2"/>
            <a:r>
              <a:rPr lang="en-US" dirty="0" smtClean="0"/>
              <a:t>1+2*3=7, x OR y AND z </a:t>
            </a:r>
          </a:p>
          <a:p>
            <a:pPr lvl="2"/>
            <a:r>
              <a:rPr lang="en-US" dirty="0" smtClean="0"/>
              <a:t>(1+2)*3=9, (x OR y) AND z 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example on Boolean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8" y="2265998"/>
            <a:ext cx="7489363" cy="1832428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err="1"/>
              <a:t>productDesc</a:t>
            </a:r>
            <a:r>
              <a:rPr lang="en-US" dirty="0"/>
              <a:t>, </a:t>
            </a:r>
            <a:r>
              <a:rPr lang="en-US" dirty="0" err="1"/>
              <a:t>productFinish</a:t>
            </a:r>
            <a:r>
              <a:rPr lang="en-US" dirty="0"/>
              <a:t>, </a:t>
            </a:r>
            <a:r>
              <a:rPr lang="en-US" dirty="0" err="1"/>
              <a:t>standardPrice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WHERE (</a:t>
            </a:r>
            <a:r>
              <a:rPr lang="en-US" dirty="0" err="1"/>
              <a:t>productDesc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Desk’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dirty="0" err="1"/>
              <a:t>productDesc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LIKE</a:t>
            </a:r>
            <a:r>
              <a:rPr lang="en-US" dirty="0"/>
              <a:t> ‘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/>
              <a:t>Table’)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     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standardPrice</a:t>
            </a:r>
            <a:r>
              <a:rPr lang="en-US" dirty="0"/>
              <a:t> &gt; 200;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88231" y="4297680"/>
          <a:ext cx="53993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97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997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Dining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95299" y="1454929"/>
            <a:ext cx="866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table and desks products whose prices are higher than 200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BETWEEN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525" y="2090184"/>
            <a:ext cx="7721591" cy="1832428"/>
          </a:xfrm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SELECT </a:t>
            </a:r>
            <a:r>
              <a:rPr lang="en-US" dirty="0" smtClean="0"/>
              <a:t>*</a:t>
            </a:r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FROM product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standardPrice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BETWEEN 200 AND 500</a:t>
            </a:r>
            <a:r>
              <a:rPr lang="en-US" dirty="0"/>
              <a:t>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03570"/>
              </p:ext>
            </p:extLst>
          </p:nvPr>
        </p:nvGraphicFramePr>
        <p:xfrm>
          <a:off x="2815770" y="3881846"/>
          <a:ext cx="69813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27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384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7453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productDesc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productFinish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standardPrice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Coffee</a:t>
                      </a:r>
                      <a:r>
                        <a:rPr lang="en-US" baseline="0" dirty="0" smtClean="0"/>
                        <a:t>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Natural 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$400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Desk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Walnut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5299" y="1454929"/>
            <a:ext cx="9780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Show table and desks products whose prices </a:t>
            </a:r>
            <a:r>
              <a:rPr lang="en-US" sz="2400" smtClean="0">
                <a:solidFill>
                  <a:srgbClr val="FF0000"/>
                </a:solidFill>
              </a:rPr>
              <a:t>are between 200 and 500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648" y="3057979"/>
            <a:ext cx="7499350" cy="3298371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customerID</a:t>
            </a:r>
            <a:r>
              <a:rPr lang="en-US" dirty="0" smtClean="0"/>
              <a:t>, </a:t>
            </a:r>
            <a:r>
              <a:rPr lang="en-US" dirty="0" err="1" smtClean="0"/>
              <a:t>customerFName</a:t>
            </a:r>
            <a:r>
              <a:rPr lang="en-US" dirty="0" smtClean="0"/>
              <a:t>, </a:t>
            </a:r>
            <a:r>
              <a:rPr lang="en-US" dirty="0" err="1" smtClean="0"/>
              <a:t>customerLName</a:t>
            </a:r>
            <a:r>
              <a:rPr lang="en-US" dirty="0" smtClean="0"/>
              <a:t>,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customer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customerState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(‘FL’, ‘TX’, ‘CA’, ‘HI’);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42535" y="1690688"/>
            <a:ext cx="766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</a:rPr>
              <a:t>Find the customers who are from FL, TX, CA and HI. </a:t>
            </a:r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54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IN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5249" y="2982351"/>
            <a:ext cx="9903656" cy="104116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SELECT 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customerFName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customerLName</a:t>
            </a:r>
            <a:r>
              <a:rPr lang="en-US" sz="2400" dirty="0" smtClean="0"/>
              <a:t>, </a:t>
            </a:r>
            <a:r>
              <a:rPr lang="en-US" sz="2400" dirty="0" err="1" smtClean="0"/>
              <a:t>customerState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 customer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NOT IN</a:t>
            </a:r>
            <a:r>
              <a:rPr lang="en-US" sz="2400" dirty="0" smtClean="0"/>
              <a:t> (‘FL’, ‘TX’, ‘CA’, ‘HI’);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3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“WHERE”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55000" cy="4775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Number comparison operators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&gt;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366FF"/>
                </a:solidFill>
              </a:rPr>
              <a:t> &gt;=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 &lt;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 &lt;=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3366FF"/>
                </a:solidFill>
              </a:rPr>
              <a:t>=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&lt;&gt; </a:t>
            </a:r>
            <a:r>
              <a:rPr lang="en-US" dirty="0" smtClean="0"/>
              <a:t>(not equal to, you can also write !=)</a:t>
            </a:r>
          </a:p>
          <a:p>
            <a:r>
              <a:rPr lang="en-US" dirty="0" smtClean="0"/>
              <a:t>String match operators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%</a:t>
            </a:r>
            <a:r>
              <a:rPr lang="en-US" dirty="0" smtClean="0"/>
              <a:t> (to represent any collection of characters)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>
                <a:solidFill>
                  <a:srgbClr val="3366FF"/>
                </a:solidFill>
              </a:rPr>
              <a:t>_</a:t>
            </a:r>
            <a:r>
              <a:rPr lang="en-US" dirty="0"/>
              <a:t> (to represent exactly </a:t>
            </a:r>
            <a:r>
              <a:rPr lang="en-US" dirty="0" smtClean="0"/>
              <a:t>one character)</a:t>
            </a:r>
          </a:p>
          <a:p>
            <a:r>
              <a:rPr lang="en-US" dirty="0" smtClean="0"/>
              <a:t>Set operators (match a list of values)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IN</a:t>
            </a:r>
            <a:r>
              <a:rPr lang="en-US" dirty="0"/>
              <a:t>,</a:t>
            </a:r>
            <a:r>
              <a:rPr lang="en-US" dirty="0" smtClean="0">
                <a:solidFill>
                  <a:srgbClr val="3366FF"/>
                </a:solidFill>
              </a:rPr>
              <a:t> NOT IN </a:t>
            </a:r>
          </a:p>
          <a:p>
            <a:r>
              <a:rPr lang="en-US" dirty="0" smtClean="0"/>
              <a:t>Range operator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BETWEEN</a:t>
            </a:r>
            <a:endParaRPr lang="en-US" dirty="0" smtClean="0"/>
          </a:p>
          <a:p>
            <a:r>
              <a:rPr lang="en-US" dirty="0" smtClean="0"/>
              <a:t>Boolean </a:t>
            </a:r>
            <a:r>
              <a:rPr lang="en-US" dirty="0"/>
              <a:t>operators are used to combine multiple conditions in the “where” clause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AND</a:t>
            </a:r>
            <a:r>
              <a:rPr lang="en-US" dirty="0" smtClean="0"/>
              <a:t>, (when all conditions are true, this result is true)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OR</a:t>
            </a:r>
            <a:r>
              <a:rPr lang="en-US" dirty="0" smtClean="0"/>
              <a:t>, (when any conditions are true)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3366FF"/>
                </a:solidFill>
              </a:rPr>
              <a:t>NOT </a:t>
            </a:r>
            <a:r>
              <a:rPr lang="en-US" dirty="0" smtClean="0"/>
              <a:t>(negates an expression)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dirty="0">
                <a:solidFill>
                  <a:schemeClr val="accent2"/>
                </a:solidFill>
              </a:rPr>
              <a:t>aggregation functions to summarize values </a:t>
            </a:r>
            <a:r>
              <a:rPr lang="en-US" dirty="0"/>
              <a:t>of selected records </a:t>
            </a:r>
          </a:p>
        </p:txBody>
      </p:sp>
    </p:spTree>
    <p:extLst>
      <p:ext uri="{BB962C8B-B14F-4D97-AF65-F5344CB8AC3E}">
        <p14:creationId xmlns:p14="http://schemas.microsoft.com/office/powerpoint/2010/main" val="177331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</a:p>
          <a:p>
            <a:r>
              <a:rPr lang="en-US" dirty="0" smtClean="0"/>
              <a:t>SUM</a:t>
            </a:r>
          </a:p>
          <a:p>
            <a:r>
              <a:rPr lang="en-US" dirty="0" smtClean="0"/>
              <a:t>MIN</a:t>
            </a:r>
          </a:p>
          <a:p>
            <a:r>
              <a:rPr lang="en-US" dirty="0" smtClean="0"/>
              <a:t>MAX</a:t>
            </a:r>
          </a:p>
          <a:p>
            <a:r>
              <a:rPr lang="en-US" dirty="0" smtClean="0"/>
              <a:t>AVG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question: how many customers are from California?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count(</a:t>
            </a:r>
            <a:r>
              <a:rPr lang="en-US" dirty="0" err="1" smtClean="0">
                <a:solidFill>
                  <a:schemeClr val="accent2"/>
                </a:solidFill>
              </a:rPr>
              <a:t>customerID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dirty="0" smtClean="0"/>
              <a:t>from customer where </a:t>
            </a:r>
            <a:r>
              <a:rPr lang="en-US" dirty="0" err="1" smtClean="0"/>
              <a:t>customerState</a:t>
            </a:r>
            <a:r>
              <a:rPr lang="en-US" dirty="0" smtClean="0"/>
              <a:t> = ‘CA’;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4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0" y="1447801"/>
            <a:ext cx="7499350" cy="1164771"/>
          </a:xfrm>
        </p:spPr>
        <p:txBody>
          <a:bodyPr/>
          <a:lstStyle/>
          <a:p>
            <a:r>
              <a:rPr lang="en-US" dirty="0" smtClean="0"/>
              <a:t>Data question:  how many types of products were ordered in Order#1004?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51350" y="320135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8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Creating One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 smtClean="0">
                <a:latin typeface="Franklin Gothic Book" charset="0"/>
              </a:rPr>
              <a:t>Define Table name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 smtClean="0">
                <a:latin typeface="Franklin Gothic Book" charset="0"/>
              </a:rPr>
              <a:t>Identify </a:t>
            </a:r>
            <a:r>
              <a:rPr lang="en-US" altLang="en-US" dirty="0">
                <a:latin typeface="Franklin Gothic Book" charset="0"/>
              </a:rPr>
              <a:t>data types for attributes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columns that can and cannot be null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columns that must be unique (candidate keys)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primary key</a:t>
            </a:r>
            <a:r>
              <a:rPr lang="en-US" altLang="en-US" sz="2400" dirty="0">
                <a:solidFill>
                  <a:srgbClr val="000000"/>
                </a:solidFill>
                <a:latin typeface="Franklin Gothic Book" charset="0"/>
              </a:rPr>
              <a:t>–</a:t>
            </a: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foreign key mates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latin typeface="Franklin Gothic Book" charset="0"/>
              </a:rPr>
              <a:t>Determine default values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Identify constraints on columns (domain specifications)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dirty="0">
                <a:solidFill>
                  <a:srgbClr val="000000"/>
                </a:solidFill>
                <a:latin typeface="Franklin Gothic Book" charset="0"/>
              </a:rPr>
              <a:t>Create the table and associated indexes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682" y="856457"/>
            <a:ext cx="2985696" cy="149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10" y="5142424"/>
            <a:ext cx="7499350" cy="1730829"/>
          </a:xfrm>
        </p:spPr>
        <p:txBody>
          <a:bodyPr/>
          <a:lstStyle/>
          <a:p>
            <a:pPr>
              <a:buNone/>
            </a:pPr>
            <a:r>
              <a:rPr lang="en-US" u="sng" dirty="0" smtClean="0"/>
              <a:t>COUNT(*) </a:t>
            </a:r>
          </a:p>
          <a:p>
            <a:pPr>
              <a:buNone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77057"/>
              </p:ext>
            </p:extLst>
          </p:nvPr>
        </p:nvGraphicFramePr>
        <p:xfrm>
          <a:off x="5899150" y="2943667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5910" y="3250464"/>
            <a:ext cx="7499350" cy="174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productID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as totals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orderline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WHERE orderID=1004;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52661" y="139229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/>
              <a:t>Data question:  how many types of products were ordered in Order#1004?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80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709059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lowest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MIN(</a:t>
            </a:r>
            <a:r>
              <a:rPr lang="en-US" dirty="0" err="1" smtClean="0">
                <a:solidFill>
                  <a:schemeClr val="accent2"/>
                </a:solidFill>
              </a:rPr>
              <a:t>standardPrice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709059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highest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MAX(</a:t>
            </a:r>
            <a:r>
              <a:rPr lang="en-US" dirty="0" err="1" smtClean="0">
                <a:solidFill>
                  <a:schemeClr val="accent2"/>
                </a:solidFill>
              </a:rPr>
              <a:t>standardPrice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MIN, MAX, and AVG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4" y="1709059"/>
            <a:ext cx="8011886" cy="31241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what is the average price?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AVG(</a:t>
            </a:r>
            <a:r>
              <a:rPr lang="en-US" dirty="0" err="1" smtClean="0">
                <a:solidFill>
                  <a:schemeClr val="accent2"/>
                </a:solidFill>
              </a:rPr>
              <a:t>standardPrice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FROM product;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0022" y="1491345"/>
            <a:ext cx="8137979" cy="173082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Data question: how many products ordered in total in order#1004?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448739" y="322217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Order_ID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Product</a:t>
                      </a:r>
                      <a:r>
                        <a:rPr lang="en-US" baseline="0" dirty="0" err="1" smtClean="0"/>
                        <a:t>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1004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1004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01079" y="3493199"/>
            <a:ext cx="3508213" cy="360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</a:pPr>
            <a:r>
              <a:rPr lang="en-US" dirty="0" smtClean="0"/>
              <a:t>SELECT </a:t>
            </a:r>
            <a:r>
              <a:rPr lang="en-US" dirty="0" smtClean="0">
                <a:solidFill>
                  <a:schemeClr val="accent2"/>
                </a:solidFill>
              </a:rPr>
              <a:t>SUM(quantity) </a:t>
            </a:r>
          </a:p>
          <a:p>
            <a:pPr>
              <a:buFont typeface="Arial"/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orderline</a:t>
            </a:r>
            <a:endParaRPr lang="en-US" dirty="0" smtClean="0"/>
          </a:p>
          <a:p>
            <a:pPr>
              <a:buFont typeface="Arial"/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orderID</a:t>
            </a:r>
            <a:r>
              <a:rPr lang="en-US" dirty="0" smtClean="0"/>
              <a:t>=1004</a:t>
            </a:r>
            <a:endParaRPr lang="en-US" u="sng" dirty="0" smtClean="0"/>
          </a:p>
          <a:p>
            <a:pPr>
              <a:buFont typeface="Arial"/>
              <a:buNone/>
            </a:pPr>
            <a:endParaRPr lang="en-US" u="sng" dirty="0" smtClean="0"/>
          </a:p>
          <a:p>
            <a:pPr>
              <a:buFont typeface="Arial"/>
              <a:buNone/>
            </a:pPr>
            <a:r>
              <a:rPr lang="en-US" u="sng" dirty="0" smtClean="0"/>
              <a:t>SUM(quantity) </a:t>
            </a:r>
          </a:p>
          <a:p>
            <a:pPr>
              <a:buFont typeface="Arial"/>
              <a:buNone/>
            </a:pPr>
            <a:r>
              <a:rPr lang="en-US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52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 functions ignore null values</a:t>
            </a:r>
          </a:p>
          <a:p>
            <a:r>
              <a:rPr lang="en-US" dirty="0" smtClean="0"/>
              <a:t>Aggregate functions can be combined with distinct values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756228" y="3247572"/>
            <a:ext cx="8911772" cy="318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/* Compare  these two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statements*/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SELECT COUNT(DISTINCT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SELECT COUNT(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customerID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FROM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customerOrder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0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Filter each row based on some condition</a:t>
            </a:r>
          </a:p>
          <a:p>
            <a:pPr lvl="1"/>
            <a:r>
              <a:rPr lang="en-US" dirty="0" smtClean="0"/>
              <a:t>One condition</a:t>
            </a:r>
          </a:p>
          <a:p>
            <a:pPr lvl="1"/>
            <a:r>
              <a:rPr lang="en-US" dirty="0" smtClean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/>
                </a:solidFill>
              </a:rPr>
              <a:t>Categorize records to some groups based on the values of some columns and show values of the groups </a:t>
            </a:r>
          </a:p>
        </p:txBody>
      </p:sp>
    </p:spTree>
    <p:extLst>
      <p:ext uri="{BB962C8B-B14F-4D97-AF65-F5344CB8AC3E}">
        <p14:creationId xmlns:p14="http://schemas.microsoft.com/office/powerpoint/2010/main" val="113423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 BY: data categorization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generate a report to list the number of customers in each state</a:t>
            </a:r>
          </a:p>
          <a:p>
            <a:r>
              <a:rPr lang="en-US" dirty="0" smtClean="0"/>
              <a:t>Process: </a:t>
            </a:r>
          </a:p>
          <a:p>
            <a:pPr lvl="1"/>
            <a:r>
              <a:rPr lang="en-US" dirty="0" smtClean="0"/>
              <a:t>find all customer records in the customer table</a:t>
            </a:r>
          </a:p>
          <a:p>
            <a:pPr lvl="1"/>
            <a:r>
              <a:rPr lang="en-US" dirty="0" smtClean="0"/>
              <a:t>Categorize them into groups by </a:t>
            </a:r>
            <a:r>
              <a:rPr lang="en-US" dirty="0" err="1" smtClean="0"/>
              <a:t>customerState</a:t>
            </a:r>
            <a:endParaRPr lang="en-US" dirty="0" smtClean="0"/>
          </a:p>
          <a:p>
            <a:pPr lvl="1"/>
            <a:r>
              <a:rPr lang="en-US" dirty="0" smtClean="0"/>
              <a:t>Count the number of customers in each group</a:t>
            </a:r>
          </a:p>
          <a:p>
            <a:pPr lvl="1"/>
            <a:r>
              <a:rPr lang="en-US" dirty="0" smtClean="0"/>
              <a:t>Output the result for better readability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12487" y="4900709"/>
            <a:ext cx="69670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customerState</a:t>
            </a:r>
            <a:r>
              <a:rPr lang="en-US" dirty="0"/>
              <a:t>, </a:t>
            </a:r>
            <a:r>
              <a:rPr lang="en-US" dirty="0" smtClean="0">
                <a:solidFill>
                  <a:srgbClr val="00B0F0"/>
                </a:solidFill>
              </a:rPr>
              <a:t>count(</a:t>
            </a:r>
            <a:r>
              <a:rPr lang="en-US" dirty="0" err="1" smtClean="0">
                <a:solidFill>
                  <a:srgbClr val="00B0F0"/>
                </a:solidFill>
              </a:rPr>
              <a:t>customerID</a:t>
            </a:r>
            <a:r>
              <a:rPr lang="en-US" dirty="0">
                <a:solidFill>
                  <a:srgbClr val="00B0F0"/>
                </a:solidFill>
              </a:rPr>
              <a:t>) 'total number of customers' </a:t>
            </a:r>
          </a:p>
          <a:p>
            <a:r>
              <a:rPr lang="en-US" dirty="0">
                <a:solidFill>
                  <a:srgbClr val="00B0F0"/>
                </a:solidFill>
              </a:rPr>
              <a:t>FROM customer </a:t>
            </a:r>
          </a:p>
          <a:p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>
                <a:solidFill>
                  <a:srgbClr val="00B0F0"/>
                </a:solidFill>
              </a:rPr>
              <a:t>customerState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46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/>
          <a:lstStyle/>
          <a:p>
            <a:r>
              <a:rPr lang="en-US" dirty="0" smtClean="0"/>
              <a:t>You can GROUP BY based on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 show the number of customers based on their state and gender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828836"/>
            <a:ext cx="87820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 smtClean="0">
                <a:solidFill>
                  <a:srgbClr val="00B0F0"/>
                </a:solidFill>
              </a:rPr>
              <a:t>customerState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customerGender</a:t>
            </a:r>
            <a:r>
              <a:rPr lang="en-US" dirty="0" smtClean="0"/>
              <a:t>, </a:t>
            </a:r>
            <a:r>
              <a:rPr lang="en-US" dirty="0">
                <a:solidFill>
                  <a:srgbClr val="00B0F0"/>
                </a:solidFill>
              </a:rPr>
              <a:t>count(</a:t>
            </a:r>
            <a:r>
              <a:rPr lang="en-US" dirty="0" err="1">
                <a:solidFill>
                  <a:srgbClr val="00B0F0"/>
                </a:solidFill>
              </a:rPr>
              <a:t>customerID</a:t>
            </a:r>
            <a:r>
              <a:rPr lang="en-US" dirty="0">
                <a:solidFill>
                  <a:srgbClr val="00B0F0"/>
                </a:solidFill>
              </a:rPr>
              <a:t>) 'total number of customers' </a:t>
            </a:r>
          </a:p>
          <a:p>
            <a:r>
              <a:rPr lang="en-US" dirty="0">
                <a:solidFill>
                  <a:srgbClr val="00B0F0"/>
                </a:solidFill>
              </a:rPr>
              <a:t>FROM customer </a:t>
            </a:r>
          </a:p>
          <a:p>
            <a:r>
              <a:rPr lang="en-US" dirty="0">
                <a:solidFill>
                  <a:srgbClr val="00B0F0"/>
                </a:solidFill>
              </a:rPr>
              <a:t>GROUP BY </a:t>
            </a:r>
            <a:r>
              <a:rPr lang="en-US" dirty="0" err="1" smtClean="0">
                <a:solidFill>
                  <a:srgbClr val="00B0F0"/>
                </a:solidFill>
              </a:rPr>
              <a:t>customerState</a:t>
            </a:r>
            <a:r>
              <a:rPr lang="en-US" dirty="0" smtClean="0">
                <a:solidFill>
                  <a:srgbClr val="00B0F0"/>
                </a:solidFill>
              </a:rPr>
              <a:t>, </a:t>
            </a:r>
            <a:r>
              <a:rPr lang="en-US" dirty="0" err="1" smtClean="0">
                <a:solidFill>
                  <a:srgbClr val="00B0F0"/>
                </a:solidFill>
              </a:rPr>
              <a:t>customerGener</a:t>
            </a:r>
            <a:r>
              <a:rPr lang="en-US" dirty="0" smtClean="0">
                <a:solidFill>
                  <a:srgbClr val="00B0F0"/>
                </a:solidFill>
              </a:rPr>
              <a:t>;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4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records to some groups based on the values of some columns and show values of the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After grouping, we can only select some groups </a:t>
            </a:r>
          </a:p>
        </p:txBody>
      </p:sp>
    </p:spTree>
    <p:extLst>
      <p:ext uri="{BB962C8B-B14F-4D97-AF65-F5344CB8AC3E}">
        <p14:creationId xmlns:p14="http://schemas.microsoft.com/office/powerpoint/2010/main" val="7206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Today’s Goal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>
                <a:ea typeface="MS PGothic" charset="-128"/>
                <a:cs typeface="ＭＳ Ｐゴシック" charset="-128"/>
              </a:rPr>
              <a:t>SQL SELECT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statement on one table</a:t>
            </a:r>
            <a:endParaRPr lang="en-US" altLang="en-US" dirty="0">
              <a:ea typeface="MS PGothic" charset="-128"/>
              <a:cs typeface="ＭＳ Ｐゴシック" charset="-128"/>
            </a:endParaRPr>
          </a:p>
          <a:p>
            <a:pPr lvl="1"/>
            <a:r>
              <a:rPr lang="en-US" dirty="0" smtClean="0"/>
              <a:t>After </a:t>
            </a:r>
            <a:r>
              <a:rPr lang="en-US" dirty="0"/>
              <a:t>each </a:t>
            </a:r>
            <a:r>
              <a:rPr lang="en-US" dirty="0" smtClean="0"/>
              <a:t>step of your </a:t>
            </a:r>
            <a:r>
              <a:rPr lang="en-US" dirty="0"/>
              <a:t>SQL script, </a:t>
            </a:r>
            <a:r>
              <a:rPr lang="en-US" dirty="0" smtClean="0"/>
              <a:t>an </a:t>
            </a:r>
            <a:r>
              <a:rPr lang="en-US" dirty="0"/>
              <a:t>intermediate results table is produced and will be used for the next </a:t>
            </a:r>
            <a:r>
              <a:rPr lang="en-US" dirty="0" smtClean="0"/>
              <a:t>step</a:t>
            </a:r>
            <a:r>
              <a:rPr lang="en-US" dirty="0"/>
              <a:t>. Users only see the table for the final results. Some times, it is only one row. </a:t>
            </a:r>
          </a:p>
          <a:p>
            <a:pPr marL="457200" lvl="1" indent="0">
              <a:buNone/>
            </a:pPr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Skills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write SELECT queries with various conditions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use different operators in the WHERE clause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HAVING: selecting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230723" y="4186525"/>
            <a:ext cx="8291911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SELECT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, count(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) 'total customers'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FROM customer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/>
              <a:t>GROUP BY </a:t>
            </a:r>
            <a:r>
              <a:rPr lang="en-US" sz="2400" dirty="0" err="1" smtClean="0"/>
              <a:t>customerState</a:t>
            </a:r>
            <a:r>
              <a:rPr lang="en-US" sz="2400" dirty="0" smtClean="0"/>
              <a:t> </a:t>
            </a: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HAVING </a:t>
            </a:r>
            <a:r>
              <a:rPr lang="en-US" sz="2400" dirty="0" smtClean="0"/>
              <a:t>COUNT (</a:t>
            </a:r>
            <a:r>
              <a:rPr lang="en-US" sz="2400" dirty="0" err="1" smtClean="0"/>
              <a:t>customerID</a:t>
            </a:r>
            <a:r>
              <a:rPr lang="en-US" sz="2400" dirty="0" smtClean="0"/>
              <a:t>)&gt;1;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58349" y="2267464"/>
            <a:ext cx="10034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Customer table </a:t>
            </a:r>
            <a:r>
              <a:rPr lang="en-US" sz="2000" dirty="0"/>
              <a:t>has </a:t>
            </a:r>
            <a:r>
              <a:rPr lang="en-US" sz="2000" dirty="0" smtClean="0"/>
              <a:t>the needed information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Check each State group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Count the total number of customers and select the group that has more than 1 customer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Output the customer count with state information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58350" y="1484671"/>
            <a:ext cx="95847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defRPr/>
            </a:pPr>
            <a:r>
              <a:rPr lang="en-US" sz="2400">
                <a:solidFill>
                  <a:srgbClr val="FF0000"/>
                </a:solidFill>
              </a:rPr>
              <a:t>/* find all states with more than 1 customer, output the customer count */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56114" y="2058350"/>
            <a:ext cx="7445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/* find all states with warm weather, output the customer count </a:t>
            </a:r>
            <a:r>
              <a:rPr lang="en-US" sz="2400" dirty="0" smtClean="0"/>
              <a:t>*/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4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records to some groups based on the values of some columns and show values of the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grouping, we can only select some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The final results can be sorted in some order </a:t>
            </a:r>
          </a:p>
        </p:txBody>
      </p:sp>
    </p:spTree>
    <p:extLst>
      <p:ext uri="{BB962C8B-B14F-4D97-AF65-F5344CB8AC3E}">
        <p14:creationId xmlns:p14="http://schemas.microsoft.com/office/powerpoint/2010/main" val="11328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728687" y="1404259"/>
            <a:ext cx="7620000" cy="7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solidFill>
                  <a:srgbClr val="FF0000"/>
                </a:solidFill>
              </a:rPr>
              <a:t>Sort customers by their states and </a:t>
            </a:r>
            <a:r>
              <a:rPr lang="en-US" sz="2400" dirty="0" err="1">
                <a:solidFill>
                  <a:srgbClr val="FF0000"/>
                </a:solidFill>
              </a:rPr>
              <a:t>lastnames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78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598059" y="2434772"/>
            <a:ext cx="7808685" cy="3298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SELECT </a:t>
            </a:r>
            <a:r>
              <a:rPr lang="en-US" sz="2400" dirty="0" err="1"/>
              <a:t>customerFName</a:t>
            </a:r>
            <a:r>
              <a:rPr lang="en-US" sz="2400" dirty="0"/>
              <a:t>, </a:t>
            </a:r>
            <a:r>
              <a:rPr lang="en-US" sz="2400" dirty="0" err="1"/>
              <a:t>customerLName</a:t>
            </a:r>
            <a:r>
              <a:rPr lang="en-US" sz="2400" dirty="0"/>
              <a:t>, </a:t>
            </a:r>
            <a:r>
              <a:rPr lang="en-US" sz="2400" dirty="0" err="1"/>
              <a:t>customerState</a:t>
            </a:r>
            <a:endParaRPr lang="en-US" sz="2400" dirty="0"/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FROM customer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/>
              <a:t>WHERE </a:t>
            </a:r>
            <a:r>
              <a:rPr lang="en-US" sz="2400" dirty="0" err="1"/>
              <a:t>customerState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 (‘FL’, ‘TX’, ‘CA’, ‘HI’)</a:t>
            </a:r>
          </a:p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solidFill>
                  <a:srgbClr val="FF0000"/>
                </a:solidFill>
              </a:rPr>
              <a:t>ORDER BY </a:t>
            </a:r>
            <a:r>
              <a:rPr lang="en-US" sz="2400" dirty="0" err="1">
                <a:solidFill>
                  <a:srgbClr val="FF0000"/>
                </a:solidFill>
              </a:rPr>
              <a:t>customerState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customerLName</a:t>
            </a:r>
            <a:r>
              <a:rPr lang="en-US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728687" y="1404259"/>
            <a:ext cx="7620000" cy="7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defRPr/>
            </a:pPr>
            <a:r>
              <a:rPr lang="en-US" sz="2400" dirty="0">
                <a:solidFill>
                  <a:srgbClr val="FF0000"/>
                </a:solidFill>
              </a:rPr>
              <a:t>Sort customers by their states and </a:t>
            </a:r>
            <a:r>
              <a:rPr lang="en-US" sz="2400" dirty="0" err="1">
                <a:solidFill>
                  <a:srgbClr val="FF0000"/>
                </a:solidFill>
              </a:rPr>
              <a:t>lastnames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83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the number of customers from the states where there are both female and male customers. </a:t>
            </a:r>
          </a:p>
          <a:p>
            <a:endParaRPr lang="en-US" dirty="0"/>
          </a:p>
          <a:p>
            <a:r>
              <a:rPr lang="en-US" dirty="0" smtClean="0"/>
              <a:t>Show the states and the number of male customers in </a:t>
            </a:r>
            <a:r>
              <a:rPr lang="en-US" smtClean="0"/>
              <a:t>that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6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clause can be used in UPDATE and DELETE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Double prices for tables</a:t>
            </a:r>
          </a:p>
          <a:p>
            <a:endParaRPr lang="en-US" dirty="0"/>
          </a:p>
          <a:p>
            <a:endParaRPr lang="en-US" dirty="0" smtClean="0"/>
          </a:p>
          <a:p>
            <a: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dirty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Delete </a:t>
            </a:r>
            <a:r>
              <a:rPr lang="en-US" dirty="0" smtClean="0">
                <a:effectLst>
                  <a:outerShdw blurRad="50000" dist="30000" dir="5400000" algn="tl" rotWithShape="0">
                    <a:srgbClr val="000000">
                      <a:alpha val="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customer whose first name is </a:t>
            </a:r>
            <a:r>
              <a:rPr lang="en-US" dirty="0"/>
              <a:t>Elaine</a:t>
            </a:r>
          </a:p>
          <a:p>
            <a:pPr marL="82550" indent="0"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03878" y="4483756"/>
            <a:ext cx="7646630" cy="264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SELECT </a:t>
            </a:r>
            <a:r>
              <a:rPr lang="en-US" sz="2400" dirty="0">
                <a:solidFill>
                  <a:schemeClr val="accent2"/>
                </a:solidFill>
              </a:rPr>
              <a:t>TOP 1</a:t>
            </a:r>
            <a:r>
              <a:rPr lang="en-US" sz="2400" dirty="0"/>
              <a:t> </a:t>
            </a:r>
            <a:r>
              <a:rPr lang="en-US" sz="2400" dirty="0" err="1"/>
              <a:t>productID</a:t>
            </a:r>
            <a:r>
              <a:rPr lang="en-US" sz="2400" dirty="0"/>
              <a:t>, sum(quantity) 'total quantity sold'  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orderline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GROUP </a:t>
            </a:r>
            <a:r>
              <a:rPr lang="en-US" sz="2400" dirty="0"/>
              <a:t>BY </a:t>
            </a:r>
            <a:r>
              <a:rPr lang="en-US" sz="2400" dirty="0" err="1"/>
              <a:t>productID</a:t>
            </a:r>
            <a:r>
              <a:rPr lang="en-US" sz="2400" dirty="0"/>
              <a:t> </a:t>
            </a:r>
          </a:p>
          <a:p>
            <a:r>
              <a:rPr lang="en-US" sz="2400" dirty="0"/>
              <a:t>ORDER BY SUM(quantity) DESC;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3878" y="1491712"/>
            <a:ext cx="5109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/* find the </a:t>
            </a:r>
            <a:r>
              <a:rPr lang="en-US" sz="2800" dirty="0" smtClean="0"/>
              <a:t>top seller </a:t>
            </a:r>
            <a:r>
              <a:rPr lang="en-US" sz="2800" dirty="0" err="1" smtClean="0"/>
              <a:t>productID</a:t>
            </a:r>
            <a:r>
              <a:rPr lang="en-US" sz="2800" dirty="0" smtClean="0"/>
              <a:t> </a:t>
            </a:r>
            <a:r>
              <a:rPr lang="en-US" sz="2800" dirty="0"/>
              <a:t>*/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0486" y="6114534"/>
            <a:ext cx="5716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(script line #196-200)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1420" y="2318550"/>
            <a:ext cx="8539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Orderline</a:t>
            </a:r>
            <a:r>
              <a:rPr lang="en-US" dirty="0" smtClean="0"/>
              <a:t> table has information on the quantity ordered for each product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 order to find out the total quantities ordered for each </a:t>
            </a:r>
            <a:r>
              <a:rPr lang="en-US" dirty="0" err="1" smtClean="0"/>
              <a:t>productID</a:t>
            </a:r>
            <a:r>
              <a:rPr lang="en-US" dirty="0" smtClean="0"/>
              <a:t>, we need to calculate each </a:t>
            </a:r>
            <a:r>
              <a:rPr lang="en-US" dirty="0" err="1" smtClean="0"/>
              <a:t>productID</a:t>
            </a:r>
            <a:r>
              <a:rPr lang="en-US" dirty="0" smtClean="0"/>
              <a:t> group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Summing up the quantity, and sort the results in descending order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Take the top first, which has the largest quantity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0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3366FF"/>
                </a:solidFill>
              </a:rPr>
              <a:t>TOP is used in conjunction with the ORDER BY </a:t>
            </a:r>
            <a:r>
              <a:rPr lang="en-US" dirty="0"/>
              <a:t>clause, the result set is limited to the first N number of ordered rows; otherwise, it returns the first N number of rows in an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order.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SQL scripts to blackboard the discussion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individual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/>
              <a:t>One condition</a:t>
            </a:r>
          </a:p>
          <a:p>
            <a:pPr lvl="1"/>
            <a:r>
              <a:rPr lang="en-US" dirty="0"/>
              <a:t>multiple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aggregation functions to summarize values of selected records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Categorize records to some groups based on the values of some columns and show values of the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grouping, we can only select some groups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final results can be sorted in some order </a:t>
            </a:r>
          </a:p>
        </p:txBody>
      </p:sp>
    </p:spTree>
    <p:extLst>
      <p:ext uri="{BB962C8B-B14F-4D97-AF65-F5344CB8AC3E}">
        <p14:creationId xmlns:p14="http://schemas.microsoft.com/office/powerpoint/2010/main" val="20427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Review Today’s Goal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81911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Concept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The sequence of writing your SQL statement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FROM: which table or tables have the requested information?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WHERE: is there any condition applied to individual record?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GROUP BY: do we need to group the records?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HAVING: should we only select some of the groups?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SELECT: which columns or aggregated values should we return? </a:t>
            </a:r>
          </a:p>
          <a:p>
            <a:pPr lvl="2"/>
            <a:r>
              <a:rPr lang="en-US" altLang="en-US" dirty="0">
                <a:ea typeface="MS PGothic" charset="-128"/>
                <a:cs typeface="ＭＳ Ｐゴシック" charset="-128"/>
              </a:rPr>
              <a:t>ORDER BY: do we want the results to be sorted or do we only select some of the TOP ones? </a:t>
            </a:r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pPr lvl="1"/>
            <a:r>
              <a:rPr lang="en-US" dirty="0"/>
              <a:t>An intermediate results table is produced after each step and will be used for the next clause.</a:t>
            </a:r>
          </a:p>
          <a:p>
            <a:pPr lvl="1"/>
            <a:r>
              <a:rPr lang="en-US" dirty="0"/>
              <a:t>Users only see the final results table, which can be one row </a:t>
            </a:r>
          </a:p>
          <a:p>
            <a:pPr lvl="1"/>
            <a:endParaRPr lang="en-US" altLang="en-US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dirty="0" smtClean="0">
                <a:ea typeface="MS PGothic" charset="-128"/>
                <a:cs typeface="ＭＳ Ｐゴシック" charset="-128"/>
              </a:rPr>
              <a:t>Skills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write SELECT queries with various conditions </a:t>
            </a:r>
          </a:p>
          <a:p>
            <a:pPr lvl="1"/>
            <a:r>
              <a:rPr lang="en-US" altLang="en-US" dirty="0" smtClean="0">
                <a:ea typeface="MS PGothic" charset="-128"/>
                <a:cs typeface="ＭＳ Ｐゴシック" charset="-128"/>
              </a:rPr>
              <a:t>Can use different operators in the WHERE clause</a:t>
            </a:r>
          </a:p>
          <a:p>
            <a:pPr lvl="1"/>
            <a:endParaRPr lang="en-US" altLang="en-US" dirty="0" smtClean="0">
              <a:ea typeface="MS PGothic" charset="-128"/>
              <a:cs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F0B8BC-B6F8-A34E-BB37-39DAE6AA53EC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5" name="Picture 4" descr="Nonam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109" y="365125"/>
            <a:ext cx="4019550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798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191"/>
            <a:ext cx="10515600" cy="1325563"/>
          </a:xfrm>
        </p:spPr>
        <p:txBody>
          <a:bodyPr/>
          <a:lstStyle/>
          <a:p>
            <a:r>
              <a:rPr lang="en-US" b="1" dirty="0" smtClean="0"/>
              <a:t>Today’s Focus: </a:t>
            </a:r>
            <a:r>
              <a:rPr lang="en-US" b="1" dirty="0" smtClean="0">
                <a:solidFill>
                  <a:srgbClr val="0070C0"/>
                </a:solidFill>
              </a:rPr>
              <a:t>SELECT</a:t>
            </a:r>
            <a:r>
              <a:rPr lang="en-US" b="1" dirty="0" smtClean="0"/>
              <a:t> statement for </a:t>
            </a:r>
            <a:r>
              <a:rPr lang="en-US" b="1" dirty="0" smtClean="0">
                <a:solidFill>
                  <a:schemeClr val="accent2"/>
                </a:solidFill>
              </a:rPr>
              <a:t>One</a:t>
            </a:r>
            <a:r>
              <a:rPr lang="en-US" b="1" dirty="0" smtClean="0"/>
              <a:t> Table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183C8-8F23-448B-AF2C-6473D750519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14732" y="1400622"/>
            <a:ext cx="9059593" cy="4240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5125" indent="-28257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Used for queries on single or multiple tables</a:t>
            </a:r>
          </a:p>
          <a:p>
            <a:pPr marL="365125" indent="-282575" fontAlgn="base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  <a:defRPr/>
            </a:pPr>
            <a:r>
              <a:rPr lang="en-US" sz="2400" dirty="0"/>
              <a:t>Clauses of the SELECT statement: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List the columns (and expressions) that should be returned from the query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FROM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the table(s) or view(s) from which data will be obtained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WHERE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the conditions under which a row will be included in the result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BY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categorization of results 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HAVING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Indicate the conditions under which a category (group) will be included</a:t>
            </a:r>
          </a:p>
          <a:p>
            <a:pPr marL="639763" lvl="1" indent="-236538" fontAlgn="base">
              <a:lnSpc>
                <a:spcPct val="9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/>
            </a:pPr>
            <a:r>
              <a:rPr lang="en-US" dirty="0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ORDER BY</a:t>
            </a:r>
          </a:p>
          <a:p>
            <a:pPr marL="885825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/>
            </a:pPr>
            <a:r>
              <a:rPr lang="en-US" sz="1600" dirty="0"/>
              <a:t>Sorts the result according to specified criteria, default is in ascending order.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8016" y="6138802"/>
            <a:ext cx="44969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Only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3366FF"/>
                </a:solidFill>
              </a:rPr>
              <a:t>FROM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3366FF"/>
                </a:solidFill>
              </a:rPr>
              <a:t>SELECT</a:t>
            </a:r>
            <a:r>
              <a:rPr lang="en-US" sz="2000" dirty="0"/>
              <a:t> are mandatory</a:t>
            </a:r>
          </a:p>
        </p:txBody>
      </p:sp>
    </p:spTree>
    <p:extLst>
      <p:ext uri="{BB962C8B-B14F-4D97-AF65-F5344CB8AC3E}">
        <p14:creationId xmlns:p14="http://schemas.microsoft.com/office/powerpoint/2010/main" val="96511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Let’s start with SQL Server…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981200" y="12446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500" dirty="0">
                <a:ea typeface="MS PGothic" charset="-128"/>
                <a:cs typeface="ＭＳ Ｐゴシック" charset="-128"/>
              </a:rPr>
              <a:t>Server name: </a:t>
            </a:r>
            <a:r>
              <a:rPr lang="en-US" altLang="en-US" sz="2500" dirty="0" err="1">
                <a:ea typeface="MS PGothic" charset="-128"/>
                <a:cs typeface="ＭＳ Ｐゴシック" charset="-128"/>
              </a:rPr>
              <a:t>ist</a:t>
            </a:r>
            <a:r>
              <a:rPr lang="en-US" altLang="en-US" sz="2500" dirty="0">
                <a:ea typeface="MS PGothic" charset="-128"/>
                <a:cs typeface="ＭＳ Ｐゴシック" charset="-128"/>
              </a:rPr>
              <a:t>-s-</a:t>
            </a:r>
            <a:r>
              <a:rPr lang="en-US" altLang="en-US" sz="2500" dirty="0" err="1">
                <a:ea typeface="MS PGothic" charset="-128"/>
                <a:cs typeface="ＭＳ Ｐゴシック" charset="-128"/>
              </a:rPr>
              <a:t>students.syr.edu</a:t>
            </a:r>
            <a:endParaRPr lang="en-US" altLang="en-US" sz="2500" dirty="0">
              <a:ea typeface="MS PGothic" charset="-128"/>
              <a:cs typeface="ＭＳ Ｐゴシック" charset="-128"/>
            </a:endParaRP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MS PGothic" charset="-128"/>
            </a:endParaRPr>
          </a:p>
          <a:p>
            <a:pPr lvl="1">
              <a:lnSpc>
                <a:spcPct val="80000"/>
              </a:lnSpc>
            </a:pPr>
            <a:endParaRPr lang="en-US" altLang="en-US" sz="2200" dirty="0">
              <a:ea typeface="MS PGothic" charset="-128"/>
            </a:endParaRP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 bwMode="auto">
          <a:xfrm>
            <a:off x="10137775" y="6305550"/>
            <a:ext cx="457200" cy="4762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F4F4A-EA11-9349-ADAF-797A54427573}" type="slidenum">
              <a:rPr lang="en-US" altLang="en-US" sz="1200">
                <a:solidFill>
                  <a:srgbClr val="898989"/>
                </a:solidFill>
                <a:latin typeface="Tahom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ahoma" charset="0"/>
            </a:endParaRP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40" y="2959516"/>
            <a:ext cx="3895811" cy="295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7211"/>
            <a:ext cx="10515600" cy="1325563"/>
          </a:xfrm>
          <a:solidFill>
            <a:srgbClr val="C3D69B"/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Creation and Population of Data – using SQL Statements (CREATE and INSERT)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</a:t>
            </a:r>
            <a:r>
              <a:rPr lang="en-US" dirty="0" smtClean="0"/>
              <a:t>IST659-Class-7-Query.sql </a:t>
            </a:r>
            <a:endParaRPr lang="en-US" dirty="0"/>
          </a:p>
          <a:p>
            <a:r>
              <a:rPr lang="en-US" dirty="0" smtClean="0"/>
              <a:t>Read the script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Drop all the existing tables in your current database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tables and insert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Create tables in order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IDENTITY</a:t>
            </a:r>
            <a:r>
              <a:rPr lang="en-US" dirty="0" smtClean="0"/>
              <a:t> type in SQL Server (</a:t>
            </a:r>
            <a:r>
              <a:rPr lang="en-US" dirty="0" smtClean="0">
                <a:solidFill>
                  <a:srgbClr val="3366FF"/>
                </a:solidFill>
              </a:rPr>
              <a:t>AUTONUMBER</a:t>
            </a:r>
            <a:r>
              <a:rPr lang="en-US" dirty="0" smtClean="0"/>
              <a:t> in Access)</a:t>
            </a:r>
          </a:p>
          <a:p>
            <a:pPr lvl="2"/>
            <a:r>
              <a:rPr lang="en-US" dirty="0" smtClean="0"/>
              <a:t>No </a:t>
            </a:r>
            <a:r>
              <a:rPr lang="en-US" dirty="0"/>
              <a:t>need to input values for columns with identity data type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Check all the tables </a:t>
            </a:r>
            <a:r>
              <a:rPr lang="en-US" dirty="0"/>
              <a:t>for the </a:t>
            </a:r>
            <a:r>
              <a:rPr lang="en-US" dirty="0" smtClean="0"/>
              <a:t>current values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3CE59-C15D-4418-B033-183AB647D2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05260" y="615800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9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achieve by querying one table?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Present </a:t>
            </a:r>
            <a:r>
              <a:rPr lang="en-US" dirty="0">
                <a:solidFill>
                  <a:schemeClr val="accent2"/>
                </a:solidFill>
              </a:rPr>
              <a:t>individual</a:t>
            </a:r>
            <a:r>
              <a:rPr lang="en-US" dirty="0"/>
              <a:t> row values of selected columns from one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Filter each row based on some condition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One </a:t>
            </a:r>
            <a:r>
              <a:rPr lang="en-US" dirty="0" smtClean="0">
                <a:solidFill>
                  <a:schemeClr val="accent2"/>
                </a:solidFill>
              </a:rPr>
              <a:t>condition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2619</Words>
  <Application>Microsoft Macintosh PowerPoint</Application>
  <PresentationFormat>Widescreen</PresentationFormat>
  <Paragraphs>629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Calibri</vt:lpstr>
      <vt:lpstr>Calibri Light</vt:lpstr>
      <vt:lpstr>Franklin Gothic Book</vt:lpstr>
      <vt:lpstr>Franklin Gothic Medium</vt:lpstr>
      <vt:lpstr>MS PGothic</vt:lpstr>
      <vt:lpstr>ＭＳ Ｐゴシック</vt:lpstr>
      <vt:lpstr>Tahoma</vt:lpstr>
      <vt:lpstr>Times New Roman</vt:lpstr>
      <vt:lpstr>Verdana</vt:lpstr>
      <vt:lpstr>Wingdings</vt:lpstr>
      <vt:lpstr>Wingdings 2</vt:lpstr>
      <vt:lpstr>宋体</vt:lpstr>
      <vt:lpstr>Arial</vt:lpstr>
      <vt:lpstr>Office Theme</vt:lpstr>
      <vt:lpstr>Introduction to SQL –DDL, DML &amp; AGGREGATE FUNCTIONS</vt:lpstr>
      <vt:lpstr>The Order of Creating Tables</vt:lpstr>
      <vt:lpstr>When Creating One Table</vt:lpstr>
      <vt:lpstr>Today’s Goal</vt:lpstr>
      <vt:lpstr>What can we achieve by querying one table?  </vt:lpstr>
      <vt:lpstr>Today’s Focus: SELECT statement for One Table</vt:lpstr>
      <vt:lpstr>Let’s start with SQL Server…</vt:lpstr>
      <vt:lpstr> Creation and Population of Data – using SQL Statements (CREATE and INSERT)  </vt:lpstr>
      <vt:lpstr>What can we achieve by querying one table?  </vt:lpstr>
      <vt:lpstr>SELECT example </vt:lpstr>
      <vt:lpstr>FROM clause</vt:lpstr>
      <vt:lpstr>WHERE clause</vt:lpstr>
      <vt:lpstr>SELECT all columns</vt:lpstr>
      <vt:lpstr>SELECT some columns</vt:lpstr>
      <vt:lpstr>DISTINCT</vt:lpstr>
      <vt:lpstr>String Match Operators</vt:lpstr>
      <vt:lpstr>Matching one character using “_”</vt:lpstr>
      <vt:lpstr>What can we achieve by querying one table?  </vt:lpstr>
      <vt:lpstr>BOOLEAN operators </vt:lpstr>
      <vt:lpstr>Order of Boolean Operations</vt:lpstr>
      <vt:lpstr>One more example on Boolean Operator</vt:lpstr>
      <vt:lpstr>BETWEEN operator</vt:lpstr>
      <vt:lpstr>IN operator</vt:lpstr>
      <vt:lpstr>NOT IN </vt:lpstr>
      <vt:lpstr>Summary - “WHERE” clause</vt:lpstr>
      <vt:lpstr>What can we achieve by querying one table?  </vt:lpstr>
      <vt:lpstr>Aggregation functions</vt:lpstr>
      <vt:lpstr>COUNT</vt:lpstr>
      <vt:lpstr>COUNT exercise</vt:lpstr>
      <vt:lpstr>COUNT exercise</vt:lpstr>
      <vt:lpstr>MIN, MAX, and AVG</vt:lpstr>
      <vt:lpstr>MIN, MAX, and AVG</vt:lpstr>
      <vt:lpstr>MIN, MAX, and AVG</vt:lpstr>
      <vt:lpstr>SUM</vt:lpstr>
      <vt:lpstr>More on aggregation</vt:lpstr>
      <vt:lpstr>What can we achieve by querying one table?  </vt:lpstr>
      <vt:lpstr>GROUP BY: data categorization</vt:lpstr>
      <vt:lpstr>You can GROUP BY based on multiple columns</vt:lpstr>
      <vt:lpstr>What can we achieve by querying one table?  </vt:lpstr>
      <vt:lpstr>HAVING: selecting groups</vt:lpstr>
      <vt:lpstr>HAVING exercise</vt:lpstr>
      <vt:lpstr>What can we achieve by querying one table?  </vt:lpstr>
      <vt:lpstr>Sorting results</vt:lpstr>
      <vt:lpstr>Sorting results</vt:lpstr>
      <vt:lpstr>Exercise </vt:lpstr>
      <vt:lpstr>WHERE clause can be used in UPDATE and DELETE</vt:lpstr>
      <vt:lpstr>TOP</vt:lpstr>
      <vt:lpstr>More on TOP </vt:lpstr>
      <vt:lpstr>Submit your SQL scripts to blackboard the discussion forum</vt:lpstr>
      <vt:lpstr>Review Today’s Goal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Huang</dc:creator>
  <cp:lastModifiedBy>Pan Chen</cp:lastModifiedBy>
  <cp:revision>517</cp:revision>
  <cp:lastPrinted>2015-10-12T18:09:54Z</cp:lastPrinted>
  <dcterms:created xsi:type="dcterms:W3CDTF">2015-10-09T13:31:17Z</dcterms:created>
  <dcterms:modified xsi:type="dcterms:W3CDTF">2016-10-23T20:39:23Z</dcterms:modified>
</cp:coreProperties>
</file>