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9" r:id="rId2"/>
    <p:sldId id="330" r:id="rId3"/>
    <p:sldId id="260" r:id="rId4"/>
    <p:sldId id="310" r:id="rId5"/>
    <p:sldId id="331" r:id="rId6"/>
    <p:sldId id="261" r:id="rId7"/>
    <p:sldId id="332" r:id="rId8"/>
    <p:sldId id="262" r:id="rId9"/>
    <p:sldId id="263" r:id="rId10"/>
    <p:sldId id="311" r:id="rId11"/>
    <p:sldId id="312" r:id="rId12"/>
    <p:sldId id="265" r:id="rId13"/>
    <p:sldId id="333" r:id="rId14"/>
    <p:sldId id="266" r:id="rId15"/>
    <p:sldId id="324" r:id="rId16"/>
    <p:sldId id="267" r:id="rId17"/>
    <p:sldId id="313" r:id="rId18"/>
    <p:sldId id="271" r:id="rId19"/>
    <p:sldId id="334" r:id="rId20"/>
    <p:sldId id="270" r:id="rId21"/>
    <p:sldId id="272" r:id="rId22"/>
    <p:sldId id="335" r:id="rId23"/>
    <p:sldId id="279" r:id="rId24"/>
    <p:sldId id="278" r:id="rId25"/>
    <p:sldId id="325" r:id="rId26"/>
    <p:sldId id="336" r:id="rId27"/>
    <p:sldId id="282" r:id="rId28"/>
    <p:sldId id="283" r:id="rId29"/>
    <p:sldId id="326" r:id="rId30"/>
    <p:sldId id="337" r:id="rId31"/>
    <p:sldId id="286" r:id="rId32"/>
    <p:sldId id="287" r:id="rId33"/>
    <p:sldId id="338" r:id="rId34"/>
    <p:sldId id="292" r:id="rId35"/>
    <p:sldId id="293" r:id="rId36"/>
    <p:sldId id="295" r:id="rId37"/>
    <p:sldId id="318" r:id="rId38"/>
    <p:sldId id="319" r:id="rId39"/>
    <p:sldId id="320" r:id="rId40"/>
    <p:sldId id="340" r:id="rId41"/>
    <p:sldId id="322" r:id="rId42"/>
    <p:sldId id="300" r:id="rId43"/>
    <p:sldId id="323" r:id="rId44"/>
    <p:sldId id="327" r:id="rId45"/>
    <p:sldId id="341" r:id="rId46"/>
    <p:sldId id="309" r:id="rId47"/>
    <p:sldId id="321" r:id="rId48"/>
    <p:sldId id="328" r:id="rId49"/>
    <p:sldId id="33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1" autoAdjust="0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26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2C31-16B8-0E48-8D32-818D37692A74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D454-59AA-5E4C-A53E-3D7FCD3C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1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rows</a:t>
            </a:r>
            <a:r>
              <a:rPr lang="en-US" baseline="0" dirty="0" smtClean="0"/>
              <a:t> in the new joined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9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</a:t>
            </a:r>
            <a:r>
              <a:rPr lang="en-US" baseline="0" dirty="0" smtClean="0"/>
              <a:t> do the data come from? Tables customer and </a:t>
            </a:r>
            <a:r>
              <a:rPr lang="en-US" baseline="0" dirty="0" err="1" smtClean="0"/>
              <a:t>customerOrder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3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6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8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9B1C-17D8-E649-9DB9-078E4112B776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1C60-2A81-0A4D-94FF-628A3FF7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371600"/>
            <a:ext cx="7772400" cy="1143000"/>
          </a:xfrm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>IST 659 </a:t>
            </a:r>
            <a:b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/>
            </a:r>
            <a:b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</a:b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>SQL -  JOIN</a:t>
            </a:r>
            <a:endParaRPr lang="en-US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charset="0"/>
              <a:ea typeface="ＭＳ Ｐゴシック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352800"/>
            <a:ext cx="7315200" cy="1752600"/>
          </a:xfrm>
        </p:spPr>
        <p:txBody>
          <a:bodyPr vert="horz" lIns="90488" tIns="44450" rIns="90488" bIns="44450" rtlCol="0">
            <a:normAutofit/>
          </a:bodyPr>
          <a:lstStyle/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r>
              <a:rPr lang="en-US" altLang="en-US" sz="2200" dirty="0" smtClean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Class 8</a:t>
            </a:r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EBC05-3F3F-4C4A-A392-DB89BCAD445B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736850" y="6203950"/>
            <a:ext cx="7035800" cy="476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0" hangingPunct="0"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Tahoma" charset="0"/>
                <a:ea typeface="宋体" charset="0"/>
                <a:cs typeface="Arial" charset="0"/>
              </a:rPr>
              <a:t>Courtesy of book materials and previous lecture notes. No dissemination or sale of any part of this work (including on the WWW).</a:t>
            </a:r>
          </a:p>
        </p:txBody>
      </p:sp>
    </p:spTree>
    <p:extLst>
      <p:ext uri="{BB962C8B-B14F-4D97-AF65-F5344CB8AC3E}">
        <p14:creationId xmlns:p14="http://schemas.microsoft.com/office/powerpoint/2010/main" val="168348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for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34266"/>
            <a:ext cx="8280400" cy="22992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FROM customer, </a:t>
            </a:r>
            <a:r>
              <a:rPr lang="en-US" dirty="0" err="1" smtClean="0"/>
              <a:t>customerOrder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 </a:t>
            </a:r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9474" y="2821556"/>
            <a:ext cx="3903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Because the data needed to answer the data question come from TWO tables, thus we list the two tables in the FROM clause 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79474" y="4244574"/>
            <a:ext cx="3903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Problem 1: </a:t>
            </a:r>
            <a:r>
              <a:rPr lang="en-US" dirty="0" smtClean="0">
                <a:solidFill>
                  <a:srgbClr val="FF0000"/>
                </a:solidFill>
              </a:rPr>
              <a:t>How to connect these two tables so that the database know the record in customer table can be mapped to a row in the </a:t>
            </a:r>
            <a:r>
              <a:rPr lang="en-US" dirty="0" err="1" smtClean="0">
                <a:solidFill>
                  <a:srgbClr val="FF0000"/>
                </a:solidFill>
              </a:rPr>
              <a:t>customerOrder</a:t>
            </a:r>
            <a:r>
              <a:rPr lang="en-US" dirty="0" smtClean="0">
                <a:solidFill>
                  <a:srgbClr val="FF0000"/>
                </a:solidFill>
              </a:rPr>
              <a:t> table?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79474" y="5799653"/>
            <a:ext cx="3903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Remember we have the foreign key defined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172" y="4481598"/>
            <a:ext cx="3903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Problem </a:t>
            </a:r>
            <a:r>
              <a:rPr lang="en-US" b="1" dirty="0" smtClean="0">
                <a:solidFill>
                  <a:srgbClr val="FF0000"/>
                </a:solidFill>
              </a:rPr>
              <a:t>2: </a:t>
            </a:r>
            <a:r>
              <a:rPr lang="en-US" dirty="0" smtClean="0">
                <a:solidFill>
                  <a:srgbClr val="FF0000"/>
                </a:solidFill>
              </a:rPr>
              <a:t>Which tables these two </a:t>
            </a:r>
            <a:r>
              <a:rPr lang="en-US" dirty="0" err="1" smtClean="0">
                <a:solidFill>
                  <a:srgbClr val="FF0000"/>
                </a:solidFill>
              </a:rPr>
              <a:t>customerIDs</a:t>
            </a:r>
            <a:r>
              <a:rPr lang="en-US" dirty="0" smtClean="0">
                <a:solidFill>
                  <a:srgbClr val="FF0000"/>
                </a:solidFill>
              </a:rPr>
              <a:t> are pointing to?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(using Aliases)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34266"/>
            <a:ext cx="8280400" cy="22992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FROM customer  </a:t>
            </a:r>
            <a:r>
              <a:rPr lang="en-US" dirty="0" smtClean="0">
                <a:solidFill>
                  <a:schemeClr val="accent2"/>
                </a:solidFill>
              </a:rPr>
              <a:t>AS c</a:t>
            </a:r>
            <a:r>
              <a:rPr lang="en-US" dirty="0" smtClean="0"/>
              <a:t>, </a:t>
            </a:r>
            <a:r>
              <a:rPr lang="en-US" dirty="0" err="1" smtClean="0"/>
              <a:t>customerOrder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AS co</a:t>
            </a:r>
          </a:p>
          <a:p>
            <a:pPr>
              <a:buNone/>
            </a:pPr>
            <a:r>
              <a:rPr lang="en-US" dirty="0" smtClean="0"/>
              <a:t>Where  </a:t>
            </a:r>
            <a:r>
              <a:rPr lang="en-US" dirty="0" err="1" smtClean="0">
                <a:solidFill>
                  <a:schemeClr val="accent2"/>
                </a:solidFill>
              </a:rPr>
              <a:t>c.</a:t>
            </a:r>
            <a:r>
              <a:rPr lang="en-US" dirty="0" err="1" smtClean="0"/>
              <a:t>customerID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2"/>
                </a:solidFill>
              </a:rPr>
              <a:t>co.</a:t>
            </a:r>
            <a:r>
              <a:rPr lang="en-US" dirty="0" err="1" smtClean="0"/>
              <a:t>customerID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08243" y="1875354"/>
            <a:ext cx="7817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chemeClr val="accent6"/>
                </a:solidFill>
              </a:rPr>
              <a:t>Use Alias to solve the ambiguity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20249" y="2864934"/>
            <a:ext cx="390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accent2"/>
                </a:solidFill>
              </a:rPr>
              <a:t>Define the Aliases at FROM clause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0249" y="4199215"/>
            <a:ext cx="3903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chemeClr val="accent2"/>
                </a:solidFill>
              </a:rPr>
              <a:t>Use the Alias in the WHERE clause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469" b="28883"/>
          <a:stretch/>
        </p:blipFill>
        <p:spPr bwMode="auto">
          <a:xfrm>
            <a:off x="796953" y="1091821"/>
            <a:ext cx="9185247" cy="323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93883"/>
          <a:stretch/>
        </p:blipFill>
        <p:spPr bwMode="auto">
          <a:xfrm>
            <a:off x="858538" y="409433"/>
            <a:ext cx="12471005" cy="45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968" b="87963"/>
          <a:stretch/>
        </p:blipFill>
        <p:spPr bwMode="auto">
          <a:xfrm>
            <a:off x="649102" y="4519683"/>
            <a:ext cx="12594178" cy="30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5097" b="90732"/>
          <a:stretch/>
        </p:blipFill>
        <p:spPr bwMode="auto">
          <a:xfrm>
            <a:off x="796952" y="2688609"/>
            <a:ext cx="12471005" cy="30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1830" b="1"/>
          <a:stretch/>
        </p:blipFill>
        <p:spPr bwMode="auto">
          <a:xfrm>
            <a:off x="649102" y="4832350"/>
            <a:ext cx="9185247" cy="15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470992" y="6356350"/>
            <a:ext cx="808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</a:t>
            </a:r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r>
              <a:rPr lang="en-US" dirty="0" smtClean="0">
                <a:solidFill>
                  <a:srgbClr val="FF0000"/>
                </a:solidFill>
              </a:rPr>
              <a:t> columns are displayed. How to remove </a:t>
            </a:r>
            <a:r>
              <a:rPr lang="en-US" dirty="0" err="1" smtClean="0">
                <a:solidFill>
                  <a:srgbClr val="FF0000"/>
                </a:solidFill>
              </a:rPr>
              <a:t>dupilcated</a:t>
            </a:r>
            <a:r>
              <a:rPr lang="en-US" dirty="0" smtClean="0">
                <a:solidFill>
                  <a:srgbClr val="FF0000"/>
                </a:solidFill>
              </a:rPr>
              <a:t> columns?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33293" y="4822208"/>
            <a:ext cx="901056" cy="15240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1502" y="4984750"/>
            <a:ext cx="878442" cy="133459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85663" y="4482672"/>
            <a:ext cx="1043220" cy="37654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all the rows that have matching records from many tables using WHERE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0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matching rows from multiple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147" y="3544512"/>
            <a:ext cx="10515600" cy="207836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orderID</a:t>
            </a:r>
            <a:r>
              <a:rPr lang="en-US" dirty="0" smtClean="0"/>
              <a:t>,    </a:t>
            </a:r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 AS c, </a:t>
            </a:r>
            <a:r>
              <a:rPr lang="en-US" dirty="0" err="1" smtClean="0"/>
              <a:t>customerOrder</a:t>
            </a:r>
            <a:r>
              <a:rPr lang="en-US" dirty="0" smtClean="0"/>
              <a:t> AS co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c.customerID</a:t>
            </a:r>
            <a:r>
              <a:rPr lang="en-US" dirty="0" smtClean="0"/>
              <a:t>=</a:t>
            </a:r>
            <a:r>
              <a:rPr lang="en-US" dirty="0" err="1" smtClean="0"/>
              <a:t>co.customerID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5809" y="1690687"/>
            <a:ext cx="5486400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Alias needs to be used in the SELECT clause to address </a:t>
            </a:r>
            <a:r>
              <a:rPr lang="en-US" sz="2400" smtClean="0">
                <a:solidFill>
                  <a:schemeClr val="accent2"/>
                </a:solidFill>
              </a:rPr>
              <a:t>ambiguity as well.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2490" y="2051795"/>
            <a:ext cx="3621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Which </a:t>
            </a:r>
            <a:r>
              <a:rPr lang="en-US" sz="2000" dirty="0" err="1" smtClean="0">
                <a:solidFill>
                  <a:srgbClr val="FF0000"/>
                </a:solidFill>
              </a:rPr>
              <a:t>customerID</a:t>
            </a:r>
            <a:r>
              <a:rPr lang="en-US" sz="2000" dirty="0" smtClean="0">
                <a:solidFill>
                  <a:srgbClr val="FF0000"/>
                </a:solidFill>
              </a:rPr>
              <a:t> you want to return? When there is an ambiguity, the system will give you an error message.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3302758" y="3518476"/>
            <a:ext cx="2609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D69B"/>
          </a:solidFill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products that have been ordered. </a:t>
            </a:r>
            <a:r>
              <a:rPr lang="en-US" dirty="0"/>
              <a:t>Show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</a:t>
            </a:r>
            <a:r>
              <a:rPr lang="en-US" dirty="0" err="1" smtClean="0"/>
              <a:t>productDesc</a:t>
            </a:r>
            <a:r>
              <a:rPr lang="en-US" dirty="0" smtClean="0"/>
              <a:t>, and the quantity 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9609" y="6382854"/>
            <a:ext cx="2743200" cy="365125"/>
          </a:xfrm>
        </p:spPr>
        <p:txBody>
          <a:bodyPr/>
          <a:lstStyle/>
          <a:p>
            <a:pPr>
              <a:defRPr/>
            </a:pPr>
            <a:fld id="{8B99378D-BFE2-46A7-A2D7-85A816B716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723" r="30425" b="78356"/>
          <a:stretch/>
        </p:blipFill>
        <p:spPr bwMode="auto">
          <a:xfrm>
            <a:off x="379581" y="940905"/>
            <a:ext cx="10016749" cy="83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37739" y="2643809"/>
            <a:ext cx="407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Remove duplicated columns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3295" r="59834"/>
          <a:stretch/>
        </p:blipFill>
        <p:spPr bwMode="auto">
          <a:xfrm>
            <a:off x="379581" y="2107096"/>
            <a:ext cx="5782680" cy="220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79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5944"/>
          </a:xfrm>
        </p:spPr>
        <p:txBody>
          <a:bodyPr/>
          <a:lstStyle/>
          <a:p>
            <a:r>
              <a:rPr lang="en-US" dirty="0" smtClean="0"/>
              <a:t>More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69"/>
            <a:ext cx="11155326" cy="4351338"/>
          </a:xfrm>
        </p:spPr>
        <p:txBody>
          <a:bodyPr/>
          <a:lstStyle/>
          <a:p>
            <a:r>
              <a:rPr lang="en-US" altLang="zh-CN" dirty="0"/>
              <a:t>Say w</a:t>
            </a:r>
            <a:r>
              <a:rPr lang="en-US" dirty="0"/>
              <a:t>e have customer tables for two companies AAA and BBB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drop your existing customer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customerOrder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tables,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recreate tables using the attached </a:t>
            </a:r>
            <a:r>
              <a:rPr lang="en-US" dirty="0">
                <a:solidFill>
                  <a:srgbClr val="0070C0"/>
                </a:solidFill>
              </a:rPr>
              <a:t>class8-Create&amp;Insert.sql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2" y="3866197"/>
            <a:ext cx="4745241" cy="2991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64" y="3889719"/>
            <a:ext cx="4503420" cy="27078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56138" y="6190593"/>
            <a:ext cx="4649545" cy="2627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5863" y="5906814"/>
            <a:ext cx="4649545" cy="26275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the two customer 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1714500"/>
            <a:ext cx="5664200" cy="34163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214872" y="2763189"/>
            <a:ext cx="3900821" cy="1695728"/>
            <a:chOff x="4214872" y="2763189"/>
            <a:chExt cx="3900821" cy="1695728"/>
          </a:xfrm>
        </p:grpSpPr>
        <p:sp>
          <p:nvSpPr>
            <p:cNvPr id="3" name="TextBox 2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1432" y="2009365"/>
            <a:ext cx="34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The values are SSN numbers in the two customer tables.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718454" y="5451144"/>
            <a:ext cx="2801571" cy="728345"/>
          </a:xfrm>
          <a:prstGeom prst="wedgeRoundRectCallout">
            <a:avLst>
              <a:gd name="adj1" fmla="val -7811"/>
              <a:gd name="adj2" fmla="val -183976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SSNs exist in both tables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38201" y="4766627"/>
            <a:ext cx="3155360" cy="728345"/>
          </a:xfrm>
          <a:prstGeom prst="wedgeRoundRectCallout">
            <a:avLst>
              <a:gd name="adj1" fmla="val 62780"/>
              <a:gd name="adj2" fmla="val -122663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SSNs </a:t>
            </a:r>
            <a:r>
              <a:rPr lang="en-US" smtClean="0">
                <a:solidFill>
                  <a:schemeClr val="accent2"/>
                </a:solidFill>
              </a:rPr>
              <a:t>exist only in AAA 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8244918" y="4766626"/>
            <a:ext cx="3155360" cy="728345"/>
          </a:xfrm>
          <a:prstGeom prst="wedgeRoundRectCallout">
            <a:avLst>
              <a:gd name="adj1" fmla="val -73355"/>
              <a:gd name="adj2" fmla="val -122663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SSNs exist only in BBB table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achieved last week?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grouping, we can only select some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results can be sorted in some order </a:t>
            </a:r>
          </a:p>
        </p:txBody>
      </p:sp>
    </p:spTree>
    <p:extLst>
      <p:ext uri="{BB962C8B-B14F-4D97-AF65-F5344CB8AC3E}">
        <p14:creationId xmlns:p14="http://schemas.microsoft.com/office/powerpoint/2010/main" val="5776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1193" y="1951872"/>
            <a:ext cx="6937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Inner join of two tables allows to select the rows from both tables as long as there is a match between the columns specified in the Inner Join condition. </a:t>
            </a:r>
          </a:p>
        </p:txBody>
      </p:sp>
    </p:spTree>
    <p:extLst>
      <p:ext uri="{BB962C8B-B14F-4D97-AF65-F5344CB8AC3E}">
        <p14:creationId xmlns:p14="http://schemas.microsoft.com/office/powerpoint/2010/main" val="17453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24800" y="2157132"/>
            <a:ext cx="39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Put one table in the FROM clause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24800" y="2810662"/>
            <a:ext cx="39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INNER JOIN the second table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Then specify the matching condition in the ON clause. In this case, we compare the customer’s SSN numbers.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b="18345"/>
          <a:stretch/>
        </p:blipFill>
        <p:spPr>
          <a:xfrm>
            <a:off x="1688823" y="3569280"/>
            <a:ext cx="4658967" cy="2270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8993" b="32299"/>
          <a:stretch/>
        </p:blipFill>
        <p:spPr>
          <a:xfrm>
            <a:off x="335464" y="2234963"/>
            <a:ext cx="7365683" cy="318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9454"/>
          <a:stretch/>
        </p:blipFill>
        <p:spPr>
          <a:xfrm>
            <a:off x="7016115" y="4420662"/>
            <a:ext cx="3360337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5982" b="10321"/>
          <a:stretch/>
        </p:blipFill>
        <p:spPr>
          <a:xfrm>
            <a:off x="335462" y="2608644"/>
            <a:ext cx="7365683" cy="404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9655" b="46648"/>
          <a:stretch/>
        </p:blipFill>
        <p:spPr>
          <a:xfrm>
            <a:off x="335461" y="1790802"/>
            <a:ext cx="7365683" cy="4040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16871" y="1220932"/>
            <a:ext cx="6535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/>
                </a:solidFill>
              </a:rPr>
              <a:t>Who are the two companies’ common customers? 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4747" y="4678017"/>
            <a:ext cx="119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More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all rows from the left table, with the matching rows in the right table using LEFT JOIN (NULL values in </a:t>
            </a:r>
            <a:r>
              <a:rPr lang="en-US" dirty="0">
                <a:solidFill>
                  <a:srgbClr val="FF0000"/>
                </a:solidFill>
              </a:rPr>
              <a:t>the right side when there is no </a:t>
            </a:r>
            <a:r>
              <a:rPr lang="en-US" dirty="0" smtClean="0">
                <a:solidFill>
                  <a:srgbClr val="FF0000"/>
                </a:solidFill>
              </a:rPr>
              <a:t>match).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2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1193" y="1951872"/>
            <a:ext cx="693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Left outer join of two tables allows to select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all </a:t>
            </a:r>
            <a:r>
              <a:rPr lang="en-US" sz="3200" dirty="0"/>
              <a:t>the rows from the left table, with the matching rows in the right table. If there is no match, the values in the right side will be NULL. </a:t>
            </a:r>
          </a:p>
        </p:txBody>
      </p:sp>
    </p:spTree>
    <p:extLst>
      <p:ext uri="{BB962C8B-B14F-4D97-AF65-F5344CB8AC3E}">
        <p14:creationId xmlns:p14="http://schemas.microsoft.com/office/powerpoint/2010/main" val="20904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866"/>
            <a:ext cx="5626100" cy="330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03089" y="451587"/>
            <a:ext cx="838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show all </a:t>
            </a:r>
            <a:r>
              <a:rPr lang="en-US" dirty="0" smtClean="0">
                <a:solidFill>
                  <a:schemeClr val="accent6"/>
                </a:solidFill>
              </a:rPr>
              <a:t>AAA customer’s </a:t>
            </a:r>
            <a:r>
              <a:rPr lang="en-US" dirty="0" err="1" smtClean="0">
                <a:solidFill>
                  <a:schemeClr val="accent6"/>
                </a:solidFill>
              </a:rPr>
              <a:t>totalorder</a:t>
            </a:r>
            <a:r>
              <a:rPr lang="en-US" dirty="0" smtClean="0">
                <a:solidFill>
                  <a:schemeClr val="accent6"/>
                </a:solidFill>
              </a:rPr>
              <a:t>. If </a:t>
            </a:r>
            <a:r>
              <a:rPr lang="en-US" dirty="0" err="1" smtClean="0">
                <a:solidFill>
                  <a:schemeClr val="accent6"/>
                </a:solidFill>
              </a:rPr>
              <a:t>customerAAA</a:t>
            </a:r>
            <a:r>
              <a:rPr lang="en-US" dirty="0" smtClean="0">
                <a:solidFill>
                  <a:schemeClr val="accent6"/>
                </a:solidFill>
              </a:rPr>
              <a:t> also made orders in BBB, show their </a:t>
            </a:r>
            <a:r>
              <a:rPr lang="en-US" dirty="0" err="1" smtClean="0">
                <a:solidFill>
                  <a:schemeClr val="accent6"/>
                </a:solidFill>
              </a:rPr>
              <a:t>totalorder</a:t>
            </a:r>
            <a:r>
              <a:rPr lang="en-US" dirty="0" smtClean="0">
                <a:solidFill>
                  <a:schemeClr val="accent6"/>
                </a:solidFill>
              </a:rPr>
              <a:t> with BBB as well, otherwise show </a:t>
            </a:r>
            <a:r>
              <a:rPr lang="en-US" dirty="0">
                <a:solidFill>
                  <a:schemeClr val="accent6"/>
                </a:solidFill>
              </a:rPr>
              <a:t>null value.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84854" y="2726246"/>
            <a:ext cx="3900821" cy="1695728"/>
            <a:chOff x="4214872" y="2763189"/>
            <a:chExt cx="3900821" cy="1695728"/>
          </a:xfrm>
        </p:grpSpPr>
        <p:sp>
          <p:nvSpPr>
            <p:cNvPr id="20" name="TextBox 19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14670" y="4947343"/>
            <a:ext cx="4317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Put the left table in the FROM clause.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LEFT JOIN the right table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52" y="2179319"/>
            <a:ext cx="4238625" cy="2525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27" y="5893618"/>
            <a:ext cx="721042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819" y="6241218"/>
            <a:ext cx="726757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409" y="5542357"/>
            <a:ext cx="2133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Join table: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question 2:</a:t>
            </a:r>
          </a:p>
          <a:p>
            <a:pPr lvl="1"/>
            <a:r>
              <a:rPr lang="en-US" dirty="0" smtClean="0"/>
              <a:t>Find all AAA customers, </a:t>
            </a:r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 err="1" smtClean="0"/>
              <a:t>orderID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. For </a:t>
            </a:r>
            <a:r>
              <a:rPr lang="en-US" dirty="0" err="1" smtClean="0"/>
              <a:t>customerAAAs</a:t>
            </a:r>
            <a:r>
              <a:rPr lang="en-US" dirty="0" smtClean="0"/>
              <a:t> who haven’t placed order, the </a:t>
            </a:r>
            <a:r>
              <a:rPr lang="en-US" dirty="0" err="1" smtClean="0"/>
              <a:t>orderID</a:t>
            </a:r>
            <a:r>
              <a:rPr lang="en-US" dirty="0" smtClean="0"/>
              <a:t> should show as null.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 (NULL values in </a:t>
            </a:r>
            <a:r>
              <a:rPr lang="en-US" dirty="0"/>
              <a:t>the right side when there is no </a:t>
            </a:r>
            <a:r>
              <a:rPr lang="en-US" dirty="0" smtClean="0"/>
              <a:t>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Return all rows from the right table, with the matching rows in the left table use RIGHT JOIN (NULL values in the left side when there is no match).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1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1193" y="1951872"/>
            <a:ext cx="693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Right outer join of two tables allows to select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all </a:t>
            </a:r>
            <a:r>
              <a:rPr lang="en-US" sz="3200" dirty="0"/>
              <a:t>the rows from the right table, with the matching rows in the left table. If there is no match, the values in the left side will be NULL. </a:t>
            </a:r>
          </a:p>
        </p:txBody>
      </p:sp>
    </p:spTree>
    <p:extLst>
      <p:ext uri="{BB962C8B-B14F-4D97-AF65-F5344CB8AC3E}">
        <p14:creationId xmlns:p14="http://schemas.microsoft.com/office/powerpoint/2010/main" val="6984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2233"/>
            <a:ext cx="5689600" cy="3314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84854" y="2726246"/>
            <a:ext cx="3900821" cy="1695728"/>
            <a:chOff x="4214872" y="2763189"/>
            <a:chExt cx="3900821" cy="1695728"/>
          </a:xfrm>
        </p:grpSpPr>
        <p:sp>
          <p:nvSpPr>
            <p:cNvPr id="17" name="TextBox 16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097341" y="464692"/>
            <a:ext cx="6789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show all </a:t>
            </a:r>
            <a:r>
              <a:rPr lang="en-US" dirty="0" err="1" smtClean="0">
                <a:solidFill>
                  <a:schemeClr val="accent6"/>
                </a:solidFill>
              </a:rPr>
              <a:t>BBBcustomer’s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totalorder</a:t>
            </a:r>
            <a:r>
              <a:rPr lang="en-US" dirty="0" smtClean="0">
                <a:solidFill>
                  <a:schemeClr val="accent6"/>
                </a:solidFill>
              </a:rPr>
              <a:t>. If </a:t>
            </a:r>
            <a:r>
              <a:rPr lang="en-US" dirty="0" err="1" smtClean="0">
                <a:solidFill>
                  <a:schemeClr val="accent6"/>
                </a:solidFill>
              </a:rPr>
              <a:t>customerBBB</a:t>
            </a:r>
            <a:r>
              <a:rPr lang="en-US" dirty="0" smtClean="0">
                <a:solidFill>
                  <a:schemeClr val="accent6"/>
                </a:solidFill>
              </a:rPr>
              <a:t> also made order with AAA, show their </a:t>
            </a:r>
            <a:r>
              <a:rPr lang="en-US" dirty="0" err="1" smtClean="0">
                <a:solidFill>
                  <a:schemeClr val="accent6"/>
                </a:solidFill>
              </a:rPr>
              <a:t>totalorder</a:t>
            </a:r>
            <a:r>
              <a:rPr lang="en-US" dirty="0" smtClean="0">
                <a:solidFill>
                  <a:schemeClr val="accent6"/>
                </a:solidFill>
              </a:rPr>
              <a:t> as well, otherwise, show null value.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5231" y="4944857"/>
            <a:ext cx="4317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Put the left table in the FROM clause.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RIGHT JOIN the right table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34" y="5704243"/>
            <a:ext cx="2352675" cy="27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534" y="6043681"/>
            <a:ext cx="746760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45" y="5314189"/>
            <a:ext cx="2076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products no matter if they have been ordered or not. If a product has been ordered, show the </a:t>
            </a:r>
            <a:r>
              <a:rPr lang="en-US" dirty="0" err="1" smtClean="0"/>
              <a:t>orderID</a:t>
            </a:r>
            <a:r>
              <a:rPr lang="en-US" dirty="0" smtClean="0"/>
              <a:t>(s). If not, show “null” in the </a:t>
            </a:r>
            <a:r>
              <a:rPr lang="en-US" dirty="0" err="1" smtClean="0"/>
              <a:t>orderID</a:t>
            </a:r>
            <a:r>
              <a:rPr lang="en-US" dirty="0" smtClean="0"/>
              <a:t>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Last Lecture – Query on one Table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95746" y="1884218"/>
            <a:ext cx="7730836" cy="360575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The sequence of writing your SQL statement</a:t>
            </a:r>
          </a:p>
          <a:p>
            <a:pPr lvl="2"/>
            <a:r>
              <a:rPr lang="en-US" altLang="en-US" b="1" dirty="0" smtClean="0">
                <a:ea typeface="MS PGothic" charset="-128"/>
                <a:cs typeface="ＭＳ Ｐゴシック" charset="-128"/>
              </a:rPr>
              <a:t>FROM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: which table or tables have the requested information? </a:t>
            </a:r>
          </a:p>
          <a:p>
            <a:pPr lvl="2"/>
            <a:r>
              <a:rPr lang="en-US" altLang="en-US" b="1" dirty="0" smtClean="0">
                <a:ea typeface="MS PGothic" charset="-128"/>
                <a:cs typeface="ＭＳ Ｐゴシック" charset="-128"/>
              </a:rPr>
              <a:t>WHERE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: is there any condition applied to individual record? </a:t>
            </a:r>
          </a:p>
          <a:p>
            <a:pPr lvl="2"/>
            <a:r>
              <a:rPr lang="en-US" altLang="en-US" dirty="0" smtClean="0">
                <a:ea typeface="MS PGothic" charset="-128"/>
                <a:cs typeface="ＭＳ Ｐゴシック" charset="-128"/>
              </a:rPr>
              <a:t>GROUP BY: do we need to group the records? </a:t>
            </a:r>
          </a:p>
          <a:p>
            <a:pPr lvl="2"/>
            <a:r>
              <a:rPr lang="en-US" altLang="en-US" dirty="0" smtClean="0">
                <a:ea typeface="MS PGothic" charset="-128"/>
                <a:cs typeface="ＭＳ Ｐゴシック" charset="-128"/>
              </a:rPr>
              <a:t>HAVING: should we only select some of the groups? </a:t>
            </a:r>
          </a:p>
          <a:p>
            <a:pPr lvl="2"/>
            <a:r>
              <a:rPr lang="en-US" altLang="en-US" dirty="0" smtClean="0">
                <a:ea typeface="MS PGothic" charset="-128"/>
                <a:cs typeface="ＭＳ Ｐゴシック" charset="-128"/>
              </a:rPr>
              <a:t>SELECT: which columns or aggregated values should we return? </a:t>
            </a:r>
          </a:p>
          <a:p>
            <a:pPr lvl="2"/>
            <a:r>
              <a:rPr lang="en-US" altLang="en-US" dirty="0" smtClean="0">
                <a:ea typeface="MS PGothic" charset="-128"/>
                <a:cs typeface="ＭＳ Ｐゴシック" charset="-128"/>
              </a:rPr>
              <a:t>ORDER BY: do we want the results to be sorted or do we only select some of the TOP ones? </a:t>
            </a:r>
          </a:p>
          <a:p>
            <a:pPr lvl="2"/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pPr lvl="1"/>
            <a:r>
              <a:rPr lang="en-US" dirty="0"/>
              <a:t>An intermediate results table is produced after each step and will be used for the next clause.</a:t>
            </a:r>
          </a:p>
          <a:p>
            <a:pPr lvl="1"/>
            <a:r>
              <a:rPr lang="en-US" dirty="0"/>
              <a:t>Users only see the final results table, which can be one row </a:t>
            </a:r>
          </a:p>
          <a:p>
            <a:pPr lvl="1"/>
            <a:endParaRPr lang="en-US" altLang="en-US" dirty="0" smtClean="0">
              <a:ea typeface="MS PGothic" charset="-128"/>
              <a:cs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9127331" y="5586412"/>
            <a:ext cx="342900" cy="3571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857250" indent="-171450">
              <a:spcBef>
                <a:spcPct val="20000"/>
              </a:spcBef>
              <a:buFont typeface="Arial" charset="0"/>
              <a:buChar char="•"/>
              <a:defRPr sz="18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200150" indent="-171450">
              <a:spcBef>
                <a:spcPct val="20000"/>
              </a:spcBef>
              <a:buFont typeface="Arial" charset="0"/>
              <a:buChar char="–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1543050" indent="-171450">
              <a:spcBef>
                <a:spcPct val="20000"/>
              </a:spcBef>
              <a:buFont typeface="Arial" charset="0"/>
              <a:buChar char="»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9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9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5" name="Picture 4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9114" y="1242959"/>
            <a:ext cx="3662362" cy="561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9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 (NULL values in </a:t>
            </a:r>
            <a:r>
              <a:rPr lang="en-US" dirty="0"/>
              <a:t>the right side when there is no </a:t>
            </a:r>
            <a:r>
              <a:rPr lang="en-US" dirty="0" smtClean="0"/>
              <a:t>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right table, with the matching rows in the left table use RIGHT JOIN (NULL values in the left side when there is no 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Combine results of both LEFT and RIGHT OUTER JOIN using FULL OUTER JOIN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1193" y="1951872"/>
            <a:ext cx="69377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 OUTER JOIN of two tables combines the results of both LEFT and RIGHT OUTER JOIN.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0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541" b="1541"/>
          <a:stretch>
            <a:fillRect/>
          </a:stretch>
        </p:blipFill>
        <p:spPr>
          <a:xfrm>
            <a:off x="1642533" y="1837268"/>
            <a:ext cx="5372862" cy="29548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00244" y="365125"/>
            <a:ext cx="6184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show both </a:t>
            </a:r>
            <a:r>
              <a:rPr lang="en-US" dirty="0" smtClean="0">
                <a:solidFill>
                  <a:schemeClr val="accent6"/>
                </a:solidFill>
              </a:rPr>
              <a:t>AAA and BBB customers’ total number of orders. 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84854" y="2726246"/>
            <a:ext cx="3900821" cy="1695728"/>
            <a:chOff x="4214872" y="2763189"/>
            <a:chExt cx="3900821" cy="1695728"/>
          </a:xfrm>
        </p:grpSpPr>
        <p:sp>
          <p:nvSpPr>
            <p:cNvPr id="20" name="TextBox 19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25231" y="4944857"/>
            <a:ext cx="9210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accent2"/>
                </a:solidFill>
              </a:rPr>
              <a:t>When FULL OUTER JOIN, either one of the table can be put in the FROM clause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2485"/>
          <a:stretch/>
        </p:blipFill>
        <p:spPr>
          <a:xfrm>
            <a:off x="7254120" y="1524000"/>
            <a:ext cx="4276725" cy="3020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5" y="5837072"/>
            <a:ext cx="251460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35" y="6185243"/>
            <a:ext cx="7962900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264" y="5466911"/>
            <a:ext cx="19907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 (NULL values in </a:t>
            </a:r>
            <a:r>
              <a:rPr lang="en-US" dirty="0"/>
              <a:t>the right side when there is no </a:t>
            </a:r>
            <a:r>
              <a:rPr lang="en-US" dirty="0" smtClean="0"/>
              <a:t>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right table, with the matching rows in the left table use RIGHT JOIN (NULL values in the left side when there is no 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results of both LEFT and RIGHT OUTER JOIN using FULL OUTER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Leverage the NULL values to return the records unique in one table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3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 – WHERE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9530"/>
            <a:ext cx="5791200" cy="34417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499360" y="3097070"/>
            <a:ext cx="3900821" cy="1695728"/>
            <a:chOff x="4214872" y="2763189"/>
            <a:chExt cx="3900821" cy="1695728"/>
          </a:xfrm>
        </p:grpSpPr>
        <p:sp>
          <p:nvSpPr>
            <p:cNvPr id="20" name="TextBox 19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2666" y="1406901"/>
            <a:ext cx="84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Show information of </a:t>
            </a:r>
            <a:r>
              <a:rPr lang="en-US" dirty="0" smtClean="0">
                <a:solidFill>
                  <a:schemeClr val="accent6"/>
                </a:solidFill>
              </a:rPr>
              <a:t>AAA customers who are not BBB’s customers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572952"/>
            <a:ext cx="4973955" cy="15241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68" y="5750562"/>
            <a:ext cx="24384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64" y="6092742"/>
            <a:ext cx="7343775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15" y="6404070"/>
            <a:ext cx="3629025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68" y="5390219"/>
            <a:ext cx="19716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 </a:t>
            </a:r>
            <a:r>
              <a:rPr lang="en-US" dirty="0"/>
              <a:t>– WHERE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6833"/>
            <a:ext cx="5575300" cy="3365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2666" y="1406901"/>
            <a:ext cx="841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Show information of </a:t>
            </a:r>
            <a:r>
              <a:rPr lang="en-US" dirty="0" smtClean="0">
                <a:solidFill>
                  <a:schemeClr val="accent6"/>
                </a:solidFill>
              </a:rPr>
              <a:t>BBB customers who are not AAA’s customers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84854" y="2726246"/>
            <a:ext cx="3900821" cy="1695728"/>
            <a:chOff x="4214872" y="2763189"/>
            <a:chExt cx="3900821" cy="1695728"/>
          </a:xfrm>
        </p:grpSpPr>
        <p:sp>
          <p:nvSpPr>
            <p:cNvPr id="17" name="TextBox 16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414" y="1521831"/>
            <a:ext cx="5067230" cy="1053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9" y="5491665"/>
            <a:ext cx="22479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79" y="5805999"/>
            <a:ext cx="735330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11" y="6129858"/>
            <a:ext cx="3657600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111" y="5131867"/>
            <a:ext cx="2009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OUTER JOIN = NOT INNER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91685"/>
            <a:ext cx="56515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0661" y="1570714"/>
            <a:ext cx="80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Show each company’s unique customers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78838" y="3220364"/>
            <a:ext cx="3900821" cy="1695728"/>
            <a:chOff x="4214872" y="2763189"/>
            <a:chExt cx="3900821" cy="1695728"/>
          </a:xfrm>
        </p:grpSpPr>
        <p:sp>
          <p:nvSpPr>
            <p:cNvPr id="8" name="TextBox 7"/>
            <p:cNvSpPr txBox="1"/>
            <p:nvPr/>
          </p:nvSpPr>
          <p:spPr>
            <a:xfrm>
              <a:off x="5833107" y="2763189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7839" y="3303611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73856" y="38440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7552" y="3083533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008" y="362395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53929" y="3993287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1211" y="4089585"/>
              <a:ext cx="72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14872" y="3097109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AAA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16443" y="3077845"/>
              <a:ext cx="1099250" cy="5268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BBB</a:t>
              </a:r>
              <a:endParaRPr lang="en-US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1787234"/>
            <a:ext cx="4769431" cy="1433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1" y="5833144"/>
            <a:ext cx="2381250" cy="2857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01" y="6107646"/>
            <a:ext cx="7905750" cy="342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01" y="6434673"/>
            <a:ext cx="6848475" cy="3238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45" y="5478205"/>
            <a:ext cx="1962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JOIN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JOIN: to find out common records of all the tables</a:t>
            </a:r>
          </a:p>
          <a:p>
            <a:r>
              <a:rPr lang="en-US" dirty="0" smtClean="0"/>
              <a:t>LEFT JOIN (or RIGHT JOIN): to focus on one table’s records but still want relevant records’ values from the other table. </a:t>
            </a:r>
          </a:p>
          <a:p>
            <a:r>
              <a:rPr lang="en-US" dirty="0" smtClean="0"/>
              <a:t>FULL OUTER JOIN: to find out records’ values from all the tables</a:t>
            </a:r>
          </a:p>
          <a:p>
            <a:r>
              <a:rPr lang="en-US" dirty="0" smtClean="0"/>
              <a:t>LEFT JOIN (or RIGHT JOIN) + WHERE NULL: to find out the records that only show in one table</a:t>
            </a:r>
          </a:p>
          <a:p>
            <a:r>
              <a:rPr lang="en-US" dirty="0" smtClean="0"/>
              <a:t>FULL OUTER JOIN + WHERE NULL : to find out unique records in all the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WHERE clause can achieve some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SELECT </a:t>
            </a:r>
            <a:r>
              <a:rPr lang="en-US" dirty="0" err="1" smtClean="0"/>
              <a:t>c.customerID</a:t>
            </a:r>
            <a:r>
              <a:rPr lang="en-US" dirty="0" smtClean="0"/>
              <a:t>, </a:t>
            </a:r>
            <a:r>
              <a:rPr lang="en-US" dirty="0" err="1" smtClean="0"/>
              <a:t>co.orderID</a:t>
            </a:r>
            <a:endParaRPr lang="en-US" dirty="0"/>
          </a:p>
          <a:p>
            <a:pPr>
              <a:buNone/>
            </a:pPr>
            <a:r>
              <a:rPr lang="en-US" dirty="0"/>
              <a:t>FROM customer AS c, </a:t>
            </a:r>
            <a:r>
              <a:rPr lang="en-US" dirty="0" err="1"/>
              <a:t>customerOrder</a:t>
            </a:r>
            <a:r>
              <a:rPr lang="en-US" dirty="0"/>
              <a:t> AS co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c.customerID</a:t>
            </a:r>
            <a:r>
              <a:rPr lang="en-US" dirty="0"/>
              <a:t>=</a:t>
            </a:r>
            <a:r>
              <a:rPr lang="en-US" dirty="0" err="1"/>
              <a:t>co.customerID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475" y="3631962"/>
            <a:ext cx="911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executing WHERE clause, database checks the condition by taking all the table’s values.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joining multiple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9178" y="1963628"/>
            <a:ext cx="4538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table1, table2, table3, table4</a:t>
            </a:r>
          </a:p>
          <a:p>
            <a:r>
              <a:rPr lang="en-US" dirty="0"/>
              <a:t>WHERE table1.pk = table2.col1 </a:t>
            </a:r>
          </a:p>
          <a:p>
            <a:r>
              <a:rPr lang="en-US" dirty="0"/>
              <a:t>	AND table2.pk = table3.col1</a:t>
            </a:r>
          </a:p>
          <a:p>
            <a:r>
              <a:rPr lang="en-US" dirty="0"/>
              <a:t>	AND table3.pk = table4.col1;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024" y="4056140"/>
            <a:ext cx="744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table1</a:t>
            </a:r>
          </a:p>
          <a:p>
            <a:r>
              <a:rPr lang="en-US" dirty="0"/>
              <a:t>INNER JOIN table2 ON table1.pk = table2.col1 </a:t>
            </a:r>
          </a:p>
          <a:p>
            <a:r>
              <a:rPr lang="en-US" dirty="0"/>
              <a:t>INNER JOIN table3 ON table2.pk = table3.col1</a:t>
            </a:r>
          </a:p>
          <a:p>
            <a:r>
              <a:rPr lang="en-US" dirty="0"/>
              <a:t>INNER JOIN table4 ON table3.pk = table4.col1;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1878" y="3044535"/>
            <a:ext cx="275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Different coding styles.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Some database applies ON before JOIN, which saves some memory, but many databases use the same methods to implement them.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Using alias 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Query </a:t>
            </a:r>
            <a:r>
              <a:rPr lang="en-US" b="1" dirty="0" smtClean="0"/>
              <a:t>multiple</a:t>
            </a:r>
            <a:r>
              <a:rPr lang="en-US" dirty="0" smtClean="0"/>
              <a:t> tables using WHERE clause 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smtClean="0"/>
              <a:t>different JOIN </a:t>
            </a:r>
            <a:r>
              <a:rPr lang="en-US" dirty="0" smtClean="0"/>
              <a:t>queries </a:t>
            </a:r>
          </a:p>
          <a:p>
            <a:pPr lvl="1"/>
            <a:r>
              <a:rPr lang="en-US" dirty="0" smtClean="0"/>
              <a:t>Write </a:t>
            </a:r>
            <a:r>
              <a:rPr lang="en-US" b="1" dirty="0" err="1" smtClean="0"/>
              <a:t>subqueries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Can use </a:t>
            </a:r>
            <a:r>
              <a:rPr lang="en-US" b="1" dirty="0" smtClean="0"/>
              <a:t>UNION</a:t>
            </a:r>
            <a:r>
              <a:rPr lang="en-US" dirty="0" smtClean="0"/>
              <a:t> to combine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1824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 (NULL values in </a:t>
            </a:r>
            <a:r>
              <a:rPr lang="en-US" dirty="0"/>
              <a:t>the right side when there is no </a:t>
            </a:r>
            <a:r>
              <a:rPr lang="en-US" dirty="0" smtClean="0"/>
              <a:t>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right table, with the matching rows in the left table use RIGHT JOIN (NULL values in the left side when there is no 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results of both LEFT and RIGHT OUTER JOIN using FULL OUTER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Leverage the NULL values to return the records unique in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Subquery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3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Subquery is one query that is embedded in another one.</a:t>
            </a:r>
          </a:p>
          <a:p>
            <a:r>
              <a:rPr lang="en-US" dirty="0" err="1" smtClean="0"/>
              <a:t>Subquery</a:t>
            </a:r>
            <a:r>
              <a:rPr lang="en-US" dirty="0" smtClean="0"/>
              <a:t> can be used in WHERE or FROM clauses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in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030" y="1447800"/>
            <a:ext cx="7889421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Which </a:t>
            </a:r>
            <a:r>
              <a:rPr lang="en-US" dirty="0" err="1" smtClean="0">
                <a:solidFill>
                  <a:schemeClr val="accent6"/>
                </a:solidFill>
              </a:rPr>
              <a:t>customerAAA</a:t>
            </a:r>
            <a:r>
              <a:rPr lang="en-US" dirty="0" smtClean="0">
                <a:solidFill>
                  <a:schemeClr val="accent6"/>
                </a:solidFill>
              </a:rPr>
              <a:t> has not placed order? Show </a:t>
            </a:r>
            <a:r>
              <a:rPr lang="en-US" dirty="0" err="1" smtClean="0">
                <a:solidFill>
                  <a:schemeClr val="accent6"/>
                </a:solidFill>
              </a:rPr>
              <a:t>customerID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en-US" dirty="0" err="1" smtClean="0">
                <a:solidFill>
                  <a:schemeClr val="accent6"/>
                </a:solidFill>
              </a:rPr>
              <a:t>customerFName</a:t>
            </a:r>
            <a:r>
              <a:rPr lang="en-US" dirty="0" smtClean="0">
                <a:solidFill>
                  <a:schemeClr val="accent6"/>
                </a:solidFill>
              </a:rPr>
              <a:t>, and </a:t>
            </a:r>
            <a:r>
              <a:rPr lang="en-US" dirty="0" err="1" smtClean="0">
                <a:solidFill>
                  <a:schemeClr val="accent6"/>
                </a:solidFill>
              </a:rPr>
              <a:t>customerLName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Step 1: find all </a:t>
            </a:r>
            <a:r>
              <a:rPr lang="en-US" dirty="0" err="1" smtClean="0"/>
              <a:t>customerAAAs</a:t>
            </a:r>
            <a:r>
              <a:rPr lang="en-US" dirty="0" smtClean="0"/>
              <a:t>, get result#1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find all </a:t>
            </a:r>
            <a:r>
              <a:rPr lang="en-US" dirty="0" err="1" smtClean="0"/>
              <a:t>customerAAAs</a:t>
            </a:r>
            <a:r>
              <a:rPr lang="en-US" dirty="0" smtClean="0"/>
              <a:t> who have placed order, get result #2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remove result#2 from result#1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349" y="4771072"/>
            <a:ext cx="7190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dirty="0"/>
              <a:t>SELECT </a:t>
            </a:r>
            <a:r>
              <a:rPr lang="en-US" dirty="0" err="1" smtClean="0"/>
              <a:t>customerAAASSN</a:t>
            </a:r>
            <a:r>
              <a:rPr lang="en-US" dirty="0" smtClean="0"/>
              <a:t>, </a:t>
            </a:r>
            <a:r>
              <a:rPr lang="en-US" dirty="0" err="1"/>
              <a:t>customerFName</a:t>
            </a:r>
            <a:r>
              <a:rPr lang="en-US" dirty="0"/>
              <a:t>, </a:t>
            </a:r>
            <a:r>
              <a:rPr lang="en-US" dirty="0" err="1"/>
              <a:t>customerLName</a:t>
            </a:r>
            <a:endParaRPr lang="en-US" dirty="0"/>
          </a:p>
          <a:p>
            <a:pPr lvl="1">
              <a:buNone/>
            </a:pPr>
            <a:r>
              <a:rPr lang="en-US" dirty="0"/>
              <a:t>FROM </a:t>
            </a:r>
            <a:r>
              <a:rPr lang="en-US" dirty="0" err="1" smtClean="0"/>
              <a:t>customerAAA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customerAAASSN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NOT IN</a:t>
            </a:r>
          </a:p>
          <a:p>
            <a:pPr lvl="1">
              <a:buNone/>
            </a:pPr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en-US" dirty="0" err="1" smtClean="0"/>
              <a:t>customerSSN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FROM </a:t>
            </a:r>
            <a:r>
              <a:rPr lang="en-US" dirty="0" err="1" smtClean="0"/>
              <a:t>customerOrder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0278" y="5590072"/>
            <a:ext cx="3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2253" y="5879068"/>
            <a:ext cx="3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20278" y="5590072"/>
            <a:ext cx="4062265" cy="76627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3534" y="530107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Subquery</a:t>
            </a:r>
            <a:r>
              <a:rPr lang="en-US" dirty="0" smtClean="0">
                <a:solidFill>
                  <a:schemeClr val="accent2"/>
                </a:solidFill>
              </a:rPr>
              <a:t> in WHERE clause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5351" y="5485742"/>
            <a:ext cx="46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Make sure you enclose the </a:t>
            </a:r>
            <a:r>
              <a:rPr lang="en-US" dirty="0" err="1" smtClean="0">
                <a:solidFill>
                  <a:schemeClr val="accent2"/>
                </a:solidFill>
              </a:rPr>
              <a:t>subquery</a:t>
            </a:r>
            <a:r>
              <a:rPr lang="en-US" dirty="0" smtClean="0">
                <a:solidFill>
                  <a:schemeClr val="accent2"/>
                </a:solidFill>
              </a:rPr>
              <a:t> using ()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in 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/>
          <a:lstStyle/>
          <a:p>
            <a:r>
              <a:rPr lang="en-US" dirty="0" smtClean="0"/>
              <a:t>What is the total number of orders made by the </a:t>
            </a:r>
            <a:r>
              <a:rPr lang="en-US" u="sng" dirty="0" smtClean="0"/>
              <a:t>customers of both </a:t>
            </a:r>
            <a:r>
              <a:rPr lang="en-US" dirty="0" smtClean="0"/>
              <a:t>AAA and BBB.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853" r="34275" b="4290"/>
          <a:stretch/>
        </p:blipFill>
        <p:spPr>
          <a:xfrm>
            <a:off x="1895475" y="4833938"/>
            <a:ext cx="4770368" cy="318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98122" y="4543026"/>
            <a:ext cx="281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Subquery</a:t>
            </a:r>
            <a:r>
              <a:rPr lang="en-US" dirty="0" smtClean="0">
                <a:solidFill>
                  <a:schemeClr val="accent2"/>
                </a:solidFill>
              </a:rPr>
              <a:t> in FROM clause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1873"/>
          <a:stretch/>
        </p:blipFill>
        <p:spPr>
          <a:xfrm>
            <a:off x="1895475" y="3388500"/>
            <a:ext cx="7258050" cy="1391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6111" t="74379"/>
          <a:stretch/>
        </p:blipFill>
        <p:spPr>
          <a:xfrm>
            <a:off x="2040072" y="5174723"/>
            <a:ext cx="2459695" cy="45635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040072" y="3988904"/>
            <a:ext cx="7113453" cy="11630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82757" y="5446415"/>
            <a:ext cx="46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Make sure you enclose the </a:t>
            </a:r>
            <a:r>
              <a:rPr lang="en-US" dirty="0" err="1" smtClean="0">
                <a:solidFill>
                  <a:schemeClr val="accent2"/>
                </a:solidFill>
              </a:rPr>
              <a:t>subquery</a:t>
            </a:r>
            <a:r>
              <a:rPr lang="en-US" dirty="0" smtClean="0">
                <a:solidFill>
                  <a:schemeClr val="accent2"/>
                </a:solidFill>
              </a:rPr>
              <a:t> using ()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8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3D69B"/>
          </a:solidFill>
        </p:spPr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products that have not been ordered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 (NULL values in </a:t>
            </a:r>
            <a:r>
              <a:rPr lang="en-US" dirty="0"/>
              <a:t>the right side when there is no </a:t>
            </a:r>
            <a:r>
              <a:rPr lang="en-US" dirty="0" smtClean="0"/>
              <a:t>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right table, with the matching rows in the left table use RIGHT JOIN (NULL values in the left side when there is no match).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results of both LEFT and RIGHT OUTER JOIN using FULL OUTER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Leverage the NULL values to return the records unique in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Subquery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Union – the number of columns should be the same </a:t>
            </a:r>
            <a:r>
              <a:rPr lang="en-US" smtClean="0">
                <a:solidFill>
                  <a:srgbClr val="FF0000"/>
                </a:solidFill>
              </a:rPr>
              <a:t>and have the </a:t>
            </a:r>
            <a:r>
              <a:rPr lang="en-US" dirty="0" smtClean="0">
                <a:solidFill>
                  <a:srgbClr val="FF0000"/>
                </a:solidFill>
              </a:rPr>
              <a:t>same type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9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762" y="1447800"/>
            <a:ext cx="8868229" cy="480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/>
                </a:solidFill>
              </a:rPr>
              <a:t>find the most expensive and the least expensive product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SELECT * FROM product </a:t>
            </a:r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/>
              <a:t>standardPrice</a:t>
            </a:r>
            <a:r>
              <a:rPr lang="en-US" sz="2400" dirty="0"/>
              <a:t>=(select max(</a:t>
            </a:r>
            <a:r>
              <a:rPr lang="en-US" sz="2400" dirty="0" err="1"/>
              <a:t>standardPrice</a:t>
            </a:r>
            <a:r>
              <a:rPr lang="en-US" sz="2400" dirty="0"/>
              <a:t>) from product)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SELECT * FROM product </a:t>
            </a:r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/>
              <a:t>standardPrice</a:t>
            </a:r>
            <a:r>
              <a:rPr lang="en-US" sz="2400" dirty="0"/>
              <a:t>=(select min(</a:t>
            </a:r>
            <a:r>
              <a:rPr lang="en-US" sz="2400" dirty="0" err="1"/>
              <a:t>standardPrice</a:t>
            </a:r>
            <a:r>
              <a:rPr lang="en-US" sz="2400" dirty="0"/>
              <a:t>) from product)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Today’s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Using alias </a:t>
            </a:r>
          </a:p>
          <a:p>
            <a:pPr lvl="1"/>
            <a:r>
              <a:rPr lang="en-US" dirty="0" smtClean="0"/>
              <a:t>JOIN</a:t>
            </a:r>
          </a:p>
          <a:p>
            <a:pPr lvl="1"/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Query multiple tables using WHERE clause </a:t>
            </a:r>
          </a:p>
          <a:p>
            <a:pPr lvl="1"/>
            <a:r>
              <a:rPr lang="en-US" dirty="0" smtClean="0"/>
              <a:t>Write different JOIN queries 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subqueries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Can use UNION to join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19348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/>
              <a:t>Blackboard Discussion Form -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 with your neighbor</a:t>
            </a:r>
          </a:p>
          <a:p>
            <a:r>
              <a:rPr lang="en-US" dirty="0" smtClean="0"/>
              <a:t>Using the provided </a:t>
            </a:r>
            <a:r>
              <a:rPr lang="en-US" dirty="0" err="1" smtClean="0"/>
              <a:t>customerAAA</a:t>
            </a:r>
            <a:r>
              <a:rPr lang="en-US" dirty="0" smtClean="0"/>
              <a:t>, </a:t>
            </a:r>
            <a:r>
              <a:rPr lang="en-US" dirty="0" err="1" smtClean="0"/>
              <a:t>customerBBB</a:t>
            </a:r>
            <a:r>
              <a:rPr lang="en-US" dirty="0" smtClean="0"/>
              <a:t>, product, </a:t>
            </a:r>
            <a:r>
              <a:rPr lang="en-US" dirty="0" err="1" smtClean="0"/>
              <a:t>customerOrder</a:t>
            </a:r>
            <a:r>
              <a:rPr lang="en-US" dirty="0" smtClean="0"/>
              <a:t>, </a:t>
            </a:r>
            <a:r>
              <a:rPr lang="en-US" dirty="0" err="1" smtClean="0"/>
              <a:t>orderline</a:t>
            </a:r>
            <a:r>
              <a:rPr lang="en-US" dirty="0" smtClean="0"/>
              <a:t> tables, please propose 3 data questions that can be answered by using the following types of script respectively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LEFT JOIN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LEFT JOIN and WHERE NULL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Subquery</a:t>
            </a:r>
            <a:endParaRPr lang="en-US" dirty="0" smtClean="0"/>
          </a:p>
          <a:p>
            <a:r>
              <a:rPr lang="en-US" dirty="0" smtClean="0"/>
              <a:t>Submit your queries to the blackboard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E.g. Show the number of unique orders that all the AAA and BBB customers have made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customerSSN</a:t>
            </a:r>
            <a:r>
              <a:rPr lang="en-US" dirty="0" smtClean="0"/>
              <a:t>, </a:t>
            </a:r>
            <a:r>
              <a:rPr lang="en-US" dirty="0" err="1" smtClean="0"/>
              <a:t>uniqueNumberofProducts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78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 of today’s queries.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are the two companies’ common customers?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all AAA customer’s </a:t>
            </a:r>
            <a:r>
              <a:rPr lang="en-US" dirty="0" err="1" smtClean="0"/>
              <a:t>totalorder</a:t>
            </a:r>
            <a:r>
              <a:rPr lang="en-US" dirty="0" smtClean="0"/>
              <a:t>, if </a:t>
            </a:r>
            <a:r>
              <a:rPr lang="en-US" dirty="0" err="1"/>
              <a:t>customerAAA</a:t>
            </a:r>
            <a:r>
              <a:rPr lang="en-US" dirty="0"/>
              <a:t> </a:t>
            </a:r>
            <a:r>
              <a:rPr lang="en-US" dirty="0" smtClean="0"/>
              <a:t>also made </a:t>
            </a:r>
            <a:r>
              <a:rPr lang="en-US" dirty="0"/>
              <a:t>order </a:t>
            </a:r>
            <a:r>
              <a:rPr lang="en-US" dirty="0" smtClean="0"/>
              <a:t>with BBB</a:t>
            </a:r>
            <a:r>
              <a:rPr lang="en-US" dirty="0"/>
              <a:t>, show </a:t>
            </a:r>
            <a:r>
              <a:rPr lang="en-US" dirty="0" smtClean="0"/>
              <a:t>the </a:t>
            </a:r>
            <a:r>
              <a:rPr lang="en-US" dirty="0" err="1" smtClean="0"/>
              <a:t>totalorder</a:t>
            </a:r>
            <a:r>
              <a:rPr lang="en-US" dirty="0" smtClean="0"/>
              <a:t> as well, otherwise, show null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both AAA and BBB customers’ </a:t>
            </a:r>
            <a:r>
              <a:rPr lang="en-US" dirty="0" err="1" smtClean="0"/>
              <a:t>totalorder</a:t>
            </a:r>
            <a:r>
              <a:rPr lang="en-US" dirty="0"/>
              <a:t> </a:t>
            </a:r>
            <a:r>
              <a:rPr lang="en-US" dirty="0" smtClean="0"/>
              <a:t>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those AAA’s customers who did not make order with BBB.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unique customers of AAA and BBB, i.e., those who did not make orders from both two companies.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5819503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JOIN Statement can help us answer the above questions easily.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multiple tables.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the rows that have matching records from many tables using WHERE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matching rows from both tables use INNER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left table, with the matching rows in the right table using LEFT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all rows from the right table, with the matching rows in the left table use RIGHT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 results of both LEFT and RIGHT OUTER JOIN using FULL OUTER JOIN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Leverage the NULL values to return the records unique in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Subquery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Union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0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3615" y="2270765"/>
            <a:ext cx="804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SQL  </a:t>
            </a:r>
          </a:p>
          <a:p>
            <a:r>
              <a:rPr lang="en-US" sz="4400" dirty="0"/>
              <a:t>- WHERE clause (on two or more tables)</a:t>
            </a:r>
          </a:p>
        </p:txBody>
      </p:sp>
    </p:spTree>
    <p:extLst>
      <p:ext uri="{BB962C8B-B14F-4D97-AF65-F5344CB8AC3E}">
        <p14:creationId xmlns:p14="http://schemas.microsoft.com/office/powerpoint/2010/main" val="5521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achieve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Connect multiple tables.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Many times, we compare FK and PK values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Attention: when two tables have columns with the same name, we need to define alias names, and use alias names in front of the column names to differentiate them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8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</a:t>
            </a:r>
            <a:r>
              <a:rPr lang="en-US" dirty="0" smtClean="0"/>
              <a:t>Tables Created in the Last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731"/>
          <a:stretch/>
        </p:blipFill>
        <p:spPr bwMode="auto">
          <a:xfrm>
            <a:off x="1660526" y="1678675"/>
            <a:ext cx="9007475" cy="462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000574" y="2719228"/>
            <a:ext cx="1103086" cy="1959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53235" y="4454988"/>
            <a:ext cx="1103086" cy="1959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on More Tables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question: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Find all customers who placed orders. Show </a:t>
            </a:r>
            <a:r>
              <a:rPr lang="en-US" dirty="0" err="1" smtClean="0">
                <a:solidFill>
                  <a:srgbClr val="FF0000"/>
                </a:solidFill>
              </a:rPr>
              <a:t>orderID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customerID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customerFName</a:t>
            </a:r>
            <a:r>
              <a:rPr lang="en-US" dirty="0" smtClean="0">
                <a:solidFill>
                  <a:srgbClr val="FF0000"/>
                </a:solidFill>
              </a:rPr>
              <a:t>, and </a:t>
            </a:r>
            <a:r>
              <a:rPr lang="en-US" dirty="0" err="1" smtClean="0">
                <a:solidFill>
                  <a:srgbClr val="FF0000"/>
                </a:solidFill>
              </a:rPr>
              <a:t>customerLName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2515</Words>
  <Application>Microsoft Macintosh PowerPoint</Application>
  <PresentationFormat>Widescreen</PresentationFormat>
  <Paragraphs>365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Calibri</vt:lpstr>
      <vt:lpstr>Calibri Light</vt:lpstr>
      <vt:lpstr>Franklin Gothic Book</vt:lpstr>
      <vt:lpstr>Franklin Gothic Medium</vt:lpstr>
      <vt:lpstr>MS PGothic</vt:lpstr>
      <vt:lpstr>ＭＳ Ｐゴシック</vt:lpstr>
      <vt:lpstr>Tahoma</vt:lpstr>
      <vt:lpstr>Times New Roman</vt:lpstr>
      <vt:lpstr>宋体</vt:lpstr>
      <vt:lpstr>Arial</vt:lpstr>
      <vt:lpstr>Office Theme</vt:lpstr>
      <vt:lpstr>     IST 659   SQL -  JOIN</vt:lpstr>
      <vt:lpstr>What have we achieved last week?  </vt:lpstr>
      <vt:lpstr>Last Lecture – Query on one Table</vt:lpstr>
      <vt:lpstr>Today’s Goal</vt:lpstr>
      <vt:lpstr>What to achieve today </vt:lpstr>
      <vt:lpstr>PowerPoint Presentation</vt:lpstr>
      <vt:lpstr>What to achieve today </vt:lpstr>
      <vt:lpstr>Two Tables Created in the Last Class</vt:lpstr>
      <vt:lpstr>Queries on More Tables </vt:lpstr>
      <vt:lpstr>WHERE clause for multiple tables</vt:lpstr>
      <vt:lpstr>WHERE (using Aliases) </vt:lpstr>
      <vt:lpstr>PowerPoint Presentation</vt:lpstr>
      <vt:lpstr>What to achieve today </vt:lpstr>
      <vt:lpstr>Selecting matching rows from multiple tables </vt:lpstr>
      <vt:lpstr>Exercise</vt:lpstr>
      <vt:lpstr>PowerPoint Presentation</vt:lpstr>
      <vt:lpstr>More Exercises</vt:lpstr>
      <vt:lpstr>Illustration of the two customer tables</vt:lpstr>
      <vt:lpstr>What to achieve today </vt:lpstr>
      <vt:lpstr>INNER JOIN</vt:lpstr>
      <vt:lpstr>INNER JOIN</vt:lpstr>
      <vt:lpstr>What to achieve today </vt:lpstr>
      <vt:lpstr>LEFT JOIN</vt:lpstr>
      <vt:lpstr>LEFT JOIN</vt:lpstr>
      <vt:lpstr>Join table: outer join</vt:lpstr>
      <vt:lpstr>What to achieve today </vt:lpstr>
      <vt:lpstr>RIGHT JOIN</vt:lpstr>
      <vt:lpstr>RIGHT JOIN</vt:lpstr>
      <vt:lpstr>Exercise </vt:lpstr>
      <vt:lpstr>What to achieve today </vt:lpstr>
      <vt:lpstr>FULL OUTER JOIN</vt:lpstr>
      <vt:lpstr>FULL OUTER JOIN</vt:lpstr>
      <vt:lpstr>What to achieve today </vt:lpstr>
      <vt:lpstr>LEFT JOIN – WHERE NULL</vt:lpstr>
      <vt:lpstr>RIGHT JOIN – WHERE NULL</vt:lpstr>
      <vt:lpstr>FULL OUTER JOIN = NOT INNER JOIN</vt:lpstr>
      <vt:lpstr>SUMMARY – JOIN </vt:lpstr>
      <vt:lpstr>WHERE clause can achieve some JOIN function</vt:lpstr>
      <vt:lpstr>When joining multiple tables</vt:lpstr>
      <vt:lpstr>What to achieve today </vt:lpstr>
      <vt:lpstr>Subquery</vt:lpstr>
      <vt:lpstr>SubQuery in WHERE clause</vt:lpstr>
      <vt:lpstr>Subquery in FROM clause</vt:lpstr>
      <vt:lpstr>Exercise 3</vt:lpstr>
      <vt:lpstr>What to achieve today </vt:lpstr>
      <vt:lpstr>UNION query</vt:lpstr>
      <vt:lpstr>Review Today’s Goal</vt:lpstr>
      <vt:lpstr>Blackboard Discussion Form - Exercises </vt:lpstr>
      <vt:lpstr>Summaries of today’s queries.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Huang</dc:creator>
  <cp:lastModifiedBy>Pan Chen</cp:lastModifiedBy>
  <cp:revision>448</cp:revision>
  <dcterms:created xsi:type="dcterms:W3CDTF">2015-10-18T18:09:02Z</dcterms:created>
  <dcterms:modified xsi:type="dcterms:W3CDTF">2016-11-11T01:31:27Z</dcterms:modified>
</cp:coreProperties>
</file>