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6" r:id="rId3"/>
    <p:sldId id="264" r:id="rId4"/>
    <p:sldId id="257" r:id="rId5"/>
    <p:sldId id="265" r:id="rId6"/>
    <p:sldId id="258" r:id="rId7"/>
    <p:sldId id="259" r:id="rId8"/>
    <p:sldId id="260" r:id="rId9"/>
    <p:sldId id="267" r:id="rId10"/>
    <p:sldId id="268"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p:restoredTop sz="94643"/>
  </p:normalViewPr>
  <p:slideViewPr>
    <p:cSldViewPr snapToGrid="0" snapToObjects="1">
      <p:cViewPr>
        <p:scale>
          <a:sx n="114" d="100"/>
          <a:sy n="114" d="100"/>
        </p:scale>
        <p:origin x="456"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BBFBE-2AE6-5344-9648-8F0594C617BD}" type="datetimeFigureOut">
              <a:rPr lang="en-US" smtClean="0"/>
              <a:t>11/26/17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6F48B8-BD61-B943-A403-22C9BB144949}" type="slidenum">
              <a:rPr lang="en-US" smtClean="0"/>
              <a:t>‹#›</a:t>
            </a:fld>
            <a:endParaRPr lang="en-US"/>
          </a:p>
        </p:txBody>
      </p:sp>
    </p:spTree>
    <p:extLst>
      <p:ext uri="{BB962C8B-B14F-4D97-AF65-F5344CB8AC3E}">
        <p14:creationId xmlns:p14="http://schemas.microsoft.com/office/powerpoint/2010/main" val="815672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6F48B8-BD61-B943-A403-22C9BB144949}" type="slidenum">
              <a:rPr lang="en-US" smtClean="0"/>
              <a:t>10</a:t>
            </a:fld>
            <a:endParaRPr lang="en-US"/>
          </a:p>
        </p:txBody>
      </p:sp>
    </p:spTree>
    <p:extLst>
      <p:ext uri="{BB962C8B-B14F-4D97-AF65-F5344CB8AC3E}">
        <p14:creationId xmlns:p14="http://schemas.microsoft.com/office/powerpoint/2010/main" val="127435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C209A7-B7E8-154A-A1E3-AFA489EA5B50}" type="datetimeFigureOut">
              <a:rPr lang="en-US" smtClean="0"/>
              <a:t>11/26/17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F64C4-4535-724B-A983-64BC5CE611AF}" type="slidenum">
              <a:rPr lang="en-US" smtClean="0"/>
              <a:t>‹#›</a:t>
            </a:fld>
            <a:endParaRPr lang="en-US"/>
          </a:p>
        </p:txBody>
      </p:sp>
    </p:spTree>
    <p:extLst>
      <p:ext uri="{BB962C8B-B14F-4D97-AF65-F5344CB8AC3E}">
        <p14:creationId xmlns:p14="http://schemas.microsoft.com/office/powerpoint/2010/main" val="821095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C209A7-B7E8-154A-A1E3-AFA489EA5B50}" type="datetimeFigureOut">
              <a:rPr lang="en-US" smtClean="0"/>
              <a:t>11/26/17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F64C4-4535-724B-A983-64BC5CE611AF}" type="slidenum">
              <a:rPr lang="en-US" smtClean="0"/>
              <a:t>‹#›</a:t>
            </a:fld>
            <a:endParaRPr lang="en-US"/>
          </a:p>
        </p:txBody>
      </p:sp>
    </p:spTree>
    <p:extLst>
      <p:ext uri="{BB962C8B-B14F-4D97-AF65-F5344CB8AC3E}">
        <p14:creationId xmlns:p14="http://schemas.microsoft.com/office/powerpoint/2010/main" val="1208844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C209A7-B7E8-154A-A1E3-AFA489EA5B50}" type="datetimeFigureOut">
              <a:rPr lang="en-US" smtClean="0"/>
              <a:t>11/26/17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F64C4-4535-724B-A983-64BC5CE611AF}" type="slidenum">
              <a:rPr lang="en-US" smtClean="0"/>
              <a:t>‹#›</a:t>
            </a:fld>
            <a:endParaRPr lang="en-US"/>
          </a:p>
        </p:txBody>
      </p:sp>
    </p:spTree>
    <p:extLst>
      <p:ext uri="{BB962C8B-B14F-4D97-AF65-F5344CB8AC3E}">
        <p14:creationId xmlns:p14="http://schemas.microsoft.com/office/powerpoint/2010/main" val="1849202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C209A7-B7E8-154A-A1E3-AFA489EA5B50}" type="datetimeFigureOut">
              <a:rPr lang="en-US" smtClean="0"/>
              <a:t>11/26/17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F64C4-4535-724B-A983-64BC5CE611AF}" type="slidenum">
              <a:rPr lang="en-US" smtClean="0"/>
              <a:t>‹#›</a:t>
            </a:fld>
            <a:endParaRPr lang="en-US"/>
          </a:p>
        </p:txBody>
      </p:sp>
    </p:spTree>
    <p:extLst>
      <p:ext uri="{BB962C8B-B14F-4D97-AF65-F5344CB8AC3E}">
        <p14:creationId xmlns:p14="http://schemas.microsoft.com/office/powerpoint/2010/main" val="427783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C209A7-B7E8-154A-A1E3-AFA489EA5B50}" type="datetimeFigureOut">
              <a:rPr lang="en-US" smtClean="0"/>
              <a:t>11/26/17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F64C4-4535-724B-A983-64BC5CE611AF}" type="slidenum">
              <a:rPr lang="en-US" smtClean="0"/>
              <a:t>‹#›</a:t>
            </a:fld>
            <a:endParaRPr lang="en-US"/>
          </a:p>
        </p:txBody>
      </p:sp>
    </p:spTree>
    <p:extLst>
      <p:ext uri="{BB962C8B-B14F-4D97-AF65-F5344CB8AC3E}">
        <p14:creationId xmlns:p14="http://schemas.microsoft.com/office/powerpoint/2010/main" val="212486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C209A7-B7E8-154A-A1E3-AFA489EA5B50}" type="datetimeFigureOut">
              <a:rPr lang="en-US" smtClean="0"/>
              <a:t>11/26/17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2F64C4-4535-724B-A983-64BC5CE611AF}" type="slidenum">
              <a:rPr lang="en-US" smtClean="0"/>
              <a:t>‹#›</a:t>
            </a:fld>
            <a:endParaRPr lang="en-US"/>
          </a:p>
        </p:txBody>
      </p:sp>
    </p:spTree>
    <p:extLst>
      <p:ext uri="{BB962C8B-B14F-4D97-AF65-F5344CB8AC3E}">
        <p14:creationId xmlns:p14="http://schemas.microsoft.com/office/powerpoint/2010/main" val="2057664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C209A7-B7E8-154A-A1E3-AFA489EA5B50}" type="datetimeFigureOut">
              <a:rPr lang="en-US" smtClean="0"/>
              <a:t>11/26/17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2F64C4-4535-724B-A983-64BC5CE611AF}" type="slidenum">
              <a:rPr lang="en-US" smtClean="0"/>
              <a:t>‹#›</a:t>
            </a:fld>
            <a:endParaRPr lang="en-US"/>
          </a:p>
        </p:txBody>
      </p:sp>
    </p:spTree>
    <p:extLst>
      <p:ext uri="{BB962C8B-B14F-4D97-AF65-F5344CB8AC3E}">
        <p14:creationId xmlns:p14="http://schemas.microsoft.com/office/powerpoint/2010/main" val="95659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C209A7-B7E8-154A-A1E3-AFA489EA5B50}" type="datetimeFigureOut">
              <a:rPr lang="en-US" smtClean="0"/>
              <a:t>11/26/17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2F64C4-4535-724B-A983-64BC5CE611AF}" type="slidenum">
              <a:rPr lang="en-US" smtClean="0"/>
              <a:t>‹#›</a:t>
            </a:fld>
            <a:endParaRPr lang="en-US"/>
          </a:p>
        </p:txBody>
      </p:sp>
    </p:spTree>
    <p:extLst>
      <p:ext uri="{BB962C8B-B14F-4D97-AF65-F5344CB8AC3E}">
        <p14:creationId xmlns:p14="http://schemas.microsoft.com/office/powerpoint/2010/main" val="1425045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C209A7-B7E8-154A-A1E3-AFA489EA5B50}" type="datetimeFigureOut">
              <a:rPr lang="en-US" smtClean="0"/>
              <a:t>11/26/17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2F64C4-4535-724B-A983-64BC5CE611AF}" type="slidenum">
              <a:rPr lang="en-US" smtClean="0"/>
              <a:t>‹#›</a:t>
            </a:fld>
            <a:endParaRPr lang="en-US"/>
          </a:p>
        </p:txBody>
      </p:sp>
    </p:spTree>
    <p:extLst>
      <p:ext uri="{BB962C8B-B14F-4D97-AF65-F5344CB8AC3E}">
        <p14:creationId xmlns:p14="http://schemas.microsoft.com/office/powerpoint/2010/main" val="199497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C209A7-B7E8-154A-A1E3-AFA489EA5B50}" type="datetimeFigureOut">
              <a:rPr lang="en-US" smtClean="0"/>
              <a:t>11/26/17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2F64C4-4535-724B-A983-64BC5CE611AF}" type="slidenum">
              <a:rPr lang="en-US" smtClean="0"/>
              <a:t>‹#›</a:t>
            </a:fld>
            <a:endParaRPr lang="en-US"/>
          </a:p>
        </p:txBody>
      </p:sp>
    </p:spTree>
    <p:extLst>
      <p:ext uri="{BB962C8B-B14F-4D97-AF65-F5344CB8AC3E}">
        <p14:creationId xmlns:p14="http://schemas.microsoft.com/office/powerpoint/2010/main" val="929619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C209A7-B7E8-154A-A1E3-AFA489EA5B50}" type="datetimeFigureOut">
              <a:rPr lang="en-US" smtClean="0"/>
              <a:t>11/26/17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2F64C4-4535-724B-A983-64BC5CE611AF}" type="slidenum">
              <a:rPr lang="en-US" smtClean="0"/>
              <a:t>‹#›</a:t>
            </a:fld>
            <a:endParaRPr lang="en-US"/>
          </a:p>
        </p:txBody>
      </p:sp>
    </p:spTree>
    <p:extLst>
      <p:ext uri="{BB962C8B-B14F-4D97-AF65-F5344CB8AC3E}">
        <p14:creationId xmlns:p14="http://schemas.microsoft.com/office/powerpoint/2010/main" val="11790349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C209A7-B7E8-154A-A1E3-AFA489EA5B50}" type="datetimeFigureOut">
              <a:rPr lang="en-US" smtClean="0"/>
              <a:t>11/26/17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2F64C4-4535-724B-A983-64BC5CE611AF}" type="slidenum">
              <a:rPr lang="en-US" smtClean="0"/>
              <a:t>‹#›</a:t>
            </a:fld>
            <a:endParaRPr lang="en-US"/>
          </a:p>
        </p:txBody>
      </p:sp>
    </p:spTree>
    <p:extLst>
      <p:ext uri="{BB962C8B-B14F-4D97-AF65-F5344CB8AC3E}">
        <p14:creationId xmlns:p14="http://schemas.microsoft.com/office/powerpoint/2010/main" val="1434685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Text_mining" TargetMode="External"/><Relationship Id="rId4" Type="http://schemas.openxmlformats.org/officeDocument/2006/relationships/hyperlink" Target="https://en.wikipedia.org/wiki/Information_extraction" TargetMode="External"/><Relationship Id="rId5" Type="http://schemas.openxmlformats.org/officeDocument/2006/relationships/hyperlink" Target="https://en.wikipedia.org/wiki/Natural_language_processing" TargetMode="External"/><Relationship Id="rId6" Type="http://schemas.openxmlformats.org/officeDocument/2006/relationships/hyperlink" Target="http://eventregistry.org/" TargetMode="External"/><Relationship Id="rId1" Type="http://schemas.openxmlformats.org/officeDocument/2006/relationships/slideLayout" Target="../slideLayouts/slideLayout2.xml"/><Relationship Id="rId2" Type="http://schemas.openxmlformats.org/officeDocument/2006/relationships/hyperlink" Target="https://en.wikipedia.org/wiki/Pip_(package_manager)" TargetMode="External"/></Relationships>
</file>

<file path=ppt/slides/_rels/slide2.xml.rels><?xml version="1.0" encoding="UTF-8" standalone="yes"?>
<Relationships xmlns="http://schemas.openxmlformats.org/package/2006/relationships"><Relationship Id="rId11" Type="http://schemas.openxmlformats.org/officeDocument/2006/relationships/hyperlink" Target="https://en.wikipedia.org/wiki/Natural_language" TargetMode="External"/><Relationship Id="rId12" Type="http://schemas.openxmlformats.org/officeDocument/2006/relationships/hyperlink" Target="https://en.wikipedia.org/wiki/Corpus_linguistics" TargetMode="External"/><Relationship Id="rId13" Type="http://schemas.openxmlformats.org/officeDocument/2006/relationships/hyperlink" Target="https://en.wikipedia.org/wiki/Named_entity_recognition" TargetMode="External"/><Relationship Id="rId14" Type="http://schemas.openxmlformats.org/officeDocument/2006/relationships/hyperlink" Target="https://en.wikipedia.org/wiki/Relationship_extraction" TargetMode="External"/><Relationship Id="rId1" Type="http://schemas.openxmlformats.org/officeDocument/2006/relationships/slideLayout" Target="../slideLayouts/slideLayout2.xml"/><Relationship Id="rId2" Type="http://schemas.openxmlformats.org/officeDocument/2006/relationships/hyperlink" Target="https://en.wikipedia.org/wiki/Unstructured_data" TargetMode="External"/><Relationship Id="rId3" Type="http://schemas.openxmlformats.org/officeDocument/2006/relationships/hyperlink" Target="https://en.wikipedia.org/wiki/Machine-readable_data" TargetMode="External"/><Relationship Id="rId4" Type="http://schemas.openxmlformats.org/officeDocument/2006/relationships/hyperlink" Target="https://en.wikipedia.org/wiki/Natural_language_processing" TargetMode="External"/><Relationship Id="rId5" Type="http://schemas.openxmlformats.org/officeDocument/2006/relationships/hyperlink" Target="https://en.wikipedia.org/wiki/Information" TargetMode="External"/><Relationship Id="rId6" Type="http://schemas.openxmlformats.org/officeDocument/2006/relationships/hyperlink" Target="https://en.wikipedia.org/wiki/Plain_text" TargetMode="External"/><Relationship Id="rId7" Type="http://schemas.openxmlformats.org/officeDocument/2006/relationships/hyperlink" Target="https://en.wikipedia.org/wiki/Computer_science" TargetMode="External"/><Relationship Id="rId8" Type="http://schemas.openxmlformats.org/officeDocument/2006/relationships/hyperlink" Target="https://en.wikipedia.org/wiki/Artificial_intelligence" TargetMode="External"/><Relationship Id="rId9" Type="http://schemas.openxmlformats.org/officeDocument/2006/relationships/hyperlink" Target="https://en.wikipedia.org/wiki/Computational_linguistics" TargetMode="External"/><Relationship Id="rId10" Type="http://schemas.openxmlformats.org/officeDocument/2006/relationships/hyperlink" Target="https://en.wikipedia.org/wiki/Computer"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reverb.cs.washington.edu/" TargetMode="External"/><Relationship Id="rId4" Type="http://schemas.openxmlformats.org/officeDocument/2006/relationships/hyperlink" Target="http://openie.allenai.org/" TargetMode="External"/><Relationship Id="rId5" Type="http://schemas.openxmlformats.org/officeDocument/2006/relationships/hyperlink" Target="https://github.com/knowitall/reverb" TargetMode="External"/><Relationship Id="rId6"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http://reverb.cs.washington.edu/reverb-latest.ja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chmmd/ollie/blob/master/README.md" TargetMode="Externa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hyperlink" Target="http://reverb.cs.washington.edu/"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maltparser.org/mco/english_parser/engmalt.html" TargetMode="External"/><Relationship Id="rId4" Type="http://schemas.openxmlformats.org/officeDocument/2006/relationships/hyperlink" Target="https://github.com/schmmd/ollie/blob/master/README.md" TargetMode="External"/><Relationship Id="rId5" Type="http://schemas.openxmlformats.org/officeDocument/2006/relationships/hyperlink" Target="https://knowitall.github.io/ollie/" TargetMode="External"/><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hyperlink" Target="http://knowitall.cs.washington.edu/ollie/ollie-app-latest.jar"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elyase/geotext" TargetMode="External"/><Relationship Id="rId4" Type="http://schemas.openxmlformats.org/officeDocument/2006/relationships/hyperlink" Target="https://github.com/ushahidi/geograpy" TargetMode="External"/><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hyperlink" Target="https://geotext.readthedocs.io/en/lates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arcolagi/quantulum" TargetMode="Externa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hyperlink" Target="http://scikit-learn.org/stable/install.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EventRegistry/event-registry-python/wiki" TargetMode="External"/><Relationship Id="rId4" Type="http://schemas.openxmlformats.org/officeDocument/2006/relationships/hyperlink" Target="https://github.com/EventRegistry/event-registry-python" TargetMode="External"/><Relationship Id="rId1" Type="http://schemas.openxmlformats.org/officeDocument/2006/relationships/slideLayout" Target="../slideLayouts/slideLayout2.xml"/><Relationship Id="rId2" Type="http://schemas.openxmlformats.org/officeDocument/2006/relationships/hyperlink" Target="http://eventregistry.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5294" y="665163"/>
            <a:ext cx="11301412" cy="2387600"/>
          </a:xfrm>
        </p:spPr>
        <p:txBody>
          <a:bodyPr/>
          <a:lstStyle/>
          <a:p>
            <a:r>
              <a:rPr lang="en-US" b="1" dirty="0">
                <a:solidFill>
                  <a:srgbClr val="002060"/>
                </a:solidFill>
              </a:rPr>
              <a:t>Information Extraction/Text Mining</a:t>
            </a:r>
          </a:p>
        </p:txBody>
      </p:sp>
      <p:sp>
        <p:nvSpPr>
          <p:cNvPr id="3" name="Subtitle 2"/>
          <p:cNvSpPr>
            <a:spLocks noGrp="1"/>
          </p:cNvSpPr>
          <p:nvPr>
            <p:ph type="subTitle" idx="1"/>
          </p:nvPr>
        </p:nvSpPr>
        <p:spPr>
          <a:xfrm>
            <a:off x="1524000" y="3602038"/>
            <a:ext cx="9144000" cy="2627312"/>
          </a:xfrm>
        </p:spPr>
        <p:txBody>
          <a:bodyPr>
            <a:normAutofit/>
          </a:bodyPr>
          <a:lstStyle/>
          <a:p>
            <a:r>
              <a:rPr lang="en-US" altLang="zh-CN" sz="3600" b="1" dirty="0" err="1" smtClean="0">
                <a:solidFill>
                  <a:srgbClr val="002060"/>
                </a:solidFill>
              </a:rPr>
              <a:t>Liya</a:t>
            </a:r>
            <a:r>
              <a:rPr lang="zh-CN" altLang="en-US" sz="3600" b="1" dirty="0" smtClean="0">
                <a:solidFill>
                  <a:srgbClr val="002060"/>
                </a:solidFill>
              </a:rPr>
              <a:t> </a:t>
            </a:r>
            <a:r>
              <a:rPr lang="en-US" altLang="zh-CN" sz="3600" b="1" dirty="0" smtClean="0">
                <a:solidFill>
                  <a:srgbClr val="002060"/>
                </a:solidFill>
              </a:rPr>
              <a:t>Wang</a:t>
            </a:r>
          </a:p>
          <a:p>
            <a:r>
              <a:rPr lang="en-US" altLang="zh-CN" sz="3600" b="1" dirty="0" smtClean="0">
                <a:solidFill>
                  <a:srgbClr val="002060"/>
                </a:solidFill>
              </a:rPr>
              <a:t>IST</a:t>
            </a:r>
            <a:r>
              <a:rPr lang="zh-CN" altLang="en-US" sz="3600" b="1" dirty="0" smtClean="0">
                <a:solidFill>
                  <a:srgbClr val="002060"/>
                </a:solidFill>
              </a:rPr>
              <a:t> </a:t>
            </a:r>
            <a:r>
              <a:rPr lang="en-US" altLang="zh-CN" sz="3600" b="1" dirty="0" smtClean="0">
                <a:solidFill>
                  <a:srgbClr val="002060"/>
                </a:solidFill>
              </a:rPr>
              <a:t>664</a:t>
            </a:r>
          </a:p>
          <a:p>
            <a:r>
              <a:rPr lang="en-US" sz="3600" b="1" dirty="0">
                <a:solidFill>
                  <a:srgbClr val="002060"/>
                </a:solidFill>
              </a:rPr>
              <a:t>NLP Application Investigation</a:t>
            </a:r>
          </a:p>
          <a:p>
            <a:endParaRPr lang="en-US" sz="3600" dirty="0">
              <a:solidFill>
                <a:schemeClr val="accent4"/>
              </a:solidFill>
            </a:endParaRPr>
          </a:p>
        </p:txBody>
      </p:sp>
    </p:spTree>
    <p:extLst>
      <p:ext uri="{BB962C8B-B14F-4D97-AF65-F5344CB8AC3E}">
        <p14:creationId xmlns:p14="http://schemas.microsoft.com/office/powerpoint/2010/main" val="1161296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990" y="0"/>
            <a:ext cx="10515600" cy="1325563"/>
          </a:xfrm>
        </p:spPr>
        <p:txBody>
          <a:bodyPr/>
          <a:lstStyle/>
          <a:p>
            <a:r>
              <a:rPr lang="en-US" altLang="zh-CN" b="1" dirty="0" smtClean="0">
                <a:solidFill>
                  <a:srgbClr val="002060"/>
                </a:solidFill>
              </a:rPr>
              <a:t>Issues</a:t>
            </a:r>
            <a:r>
              <a:rPr lang="zh-CN" altLang="en-US" b="1" dirty="0" smtClean="0">
                <a:solidFill>
                  <a:srgbClr val="002060"/>
                </a:solidFill>
              </a:rPr>
              <a:t> </a:t>
            </a:r>
            <a:r>
              <a:rPr lang="en-US" altLang="zh-CN" b="1" dirty="0" smtClean="0">
                <a:solidFill>
                  <a:srgbClr val="002060"/>
                </a:solidFill>
              </a:rPr>
              <a:t>&amp;</a:t>
            </a:r>
            <a:r>
              <a:rPr lang="zh-CN" altLang="en-US" b="1" dirty="0" smtClean="0">
                <a:solidFill>
                  <a:srgbClr val="002060"/>
                </a:solidFill>
              </a:rPr>
              <a:t> </a:t>
            </a:r>
            <a:r>
              <a:rPr lang="en-US" altLang="zh-CN" b="1" dirty="0" smtClean="0">
                <a:solidFill>
                  <a:srgbClr val="002060"/>
                </a:solidFill>
              </a:rPr>
              <a:t>Difficulties</a:t>
            </a:r>
            <a:endParaRPr lang="en-US" b="1" dirty="0">
              <a:solidFill>
                <a:srgbClr val="002060"/>
              </a:solidFill>
            </a:endParaRPr>
          </a:p>
        </p:txBody>
      </p:sp>
      <p:sp>
        <p:nvSpPr>
          <p:cNvPr id="3" name="Content Placeholder 2"/>
          <p:cNvSpPr>
            <a:spLocks noGrp="1"/>
          </p:cNvSpPr>
          <p:nvPr>
            <p:ph idx="1"/>
          </p:nvPr>
        </p:nvSpPr>
        <p:spPr>
          <a:xfrm>
            <a:off x="367989" y="1100796"/>
            <a:ext cx="11731083" cy="5612238"/>
          </a:xfrm>
        </p:spPr>
        <p:txBody>
          <a:bodyPr>
            <a:normAutofit/>
          </a:bodyPr>
          <a:lstStyle/>
          <a:p>
            <a:pPr>
              <a:lnSpc>
                <a:spcPct val="125000"/>
              </a:lnSpc>
            </a:pPr>
            <a:r>
              <a:rPr lang="en-US" altLang="zh-CN" sz="1800" b="1" dirty="0" smtClean="0"/>
              <a:t>Issues:</a:t>
            </a:r>
            <a:r>
              <a:rPr lang="zh-CN" altLang="en-US" sz="1800" b="1" dirty="0" smtClean="0"/>
              <a:t> </a:t>
            </a:r>
            <a:r>
              <a:rPr lang="en-US" altLang="zh-CN" sz="1800" dirty="0" smtClean="0"/>
              <a:t>Though</a:t>
            </a:r>
            <a:r>
              <a:rPr lang="zh-CN" altLang="en-US" sz="1800" dirty="0" smtClean="0"/>
              <a:t> </a:t>
            </a:r>
            <a:r>
              <a:rPr lang="en-US" altLang="zh-CN" sz="1800" dirty="0" smtClean="0"/>
              <a:t>software</a:t>
            </a:r>
            <a:r>
              <a:rPr lang="zh-CN" altLang="en-US" sz="1800" dirty="0" smtClean="0"/>
              <a:t> </a:t>
            </a:r>
            <a:r>
              <a:rPr lang="en-US" altLang="zh-CN" sz="1800" dirty="0" smtClean="0"/>
              <a:t>packages</a:t>
            </a:r>
            <a:r>
              <a:rPr lang="zh-CN" altLang="en-US" sz="1800" dirty="0" smtClean="0"/>
              <a:t> </a:t>
            </a:r>
            <a:r>
              <a:rPr lang="en-US" altLang="zh-CN" sz="1800" dirty="0" smtClean="0"/>
              <a:t>mentioned</a:t>
            </a:r>
            <a:r>
              <a:rPr lang="zh-CN" altLang="en-US" sz="1800" dirty="0" smtClean="0"/>
              <a:t> </a:t>
            </a:r>
            <a:r>
              <a:rPr lang="en-US" altLang="zh-CN" sz="1800" dirty="0" smtClean="0"/>
              <a:t>above</a:t>
            </a:r>
            <a:r>
              <a:rPr lang="zh-CN" altLang="en-US" sz="1800" dirty="0" smtClean="0"/>
              <a:t> </a:t>
            </a:r>
            <a:r>
              <a:rPr lang="en-US" altLang="zh-CN" sz="1800" dirty="0" smtClean="0"/>
              <a:t>have</a:t>
            </a:r>
            <a:r>
              <a:rPr lang="zh-CN" altLang="en-US" sz="1800" dirty="0" smtClean="0"/>
              <a:t> </a:t>
            </a:r>
            <a:r>
              <a:rPr lang="en-US" altLang="zh-CN" sz="1800" dirty="0" smtClean="0"/>
              <a:t>many</a:t>
            </a:r>
            <a:r>
              <a:rPr lang="zh-CN" altLang="en-US" sz="1800" dirty="0" smtClean="0"/>
              <a:t> </a:t>
            </a:r>
            <a:r>
              <a:rPr lang="en-US" altLang="zh-CN" sz="1800" dirty="0" smtClean="0"/>
              <a:t>features</a:t>
            </a:r>
            <a:r>
              <a:rPr lang="zh-CN" altLang="en-US" sz="1800" dirty="0" smtClean="0"/>
              <a:t> </a:t>
            </a:r>
            <a:r>
              <a:rPr lang="en-US" altLang="zh-CN" sz="1800" dirty="0" smtClean="0"/>
              <a:t>and</a:t>
            </a:r>
            <a:r>
              <a:rPr lang="zh-CN" altLang="en-US" sz="1800" dirty="0" smtClean="0"/>
              <a:t> </a:t>
            </a:r>
            <a:r>
              <a:rPr lang="en-US" altLang="zh-CN" sz="1800" dirty="0" smtClean="0"/>
              <a:t>pros,</a:t>
            </a:r>
            <a:r>
              <a:rPr lang="zh-CN" altLang="en-US" sz="1800" dirty="0" smtClean="0"/>
              <a:t> </a:t>
            </a:r>
            <a:r>
              <a:rPr lang="en-US" altLang="zh-CN" sz="1800" dirty="0" smtClean="0"/>
              <a:t>they</a:t>
            </a:r>
            <a:r>
              <a:rPr lang="zh-CN" altLang="en-US" sz="1800" dirty="0" smtClean="0"/>
              <a:t> </a:t>
            </a:r>
            <a:r>
              <a:rPr lang="en-US" altLang="zh-CN" sz="1800" dirty="0" smtClean="0"/>
              <a:t>also</a:t>
            </a:r>
            <a:r>
              <a:rPr lang="zh-CN" altLang="en-US" sz="1800" dirty="0" smtClean="0"/>
              <a:t> </a:t>
            </a:r>
            <a:r>
              <a:rPr lang="en-US" altLang="zh-CN" sz="1800" dirty="0" smtClean="0"/>
              <a:t>have</a:t>
            </a:r>
            <a:r>
              <a:rPr lang="zh-CN" altLang="en-US" sz="1800" dirty="0" smtClean="0"/>
              <a:t> </a:t>
            </a:r>
            <a:r>
              <a:rPr lang="en-US" altLang="zh-CN" sz="1800" dirty="0" smtClean="0"/>
              <a:t>some</a:t>
            </a:r>
            <a:r>
              <a:rPr lang="zh-CN" altLang="en-US" sz="1800" dirty="0" smtClean="0"/>
              <a:t> </a:t>
            </a:r>
            <a:r>
              <a:rPr lang="en-US" altLang="zh-CN" sz="1800" dirty="0" smtClean="0"/>
              <a:t>issues.</a:t>
            </a:r>
          </a:p>
          <a:p>
            <a:pPr lvl="1">
              <a:lnSpc>
                <a:spcPct val="125000"/>
              </a:lnSpc>
            </a:pPr>
            <a:r>
              <a:rPr lang="en-US" altLang="zh-CN" sz="1800" b="1" dirty="0" err="1" smtClean="0"/>
              <a:t>ReVerb</a:t>
            </a:r>
            <a:r>
              <a:rPr lang="en-US" altLang="zh-CN" sz="1800" b="1" dirty="0" smtClean="0"/>
              <a:t>:</a:t>
            </a:r>
            <a:r>
              <a:rPr lang="zh-CN" altLang="en-US" sz="1800" dirty="0" smtClean="0"/>
              <a:t> </a:t>
            </a:r>
            <a:r>
              <a:rPr lang="en-US" altLang="zh-CN" sz="1800" dirty="0" smtClean="0"/>
              <a:t>Can’t</a:t>
            </a:r>
            <a:r>
              <a:rPr lang="zh-CN" altLang="en-US" sz="1800" dirty="0" smtClean="0"/>
              <a:t> </a:t>
            </a:r>
            <a:r>
              <a:rPr lang="en-US" altLang="zh-CN" sz="1800" dirty="0" smtClean="0"/>
              <a:t>deal</a:t>
            </a:r>
            <a:r>
              <a:rPr lang="zh-CN" altLang="en-US" sz="1800" dirty="0" smtClean="0"/>
              <a:t> </a:t>
            </a:r>
            <a:r>
              <a:rPr lang="en-US" altLang="zh-CN" sz="1800" dirty="0" smtClean="0"/>
              <a:t>with</a:t>
            </a:r>
            <a:r>
              <a:rPr lang="zh-CN" altLang="en-US" sz="1800" dirty="0" smtClean="0"/>
              <a:t> </a:t>
            </a:r>
            <a:r>
              <a:rPr lang="en-US" sz="1800" dirty="0" smtClean="0"/>
              <a:t>long-range relations</a:t>
            </a:r>
            <a:r>
              <a:rPr lang="en-US" altLang="zh-CN" sz="1800" dirty="0" smtClean="0"/>
              <a:t>.</a:t>
            </a:r>
            <a:r>
              <a:rPr lang="zh-CN" altLang="en-US" sz="1800" dirty="0" smtClean="0"/>
              <a:t> </a:t>
            </a:r>
            <a:r>
              <a:rPr lang="en-US" altLang="zh-CN" sz="1800" dirty="0" smtClean="0"/>
              <a:t>If</a:t>
            </a:r>
            <a:r>
              <a:rPr lang="zh-CN" altLang="en-US" sz="1800" dirty="0" smtClean="0"/>
              <a:t> </a:t>
            </a:r>
            <a:r>
              <a:rPr lang="en-US" altLang="zh-CN" sz="1800" dirty="0" smtClean="0"/>
              <a:t>the</a:t>
            </a:r>
            <a:r>
              <a:rPr lang="zh-CN" altLang="en-US" sz="1800" dirty="0" smtClean="0"/>
              <a:t> </a:t>
            </a:r>
            <a:r>
              <a:rPr lang="en-US" altLang="zh-CN" sz="1800" dirty="0" smtClean="0"/>
              <a:t>events</a:t>
            </a:r>
            <a:r>
              <a:rPr lang="zh-CN" altLang="en-US" sz="1800" dirty="0" smtClean="0"/>
              <a:t> </a:t>
            </a:r>
            <a:r>
              <a:rPr lang="en-US" altLang="zh-CN" sz="1800" dirty="0" smtClean="0"/>
              <a:t>and</a:t>
            </a:r>
            <a:r>
              <a:rPr lang="zh-CN" altLang="en-US" sz="1800" dirty="0" smtClean="0"/>
              <a:t> </a:t>
            </a:r>
            <a:r>
              <a:rPr lang="en-US" altLang="zh-CN" sz="1800" dirty="0" smtClean="0"/>
              <a:t>relationship</a:t>
            </a:r>
            <a:r>
              <a:rPr lang="zh-CN" altLang="en-US" sz="1800" dirty="0" smtClean="0"/>
              <a:t> </a:t>
            </a:r>
            <a:r>
              <a:rPr lang="en-US" altLang="zh-CN" sz="1800" dirty="0" smtClean="0"/>
              <a:t>don’t</a:t>
            </a:r>
            <a:r>
              <a:rPr lang="zh-CN" altLang="en-US" sz="1800" dirty="0" smtClean="0"/>
              <a:t> </a:t>
            </a:r>
            <a:r>
              <a:rPr lang="en-US" altLang="zh-CN" sz="1800" dirty="0" smtClean="0"/>
              <a:t>stay</a:t>
            </a:r>
            <a:r>
              <a:rPr lang="zh-CN" altLang="en-US" sz="1800" dirty="0" smtClean="0"/>
              <a:t> </a:t>
            </a:r>
            <a:r>
              <a:rPr lang="en-US" altLang="zh-CN" sz="1800" dirty="0" smtClean="0"/>
              <a:t>with</a:t>
            </a:r>
            <a:r>
              <a:rPr lang="zh-CN" altLang="en-US" sz="1800" dirty="0" smtClean="0"/>
              <a:t> </a:t>
            </a:r>
            <a:r>
              <a:rPr lang="en-US" altLang="zh-CN" sz="1800" dirty="0" smtClean="0"/>
              <a:t>each</a:t>
            </a:r>
            <a:r>
              <a:rPr lang="zh-CN" altLang="en-US" sz="1800" dirty="0" smtClean="0"/>
              <a:t> </a:t>
            </a:r>
            <a:r>
              <a:rPr lang="en-US" altLang="zh-CN" sz="1800" dirty="0" smtClean="0"/>
              <a:t>other,</a:t>
            </a:r>
            <a:r>
              <a:rPr lang="zh-CN" altLang="en-US" sz="1800" dirty="0" smtClean="0"/>
              <a:t> </a:t>
            </a:r>
            <a:r>
              <a:rPr lang="en-US" altLang="zh-CN" sz="1800" dirty="0" smtClean="0"/>
              <a:t>it</a:t>
            </a:r>
            <a:r>
              <a:rPr lang="zh-CN" altLang="en-US" sz="1800" dirty="0" smtClean="0"/>
              <a:t> </a:t>
            </a:r>
            <a:r>
              <a:rPr lang="en-US" altLang="zh-CN" sz="1800" dirty="0" smtClean="0"/>
              <a:t>is</a:t>
            </a:r>
            <a:r>
              <a:rPr lang="zh-CN" altLang="en-US" sz="1800" dirty="0" smtClean="0"/>
              <a:t> </a:t>
            </a:r>
            <a:r>
              <a:rPr lang="en-US" altLang="zh-CN" sz="1800" dirty="0" smtClean="0"/>
              <a:t>hard</a:t>
            </a:r>
            <a:r>
              <a:rPr lang="zh-CN" altLang="en-US" sz="1800" dirty="0" smtClean="0"/>
              <a:t> </a:t>
            </a:r>
            <a:r>
              <a:rPr lang="en-US" altLang="zh-CN" sz="1800" dirty="0" smtClean="0"/>
              <a:t>for</a:t>
            </a:r>
            <a:r>
              <a:rPr lang="zh-CN" altLang="en-US" sz="1800" dirty="0" smtClean="0"/>
              <a:t> </a:t>
            </a:r>
            <a:r>
              <a:rPr lang="en-US" altLang="zh-CN" sz="1800" dirty="0" err="1" smtClean="0"/>
              <a:t>ReVerb</a:t>
            </a:r>
            <a:r>
              <a:rPr lang="zh-CN" altLang="en-US" sz="1800" dirty="0" smtClean="0"/>
              <a:t> </a:t>
            </a:r>
            <a:r>
              <a:rPr lang="en-US" altLang="zh-CN" sz="1800" dirty="0" smtClean="0"/>
              <a:t>to</a:t>
            </a:r>
            <a:r>
              <a:rPr lang="zh-CN" altLang="en-US" sz="1800" dirty="0" smtClean="0"/>
              <a:t> </a:t>
            </a:r>
            <a:r>
              <a:rPr lang="en-US" altLang="zh-CN" sz="1800" dirty="0" smtClean="0"/>
              <a:t>find</a:t>
            </a:r>
            <a:r>
              <a:rPr lang="zh-CN" altLang="en-US" sz="1800" dirty="0" smtClean="0"/>
              <a:t> </a:t>
            </a:r>
            <a:r>
              <a:rPr lang="en-US" altLang="zh-CN" sz="1800" dirty="0" smtClean="0"/>
              <a:t>the</a:t>
            </a:r>
            <a:r>
              <a:rPr lang="zh-CN" altLang="en-US" sz="1800" dirty="0" smtClean="0"/>
              <a:t> </a:t>
            </a:r>
            <a:r>
              <a:rPr lang="en-US" altLang="zh-CN" sz="1800" dirty="0" smtClean="0"/>
              <a:t>relationship.</a:t>
            </a:r>
          </a:p>
          <a:p>
            <a:pPr lvl="1">
              <a:lnSpc>
                <a:spcPct val="125000"/>
              </a:lnSpc>
            </a:pPr>
            <a:r>
              <a:rPr lang="en-US" altLang="zh-CN" sz="1800" b="1" dirty="0" err="1" smtClean="0"/>
              <a:t>Oille</a:t>
            </a:r>
            <a:r>
              <a:rPr lang="en-US" altLang="zh-CN" sz="1800" b="1" dirty="0" smtClean="0"/>
              <a:t>:</a:t>
            </a:r>
            <a:r>
              <a:rPr lang="zh-CN" altLang="en-US" sz="1800" dirty="0" smtClean="0"/>
              <a:t> </a:t>
            </a:r>
            <a:r>
              <a:rPr lang="en-US" altLang="zh-CN" sz="1800" dirty="0" smtClean="0"/>
              <a:t>Be</a:t>
            </a:r>
            <a:r>
              <a:rPr lang="zh-CN" altLang="en-US" sz="1800" dirty="0" smtClean="0"/>
              <a:t> </a:t>
            </a:r>
            <a:r>
              <a:rPr lang="en-US" altLang="zh-CN" sz="1800" dirty="0" smtClean="0"/>
              <a:t>good</a:t>
            </a:r>
            <a:r>
              <a:rPr lang="zh-CN" altLang="en-US" sz="1800" dirty="0" smtClean="0"/>
              <a:t> </a:t>
            </a:r>
            <a:r>
              <a:rPr lang="en-US" altLang="zh-CN" sz="1800" dirty="0" smtClean="0"/>
              <a:t>at</a:t>
            </a:r>
            <a:r>
              <a:rPr lang="zh-CN" altLang="en-US" sz="1800" dirty="0" smtClean="0"/>
              <a:t> </a:t>
            </a:r>
            <a:r>
              <a:rPr lang="en-US" altLang="zh-CN" sz="1800" dirty="0" smtClean="0"/>
              <a:t>condition</a:t>
            </a:r>
            <a:r>
              <a:rPr lang="zh-CN" altLang="en-US" sz="1800" dirty="0" smtClean="0"/>
              <a:t> </a:t>
            </a:r>
            <a:r>
              <a:rPr lang="en-US" altLang="zh-CN" sz="1800" dirty="0" smtClean="0"/>
              <a:t>and</a:t>
            </a:r>
            <a:r>
              <a:rPr lang="zh-CN" altLang="en-US" sz="1800" dirty="0" smtClean="0"/>
              <a:t> </a:t>
            </a:r>
            <a:r>
              <a:rPr lang="en-US" altLang="zh-CN" sz="1800" dirty="0" smtClean="0"/>
              <a:t>attributes</a:t>
            </a:r>
            <a:r>
              <a:rPr lang="zh-CN" altLang="en-US" sz="1800" dirty="0" smtClean="0"/>
              <a:t> </a:t>
            </a:r>
            <a:r>
              <a:rPr lang="en-US" altLang="zh-CN" sz="1800" dirty="0" smtClean="0"/>
              <a:t>analysis,</a:t>
            </a:r>
            <a:r>
              <a:rPr lang="zh-CN" altLang="en-US" sz="1800" dirty="0" smtClean="0"/>
              <a:t> </a:t>
            </a:r>
            <a:r>
              <a:rPr lang="en-US" altLang="zh-CN" sz="1800" dirty="0" smtClean="0"/>
              <a:t>however,</a:t>
            </a:r>
            <a:r>
              <a:rPr lang="zh-CN" altLang="en-US" sz="1800" dirty="0" smtClean="0"/>
              <a:t> </a:t>
            </a:r>
            <a:r>
              <a:rPr lang="en-US" altLang="zh-CN" sz="1800" dirty="0" smtClean="0"/>
              <a:t>can’t</a:t>
            </a:r>
            <a:r>
              <a:rPr lang="zh-CN" altLang="en-US" sz="1800" dirty="0" smtClean="0"/>
              <a:t> </a:t>
            </a:r>
            <a:r>
              <a:rPr lang="en-US" altLang="zh-CN" sz="1800" dirty="0" smtClean="0"/>
              <a:t>analyzed</a:t>
            </a:r>
            <a:r>
              <a:rPr lang="zh-CN" altLang="en-US" sz="1800" dirty="0" smtClean="0"/>
              <a:t> </a:t>
            </a:r>
            <a:r>
              <a:rPr lang="en-US" altLang="zh-CN" sz="1800" dirty="0" smtClean="0"/>
              <a:t>sentence</a:t>
            </a:r>
            <a:r>
              <a:rPr lang="zh-CN" altLang="en-US" sz="1800" dirty="0" smtClean="0"/>
              <a:t> </a:t>
            </a:r>
            <a:r>
              <a:rPr lang="en-US" altLang="zh-CN" sz="1800" dirty="0" smtClean="0"/>
              <a:t>that</a:t>
            </a:r>
            <a:r>
              <a:rPr lang="zh-CN" altLang="en-US" sz="1800" dirty="0" smtClean="0"/>
              <a:t> </a:t>
            </a:r>
            <a:r>
              <a:rPr lang="en-US" altLang="zh-CN" sz="1800" dirty="0" smtClean="0"/>
              <a:t>has</a:t>
            </a:r>
            <a:r>
              <a:rPr lang="zh-CN" altLang="en-US" sz="1800" dirty="0" smtClean="0"/>
              <a:t> </a:t>
            </a:r>
            <a:r>
              <a:rPr lang="en-US" sz="1800" dirty="0"/>
              <a:t>subordinate </a:t>
            </a:r>
            <a:r>
              <a:rPr lang="en-US" sz="1800" dirty="0" smtClean="0"/>
              <a:t>clause</a:t>
            </a:r>
            <a:r>
              <a:rPr lang="en-US" altLang="zh-CN" sz="1800" dirty="0" smtClean="0"/>
              <a:t>.</a:t>
            </a:r>
            <a:r>
              <a:rPr lang="zh-CN" altLang="en-US" sz="1800" dirty="0" smtClean="0"/>
              <a:t> </a:t>
            </a:r>
            <a:r>
              <a:rPr lang="en-US" altLang="zh-CN" sz="1800" dirty="0" smtClean="0"/>
              <a:t>(e.g.</a:t>
            </a:r>
            <a:r>
              <a:rPr lang="zh-CN" altLang="en-US" sz="1800" dirty="0" smtClean="0"/>
              <a:t> </a:t>
            </a:r>
            <a:r>
              <a:rPr lang="en-US" altLang="zh-CN" sz="1800" dirty="0" smtClean="0"/>
              <a:t>The count of words which are common to title of the document and sentence.)</a:t>
            </a:r>
          </a:p>
          <a:p>
            <a:pPr lvl="1">
              <a:lnSpc>
                <a:spcPct val="125000"/>
              </a:lnSpc>
            </a:pPr>
            <a:r>
              <a:rPr lang="en-US" sz="1800" b="1" dirty="0" err="1" smtClean="0"/>
              <a:t>Eventregistry</a:t>
            </a:r>
            <a:r>
              <a:rPr lang="en-US" altLang="zh-CN" sz="1800" b="1" dirty="0" smtClean="0"/>
              <a:t>:</a:t>
            </a:r>
            <a:r>
              <a:rPr lang="zh-CN" altLang="en-US" sz="1800" b="1" dirty="0" smtClean="0"/>
              <a:t> </a:t>
            </a:r>
            <a:r>
              <a:rPr lang="en-US" altLang="zh-CN" sz="1800" dirty="0"/>
              <a:t>T</a:t>
            </a:r>
            <a:r>
              <a:rPr lang="en-US" altLang="zh-CN" sz="1800" dirty="0" smtClean="0"/>
              <a:t>he</a:t>
            </a:r>
            <a:r>
              <a:rPr lang="zh-CN" altLang="en-US" sz="1800" dirty="0" smtClean="0"/>
              <a:t> </a:t>
            </a:r>
            <a:r>
              <a:rPr lang="en-US" altLang="zh-CN" sz="1800" dirty="0" smtClean="0"/>
              <a:t>results</a:t>
            </a:r>
            <a:r>
              <a:rPr lang="zh-CN" altLang="en-US" sz="1800" dirty="0" smtClean="0"/>
              <a:t> </a:t>
            </a:r>
            <a:r>
              <a:rPr lang="en-US" altLang="zh-CN" sz="1800" dirty="0" smtClean="0"/>
              <a:t>of</a:t>
            </a:r>
            <a:r>
              <a:rPr lang="zh-CN" altLang="en-US" sz="1800" dirty="0" smtClean="0"/>
              <a:t> </a:t>
            </a:r>
            <a:r>
              <a:rPr lang="en-US" altLang="zh-CN" sz="1800" dirty="0" smtClean="0"/>
              <a:t>return</a:t>
            </a:r>
            <a:r>
              <a:rPr lang="en-US" altLang="zh-CN" sz="1800" dirty="0" smtClean="0"/>
              <a:t>ed</a:t>
            </a:r>
            <a:r>
              <a:rPr lang="zh-CN" altLang="en-US" sz="1800" dirty="0" smtClean="0"/>
              <a:t> </a:t>
            </a:r>
            <a:r>
              <a:rPr lang="en-US" altLang="zh-CN" sz="1800" dirty="0" smtClean="0"/>
              <a:t>articles</a:t>
            </a:r>
            <a:r>
              <a:rPr lang="zh-CN" altLang="en-US" sz="1800" dirty="0" smtClean="0"/>
              <a:t> </a:t>
            </a:r>
            <a:r>
              <a:rPr lang="en-US" altLang="zh-CN" sz="1800" dirty="0" smtClean="0"/>
              <a:t>are</a:t>
            </a:r>
            <a:r>
              <a:rPr lang="zh-CN" altLang="en-US" sz="1800" dirty="0" smtClean="0"/>
              <a:t> </a:t>
            </a:r>
            <a:r>
              <a:rPr lang="en-US" altLang="zh-CN" sz="1800" dirty="0" smtClean="0"/>
              <a:t>huge</a:t>
            </a:r>
            <a:r>
              <a:rPr lang="zh-CN" altLang="en-US" sz="1800" dirty="0" smtClean="0"/>
              <a:t> </a:t>
            </a:r>
            <a:r>
              <a:rPr lang="en-US" altLang="zh-CN" sz="1800" dirty="0" smtClean="0"/>
              <a:t>and</a:t>
            </a:r>
            <a:r>
              <a:rPr lang="zh-CN" altLang="en-US" sz="1800" dirty="0" smtClean="0"/>
              <a:t> </a:t>
            </a:r>
            <a:r>
              <a:rPr lang="en-US" altLang="zh-CN" sz="1800" dirty="0" smtClean="0"/>
              <a:t>mass</a:t>
            </a:r>
            <a:r>
              <a:rPr lang="zh-CN" altLang="en-US" sz="1800" dirty="0" smtClean="0"/>
              <a:t> </a:t>
            </a:r>
            <a:r>
              <a:rPr lang="en-US" altLang="zh-CN" sz="1800" dirty="0" smtClean="0"/>
              <a:t>without</a:t>
            </a:r>
            <a:r>
              <a:rPr lang="zh-CN" altLang="en-US" sz="1800" dirty="0" smtClean="0"/>
              <a:t> </a:t>
            </a:r>
            <a:r>
              <a:rPr lang="en-US" altLang="zh-CN" sz="1800" dirty="0" smtClean="0"/>
              <a:t>data</a:t>
            </a:r>
            <a:r>
              <a:rPr lang="zh-CN" altLang="en-US" sz="1800" dirty="0" smtClean="0"/>
              <a:t> </a:t>
            </a:r>
            <a:r>
              <a:rPr lang="en-US" altLang="zh-CN" sz="1800" dirty="0" smtClean="0"/>
              <a:t>source</a:t>
            </a:r>
            <a:r>
              <a:rPr lang="zh-CN" altLang="en-US" sz="1800" dirty="0" smtClean="0"/>
              <a:t> </a:t>
            </a:r>
            <a:r>
              <a:rPr lang="en-US" altLang="zh-CN" sz="1800" dirty="0" smtClean="0"/>
              <a:t>URL.</a:t>
            </a:r>
            <a:r>
              <a:rPr lang="zh-CN" altLang="en-US" sz="1800" dirty="0" smtClean="0"/>
              <a:t> </a:t>
            </a:r>
            <a:r>
              <a:rPr lang="en-US" altLang="zh-CN" sz="1800" dirty="0" smtClean="0"/>
              <a:t>I</a:t>
            </a:r>
            <a:r>
              <a:rPr lang="zh-CN" altLang="en-US" sz="1800" dirty="0" smtClean="0"/>
              <a:t> </a:t>
            </a:r>
            <a:r>
              <a:rPr lang="en-US" altLang="zh-CN" sz="1800" dirty="0" smtClean="0"/>
              <a:t>think</a:t>
            </a:r>
            <a:r>
              <a:rPr lang="zh-CN" altLang="en-US" sz="1800" dirty="0" smtClean="0"/>
              <a:t> </a:t>
            </a:r>
            <a:r>
              <a:rPr lang="en-US" altLang="zh-CN" sz="1800" dirty="0" smtClean="0"/>
              <a:t>it</a:t>
            </a:r>
            <a:r>
              <a:rPr lang="zh-CN" altLang="en-US" sz="1800" dirty="0" smtClean="0"/>
              <a:t> </a:t>
            </a:r>
            <a:r>
              <a:rPr lang="en-US" altLang="zh-CN" sz="1800" dirty="0" smtClean="0"/>
              <a:t>is</a:t>
            </a:r>
            <a:r>
              <a:rPr lang="zh-CN" altLang="en-US" sz="1800" dirty="0" smtClean="0"/>
              <a:t> </a:t>
            </a:r>
            <a:r>
              <a:rPr lang="en-US" altLang="zh-CN" sz="1800" dirty="0" smtClean="0"/>
              <a:t>better</a:t>
            </a:r>
            <a:r>
              <a:rPr lang="zh-CN" altLang="en-US" sz="1800" dirty="0" smtClean="0"/>
              <a:t> </a:t>
            </a:r>
            <a:r>
              <a:rPr lang="en-US" altLang="zh-CN" sz="1800" dirty="0" smtClean="0"/>
              <a:t>to</a:t>
            </a:r>
            <a:r>
              <a:rPr lang="zh-CN" altLang="en-US" sz="1800" dirty="0" smtClean="0"/>
              <a:t> </a:t>
            </a:r>
            <a:endParaRPr lang="en-US" altLang="zh-CN" sz="1800" dirty="0"/>
          </a:p>
          <a:p>
            <a:pPr marL="457200" lvl="1" indent="0">
              <a:lnSpc>
                <a:spcPct val="125000"/>
              </a:lnSpc>
              <a:buNone/>
            </a:pPr>
            <a:r>
              <a:rPr lang="zh-CN" altLang="en-US" sz="1800" dirty="0" smtClean="0"/>
              <a:t>                              </a:t>
            </a:r>
            <a:r>
              <a:rPr lang="en-US" altLang="zh-CN" sz="1800" dirty="0" smtClean="0"/>
              <a:t>also</a:t>
            </a:r>
            <a:r>
              <a:rPr lang="zh-CN" altLang="en-US" sz="1800" dirty="0" smtClean="0"/>
              <a:t> </a:t>
            </a:r>
            <a:r>
              <a:rPr lang="en-US" altLang="zh-CN" sz="1800" dirty="0" smtClean="0"/>
              <a:t>offer</a:t>
            </a:r>
            <a:r>
              <a:rPr lang="zh-CN" altLang="en-US" sz="1800" dirty="0" smtClean="0"/>
              <a:t> </a:t>
            </a:r>
            <a:r>
              <a:rPr lang="en-US" altLang="zh-CN" sz="1800" dirty="0" smtClean="0"/>
              <a:t>the</a:t>
            </a:r>
            <a:r>
              <a:rPr lang="zh-CN" altLang="en-US" sz="1800" dirty="0" smtClean="0"/>
              <a:t> </a:t>
            </a:r>
            <a:r>
              <a:rPr lang="en-US" altLang="zh-CN" sz="1800" dirty="0" smtClean="0"/>
              <a:t>URL</a:t>
            </a:r>
            <a:r>
              <a:rPr lang="zh-CN" altLang="en-US" sz="1800" dirty="0" smtClean="0"/>
              <a:t> </a:t>
            </a:r>
            <a:r>
              <a:rPr lang="en-US" altLang="zh-CN" sz="1800" dirty="0" smtClean="0"/>
              <a:t>links</a:t>
            </a:r>
            <a:r>
              <a:rPr lang="zh-CN" altLang="en-US" sz="1800" dirty="0" smtClean="0"/>
              <a:t> </a:t>
            </a:r>
            <a:r>
              <a:rPr lang="en-US" altLang="zh-CN" sz="1800" dirty="0" smtClean="0"/>
              <a:t>so</a:t>
            </a:r>
            <a:r>
              <a:rPr lang="zh-CN" altLang="en-US" sz="1800" dirty="0" smtClean="0"/>
              <a:t> </a:t>
            </a:r>
            <a:r>
              <a:rPr lang="en-US" altLang="zh-CN" sz="1800" dirty="0" smtClean="0"/>
              <a:t>that</a:t>
            </a:r>
            <a:r>
              <a:rPr lang="zh-CN" altLang="en-US" sz="1800" dirty="0" smtClean="0"/>
              <a:t> </a:t>
            </a:r>
            <a:r>
              <a:rPr lang="en-US" altLang="zh-CN" sz="1800" dirty="0" smtClean="0"/>
              <a:t>the</a:t>
            </a:r>
            <a:r>
              <a:rPr lang="zh-CN" altLang="en-US" sz="1800" dirty="0" smtClean="0"/>
              <a:t> </a:t>
            </a:r>
            <a:r>
              <a:rPr lang="en-US" altLang="zh-CN" sz="1800" dirty="0" smtClean="0"/>
              <a:t>user</a:t>
            </a:r>
            <a:r>
              <a:rPr lang="zh-CN" altLang="en-US" sz="1800" dirty="0" smtClean="0"/>
              <a:t> </a:t>
            </a:r>
            <a:r>
              <a:rPr lang="en-US" altLang="zh-CN" sz="1800" dirty="0" smtClean="0"/>
              <a:t>can</a:t>
            </a:r>
            <a:r>
              <a:rPr lang="zh-CN" altLang="en-US" sz="1800" dirty="0" smtClean="0"/>
              <a:t> </a:t>
            </a:r>
            <a:r>
              <a:rPr lang="en-US" altLang="zh-CN" sz="1800" dirty="0" smtClean="0"/>
              <a:t>find</a:t>
            </a:r>
            <a:r>
              <a:rPr lang="zh-CN" altLang="en-US" sz="1800" dirty="0" smtClean="0"/>
              <a:t> </a:t>
            </a:r>
            <a:r>
              <a:rPr lang="en-US" altLang="zh-CN" sz="1800" dirty="0" smtClean="0"/>
              <a:t>the</a:t>
            </a:r>
            <a:r>
              <a:rPr lang="zh-CN" altLang="en-US" sz="1800" dirty="0" smtClean="0"/>
              <a:t> </a:t>
            </a:r>
            <a:r>
              <a:rPr lang="en-US" altLang="zh-CN" sz="1800" dirty="0" smtClean="0"/>
              <a:t>original</a:t>
            </a:r>
            <a:r>
              <a:rPr lang="zh-CN" altLang="en-US" sz="1800" dirty="0" smtClean="0"/>
              <a:t> </a:t>
            </a:r>
            <a:r>
              <a:rPr lang="en-US" altLang="zh-CN" sz="1800" dirty="0" smtClean="0"/>
              <a:t>articles.</a:t>
            </a:r>
          </a:p>
          <a:p>
            <a:pPr lvl="1">
              <a:lnSpc>
                <a:spcPct val="125000"/>
              </a:lnSpc>
            </a:pPr>
            <a:r>
              <a:rPr lang="en-US" altLang="zh-CN" sz="1800" dirty="0" smtClean="0"/>
              <a:t>Environment:</a:t>
            </a:r>
            <a:r>
              <a:rPr lang="zh-CN" altLang="en-US" sz="1800" dirty="0" smtClean="0"/>
              <a:t> </a:t>
            </a:r>
            <a:r>
              <a:rPr lang="en-US" sz="1800" b="1" dirty="0" err="1" smtClean="0"/>
              <a:t>Eventregistry</a:t>
            </a:r>
            <a:r>
              <a:rPr lang="zh-CN" altLang="en-US" sz="1800" b="1" dirty="0" smtClean="0"/>
              <a:t> </a:t>
            </a:r>
            <a:r>
              <a:rPr lang="en-US" altLang="zh-CN" sz="1800" dirty="0" smtClean="0"/>
              <a:t>can</a:t>
            </a:r>
            <a:r>
              <a:rPr lang="zh-CN" altLang="en-US" sz="1800" dirty="0" smtClean="0"/>
              <a:t> </a:t>
            </a:r>
            <a:r>
              <a:rPr lang="en-US" altLang="zh-CN" sz="1800" dirty="0" smtClean="0"/>
              <a:t>be</a:t>
            </a:r>
            <a:r>
              <a:rPr lang="zh-CN" altLang="en-US" sz="1800" dirty="0" smtClean="0"/>
              <a:t> </a:t>
            </a:r>
            <a:r>
              <a:rPr lang="en-US" altLang="zh-CN" sz="1800" dirty="0" smtClean="0"/>
              <a:t>just</a:t>
            </a:r>
            <a:r>
              <a:rPr lang="zh-CN" altLang="en-US" sz="1800" dirty="0" smtClean="0"/>
              <a:t> </a:t>
            </a:r>
            <a:r>
              <a:rPr lang="en-US" altLang="zh-CN" sz="1800" dirty="0" smtClean="0"/>
              <a:t>run</a:t>
            </a:r>
            <a:r>
              <a:rPr lang="zh-CN" altLang="en-US" sz="1800" dirty="0" smtClean="0"/>
              <a:t> </a:t>
            </a:r>
            <a:r>
              <a:rPr lang="en-US" altLang="zh-CN" sz="1800" dirty="0" smtClean="0"/>
              <a:t>in</a:t>
            </a:r>
            <a:r>
              <a:rPr lang="zh-CN" altLang="en-US" sz="1800" dirty="0" smtClean="0"/>
              <a:t> </a:t>
            </a:r>
            <a:r>
              <a:rPr lang="en-US" altLang="zh-CN" sz="1800" dirty="0" smtClean="0"/>
              <a:t>the</a:t>
            </a:r>
            <a:r>
              <a:rPr lang="zh-CN" altLang="en-US" sz="1800" dirty="0" smtClean="0"/>
              <a:t> </a:t>
            </a:r>
            <a:r>
              <a:rPr lang="en-US" altLang="zh-CN" sz="1800" dirty="0" smtClean="0"/>
              <a:t>Python</a:t>
            </a:r>
            <a:r>
              <a:rPr lang="zh-CN" altLang="en-US" sz="1800" dirty="0" smtClean="0"/>
              <a:t> </a:t>
            </a:r>
            <a:r>
              <a:rPr lang="en-US" altLang="zh-CN" sz="1800" dirty="0" smtClean="0"/>
              <a:t>2.7</a:t>
            </a:r>
            <a:r>
              <a:rPr lang="zh-CN" altLang="en-US" sz="1800" dirty="0" smtClean="0"/>
              <a:t> </a:t>
            </a:r>
            <a:r>
              <a:rPr lang="en-US" altLang="zh-CN" sz="1800" dirty="0" smtClean="0"/>
              <a:t>environment,</a:t>
            </a:r>
            <a:r>
              <a:rPr lang="zh-CN" altLang="en-US" sz="1800" dirty="0" smtClean="0"/>
              <a:t> </a:t>
            </a:r>
            <a:r>
              <a:rPr lang="en-US" altLang="zh-CN" sz="1800" dirty="0" smtClean="0"/>
              <a:t>but</a:t>
            </a:r>
            <a:r>
              <a:rPr lang="zh-CN" altLang="en-US" sz="1800" dirty="0" smtClean="0"/>
              <a:t> </a:t>
            </a:r>
            <a:r>
              <a:rPr lang="en-US" altLang="zh-CN" sz="1800" dirty="0" smtClean="0"/>
              <a:t>not</a:t>
            </a:r>
            <a:r>
              <a:rPr lang="zh-CN" altLang="en-US" sz="1800" dirty="0" smtClean="0"/>
              <a:t> </a:t>
            </a:r>
            <a:r>
              <a:rPr lang="en-US" altLang="zh-CN" sz="1800" dirty="0" smtClean="0"/>
              <a:t>Python</a:t>
            </a:r>
            <a:r>
              <a:rPr lang="zh-CN" altLang="en-US" sz="1800" dirty="0" smtClean="0"/>
              <a:t> </a:t>
            </a:r>
            <a:r>
              <a:rPr lang="en-US" altLang="zh-CN" sz="1800" dirty="0" smtClean="0"/>
              <a:t>3.6.</a:t>
            </a:r>
          </a:p>
          <a:p>
            <a:pPr>
              <a:lnSpc>
                <a:spcPct val="125000"/>
              </a:lnSpc>
            </a:pPr>
            <a:r>
              <a:rPr lang="en-US" altLang="zh-CN" sz="1800" b="1" dirty="0" smtClean="0"/>
              <a:t>Difficulties:</a:t>
            </a:r>
            <a:r>
              <a:rPr lang="zh-CN" altLang="en-US" sz="1800" b="1" dirty="0" smtClean="0"/>
              <a:t> </a:t>
            </a:r>
            <a:endParaRPr lang="en-US" altLang="zh-CN" sz="1800" b="1" dirty="0" smtClean="0"/>
          </a:p>
          <a:p>
            <a:pPr lvl="1">
              <a:lnSpc>
                <a:spcPct val="125000"/>
              </a:lnSpc>
            </a:pPr>
            <a:r>
              <a:rPr lang="en-US" altLang="zh-CN" sz="1800" dirty="0" smtClean="0"/>
              <a:t>In</a:t>
            </a:r>
            <a:r>
              <a:rPr lang="zh-CN" altLang="en-US" sz="1800" dirty="0" smtClean="0"/>
              <a:t> </a:t>
            </a:r>
            <a:r>
              <a:rPr lang="en-US" altLang="zh-CN" sz="1800" dirty="0" smtClean="0"/>
              <a:t>this</a:t>
            </a:r>
            <a:r>
              <a:rPr lang="zh-CN" altLang="en-US" sz="1800" dirty="0" smtClean="0"/>
              <a:t> </a:t>
            </a:r>
            <a:r>
              <a:rPr lang="en-US" altLang="zh-CN" sz="1800" dirty="0" smtClean="0"/>
              <a:t>study,</a:t>
            </a:r>
            <a:r>
              <a:rPr lang="zh-CN" altLang="en-US" sz="1800" dirty="0" smtClean="0"/>
              <a:t> </a:t>
            </a:r>
            <a:r>
              <a:rPr lang="en-US" altLang="zh-CN" sz="1800" dirty="0" smtClean="0"/>
              <a:t>I</a:t>
            </a:r>
            <a:r>
              <a:rPr lang="zh-CN" altLang="en-US" sz="1800" dirty="0" smtClean="0"/>
              <a:t> </a:t>
            </a:r>
            <a:r>
              <a:rPr lang="en-US" altLang="zh-CN" sz="1800" dirty="0" smtClean="0"/>
              <a:t>found</a:t>
            </a:r>
            <a:r>
              <a:rPr lang="zh-CN" altLang="en-US" sz="1800" dirty="0" smtClean="0"/>
              <a:t> </a:t>
            </a:r>
            <a:r>
              <a:rPr lang="en-US" altLang="zh-CN" sz="1800" dirty="0" smtClean="0"/>
              <a:t>the</a:t>
            </a:r>
            <a:r>
              <a:rPr lang="zh-CN" altLang="en-US" sz="1800" dirty="0" smtClean="0"/>
              <a:t> </a:t>
            </a:r>
            <a:r>
              <a:rPr lang="en-US" altLang="zh-CN" sz="1800" dirty="0" smtClean="0"/>
              <a:t>installation</a:t>
            </a:r>
            <a:r>
              <a:rPr lang="zh-CN" altLang="en-US" sz="1800" dirty="0" smtClean="0"/>
              <a:t> </a:t>
            </a:r>
            <a:r>
              <a:rPr lang="en-US" altLang="zh-CN" sz="1800" dirty="0" smtClean="0"/>
              <a:t>methods</a:t>
            </a:r>
            <a:r>
              <a:rPr lang="zh-CN" altLang="en-US" sz="1800" dirty="0" smtClean="0"/>
              <a:t> </a:t>
            </a:r>
            <a:r>
              <a:rPr lang="en-US" altLang="zh-CN" sz="1800" dirty="0" smtClean="0"/>
              <a:t>are</a:t>
            </a:r>
            <a:r>
              <a:rPr lang="zh-CN" altLang="en-US" sz="1800" dirty="0" smtClean="0"/>
              <a:t> </a:t>
            </a:r>
            <a:r>
              <a:rPr lang="en-US" altLang="zh-CN" sz="1800" dirty="0" smtClean="0"/>
              <a:t>difficult</a:t>
            </a:r>
            <a:r>
              <a:rPr lang="zh-CN" altLang="en-US" sz="1800" dirty="0" smtClean="0"/>
              <a:t> </a:t>
            </a:r>
            <a:r>
              <a:rPr lang="en-US" altLang="zh-CN" sz="1800" dirty="0" smtClean="0"/>
              <a:t>for</a:t>
            </a:r>
            <a:r>
              <a:rPr lang="zh-CN" altLang="en-US" sz="1800" dirty="0" smtClean="0"/>
              <a:t> </a:t>
            </a:r>
            <a:r>
              <a:rPr lang="en-US" altLang="zh-CN" sz="1800" dirty="0" smtClean="0"/>
              <a:t>me.</a:t>
            </a:r>
            <a:r>
              <a:rPr lang="zh-CN" altLang="en-US" sz="1800" dirty="0" smtClean="0"/>
              <a:t> </a:t>
            </a:r>
            <a:endParaRPr lang="en-US" altLang="zh-CN" sz="1800" dirty="0" smtClean="0"/>
          </a:p>
          <a:p>
            <a:pPr lvl="1">
              <a:lnSpc>
                <a:spcPct val="125000"/>
              </a:lnSpc>
            </a:pPr>
            <a:r>
              <a:rPr lang="en-US" altLang="zh-CN" sz="1800" dirty="0" smtClean="0"/>
              <a:t>For</a:t>
            </a:r>
            <a:r>
              <a:rPr lang="zh-CN" altLang="en-US" sz="1800" dirty="0" smtClean="0"/>
              <a:t> </a:t>
            </a:r>
            <a:r>
              <a:rPr lang="en-US" altLang="zh-CN" sz="1800" dirty="0" err="1" smtClean="0"/>
              <a:t>Quantulum</a:t>
            </a:r>
            <a:r>
              <a:rPr lang="en-US" altLang="zh-CN" sz="1800" dirty="0" smtClean="0"/>
              <a:t>,</a:t>
            </a:r>
            <a:r>
              <a:rPr lang="zh-CN" altLang="en-US" sz="1800" dirty="0" smtClean="0"/>
              <a:t> </a:t>
            </a:r>
            <a:r>
              <a:rPr lang="en-US" altLang="zh-CN" sz="1800" dirty="0" err="1" smtClean="0"/>
              <a:t>Sklearn</a:t>
            </a:r>
            <a:r>
              <a:rPr lang="zh-CN" altLang="en-US" sz="1800" dirty="0" smtClean="0"/>
              <a:t> </a:t>
            </a:r>
            <a:r>
              <a:rPr lang="en-US" altLang="zh-CN" sz="1800" dirty="0" smtClean="0"/>
              <a:t>is</a:t>
            </a:r>
            <a:r>
              <a:rPr lang="zh-CN" altLang="en-US" sz="1800" dirty="0" smtClean="0"/>
              <a:t> </a:t>
            </a:r>
            <a:r>
              <a:rPr lang="en-US" altLang="zh-CN" sz="1800" dirty="0" smtClean="0"/>
              <a:t>needed</a:t>
            </a:r>
            <a:r>
              <a:rPr lang="zh-CN" altLang="en-US" sz="1800" dirty="0" smtClean="0"/>
              <a:t> </a:t>
            </a:r>
            <a:r>
              <a:rPr lang="en-US" altLang="zh-CN" sz="1800" dirty="0" smtClean="0"/>
              <a:t>to</a:t>
            </a:r>
            <a:r>
              <a:rPr lang="zh-CN" altLang="en-US" sz="1800" dirty="0" smtClean="0"/>
              <a:t> </a:t>
            </a:r>
            <a:r>
              <a:rPr lang="en-US" altLang="zh-CN" sz="1800" dirty="0" smtClean="0"/>
              <a:t>be</a:t>
            </a:r>
            <a:r>
              <a:rPr lang="zh-CN" altLang="en-US" sz="1800" dirty="0" smtClean="0"/>
              <a:t> </a:t>
            </a:r>
            <a:r>
              <a:rPr lang="en-US" altLang="zh-CN" sz="1800" dirty="0" smtClean="0"/>
              <a:t>installed</a:t>
            </a:r>
            <a:r>
              <a:rPr lang="zh-CN" altLang="en-US" sz="1800" dirty="0" smtClean="0"/>
              <a:t> </a:t>
            </a:r>
            <a:r>
              <a:rPr lang="en-US" altLang="zh-CN" sz="1800" dirty="0" smtClean="0"/>
              <a:t>first.</a:t>
            </a:r>
          </a:p>
          <a:p>
            <a:pPr lvl="1">
              <a:lnSpc>
                <a:spcPct val="125000"/>
              </a:lnSpc>
            </a:pPr>
            <a:r>
              <a:rPr lang="en-US" altLang="zh-CN" sz="1800" dirty="0" smtClean="0"/>
              <a:t>For</a:t>
            </a:r>
            <a:r>
              <a:rPr lang="zh-CN" altLang="en-US" sz="1800" dirty="0" smtClean="0"/>
              <a:t> </a:t>
            </a:r>
            <a:r>
              <a:rPr lang="en-US" sz="1800" dirty="0" err="1" smtClean="0"/>
              <a:t>Eventregistry</a:t>
            </a:r>
            <a:r>
              <a:rPr lang="en-US" altLang="zh-CN" sz="1800" dirty="0" smtClean="0"/>
              <a:t>,</a:t>
            </a:r>
            <a:r>
              <a:rPr lang="zh-CN" altLang="en-US" sz="1800" dirty="0" smtClean="0"/>
              <a:t> </a:t>
            </a:r>
            <a:r>
              <a:rPr lang="en-US" altLang="zh-CN" sz="1800" dirty="0" smtClean="0"/>
              <a:t>I</a:t>
            </a:r>
            <a:r>
              <a:rPr lang="zh-CN" altLang="en-US" sz="1800" dirty="0" smtClean="0"/>
              <a:t> </a:t>
            </a:r>
            <a:r>
              <a:rPr lang="en-US" altLang="zh-CN" sz="1800" dirty="0" smtClean="0"/>
              <a:t>go</a:t>
            </a:r>
            <a:r>
              <a:rPr lang="en-US" altLang="zh-CN" sz="1800" dirty="0" smtClean="0"/>
              <a:t>t</a:t>
            </a:r>
            <a:r>
              <a:rPr lang="zh-CN" altLang="en-US" sz="1800" dirty="0" smtClean="0"/>
              <a:t> </a:t>
            </a:r>
            <a:r>
              <a:rPr lang="en-US" altLang="zh-CN" sz="1800" dirty="0" smtClean="0"/>
              <a:t>stuck</a:t>
            </a:r>
            <a:r>
              <a:rPr lang="zh-CN" altLang="en-US" sz="1800" dirty="0" smtClean="0"/>
              <a:t> </a:t>
            </a:r>
            <a:r>
              <a:rPr lang="en-US" altLang="zh-CN" sz="1800" dirty="0" smtClean="0"/>
              <a:t>in</a:t>
            </a:r>
            <a:r>
              <a:rPr lang="zh-CN" altLang="en-US" sz="1800" dirty="0" smtClean="0"/>
              <a:t> </a:t>
            </a:r>
            <a:r>
              <a:rPr lang="en-US" altLang="zh-CN" sz="1800" dirty="0" smtClean="0"/>
              <a:t>Python</a:t>
            </a:r>
            <a:r>
              <a:rPr lang="zh-CN" altLang="en-US" sz="1800" dirty="0" smtClean="0"/>
              <a:t> </a:t>
            </a:r>
            <a:r>
              <a:rPr lang="en-US" altLang="zh-CN" sz="1800" dirty="0" smtClean="0"/>
              <a:t>3.6.</a:t>
            </a:r>
            <a:endParaRPr lang="en-US" sz="1800" dirty="0"/>
          </a:p>
        </p:txBody>
      </p:sp>
    </p:spTree>
    <p:extLst>
      <p:ext uri="{BB962C8B-B14F-4D97-AF65-F5344CB8AC3E}">
        <p14:creationId xmlns:p14="http://schemas.microsoft.com/office/powerpoint/2010/main" val="1630488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267" y="-144705"/>
            <a:ext cx="10515600" cy="1325563"/>
          </a:xfrm>
        </p:spPr>
        <p:txBody>
          <a:bodyPr/>
          <a:lstStyle/>
          <a:p>
            <a:r>
              <a:rPr lang="en-US" altLang="zh-CN" b="1" dirty="0" smtClean="0">
                <a:solidFill>
                  <a:srgbClr val="002060"/>
                </a:solidFill>
              </a:rPr>
              <a:t>References</a:t>
            </a:r>
            <a:endParaRPr lang="en-US" b="1" dirty="0">
              <a:solidFill>
                <a:srgbClr val="002060"/>
              </a:solidFill>
            </a:endParaRPr>
          </a:p>
        </p:txBody>
      </p:sp>
      <p:sp>
        <p:nvSpPr>
          <p:cNvPr id="3" name="Content Placeholder 2"/>
          <p:cNvSpPr>
            <a:spLocks noGrp="1"/>
          </p:cNvSpPr>
          <p:nvPr>
            <p:ph idx="1"/>
          </p:nvPr>
        </p:nvSpPr>
        <p:spPr>
          <a:xfrm>
            <a:off x="167267" y="825190"/>
            <a:ext cx="11675328" cy="5921297"/>
          </a:xfrm>
        </p:spPr>
        <p:txBody>
          <a:bodyPr>
            <a:normAutofit/>
          </a:bodyPr>
          <a:lstStyle/>
          <a:p>
            <a:pPr>
              <a:lnSpc>
                <a:spcPct val="120000"/>
              </a:lnSpc>
            </a:pPr>
            <a:r>
              <a:rPr lang="en-US" sz="1800" dirty="0"/>
              <a:t>pip (package manager</a:t>
            </a:r>
            <a:r>
              <a:rPr lang="en-US" sz="1800" dirty="0" smtClean="0"/>
              <a:t>)</a:t>
            </a:r>
            <a:r>
              <a:rPr lang="en-US" altLang="zh-CN" sz="1800" dirty="0" smtClean="0"/>
              <a:t>.</a:t>
            </a:r>
            <a:r>
              <a:rPr lang="zh-CN" altLang="en-US" sz="1800" dirty="0" smtClean="0"/>
              <a:t> </a:t>
            </a:r>
            <a:r>
              <a:rPr lang="en-US" altLang="zh-CN" sz="1800" dirty="0"/>
              <a:t>2017.</a:t>
            </a:r>
            <a:r>
              <a:rPr lang="zh-CN" altLang="en-US" sz="1800" dirty="0"/>
              <a:t> </a:t>
            </a:r>
            <a:r>
              <a:rPr lang="tr-TR" sz="1800" dirty="0" err="1"/>
              <a:t>Retrieved</a:t>
            </a:r>
            <a:r>
              <a:rPr lang="tr-TR" sz="1800" dirty="0"/>
              <a:t> </a:t>
            </a:r>
            <a:r>
              <a:rPr lang="tr-TR" sz="1800" dirty="0" err="1"/>
              <a:t>November</a:t>
            </a:r>
            <a:r>
              <a:rPr lang="tr-TR" sz="1800" dirty="0"/>
              <a:t> </a:t>
            </a:r>
            <a:r>
              <a:rPr lang="tr-TR" sz="1800" dirty="0" smtClean="0"/>
              <a:t>2</a:t>
            </a:r>
            <a:r>
              <a:rPr lang="en-US" altLang="zh-CN" sz="1800" dirty="0" smtClean="0"/>
              <a:t>9</a:t>
            </a:r>
            <a:r>
              <a:rPr lang="tr-TR" sz="1800" dirty="0" smtClean="0"/>
              <a:t>, </a:t>
            </a:r>
            <a:r>
              <a:rPr lang="tr-TR" sz="1800" dirty="0"/>
              <a:t>2017 </a:t>
            </a:r>
            <a:r>
              <a:rPr lang="tr-TR" sz="1800" dirty="0" err="1" smtClean="0"/>
              <a:t>from</a:t>
            </a:r>
            <a:r>
              <a:rPr lang="zh-CN" altLang="en-US" sz="1800" dirty="0" smtClean="0"/>
              <a:t> </a:t>
            </a:r>
            <a:r>
              <a:rPr lang="en-US" sz="1800" dirty="0" smtClean="0">
                <a:hlinkClick r:id="rId2"/>
              </a:rPr>
              <a:t>https://en.wikipedia.org/wiki/Pip_(package_manager)</a:t>
            </a:r>
            <a:r>
              <a:rPr lang="en-US" altLang="zh-CN" sz="1800" dirty="0" smtClean="0"/>
              <a:t>.</a:t>
            </a:r>
          </a:p>
          <a:p>
            <a:pPr>
              <a:lnSpc>
                <a:spcPct val="120000"/>
              </a:lnSpc>
            </a:pPr>
            <a:r>
              <a:rPr lang="en-US" sz="1800" dirty="0"/>
              <a:t>Text </a:t>
            </a:r>
            <a:r>
              <a:rPr lang="en-US" sz="1800" dirty="0" smtClean="0"/>
              <a:t>mining</a:t>
            </a:r>
            <a:r>
              <a:rPr lang="en-US" altLang="zh-CN" sz="1800" dirty="0" smtClean="0"/>
              <a:t>.</a:t>
            </a:r>
            <a:r>
              <a:rPr lang="zh-CN" altLang="en-US" sz="1800" dirty="0" smtClean="0"/>
              <a:t> </a:t>
            </a:r>
            <a:r>
              <a:rPr lang="en-US" altLang="zh-CN" sz="1800" dirty="0" smtClean="0"/>
              <a:t>2017.</a:t>
            </a:r>
            <a:r>
              <a:rPr lang="zh-CN" altLang="en-US" sz="1800" dirty="0" smtClean="0"/>
              <a:t> </a:t>
            </a:r>
            <a:r>
              <a:rPr lang="tr-TR" sz="1800" dirty="0" err="1" smtClean="0"/>
              <a:t>Retrieved</a:t>
            </a:r>
            <a:r>
              <a:rPr lang="tr-TR" sz="1800" dirty="0" smtClean="0"/>
              <a:t> </a:t>
            </a:r>
            <a:r>
              <a:rPr lang="tr-TR" sz="1800" dirty="0" err="1" smtClean="0"/>
              <a:t>November</a:t>
            </a:r>
            <a:r>
              <a:rPr lang="tr-TR" sz="1800" dirty="0" smtClean="0"/>
              <a:t> 2</a:t>
            </a:r>
            <a:r>
              <a:rPr lang="en-US" altLang="zh-CN" sz="1800" dirty="0" smtClean="0"/>
              <a:t>9</a:t>
            </a:r>
            <a:r>
              <a:rPr lang="tr-TR" sz="1800" dirty="0" smtClean="0"/>
              <a:t>, 2017 </a:t>
            </a:r>
            <a:r>
              <a:rPr lang="tr-TR" sz="1800" dirty="0" err="1" smtClean="0"/>
              <a:t>from</a:t>
            </a:r>
            <a:r>
              <a:rPr lang="zh-CN" altLang="en-US" sz="1800" dirty="0" smtClean="0"/>
              <a:t> </a:t>
            </a:r>
            <a:r>
              <a:rPr lang="en-US" altLang="zh-CN" sz="1800" dirty="0" smtClean="0">
                <a:hlinkClick r:id="rId3"/>
              </a:rPr>
              <a:t>https://en.wikipedia.org/wiki/Text_mining</a:t>
            </a:r>
            <a:r>
              <a:rPr lang="en-US" altLang="zh-CN" sz="1800" dirty="0" smtClean="0"/>
              <a:t>.</a:t>
            </a:r>
          </a:p>
          <a:p>
            <a:pPr>
              <a:lnSpc>
                <a:spcPct val="120000"/>
              </a:lnSpc>
            </a:pPr>
            <a:r>
              <a:rPr lang="en-US" sz="1800" dirty="0"/>
              <a:t>Information </a:t>
            </a:r>
            <a:r>
              <a:rPr lang="en-US" sz="1800" dirty="0" smtClean="0"/>
              <a:t>extraction</a:t>
            </a:r>
            <a:r>
              <a:rPr lang="en-US" altLang="zh-CN" sz="1800" dirty="0" smtClean="0"/>
              <a:t>.</a:t>
            </a:r>
            <a:r>
              <a:rPr lang="zh-CN" altLang="en-US" sz="1800" dirty="0" smtClean="0"/>
              <a:t> </a:t>
            </a:r>
            <a:r>
              <a:rPr lang="en-US" altLang="zh-CN" sz="1800" dirty="0" smtClean="0"/>
              <a:t>2017.</a:t>
            </a:r>
            <a:r>
              <a:rPr lang="zh-CN" altLang="en-US" sz="1800" dirty="0" smtClean="0"/>
              <a:t> </a:t>
            </a:r>
            <a:r>
              <a:rPr lang="tr-TR" sz="1800" dirty="0" err="1" smtClean="0"/>
              <a:t>Retrieved</a:t>
            </a:r>
            <a:r>
              <a:rPr lang="tr-TR" sz="1800" dirty="0" smtClean="0"/>
              <a:t> </a:t>
            </a:r>
            <a:r>
              <a:rPr lang="tr-TR" sz="1800" dirty="0" err="1" smtClean="0"/>
              <a:t>November</a:t>
            </a:r>
            <a:r>
              <a:rPr lang="tr-TR" sz="1800" dirty="0" smtClean="0"/>
              <a:t> 2</a:t>
            </a:r>
            <a:r>
              <a:rPr lang="en-US" altLang="zh-CN" sz="1800" dirty="0" smtClean="0"/>
              <a:t>9</a:t>
            </a:r>
            <a:r>
              <a:rPr lang="tr-TR" sz="1800" dirty="0" smtClean="0"/>
              <a:t>, 2017 </a:t>
            </a:r>
            <a:r>
              <a:rPr lang="tr-TR" sz="1800" dirty="0" err="1" smtClean="0"/>
              <a:t>from</a:t>
            </a:r>
            <a:r>
              <a:rPr lang="zh-CN" altLang="en-US" sz="1800" dirty="0" smtClean="0"/>
              <a:t> </a:t>
            </a:r>
            <a:r>
              <a:rPr lang="en-US" altLang="zh-CN" sz="1800" dirty="0" smtClean="0">
                <a:hlinkClick r:id="rId4"/>
              </a:rPr>
              <a:t>https://en.wikipedia.org/wiki/Information_extraction</a:t>
            </a:r>
            <a:r>
              <a:rPr lang="en-US" altLang="zh-CN" sz="1800" dirty="0" smtClean="0"/>
              <a:t>.</a:t>
            </a:r>
          </a:p>
          <a:p>
            <a:pPr>
              <a:lnSpc>
                <a:spcPct val="120000"/>
              </a:lnSpc>
            </a:pPr>
            <a:r>
              <a:rPr lang="en-US" sz="1800" dirty="0"/>
              <a:t>Natural language </a:t>
            </a:r>
            <a:r>
              <a:rPr lang="en-US" sz="1800" dirty="0" smtClean="0"/>
              <a:t>processing</a:t>
            </a:r>
            <a:r>
              <a:rPr lang="en-US" altLang="zh-CN" sz="1800" dirty="0" smtClean="0"/>
              <a:t>.</a:t>
            </a:r>
            <a:r>
              <a:rPr lang="zh-CN" altLang="en-US" sz="1800" dirty="0" smtClean="0"/>
              <a:t> </a:t>
            </a:r>
            <a:r>
              <a:rPr lang="en-US" altLang="zh-CN" sz="1800" dirty="0" smtClean="0"/>
              <a:t>2017.</a:t>
            </a:r>
            <a:r>
              <a:rPr lang="zh-CN" altLang="en-US" sz="1800" dirty="0" smtClean="0"/>
              <a:t> </a:t>
            </a:r>
            <a:r>
              <a:rPr lang="tr-TR" sz="1800" dirty="0" err="1" smtClean="0"/>
              <a:t>Retrieved</a:t>
            </a:r>
            <a:r>
              <a:rPr lang="tr-TR" sz="1800" dirty="0" smtClean="0"/>
              <a:t> </a:t>
            </a:r>
            <a:r>
              <a:rPr lang="tr-TR" sz="1800" dirty="0" err="1" smtClean="0"/>
              <a:t>November</a:t>
            </a:r>
            <a:r>
              <a:rPr lang="tr-TR" sz="1800" dirty="0" smtClean="0"/>
              <a:t> 2</a:t>
            </a:r>
            <a:r>
              <a:rPr lang="en-US" altLang="zh-CN" sz="1800" dirty="0" smtClean="0"/>
              <a:t>9</a:t>
            </a:r>
            <a:r>
              <a:rPr lang="tr-TR" sz="1800" dirty="0" smtClean="0"/>
              <a:t>, 2017 </a:t>
            </a:r>
            <a:r>
              <a:rPr lang="tr-TR" sz="1800" dirty="0" err="1" smtClean="0"/>
              <a:t>from</a:t>
            </a:r>
            <a:r>
              <a:rPr lang="zh-CN" altLang="en-US" sz="1800" dirty="0"/>
              <a:t> </a:t>
            </a:r>
            <a:r>
              <a:rPr lang="en-US" altLang="zh-CN" sz="1800" dirty="0" smtClean="0">
                <a:hlinkClick r:id="rId5"/>
              </a:rPr>
              <a:t>https://en.wikipedia.org/wiki/Natural_language_processing</a:t>
            </a:r>
            <a:r>
              <a:rPr lang="en-US" altLang="zh-CN" sz="1800" dirty="0" smtClean="0"/>
              <a:t>.</a:t>
            </a:r>
          </a:p>
          <a:p>
            <a:pPr>
              <a:lnSpc>
                <a:spcPct val="120000"/>
              </a:lnSpc>
            </a:pPr>
            <a:r>
              <a:rPr lang="en-US" altLang="zh-CN" sz="1800" dirty="0" err="1" smtClean="0"/>
              <a:t>E</a:t>
            </a:r>
            <a:r>
              <a:rPr lang="en-US" sz="1800" dirty="0" err="1" smtClean="0"/>
              <a:t>ventregistry</a:t>
            </a:r>
            <a:r>
              <a:rPr lang="en-US" altLang="zh-CN" sz="1800" dirty="0" smtClean="0"/>
              <a:t>.</a:t>
            </a:r>
            <a:r>
              <a:rPr lang="zh-CN" altLang="en-US" sz="1800" dirty="0" smtClean="0"/>
              <a:t> </a:t>
            </a:r>
            <a:r>
              <a:rPr lang="en-US" altLang="zh-CN" sz="1800" dirty="0" smtClean="0"/>
              <a:t>2017.</a:t>
            </a:r>
            <a:r>
              <a:rPr lang="zh-CN" altLang="en-US" sz="1800" dirty="0" smtClean="0"/>
              <a:t> </a:t>
            </a:r>
            <a:r>
              <a:rPr lang="tr-TR" sz="1800" dirty="0" err="1" smtClean="0"/>
              <a:t>Retrieved</a:t>
            </a:r>
            <a:r>
              <a:rPr lang="tr-TR" sz="1800" dirty="0" smtClean="0"/>
              <a:t> </a:t>
            </a:r>
            <a:r>
              <a:rPr lang="tr-TR" sz="1800" dirty="0" err="1" smtClean="0"/>
              <a:t>November</a:t>
            </a:r>
            <a:r>
              <a:rPr lang="tr-TR" sz="1800" dirty="0" smtClean="0"/>
              <a:t> 2</a:t>
            </a:r>
            <a:r>
              <a:rPr lang="en-US" altLang="zh-CN" sz="1800" dirty="0" smtClean="0"/>
              <a:t>9</a:t>
            </a:r>
            <a:r>
              <a:rPr lang="tr-TR" sz="1800" dirty="0" smtClean="0"/>
              <a:t>, 2017 </a:t>
            </a:r>
            <a:r>
              <a:rPr lang="tr-TR" sz="1800" dirty="0" err="1" smtClean="0"/>
              <a:t>from</a:t>
            </a:r>
            <a:r>
              <a:rPr lang="zh-CN" altLang="en-US" sz="1800" dirty="0" smtClean="0"/>
              <a:t> </a:t>
            </a:r>
            <a:r>
              <a:rPr lang="en-US" altLang="zh-CN" sz="1800" dirty="0" smtClean="0">
                <a:hlinkClick r:id="rId6"/>
              </a:rPr>
              <a:t>http://eventregistry.org/</a:t>
            </a:r>
            <a:r>
              <a:rPr lang="en-US" altLang="zh-CN" sz="1800" dirty="0" smtClean="0"/>
              <a:t>.</a:t>
            </a:r>
          </a:p>
          <a:p>
            <a:pPr>
              <a:lnSpc>
                <a:spcPct val="120000"/>
              </a:lnSpc>
            </a:pPr>
            <a:r>
              <a:rPr lang="en-US" sz="1800" u="sng" dirty="0"/>
              <a:t>Steven Bird</a:t>
            </a:r>
            <a:r>
              <a:rPr lang="en-US" sz="1800" dirty="0"/>
              <a:t>, Edward </a:t>
            </a:r>
            <a:r>
              <a:rPr lang="en-US" sz="1800" dirty="0" err="1" smtClean="0"/>
              <a:t>Loper</a:t>
            </a:r>
            <a:r>
              <a:rPr lang="en-US" altLang="zh-CN" sz="1800" dirty="0" smtClean="0"/>
              <a:t>.</a:t>
            </a:r>
            <a:r>
              <a:rPr lang="zh-CN" altLang="en-US" sz="1800" dirty="0" smtClean="0"/>
              <a:t> </a:t>
            </a:r>
            <a:r>
              <a:rPr lang="en-US" altLang="zh-CN" sz="1800" dirty="0" smtClean="0"/>
              <a:t>(2009).</a:t>
            </a:r>
            <a:r>
              <a:rPr lang="zh-CN" altLang="en-US" sz="1800" dirty="0" smtClean="0"/>
              <a:t> </a:t>
            </a:r>
            <a:r>
              <a:rPr lang="en-US" sz="1800" dirty="0"/>
              <a:t>Natural Language Processing with </a:t>
            </a:r>
            <a:r>
              <a:rPr lang="en-US" sz="1800" dirty="0" smtClean="0"/>
              <a:t>Python</a:t>
            </a:r>
            <a:r>
              <a:rPr lang="en-US" altLang="zh-CN" sz="1800" dirty="0" smtClean="0"/>
              <a:t>.</a:t>
            </a:r>
            <a:r>
              <a:rPr lang="zh-CN" altLang="en-US" sz="1800" dirty="0" smtClean="0"/>
              <a:t> </a:t>
            </a:r>
            <a:r>
              <a:rPr lang="en-US" altLang="zh-CN" sz="1800" i="1" dirty="0" smtClean="0"/>
              <a:t>O’Reilly</a:t>
            </a:r>
            <a:r>
              <a:rPr lang="zh-CN" altLang="en-US" sz="1800" i="1" dirty="0" smtClean="0"/>
              <a:t> </a:t>
            </a:r>
            <a:r>
              <a:rPr lang="en-US" altLang="zh-CN" sz="1800" i="1" dirty="0" smtClean="0"/>
              <a:t>Media</a:t>
            </a:r>
            <a:r>
              <a:rPr lang="en-US" altLang="zh-CN" sz="1800" dirty="0" smtClean="0"/>
              <a:t>,</a:t>
            </a:r>
            <a:r>
              <a:rPr lang="zh-CN" altLang="en-US" sz="1800" dirty="0" smtClean="0"/>
              <a:t> </a:t>
            </a:r>
            <a:r>
              <a:rPr lang="en-US" altLang="zh-CN" sz="1800" dirty="0" smtClean="0"/>
              <a:t>Chapter</a:t>
            </a:r>
            <a:r>
              <a:rPr lang="zh-CN" altLang="en-US" sz="1800" dirty="0" smtClean="0"/>
              <a:t> </a:t>
            </a:r>
            <a:r>
              <a:rPr lang="en-US" altLang="zh-CN" sz="1800" dirty="0" smtClean="0"/>
              <a:t>7.</a:t>
            </a:r>
            <a:r>
              <a:rPr lang="zh-CN" altLang="en-US" sz="1800" dirty="0" smtClean="0"/>
              <a:t> </a:t>
            </a:r>
            <a:endParaRPr lang="en-US" altLang="zh-CN" sz="1800" dirty="0" smtClean="0"/>
          </a:p>
          <a:p>
            <a:pPr>
              <a:lnSpc>
                <a:spcPct val="120000"/>
              </a:lnSpc>
            </a:pPr>
            <a:r>
              <a:rPr lang="en-US" sz="1800" dirty="0" err="1"/>
              <a:t>Banko</a:t>
            </a:r>
            <a:r>
              <a:rPr lang="en-US" sz="1800" dirty="0"/>
              <a:t>, M., </a:t>
            </a:r>
            <a:r>
              <a:rPr lang="en-US" sz="1800" dirty="0" err="1"/>
              <a:t>Cafarella</a:t>
            </a:r>
            <a:r>
              <a:rPr lang="en-US" sz="1800" dirty="0"/>
              <a:t>, M., </a:t>
            </a:r>
            <a:r>
              <a:rPr lang="en-US" sz="1800" dirty="0" err="1"/>
              <a:t>Soderland</a:t>
            </a:r>
            <a:r>
              <a:rPr lang="en-US" sz="1800" dirty="0"/>
              <a:t>, S., Broadhead, M. and </a:t>
            </a:r>
            <a:r>
              <a:rPr lang="en-US" sz="1800" dirty="0" err="1"/>
              <a:t>Etzioni</a:t>
            </a:r>
            <a:r>
              <a:rPr lang="en-US" sz="1800" dirty="0"/>
              <a:t>, O. (2007). Open Information Extraction from the Web. </a:t>
            </a:r>
            <a:r>
              <a:rPr lang="en-US" sz="1800" i="1" dirty="0"/>
              <a:t>University of Washington</a:t>
            </a:r>
            <a:r>
              <a:rPr lang="en-US" sz="1800" dirty="0"/>
              <a:t>, pp.2670-2676</a:t>
            </a:r>
            <a:r>
              <a:rPr lang="en-US" sz="1800" dirty="0" smtClean="0"/>
              <a:t>.</a:t>
            </a:r>
          </a:p>
          <a:p>
            <a:pPr>
              <a:lnSpc>
                <a:spcPct val="120000"/>
              </a:lnSpc>
            </a:pPr>
            <a:r>
              <a:rPr lang="en-US" sz="1800" dirty="0"/>
              <a:t>Das1, T. and Kumar, P. (2013). BIG Data Analytics: A Framework for Unstructured Data Analysis. </a:t>
            </a:r>
            <a:r>
              <a:rPr lang="en-US" sz="1800" i="1" dirty="0"/>
              <a:t>International Journal of Engineering and Technology (IJET)</a:t>
            </a:r>
            <a:r>
              <a:rPr lang="en-US" sz="1800" dirty="0"/>
              <a:t>, 5(1), pp.153-156</a:t>
            </a:r>
            <a:r>
              <a:rPr lang="en-US" sz="1800" dirty="0" smtClean="0"/>
              <a:t>.</a:t>
            </a:r>
          </a:p>
          <a:p>
            <a:pPr>
              <a:lnSpc>
                <a:spcPct val="120000"/>
              </a:lnSpc>
            </a:pPr>
            <a:r>
              <a:rPr lang="en-US" sz="1800" dirty="0" err="1"/>
              <a:t>Nasukawa</a:t>
            </a:r>
            <a:r>
              <a:rPr lang="en-US" sz="1800" dirty="0"/>
              <a:t>, T. and Yi, J. (2017). Sentiment analysis: capturing favorability using natural language processing. </a:t>
            </a:r>
            <a:r>
              <a:rPr lang="en-US" sz="1800" i="1" dirty="0" smtClean="0"/>
              <a:t>Proceedings of the 2nd international conference on Knowledge capture, </a:t>
            </a:r>
            <a:r>
              <a:rPr lang="en-US" sz="1800" dirty="0" smtClean="0"/>
              <a:t>pp.70-77</a:t>
            </a:r>
            <a:r>
              <a:rPr lang="en-US" sz="1800" dirty="0"/>
              <a:t>.</a:t>
            </a:r>
          </a:p>
          <a:p>
            <a:pPr>
              <a:lnSpc>
                <a:spcPct val="120000"/>
              </a:lnSpc>
            </a:pPr>
            <a:endParaRPr lang="en-US" sz="1800" dirty="0"/>
          </a:p>
          <a:p>
            <a:pPr>
              <a:lnSpc>
                <a:spcPct val="120000"/>
              </a:lnSpc>
            </a:pPr>
            <a:endParaRPr lang="en-US" sz="1800" dirty="0" smtClean="0"/>
          </a:p>
          <a:p>
            <a:pPr>
              <a:lnSpc>
                <a:spcPct val="120000"/>
              </a:lnSpc>
            </a:pPr>
            <a:endParaRPr lang="en-US" sz="1800" dirty="0"/>
          </a:p>
          <a:p>
            <a:pPr>
              <a:lnSpc>
                <a:spcPct val="120000"/>
              </a:lnSpc>
            </a:pPr>
            <a:endParaRPr lang="en-US" sz="1800" dirty="0" smtClean="0"/>
          </a:p>
          <a:p>
            <a:pPr>
              <a:lnSpc>
                <a:spcPct val="120000"/>
              </a:lnSpc>
            </a:pPr>
            <a:endParaRPr lang="en-US" sz="1800" dirty="0"/>
          </a:p>
          <a:p>
            <a:pPr>
              <a:lnSpc>
                <a:spcPct val="120000"/>
              </a:lnSpc>
            </a:pPr>
            <a:endParaRPr lang="en-US" sz="1800" dirty="0" smtClean="0"/>
          </a:p>
          <a:p>
            <a:pPr>
              <a:lnSpc>
                <a:spcPct val="120000"/>
              </a:lnSpc>
            </a:pPr>
            <a:endParaRPr lang="en-US" sz="1800" dirty="0"/>
          </a:p>
          <a:p>
            <a:pPr>
              <a:lnSpc>
                <a:spcPct val="120000"/>
              </a:lnSpc>
            </a:pPr>
            <a:endParaRPr lang="en-US" sz="1800" dirty="0" smtClean="0"/>
          </a:p>
          <a:p>
            <a:pPr>
              <a:lnSpc>
                <a:spcPct val="120000"/>
              </a:lnSpc>
            </a:pPr>
            <a:endParaRPr lang="en-US" sz="1800" dirty="0"/>
          </a:p>
          <a:p>
            <a:pPr>
              <a:lnSpc>
                <a:spcPct val="120000"/>
              </a:lnSpc>
            </a:pPr>
            <a:endParaRPr lang="en-US" sz="1400" dirty="0"/>
          </a:p>
          <a:p>
            <a:pPr>
              <a:lnSpc>
                <a:spcPct val="120000"/>
              </a:lnSpc>
            </a:pPr>
            <a:endParaRPr lang="en-US" sz="1400" dirty="0" smtClean="0"/>
          </a:p>
          <a:p>
            <a:pPr>
              <a:lnSpc>
                <a:spcPct val="120000"/>
              </a:lnSpc>
            </a:pPr>
            <a:endParaRPr lang="en-US" sz="1400" dirty="0" smtClean="0"/>
          </a:p>
          <a:p>
            <a:pPr>
              <a:lnSpc>
                <a:spcPct val="120000"/>
              </a:lnSpc>
            </a:pPr>
            <a:endParaRPr lang="en-US" sz="1400" dirty="0" smtClean="0"/>
          </a:p>
          <a:p>
            <a:pPr>
              <a:lnSpc>
                <a:spcPct val="120000"/>
              </a:lnSpc>
            </a:pPr>
            <a:endParaRPr lang="en-US" sz="1400" dirty="0" smtClean="0"/>
          </a:p>
          <a:p>
            <a:pPr>
              <a:lnSpc>
                <a:spcPct val="120000"/>
              </a:lnSpc>
            </a:pPr>
            <a:endParaRPr lang="en-US" sz="1400" dirty="0"/>
          </a:p>
        </p:txBody>
      </p:sp>
    </p:spTree>
    <p:extLst>
      <p:ext uri="{BB962C8B-B14F-4D97-AF65-F5344CB8AC3E}">
        <p14:creationId xmlns:p14="http://schemas.microsoft.com/office/powerpoint/2010/main" val="1562975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990" y="0"/>
            <a:ext cx="10515600" cy="1325563"/>
          </a:xfrm>
        </p:spPr>
        <p:txBody>
          <a:bodyPr/>
          <a:lstStyle/>
          <a:p>
            <a:r>
              <a:rPr lang="en-US" altLang="zh-CN" b="1" dirty="0" smtClean="0">
                <a:solidFill>
                  <a:srgbClr val="002060"/>
                </a:solidFill>
              </a:rPr>
              <a:t>Information</a:t>
            </a:r>
            <a:r>
              <a:rPr lang="zh-CN" altLang="en-US" b="1" dirty="0" smtClean="0">
                <a:solidFill>
                  <a:srgbClr val="002060"/>
                </a:solidFill>
              </a:rPr>
              <a:t> </a:t>
            </a:r>
            <a:r>
              <a:rPr lang="en-US" altLang="zh-CN" b="1" dirty="0" smtClean="0">
                <a:solidFill>
                  <a:srgbClr val="002060"/>
                </a:solidFill>
              </a:rPr>
              <a:t>Extraction</a:t>
            </a:r>
            <a:r>
              <a:rPr lang="zh-CN" altLang="en-US" b="1" dirty="0" smtClean="0">
                <a:solidFill>
                  <a:srgbClr val="002060"/>
                </a:solidFill>
              </a:rPr>
              <a:t> </a:t>
            </a:r>
            <a:r>
              <a:rPr lang="en-US" altLang="zh-CN" b="1" dirty="0" smtClean="0">
                <a:solidFill>
                  <a:srgbClr val="002060"/>
                </a:solidFill>
              </a:rPr>
              <a:t>&amp;</a:t>
            </a:r>
            <a:r>
              <a:rPr lang="zh-CN" altLang="en-US" b="1" dirty="0" smtClean="0">
                <a:solidFill>
                  <a:srgbClr val="002060"/>
                </a:solidFill>
              </a:rPr>
              <a:t> </a:t>
            </a:r>
            <a:r>
              <a:rPr lang="en-US" altLang="zh-CN" b="1" dirty="0" smtClean="0">
                <a:solidFill>
                  <a:srgbClr val="002060"/>
                </a:solidFill>
              </a:rPr>
              <a:t>Text</a:t>
            </a:r>
            <a:r>
              <a:rPr lang="zh-CN" altLang="en-US" b="1" dirty="0" smtClean="0">
                <a:solidFill>
                  <a:srgbClr val="002060"/>
                </a:solidFill>
              </a:rPr>
              <a:t> </a:t>
            </a:r>
            <a:r>
              <a:rPr lang="en-US" altLang="zh-CN" b="1" dirty="0" smtClean="0">
                <a:solidFill>
                  <a:srgbClr val="002060"/>
                </a:solidFill>
              </a:rPr>
              <a:t>Mining</a:t>
            </a:r>
            <a:r>
              <a:rPr lang="zh-CN" altLang="en-US" b="1" dirty="0" smtClean="0">
                <a:solidFill>
                  <a:srgbClr val="002060"/>
                </a:solidFill>
              </a:rPr>
              <a:t> </a:t>
            </a:r>
            <a:r>
              <a:rPr lang="en-US" altLang="zh-CN" b="1" dirty="0" smtClean="0">
                <a:solidFill>
                  <a:srgbClr val="002060"/>
                </a:solidFill>
              </a:rPr>
              <a:t>and</a:t>
            </a:r>
            <a:r>
              <a:rPr lang="zh-CN" altLang="en-US" b="1" dirty="0" smtClean="0">
                <a:solidFill>
                  <a:srgbClr val="002060"/>
                </a:solidFill>
              </a:rPr>
              <a:t> </a:t>
            </a:r>
            <a:r>
              <a:rPr lang="en-US" altLang="zh-CN" b="1" dirty="0" smtClean="0">
                <a:solidFill>
                  <a:srgbClr val="002060"/>
                </a:solidFill>
              </a:rPr>
              <a:t>NLP</a:t>
            </a:r>
            <a:endParaRPr lang="en-US" b="1" dirty="0">
              <a:solidFill>
                <a:srgbClr val="002060"/>
              </a:solidFill>
            </a:endParaRPr>
          </a:p>
        </p:txBody>
      </p:sp>
      <p:sp>
        <p:nvSpPr>
          <p:cNvPr id="3" name="Content Placeholder 2"/>
          <p:cNvSpPr>
            <a:spLocks noGrp="1"/>
          </p:cNvSpPr>
          <p:nvPr>
            <p:ph idx="1"/>
          </p:nvPr>
        </p:nvSpPr>
        <p:spPr>
          <a:xfrm>
            <a:off x="367989" y="1100796"/>
            <a:ext cx="11731083" cy="5612238"/>
          </a:xfrm>
        </p:spPr>
        <p:txBody>
          <a:bodyPr>
            <a:normAutofit/>
          </a:bodyPr>
          <a:lstStyle/>
          <a:p>
            <a:pPr>
              <a:lnSpc>
                <a:spcPct val="100000"/>
              </a:lnSpc>
            </a:pPr>
            <a:r>
              <a:rPr lang="en-US" altLang="zh-CN" sz="1400" b="1" dirty="0" smtClean="0"/>
              <a:t>Information</a:t>
            </a:r>
            <a:r>
              <a:rPr lang="zh-CN" altLang="en-US" sz="1400" b="1" dirty="0" smtClean="0"/>
              <a:t> </a:t>
            </a:r>
            <a:r>
              <a:rPr lang="en-US" altLang="zh-CN" sz="1400" b="1" dirty="0" smtClean="0"/>
              <a:t>Extraction:</a:t>
            </a:r>
            <a:r>
              <a:rPr lang="en-US" sz="1400" dirty="0" smtClean="0"/>
              <a:t> </a:t>
            </a:r>
            <a:r>
              <a:rPr lang="en-US" sz="1400" dirty="0"/>
              <a:t>is the task of automatically extracting structured information from </a:t>
            </a:r>
            <a:r>
              <a:rPr lang="en-US" sz="1400" dirty="0">
                <a:hlinkClick r:id="rId2" tooltip="Unstructured data"/>
              </a:rPr>
              <a:t>unstructured</a:t>
            </a:r>
            <a:r>
              <a:rPr lang="en-US" sz="1400" dirty="0"/>
              <a:t> and/or semi-structured </a:t>
            </a:r>
            <a:r>
              <a:rPr lang="en-US" sz="1400" dirty="0" smtClean="0">
                <a:hlinkClick r:id="rId3" tooltip="Machine-readable data"/>
              </a:rPr>
              <a:t>machine-readable</a:t>
            </a:r>
            <a:r>
              <a:rPr lang="en-US" sz="1400" dirty="0"/>
              <a:t> documents. In most of the cases this activity concerns processing human language texts by means of </a:t>
            </a:r>
            <a:r>
              <a:rPr lang="en-US" sz="1400" dirty="0">
                <a:hlinkClick r:id="rId4" tooltip="Natural language processing"/>
              </a:rPr>
              <a:t>natural language processing</a:t>
            </a:r>
            <a:r>
              <a:rPr lang="en-US" sz="1400" dirty="0"/>
              <a:t> (NLP</a:t>
            </a:r>
            <a:r>
              <a:rPr lang="en-US" sz="1400" dirty="0" smtClean="0"/>
              <a:t>).</a:t>
            </a:r>
          </a:p>
          <a:p>
            <a:pPr>
              <a:lnSpc>
                <a:spcPct val="100000"/>
              </a:lnSpc>
            </a:pPr>
            <a:r>
              <a:rPr lang="en-US" sz="1400" b="1" dirty="0"/>
              <a:t>Text </a:t>
            </a:r>
            <a:r>
              <a:rPr lang="en-US" altLang="zh-CN" sz="1400" b="1" dirty="0" smtClean="0"/>
              <a:t>M</a:t>
            </a:r>
            <a:r>
              <a:rPr lang="en-US" sz="1400" b="1" dirty="0" smtClean="0"/>
              <a:t>ining</a:t>
            </a:r>
            <a:r>
              <a:rPr lang="en-US" altLang="zh-CN" sz="1400" b="1" dirty="0" smtClean="0"/>
              <a:t>:</a:t>
            </a:r>
            <a:r>
              <a:rPr lang="zh-CN" altLang="en-US" sz="1400" dirty="0" smtClean="0"/>
              <a:t> </a:t>
            </a:r>
            <a:r>
              <a:rPr lang="en-US" sz="1400" dirty="0" smtClean="0"/>
              <a:t>also referred </a:t>
            </a:r>
            <a:r>
              <a:rPr lang="en-US" sz="1400" dirty="0"/>
              <a:t>to as </a:t>
            </a:r>
            <a:r>
              <a:rPr lang="en-US" sz="1400" b="1" i="1" dirty="0"/>
              <a:t>text data mining</a:t>
            </a:r>
            <a:r>
              <a:rPr lang="en-US" sz="1400" dirty="0"/>
              <a:t>, roughly equivalent to </a:t>
            </a:r>
            <a:r>
              <a:rPr lang="en-US" sz="1400" b="1" dirty="0"/>
              <a:t>text analytics</a:t>
            </a:r>
            <a:r>
              <a:rPr lang="en-US" sz="1400" dirty="0"/>
              <a:t>, is the process of deriving high-quality </a:t>
            </a:r>
            <a:r>
              <a:rPr lang="en-US" sz="1400" dirty="0">
                <a:hlinkClick r:id="rId5" tooltip="Information"/>
              </a:rPr>
              <a:t>information</a:t>
            </a:r>
            <a:r>
              <a:rPr lang="en-US" sz="1400" dirty="0"/>
              <a:t> from </a:t>
            </a:r>
            <a:r>
              <a:rPr lang="en-US" sz="1400" dirty="0">
                <a:hlinkClick r:id="rId6" tooltip="Plain text"/>
              </a:rPr>
              <a:t>text</a:t>
            </a:r>
            <a:r>
              <a:rPr lang="en-US" sz="1400" dirty="0" smtClean="0"/>
              <a:t>.</a:t>
            </a:r>
          </a:p>
          <a:p>
            <a:pPr>
              <a:lnSpc>
                <a:spcPct val="100000"/>
              </a:lnSpc>
            </a:pPr>
            <a:r>
              <a:rPr lang="en-US" sz="1400" b="1" dirty="0"/>
              <a:t>Natural language processing</a:t>
            </a:r>
            <a:r>
              <a:rPr lang="en-US" sz="1400" dirty="0"/>
              <a:t> (</a:t>
            </a:r>
            <a:r>
              <a:rPr lang="en-US" sz="1400" b="1" dirty="0"/>
              <a:t>NLP</a:t>
            </a:r>
            <a:r>
              <a:rPr lang="en-US" sz="1400" dirty="0"/>
              <a:t>) is a field of </a:t>
            </a:r>
            <a:r>
              <a:rPr lang="en-US" sz="1400" dirty="0">
                <a:hlinkClick r:id="rId7" tooltip="Computer science"/>
              </a:rPr>
              <a:t>computer science</a:t>
            </a:r>
            <a:r>
              <a:rPr lang="en-US" sz="1400" dirty="0"/>
              <a:t>, </a:t>
            </a:r>
            <a:r>
              <a:rPr lang="en-US" sz="1400" dirty="0">
                <a:hlinkClick r:id="rId8" tooltip="Artificial intelligence"/>
              </a:rPr>
              <a:t>artificial intelligence</a:t>
            </a:r>
            <a:r>
              <a:rPr lang="en-US" sz="1400" dirty="0"/>
              <a:t> and </a:t>
            </a:r>
            <a:r>
              <a:rPr lang="en-US" sz="1400" dirty="0">
                <a:hlinkClick r:id="rId9" tooltip="Computational linguistics"/>
              </a:rPr>
              <a:t>computational linguistics</a:t>
            </a:r>
            <a:r>
              <a:rPr lang="en-US" sz="1400" dirty="0"/>
              <a:t> concerned with the interactions between </a:t>
            </a:r>
            <a:r>
              <a:rPr lang="en-US" sz="1400" dirty="0">
                <a:hlinkClick r:id="rId10" tooltip="Computer"/>
              </a:rPr>
              <a:t>computers</a:t>
            </a:r>
            <a:r>
              <a:rPr lang="en-US" sz="1400" dirty="0"/>
              <a:t> and </a:t>
            </a:r>
            <a:r>
              <a:rPr lang="en-US" sz="1400" dirty="0">
                <a:hlinkClick r:id="rId11" tooltip="Natural language"/>
              </a:rPr>
              <a:t>human (natural) languages</a:t>
            </a:r>
            <a:r>
              <a:rPr lang="en-US" sz="1400" dirty="0"/>
              <a:t>, and, in particular, concerned with programming computers to fruitfully process large </a:t>
            </a:r>
            <a:r>
              <a:rPr lang="en-US" sz="1400" dirty="0">
                <a:hlinkClick r:id="rId12" tooltip="Corpus linguistics"/>
              </a:rPr>
              <a:t>natural language corpora</a:t>
            </a:r>
            <a:r>
              <a:rPr lang="en-US" sz="1400" dirty="0"/>
              <a:t>. </a:t>
            </a:r>
            <a:endParaRPr lang="en-US" sz="1400" dirty="0" smtClean="0"/>
          </a:p>
          <a:p>
            <a:pPr>
              <a:lnSpc>
                <a:spcPct val="100000"/>
              </a:lnSpc>
            </a:pPr>
            <a:r>
              <a:rPr lang="en-US" altLang="zh-CN" sz="1400" dirty="0" smtClean="0"/>
              <a:t>Tasks</a:t>
            </a:r>
            <a:r>
              <a:rPr lang="zh-CN" altLang="en-US" sz="1400" dirty="0" smtClean="0"/>
              <a:t> </a:t>
            </a:r>
            <a:r>
              <a:rPr lang="en-US" altLang="zh-CN" sz="1400" dirty="0" smtClean="0"/>
              <a:t>in</a:t>
            </a:r>
            <a:r>
              <a:rPr lang="zh-CN" altLang="en-US" sz="1400" dirty="0" smtClean="0"/>
              <a:t> </a:t>
            </a:r>
            <a:r>
              <a:rPr lang="en-US" altLang="zh-CN" sz="1400" dirty="0"/>
              <a:t>I</a:t>
            </a:r>
            <a:r>
              <a:rPr lang="en-US" altLang="zh-CN" sz="1400" dirty="0" smtClean="0"/>
              <a:t>nformation</a:t>
            </a:r>
            <a:r>
              <a:rPr lang="zh-CN" altLang="en-US" sz="1400" dirty="0" smtClean="0"/>
              <a:t> </a:t>
            </a:r>
            <a:r>
              <a:rPr lang="en-US" altLang="zh-CN" sz="1400" dirty="0" smtClean="0"/>
              <a:t>Extraction</a:t>
            </a:r>
            <a:r>
              <a:rPr lang="zh-CN" altLang="en-US" sz="1400" dirty="0" smtClean="0"/>
              <a:t> </a:t>
            </a:r>
            <a:r>
              <a:rPr lang="en-US" altLang="zh-CN" sz="1400" dirty="0" smtClean="0"/>
              <a:t>are</a:t>
            </a:r>
            <a:r>
              <a:rPr lang="zh-CN" altLang="en-US" sz="1400" dirty="0" smtClean="0"/>
              <a:t> </a:t>
            </a:r>
            <a:r>
              <a:rPr lang="en-US" sz="1400" dirty="0">
                <a:hlinkClick r:id="rId13" tooltip="Named entity recognition"/>
              </a:rPr>
              <a:t>Named entity </a:t>
            </a:r>
            <a:r>
              <a:rPr lang="en-US" sz="1400" dirty="0" smtClean="0">
                <a:hlinkClick r:id="rId13" tooltip="Named entity recognition"/>
              </a:rPr>
              <a:t>recognition</a:t>
            </a:r>
            <a:r>
              <a:rPr lang="en-US" altLang="zh-CN" sz="1400" dirty="0" smtClean="0"/>
              <a:t>,</a:t>
            </a:r>
            <a:r>
              <a:rPr lang="zh-CN" altLang="en-US" sz="1400" dirty="0" smtClean="0"/>
              <a:t> </a:t>
            </a:r>
            <a:r>
              <a:rPr lang="en-US" sz="1400" u="sng" dirty="0">
                <a:hlinkClick r:id="rId14" tooltip="Relationship extraction"/>
              </a:rPr>
              <a:t>Relationship </a:t>
            </a:r>
            <a:r>
              <a:rPr lang="en-US" sz="1400" u="sng" dirty="0" smtClean="0">
                <a:hlinkClick r:id="rId14" tooltip="Relationship extraction"/>
              </a:rPr>
              <a:t>extraction</a:t>
            </a:r>
            <a:r>
              <a:rPr lang="en-US" altLang="zh-CN" sz="1400" u="sng" dirty="0" smtClean="0"/>
              <a:t>,</a:t>
            </a:r>
            <a:r>
              <a:rPr lang="zh-CN" altLang="en-US" sz="1400" u="sng" dirty="0" smtClean="0"/>
              <a:t> </a:t>
            </a:r>
            <a:r>
              <a:rPr lang="en-US" altLang="zh-CN" sz="1400" u="sng" dirty="0" smtClean="0"/>
              <a:t>etc.</a:t>
            </a:r>
            <a:r>
              <a:rPr lang="zh-CN" altLang="en-US" sz="1400" u="sng" dirty="0" smtClean="0"/>
              <a:t> </a:t>
            </a:r>
            <a:endParaRPr lang="en-US" altLang="zh-CN" sz="1400" dirty="0"/>
          </a:p>
          <a:p>
            <a:pPr>
              <a:lnSpc>
                <a:spcPct val="100000"/>
              </a:lnSpc>
            </a:pPr>
            <a:r>
              <a:rPr lang="en-US" sz="1400" b="1" dirty="0" smtClean="0">
                <a:hlinkClick r:id="rId13" tooltip="Named entity recognition"/>
              </a:rPr>
              <a:t>Named entity recognition</a:t>
            </a:r>
            <a:r>
              <a:rPr lang="en-US" altLang="zh-CN" sz="1400" b="1" dirty="0" smtClean="0"/>
              <a:t>:</a:t>
            </a:r>
            <a:r>
              <a:rPr lang="zh-CN" altLang="en-US" sz="1400" dirty="0" smtClean="0"/>
              <a:t> </a:t>
            </a:r>
            <a:r>
              <a:rPr lang="en-US" sz="1400" dirty="0" smtClean="0"/>
              <a:t>recognition </a:t>
            </a:r>
            <a:r>
              <a:rPr lang="en-US" sz="1400" dirty="0"/>
              <a:t>of known entity names (for people and organizations), place names, temporal expressions, and certain types of numerical expressions, by employing existing knowledge of the domain or information extracted from other </a:t>
            </a:r>
            <a:r>
              <a:rPr lang="en-US" sz="1400" dirty="0" smtClean="0"/>
              <a:t>sentences</a:t>
            </a:r>
            <a:r>
              <a:rPr lang="en-US" altLang="zh-CN" sz="1400" dirty="0" smtClean="0"/>
              <a:t>.</a:t>
            </a:r>
          </a:p>
          <a:p>
            <a:pPr>
              <a:lnSpc>
                <a:spcPct val="100000"/>
              </a:lnSpc>
            </a:pPr>
            <a:r>
              <a:rPr lang="en-US" sz="1400" b="1" u="sng" dirty="0" smtClean="0">
                <a:hlinkClick r:id="rId14" tooltip="Relationship extraction"/>
              </a:rPr>
              <a:t>Relationship extraction</a:t>
            </a:r>
            <a:r>
              <a:rPr lang="en-US" altLang="zh-CN" sz="1400" b="1" u="sng" dirty="0" smtClean="0"/>
              <a:t>:</a:t>
            </a:r>
            <a:r>
              <a:rPr lang="zh-CN" altLang="en-US" sz="1400" b="1" u="sng" dirty="0" smtClean="0"/>
              <a:t> </a:t>
            </a:r>
            <a:r>
              <a:rPr lang="en-US" sz="1400" dirty="0"/>
              <a:t> identification of relations between entities, </a:t>
            </a:r>
            <a:endParaRPr lang="en-US" sz="1400" dirty="0" smtClean="0"/>
          </a:p>
          <a:p>
            <a:pPr marL="0" indent="0">
              <a:lnSpc>
                <a:spcPct val="100000"/>
              </a:lnSpc>
              <a:buNone/>
            </a:pPr>
            <a:r>
              <a:rPr lang="zh-CN" altLang="en-US" sz="1400" dirty="0"/>
              <a:t> </a:t>
            </a:r>
            <a:r>
              <a:rPr lang="zh-CN" altLang="en-US" sz="1400" dirty="0" smtClean="0"/>
              <a:t>                                                   </a:t>
            </a:r>
            <a:r>
              <a:rPr lang="en-US" sz="1400" dirty="0" smtClean="0"/>
              <a:t>such as</a:t>
            </a:r>
            <a:r>
              <a:rPr lang="zh-CN" altLang="en-US" sz="1400" dirty="0" smtClean="0"/>
              <a:t> </a:t>
            </a:r>
            <a:r>
              <a:rPr lang="en-US" sz="1400" dirty="0" smtClean="0"/>
              <a:t>:</a:t>
            </a:r>
            <a:r>
              <a:rPr lang="zh-CN" altLang="en-US" sz="1400" dirty="0" smtClean="0"/>
              <a:t> </a:t>
            </a:r>
            <a:r>
              <a:rPr lang="en-US" sz="1400" dirty="0" smtClean="0"/>
              <a:t>PERSON </a:t>
            </a:r>
            <a:r>
              <a:rPr lang="en-US" sz="1400" dirty="0"/>
              <a:t>works for ORGANIZATION (extracted from the sentence "Bill works for IBM.")</a:t>
            </a:r>
          </a:p>
          <a:p>
            <a:pPr marL="0" indent="0">
              <a:lnSpc>
                <a:spcPct val="100000"/>
              </a:lnSpc>
              <a:buNone/>
            </a:pPr>
            <a:r>
              <a:rPr lang="zh-CN" altLang="en-US" sz="1400" dirty="0" smtClean="0"/>
              <a:t>                                                                    </a:t>
            </a:r>
            <a:r>
              <a:rPr lang="en-US" sz="1400" dirty="0" smtClean="0"/>
              <a:t>PERSON </a:t>
            </a:r>
            <a:r>
              <a:rPr lang="en-US" sz="1400" dirty="0"/>
              <a:t>located in LOCATION (extracted from the sentence "Bill is in France</a:t>
            </a:r>
            <a:r>
              <a:rPr lang="en-US" sz="1400" dirty="0" smtClean="0"/>
              <a:t>.")</a:t>
            </a:r>
            <a:endParaRPr lang="en-US" altLang="zh-CN" sz="1400" dirty="0" smtClean="0"/>
          </a:p>
          <a:p>
            <a:pPr>
              <a:lnSpc>
                <a:spcPct val="100000"/>
              </a:lnSpc>
            </a:pPr>
            <a:r>
              <a:rPr lang="en-US" altLang="zh-CN" sz="1400" dirty="0" smtClean="0"/>
              <a:t>In</a:t>
            </a:r>
            <a:r>
              <a:rPr lang="zh-CN" altLang="en-US" sz="1400" dirty="0" smtClean="0"/>
              <a:t> </a:t>
            </a:r>
            <a:r>
              <a:rPr lang="en-US" altLang="zh-CN" sz="1400" dirty="0" smtClean="0"/>
              <a:t>this</a:t>
            </a:r>
            <a:r>
              <a:rPr lang="zh-CN" altLang="en-US" sz="1400" dirty="0" smtClean="0"/>
              <a:t> </a:t>
            </a:r>
            <a:r>
              <a:rPr lang="en-US" altLang="zh-CN" sz="1400" dirty="0" smtClean="0"/>
              <a:t>study,</a:t>
            </a:r>
            <a:r>
              <a:rPr lang="zh-CN" altLang="en-US" sz="1400" dirty="0" smtClean="0"/>
              <a:t> </a:t>
            </a:r>
            <a:r>
              <a:rPr lang="en-US" altLang="zh-CN" sz="1400" dirty="0" smtClean="0"/>
              <a:t>I</a:t>
            </a:r>
            <a:r>
              <a:rPr lang="zh-CN" altLang="en-US" sz="1400" dirty="0" smtClean="0"/>
              <a:t> </a:t>
            </a:r>
            <a:r>
              <a:rPr lang="en-US" altLang="zh-CN" sz="1400" dirty="0" smtClean="0"/>
              <a:t>would</a:t>
            </a:r>
            <a:r>
              <a:rPr lang="zh-CN" altLang="en-US" sz="1400" dirty="0" smtClean="0"/>
              <a:t> </a:t>
            </a:r>
            <a:r>
              <a:rPr lang="en-US" altLang="zh-CN" sz="1400" dirty="0" smtClean="0"/>
              <a:t>like</a:t>
            </a:r>
            <a:r>
              <a:rPr lang="zh-CN" altLang="en-US" sz="1400" dirty="0" smtClean="0"/>
              <a:t> </a:t>
            </a:r>
            <a:r>
              <a:rPr lang="en-US" altLang="zh-CN" sz="1400" dirty="0" smtClean="0"/>
              <a:t>to</a:t>
            </a:r>
            <a:r>
              <a:rPr lang="zh-CN" altLang="en-US" sz="1400" dirty="0" smtClean="0"/>
              <a:t> </a:t>
            </a:r>
            <a:r>
              <a:rPr lang="en-US" altLang="zh-CN" sz="1400" dirty="0" smtClean="0"/>
              <a:t>introduce</a:t>
            </a:r>
            <a:r>
              <a:rPr lang="zh-CN" altLang="en-US" sz="1400" dirty="0" smtClean="0"/>
              <a:t> </a:t>
            </a:r>
            <a:r>
              <a:rPr lang="en-US" altLang="zh-CN" sz="1400" dirty="0" smtClean="0"/>
              <a:t>three</a:t>
            </a:r>
            <a:r>
              <a:rPr lang="zh-CN" altLang="en-US" sz="1400" dirty="0" smtClean="0"/>
              <a:t> </a:t>
            </a:r>
            <a:r>
              <a:rPr lang="en-US" altLang="zh-CN" sz="1400" dirty="0" smtClean="0"/>
              <a:t>kinds</a:t>
            </a:r>
            <a:r>
              <a:rPr lang="zh-CN" altLang="en-US" sz="1400" dirty="0" smtClean="0"/>
              <a:t> </a:t>
            </a:r>
            <a:r>
              <a:rPr lang="en-US" altLang="zh-CN" sz="1400" dirty="0" smtClean="0"/>
              <a:t>of</a:t>
            </a:r>
            <a:r>
              <a:rPr lang="zh-CN" altLang="en-US" sz="1400" dirty="0" smtClean="0"/>
              <a:t> </a:t>
            </a:r>
            <a:r>
              <a:rPr lang="en-US" altLang="zh-CN" sz="1400" dirty="0" smtClean="0"/>
              <a:t>software:</a:t>
            </a:r>
            <a:r>
              <a:rPr lang="zh-CN" altLang="en-US" sz="1400" dirty="0" smtClean="0"/>
              <a:t> </a:t>
            </a:r>
            <a:r>
              <a:rPr lang="en-US" altLang="zh-CN" sz="1400" b="1" dirty="0" err="1" smtClean="0"/>
              <a:t>ReVerb</a:t>
            </a:r>
            <a:r>
              <a:rPr lang="zh-CN" altLang="en-US" sz="1400" dirty="0" smtClean="0"/>
              <a:t> </a:t>
            </a:r>
            <a:r>
              <a:rPr lang="en-US" altLang="zh-CN" sz="1400" dirty="0" smtClean="0"/>
              <a:t>and</a:t>
            </a:r>
            <a:r>
              <a:rPr lang="zh-CN" altLang="en-US" sz="1400" dirty="0" smtClean="0"/>
              <a:t> </a:t>
            </a:r>
            <a:r>
              <a:rPr lang="en-US" altLang="zh-CN" sz="1400" b="1" dirty="0" smtClean="0"/>
              <a:t>Ollie</a:t>
            </a:r>
            <a:r>
              <a:rPr lang="zh-CN" altLang="en-US" sz="1400" dirty="0" smtClean="0"/>
              <a:t> </a:t>
            </a:r>
            <a:r>
              <a:rPr lang="en-US" altLang="zh-CN" sz="1400" dirty="0" smtClean="0"/>
              <a:t>(used</a:t>
            </a:r>
            <a:r>
              <a:rPr lang="zh-CN" altLang="en-US" sz="1400" dirty="0" smtClean="0"/>
              <a:t> </a:t>
            </a:r>
            <a:r>
              <a:rPr lang="en-US" altLang="zh-CN" sz="1400" dirty="0" smtClean="0"/>
              <a:t>for</a:t>
            </a:r>
            <a:r>
              <a:rPr lang="zh-CN" altLang="en-US" sz="1400" dirty="0" smtClean="0"/>
              <a:t> </a:t>
            </a:r>
            <a:r>
              <a:rPr lang="en-US" sz="1400" dirty="0" smtClean="0"/>
              <a:t>Relationship extraction</a:t>
            </a:r>
            <a:r>
              <a:rPr lang="en-US" altLang="zh-CN" sz="1400" dirty="0" smtClean="0"/>
              <a:t>)</a:t>
            </a:r>
            <a:r>
              <a:rPr lang="en-US" altLang="zh-CN" sz="1400" dirty="0" smtClean="0"/>
              <a:t>,</a:t>
            </a:r>
            <a:r>
              <a:rPr lang="zh-CN" altLang="en-US" sz="1400" dirty="0" smtClean="0"/>
              <a:t> </a:t>
            </a:r>
            <a:r>
              <a:rPr lang="en-US" altLang="zh-CN" sz="1400" b="1" dirty="0" err="1" smtClean="0"/>
              <a:t>Geotext</a:t>
            </a:r>
            <a:r>
              <a:rPr lang="zh-CN" altLang="en-US" sz="1400" dirty="0" smtClean="0"/>
              <a:t> </a:t>
            </a:r>
            <a:r>
              <a:rPr lang="en-US" altLang="zh-CN" sz="1400" dirty="0" smtClean="0"/>
              <a:t>and</a:t>
            </a:r>
            <a:r>
              <a:rPr lang="zh-CN" altLang="en-US" sz="1400" dirty="0" smtClean="0"/>
              <a:t> </a:t>
            </a:r>
            <a:r>
              <a:rPr lang="en-US" altLang="zh-CN" sz="1400" b="1" dirty="0" err="1" smtClean="0"/>
              <a:t>Quantulum</a:t>
            </a:r>
            <a:r>
              <a:rPr lang="zh-CN" altLang="en-US" sz="1400" b="1" dirty="0" smtClean="0"/>
              <a:t> </a:t>
            </a:r>
            <a:r>
              <a:rPr lang="en-US" altLang="zh-CN" sz="1400" dirty="0" smtClean="0"/>
              <a:t>(used</a:t>
            </a:r>
            <a:r>
              <a:rPr lang="zh-CN" altLang="en-US" sz="1400" dirty="0" smtClean="0"/>
              <a:t> </a:t>
            </a:r>
            <a:r>
              <a:rPr lang="en-US" altLang="zh-CN" sz="1400" dirty="0" smtClean="0"/>
              <a:t>for</a:t>
            </a:r>
            <a:r>
              <a:rPr lang="zh-CN" altLang="en-US" sz="1400" dirty="0" smtClean="0"/>
              <a:t> </a:t>
            </a:r>
            <a:endParaRPr lang="en-US" altLang="zh-CN" sz="1400" dirty="0" smtClean="0"/>
          </a:p>
          <a:p>
            <a:pPr marL="0" indent="0">
              <a:lnSpc>
                <a:spcPct val="100000"/>
              </a:lnSpc>
              <a:buNone/>
            </a:pPr>
            <a:r>
              <a:rPr lang="zh-CN" altLang="en-US" sz="1400" dirty="0"/>
              <a:t> </a:t>
            </a:r>
            <a:r>
              <a:rPr lang="zh-CN" altLang="en-US" sz="1400" dirty="0" smtClean="0"/>
              <a:t>     </a:t>
            </a:r>
            <a:r>
              <a:rPr lang="en-US" sz="1400" dirty="0" smtClean="0"/>
              <a:t>Named entity recognition</a:t>
            </a:r>
            <a:r>
              <a:rPr lang="en-US" altLang="zh-CN" sz="1400" dirty="0" smtClean="0"/>
              <a:t>)</a:t>
            </a:r>
            <a:r>
              <a:rPr lang="zh-CN" altLang="en-US" sz="1400" dirty="0" smtClean="0"/>
              <a:t> </a:t>
            </a:r>
            <a:r>
              <a:rPr lang="en-US" altLang="zh-CN" sz="1400" dirty="0" smtClean="0"/>
              <a:t>and</a:t>
            </a:r>
            <a:r>
              <a:rPr lang="zh-CN" altLang="en-US" sz="1400" dirty="0" smtClean="0"/>
              <a:t> </a:t>
            </a:r>
            <a:r>
              <a:rPr lang="en-US" sz="1400" b="1" dirty="0" err="1" smtClean="0"/>
              <a:t>Eventregistry</a:t>
            </a:r>
            <a:r>
              <a:rPr lang="zh-CN" altLang="en-US" sz="1400" b="1" dirty="0" smtClean="0"/>
              <a:t> </a:t>
            </a:r>
            <a:r>
              <a:rPr lang="en-US" altLang="zh-CN" sz="1400" dirty="0" smtClean="0"/>
              <a:t>(used</a:t>
            </a:r>
            <a:r>
              <a:rPr lang="zh-CN" altLang="en-US" sz="1400" dirty="0" smtClean="0"/>
              <a:t> </a:t>
            </a:r>
            <a:r>
              <a:rPr lang="en-US" altLang="zh-CN" sz="1400" dirty="0" smtClean="0"/>
              <a:t>for</a:t>
            </a:r>
            <a:r>
              <a:rPr lang="zh-CN" altLang="en-US" sz="1400" dirty="0" smtClean="0"/>
              <a:t> </a:t>
            </a:r>
            <a:r>
              <a:rPr lang="en-US" sz="1400" dirty="0" smtClean="0"/>
              <a:t>Named entity recognition</a:t>
            </a:r>
            <a:r>
              <a:rPr lang="zh-CN" altLang="en-US" sz="1400" dirty="0" smtClean="0"/>
              <a:t> </a:t>
            </a:r>
            <a:r>
              <a:rPr lang="en-US" altLang="zh-CN" sz="1400" dirty="0" smtClean="0"/>
              <a:t>and</a:t>
            </a:r>
            <a:r>
              <a:rPr lang="zh-CN" altLang="en-US" sz="1400" dirty="0" smtClean="0"/>
              <a:t> </a:t>
            </a:r>
            <a:r>
              <a:rPr lang="en-US" altLang="zh-CN" sz="1400" dirty="0" smtClean="0"/>
              <a:t>text</a:t>
            </a:r>
            <a:r>
              <a:rPr lang="zh-CN" altLang="en-US" sz="1400" dirty="0" smtClean="0"/>
              <a:t> </a:t>
            </a:r>
            <a:r>
              <a:rPr lang="en-US" altLang="zh-CN" sz="1400" dirty="0" smtClean="0"/>
              <a:t>mining).</a:t>
            </a:r>
          </a:p>
          <a:p>
            <a:pPr>
              <a:lnSpc>
                <a:spcPct val="100000"/>
              </a:lnSpc>
            </a:pPr>
            <a:r>
              <a:rPr lang="en-US" altLang="zh-CN" sz="1400" dirty="0" smtClean="0"/>
              <a:t>All</a:t>
            </a:r>
            <a:r>
              <a:rPr lang="zh-CN" altLang="en-US" sz="1400" dirty="0" smtClean="0"/>
              <a:t> </a:t>
            </a:r>
            <a:r>
              <a:rPr lang="en-US" altLang="zh-CN" sz="1400" dirty="0" smtClean="0"/>
              <a:t>software</a:t>
            </a:r>
            <a:r>
              <a:rPr lang="zh-CN" altLang="en-US" sz="1400" dirty="0" smtClean="0"/>
              <a:t> </a:t>
            </a:r>
            <a:r>
              <a:rPr lang="en-US" altLang="zh-CN" sz="1400" dirty="0" smtClean="0"/>
              <a:t>packages</a:t>
            </a:r>
            <a:r>
              <a:rPr lang="zh-CN" altLang="en-US" sz="1400" dirty="0" smtClean="0"/>
              <a:t> </a:t>
            </a:r>
            <a:r>
              <a:rPr lang="en-US" altLang="zh-CN" sz="1400" dirty="0" smtClean="0"/>
              <a:t>are</a:t>
            </a:r>
            <a:r>
              <a:rPr lang="zh-CN" altLang="en-US" sz="1400" dirty="0"/>
              <a:t> </a:t>
            </a:r>
            <a:r>
              <a:rPr lang="en-US" altLang="zh-CN" sz="1400" dirty="0" smtClean="0"/>
              <a:t>through</a:t>
            </a:r>
            <a:r>
              <a:rPr lang="zh-CN" altLang="en-US" sz="1400" dirty="0" smtClean="0"/>
              <a:t> </a:t>
            </a:r>
            <a:r>
              <a:rPr lang="en-US" altLang="zh-CN" sz="1400" dirty="0" smtClean="0"/>
              <a:t>Natural</a:t>
            </a:r>
            <a:r>
              <a:rPr lang="zh-CN" altLang="en-US" sz="1400" dirty="0" smtClean="0"/>
              <a:t> </a:t>
            </a:r>
            <a:r>
              <a:rPr lang="en-US" altLang="zh-CN" sz="1400" dirty="0" smtClean="0"/>
              <a:t>Language</a:t>
            </a:r>
            <a:r>
              <a:rPr lang="zh-CN" altLang="en-US" sz="1400" dirty="0" smtClean="0"/>
              <a:t> </a:t>
            </a:r>
            <a:r>
              <a:rPr lang="en-US" altLang="zh-CN" sz="1400" dirty="0" smtClean="0"/>
              <a:t>Processing</a:t>
            </a:r>
            <a:r>
              <a:rPr lang="zh-CN" altLang="en-US" sz="1400" dirty="0" smtClean="0"/>
              <a:t> </a:t>
            </a:r>
            <a:r>
              <a:rPr lang="en-US" altLang="zh-CN" sz="1400" dirty="0" smtClean="0"/>
              <a:t>method,</a:t>
            </a:r>
            <a:r>
              <a:rPr lang="zh-CN" altLang="en-US" sz="1400" dirty="0" smtClean="0"/>
              <a:t> </a:t>
            </a:r>
            <a:r>
              <a:rPr lang="en-US" altLang="zh-CN" sz="1400" dirty="0" smtClean="0"/>
              <a:t>written</a:t>
            </a:r>
            <a:r>
              <a:rPr lang="zh-CN" altLang="en-US" sz="1400" dirty="0" smtClean="0"/>
              <a:t> </a:t>
            </a:r>
            <a:r>
              <a:rPr lang="en-US" altLang="zh-CN" sz="1400" dirty="0" smtClean="0"/>
              <a:t>by</a:t>
            </a:r>
            <a:r>
              <a:rPr lang="zh-CN" altLang="en-US" sz="1400" dirty="0" smtClean="0"/>
              <a:t> </a:t>
            </a:r>
            <a:r>
              <a:rPr lang="en-US" altLang="zh-CN" sz="1400" dirty="0" smtClean="0"/>
              <a:t>Java</a:t>
            </a:r>
            <a:r>
              <a:rPr lang="zh-CN" altLang="en-US" sz="1400" dirty="0" smtClean="0"/>
              <a:t> </a:t>
            </a:r>
            <a:r>
              <a:rPr lang="en-US" altLang="zh-CN" sz="1400" dirty="0" smtClean="0"/>
              <a:t>or</a:t>
            </a:r>
            <a:r>
              <a:rPr lang="zh-CN" altLang="en-US" sz="1400" dirty="0" smtClean="0"/>
              <a:t> </a:t>
            </a:r>
            <a:r>
              <a:rPr lang="en-US" altLang="zh-CN" sz="1400" dirty="0" smtClean="0"/>
              <a:t>Python</a:t>
            </a:r>
            <a:r>
              <a:rPr lang="zh-CN" altLang="en-US" sz="1400" dirty="0" smtClean="0"/>
              <a:t> </a:t>
            </a:r>
            <a:r>
              <a:rPr lang="en-US" altLang="zh-CN" sz="1400" dirty="0" smtClean="0"/>
              <a:t>languages</a:t>
            </a:r>
            <a:r>
              <a:rPr lang="zh-CN" altLang="en-US" sz="1400" dirty="0" smtClean="0"/>
              <a:t> </a:t>
            </a:r>
            <a:r>
              <a:rPr lang="en-US" altLang="zh-CN" sz="1400" dirty="0" smtClean="0"/>
              <a:t>and</a:t>
            </a:r>
            <a:r>
              <a:rPr lang="zh-CN" altLang="en-US" sz="1400" dirty="0" smtClean="0"/>
              <a:t> </a:t>
            </a:r>
            <a:r>
              <a:rPr lang="en-US" altLang="zh-CN" sz="1400" dirty="0" smtClean="0"/>
              <a:t>dealing</a:t>
            </a:r>
            <a:r>
              <a:rPr lang="zh-CN" altLang="en-US" sz="1400" dirty="0" smtClean="0"/>
              <a:t> </a:t>
            </a:r>
            <a:r>
              <a:rPr lang="en-US" altLang="zh-CN" sz="1400" dirty="0" smtClean="0"/>
              <a:t>with</a:t>
            </a:r>
            <a:r>
              <a:rPr lang="zh-CN" altLang="en-US" sz="1400" dirty="0" smtClean="0"/>
              <a:t> </a:t>
            </a:r>
            <a:r>
              <a:rPr lang="en-US" altLang="zh-CN" sz="1400" dirty="0" smtClean="0"/>
              <a:t>human</a:t>
            </a:r>
            <a:r>
              <a:rPr lang="zh-CN" altLang="en-US" sz="1400" dirty="0" smtClean="0"/>
              <a:t> </a:t>
            </a:r>
            <a:r>
              <a:rPr lang="en-US" altLang="zh-CN" sz="1400" dirty="0" smtClean="0"/>
              <a:t>languages.</a:t>
            </a:r>
            <a:r>
              <a:rPr lang="zh-CN" altLang="en-US" sz="1400" dirty="0" smtClean="0"/>
              <a:t> </a:t>
            </a:r>
            <a:endParaRPr lang="en-US" altLang="zh-CN" sz="1400" dirty="0"/>
          </a:p>
          <a:p>
            <a:pPr marL="0" indent="0">
              <a:lnSpc>
                <a:spcPct val="100000"/>
              </a:lnSpc>
              <a:buNone/>
            </a:pPr>
            <a:r>
              <a:rPr lang="zh-CN" altLang="en-US" sz="1400" dirty="0" smtClean="0"/>
              <a:t>      </a:t>
            </a:r>
            <a:r>
              <a:rPr lang="en-US" altLang="zh-CN" sz="1400" dirty="0" smtClean="0"/>
              <a:t>From</a:t>
            </a:r>
            <a:r>
              <a:rPr lang="zh-CN" altLang="en-US" sz="1400" dirty="0" smtClean="0"/>
              <a:t> </a:t>
            </a:r>
            <a:r>
              <a:rPr lang="en-US" altLang="zh-CN" sz="1400" dirty="0" smtClean="0"/>
              <a:t>my</a:t>
            </a:r>
            <a:r>
              <a:rPr lang="zh-CN" altLang="en-US" sz="1400" dirty="0" smtClean="0"/>
              <a:t> </a:t>
            </a:r>
            <a:r>
              <a:rPr lang="en-US" altLang="zh-CN" sz="1400" dirty="0" smtClean="0"/>
              <a:t>understanding,</a:t>
            </a:r>
            <a:r>
              <a:rPr lang="zh-CN" altLang="en-US" sz="1400" dirty="0" smtClean="0"/>
              <a:t> </a:t>
            </a:r>
            <a:r>
              <a:rPr lang="en-US" altLang="zh-CN" sz="1400" dirty="0"/>
              <a:t>i</a:t>
            </a:r>
            <a:r>
              <a:rPr lang="en-US" altLang="zh-CN" sz="1400" dirty="0" smtClean="0"/>
              <a:t>n</a:t>
            </a:r>
            <a:r>
              <a:rPr lang="zh-CN" altLang="en-US" sz="1400" dirty="0" smtClean="0"/>
              <a:t> </a:t>
            </a:r>
            <a:r>
              <a:rPr lang="en-US" altLang="zh-CN" sz="1400" dirty="0" smtClean="0"/>
              <a:t>most</a:t>
            </a:r>
            <a:r>
              <a:rPr lang="zh-CN" altLang="en-US" sz="1400" dirty="0" smtClean="0"/>
              <a:t> </a:t>
            </a:r>
            <a:r>
              <a:rPr lang="en-US" altLang="zh-CN" sz="1400" dirty="0" smtClean="0"/>
              <a:t>cases</a:t>
            </a:r>
            <a:r>
              <a:rPr lang="zh-CN" altLang="en-US" sz="1400" dirty="0" smtClean="0"/>
              <a:t> </a:t>
            </a:r>
            <a:r>
              <a:rPr lang="en-US" altLang="zh-CN" sz="1400" dirty="0" smtClean="0"/>
              <a:t>of</a:t>
            </a:r>
            <a:r>
              <a:rPr lang="zh-CN" altLang="en-US" sz="1400" dirty="0" smtClean="0"/>
              <a:t> </a:t>
            </a:r>
            <a:r>
              <a:rPr lang="en-US" altLang="zh-CN" sz="1400" dirty="0" smtClean="0"/>
              <a:t>Information</a:t>
            </a:r>
            <a:r>
              <a:rPr lang="zh-CN" altLang="en-US" sz="1400" dirty="0" smtClean="0"/>
              <a:t> </a:t>
            </a:r>
            <a:r>
              <a:rPr lang="en-US" altLang="zh-CN" sz="1400" dirty="0" smtClean="0"/>
              <a:t>Extraction</a:t>
            </a:r>
            <a:r>
              <a:rPr lang="zh-CN" altLang="en-US" sz="1400" dirty="0" smtClean="0"/>
              <a:t> </a:t>
            </a:r>
            <a:r>
              <a:rPr lang="en-US" altLang="zh-CN" sz="1400" dirty="0" smtClean="0"/>
              <a:t>and</a:t>
            </a:r>
            <a:r>
              <a:rPr lang="zh-CN" altLang="en-US" sz="1400" dirty="0" smtClean="0"/>
              <a:t> </a:t>
            </a:r>
            <a:r>
              <a:rPr lang="en-US" altLang="zh-CN" sz="1400" dirty="0" smtClean="0"/>
              <a:t>Text</a:t>
            </a:r>
            <a:r>
              <a:rPr lang="zh-CN" altLang="en-US" sz="1400" dirty="0" smtClean="0"/>
              <a:t> </a:t>
            </a:r>
            <a:r>
              <a:rPr lang="en-US" altLang="zh-CN" sz="1400" dirty="0" smtClean="0"/>
              <a:t>Mining,</a:t>
            </a:r>
            <a:r>
              <a:rPr lang="zh-CN" altLang="en-US" sz="1400" dirty="0" smtClean="0"/>
              <a:t> </a:t>
            </a:r>
            <a:r>
              <a:rPr lang="en-US" altLang="zh-CN" sz="1400" dirty="0" smtClean="0"/>
              <a:t>NLP</a:t>
            </a:r>
            <a:r>
              <a:rPr lang="zh-CN" altLang="en-US" sz="1400" dirty="0" smtClean="0"/>
              <a:t> </a:t>
            </a:r>
            <a:r>
              <a:rPr lang="en-US" altLang="zh-CN" sz="1400" dirty="0" smtClean="0"/>
              <a:t>is</a:t>
            </a:r>
            <a:r>
              <a:rPr lang="zh-CN" altLang="en-US" sz="1400" dirty="0" smtClean="0"/>
              <a:t> </a:t>
            </a:r>
            <a:r>
              <a:rPr lang="en-US" altLang="zh-CN" sz="1400" dirty="0" smtClean="0"/>
              <a:t>the</a:t>
            </a:r>
            <a:r>
              <a:rPr lang="zh-CN" altLang="en-US" sz="1400" dirty="0" smtClean="0"/>
              <a:t> </a:t>
            </a:r>
            <a:r>
              <a:rPr lang="en-US" altLang="zh-CN" sz="1400" dirty="0" smtClean="0"/>
              <a:t>main</a:t>
            </a:r>
            <a:r>
              <a:rPr lang="zh-CN" altLang="en-US" sz="1400" dirty="0" smtClean="0"/>
              <a:t> </a:t>
            </a:r>
            <a:r>
              <a:rPr lang="en-US" altLang="zh-CN" sz="1400" dirty="0" smtClean="0"/>
              <a:t>part.</a:t>
            </a:r>
          </a:p>
          <a:p>
            <a:pPr>
              <a:lnSpc>
                <a:spcPct val="125000"/>
              </a:lnSpc>
            </a:pPr>
            <a:endParaRPr lang="en-US" sz="1400" dirty="0"/>
          </a:p>
        </p:txBody>
      </p:sp>
    </p:spTree>
    <p:extLst>
      <p:ext uri="{BB962C8B-B14F-4D97-AF65-F5344CB8AC3E}">
        <p14:creationId xmlns:p14="http://schemas.microsoft.com/office/powerpoint/2010/main" val="134600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0879" y="0"/>
            <a:ext cx="10515600" cy="1325563"/>
          </a:xfrm>
        </p:spPr>
        <p:txBody>
          <a:bodyPr/>
          <a:lstStyle/>
          <a:p>
            <a:r>
              <a:rPr lang="en-US" b="1" dirty="0" err="1" smtClean="0">
                <a:solidFill>
                  <a:srgbClr val="002060"/>
                </a:solidFill>
              </a:rPr>
              <a:t>ReVerb</a:t>
            </a:r>
            <a:r>
              <a:rPr lang="zh-CN" altLang="en-US" b="1" dirty="0" smtClean="0">
                <a:solidFill>
                  <a:srgbClr val="002060"/>
                </a:solidFill>
              </a:rPr>
              <a:t> </a:t>
            </a:r>
            <a:r>
              <a:rPr lang="mr-IN" altLang="zh-CN" b="1" dirty="0" smtClean="0">
                <a:solidFill>
                  <a:srgbClr val="002060"/>
                </a:solidFill>
              </a:rPr>
              <a:t>–</a:t>
            </a:r>
            <a:r>
              <a:rPr lang="zh-CN" altLang="en-US" b="1" dirty="0" smtClean="0">
                <a:solidFill>
                  <a:srgbClr val="002060"/>
                </a:solidFill>
              </a:rPr>
              <a:t> </a:t>
            </a:r>
            <a:r>
              <a:rPr lang="en-US" altLang="zh-CN" b="1" dirty="0" smtClean="0">
                <a:solidFill>
                  <a:srgbClr val="002060"/>
                </a:solidFill>
              </a:rPr>
              <a:t>Binary</a:t>
            </a:r>
            <a:r>
              <a:rPr lang="zh-CN" altLang="en-US" b="1" dirty="0" smtClean="0">
                <a:solidFill>
                  <a:srgbClr val="002060"/>
                </a:solidFill>
              </a:rPr>
              <a:t> </a:t>
            </a:r>
            <a:r>
              <a:rPr lang="en-US" altLang="zh-CN" b="1" dirty="0" smtClean="0">
                <a:solidFill>
                  <a:srgbClr val="002060"/>
                </a:solidFill>
              </a:rPr>
              <a:t>Relationship</a:t>
            </a:r>
            <a:r>
              <a:rPr lang="zh-CN" altLang="en-US" b="1" dirty="0" smtClean="0">
                <a:solidFill>
                  <a:srgbClr val="002060"/>
                </a:solidFill>
              </a:rPr>
              <a:t> </a:t>
            </a:r>
            <a:r>
              <a:rPr lang="en-US" b="1" dirty="0" smtClean="0">
                <a:solidFill>
                  <a:srgbClr val="002060"/>
                </a:solidFill>
              </a:rPr>
              <a:t>Extraction</a:t>
            </a:r>
            <a:endParaRPr lang="en-US" dirty="0">
              <a:solidFill>
                <a:srgbClr val="002060"/>
              </a:solidFill>
            </a:endParaRPr>
          </a:p>
        </p:txBody>
      </p:sp>
      <p:sp>
        <p:nvSpPr>
          <p:cNvPr id="3" name="Content Placeholder 2"/>
          <p:cNvSpPr>
            <a:spLocks noGrp="1"/>
          </p:cNvSpPr>
          <p:nvPr>
            <p:ph idx="1"/>
          </p:nvPr>
        </p:nvSpPr>
        <p:spPr>
          <a:xfrm>
            <a:off x="431943" y="1110906"/>
            <a:ext cx="11655056" cy="5553371"/>
          </a:xfrm>
        </p:spPr>
        <p:txBody>
          <a:bodyPr>
            <a:normAutofit lnSpcReduction="10000"/>
          </a:bodyPr>
          <a:lstStyle/>
          <a:p>
            <a:r>
              <a:rPr lang="en-US" sz="1400" dirty="0" err="1"/>
              <a:t>ReVerb</a:t>
            </a:r>
            <a:r>
              <a:rPr lang="en-US" sz="1400" dirty="0"/>
              <a:t> is a program that automatically identifies and extracts binary relationships from English sentences. </a:t>
            </a:r>
            <a:r>
              <a:rPr lang="en-US" sz="1400" dirty="0" err="1"/>
              <a:t>ReVerb</a:t>
            </a:r>
            <a:r>
              <a:rPr lang="en-US" sz="1400" dirty="0"/>
              <a:t> is designed for Web-scale information extraction, where the target relations cannot be specified in advance and speed is important</a:t>
            </a:r>
            <a:r>
              <a:rPr lang="en-US" sz="1400" dirty="0" smtClean="0"/>
              <a:t>.</a:t>
            </a:r>
          </a:p>
          <a:p>
            <a:r>
              <a:rPr lang="en-US" sz="1400" dirty="0" err="1"/>
              <a:t>ReVerb</a:t>
            </a:r>
            <a:r>
              <a:rPr lang="en-US" sz="1400" dirty="0"/>
              <a:t> takes raw text as input, and outputs (argument1, relation phrase, argument2) triples. For example, given the sentence "Bananas are an excellent source of potassium," </a:t>
            </a:r>
            <a:r>
              <a:rPr lang="en-US" sz="1400" dirty="0" err="1"/>
              <a:t>ReVerb</a:t>
            </a:r>
            <a:r>
              <a:rPr lang="en-US" sz="1400" dirty="0"/>
              <a:t> will extract the triple (bananas, be source of, potassium</a:t>
            </a:r>
            <a:r>
              <a:rPr lang="en-US" sz="1400" dirty="0" smtClean="0"/>
              <a:t>).</a:t>
            </a:r>
          </a:p>
          <a:p>
            <a:r>
              <a:rPr lang="en-US" altLang="zh-CN" sz="1400" b="1" dirty="0" smtClean="0"/>
              <a:t>Pros:</a:t>
            </a:r>
            <a:r>
              <a:rPr lang="zh-CN" altLang="en-US" sz="1400" dirty="0" smtClean="0"/>
              <a:t> </a:t>
            </a:r>
            <a:r>
              <a:rPr lang="en-US" altLang="zh-CN" sz="1400" dirty="0" smtClean="0"/>
              <a:t>Fast</a:t>
            </a:r>
            <a:r>
              <a:rPr lang="zh-CN" altLang="en-US" sz="1400" dirty="0" smtClean="0"/>
              <a:t> </a:t>
            </a:r>
            <a:r>
              <a:rPr lang="en-US" altLang="zh-CN" sz="1400" dirty="0" smtClean="0"/>
              <a:t>analysis</a:t>
            </a:r>
            <a:r>
              <a:rPr lang="zh-CN" altLang="en-US" sz="1400" dirty="0" smtClean="0"/>
              <a:t> </a:t>
            </a:r>
            <a:r>
              <a:rPr lang="en-US" altLang="zh-CN" sz="1400" dirty="0" smtClean="0"/>
              <a:t>speed;</a:t>
            </a:r>
            <a:r>
              <a:rPr lang="zh-CN" altLang="en-US" sz="1400" dirty="0" smtClean="0"/>
              <a:t> </a:t>
            </a:r>
            <a:r>
              <a:rPr lang="en-US" altLang="zh-CN" sz="1400" dirty="0" smtClean="0"/>
              <a:t>best</a:t>
            </a:r>
            <a:r>
              <a:rPr lang="zh-CN" altLang="en-US" sz="1400" dirty="0" smtClean="0"/>
              <a:t> </a:t>
            </a:r>
            <a:r>
              <a:rPr lang="en-US" altLang="zh-CN" sz="1400" dirty="0" smtClean="0"/>
              <a:t>for</a:t>
            </a:r>
            <a:r>
              <a:rPr lang="zh-CN" altLang="en-US" sz="1400" dirty="0" smtClean="0"/>
              <a:t> </a:t>
            </a:r>
            <a:r>
              <a:rPr lang="en-US" altLang="zh-CN" sz="1400" dirty="0" smtClean="0"/>
              <a:t>simple</a:t>
            </a:r>
            <a:r>
              <a:rPr lang="zh-CN" altLang="en-US" sz="1400" dirty="0" smtClean="0"/>
              <a:t> </a:t>
            </a:r>
            <a:r>
              <a:rPr lang="en-US" altLang="zh-CN" sz="1400" dirty="0" smtClean="0"/>
              <a:t>sentences’</a:t>
            </a:r>
            <a:r>
              <a:rPr lang="zh-CN" altLang="en-US" sz="1400" dirty="0" smtClean="0"/>
              <a:t> </a:t>
            </a:r>
            <a:r>
              <a:rPr lang="en-US" altLang="zh-CN" sz="1400" dirty="0" smtClean="0"/>
              <a:t>analysis</a:t>
            </a:r>
            <a:endParaRPr lang="en-US" sz="1400" dirty="0" smtClean="0"/>
          </a:p>
          <a:p>
            <a:r>
              <a:rPr lang="en-US" altLang="zh-CN" sz="1400" b="1" dirty="0" smtClean="0"/>
              <a:t>Software</a:t>
            </a:r>
            <a:r>
              <a:rPr lang="zh-CN" altLang="en-US" sz="1400" b="1" dirty="0" smtClean="0"/>
              <a:t> </a:t>
            </a:r>
            <a:r>
              <a:rPr lang="en-US" altLang="zh-CN" sz="1400" b="1" dirty="0" smtClean="0"/>
              <a:t>running</a:t>
            </a:r>
            <a:r>
              <a:rPr lang="zh-CN" altLang="en-US" sz="1400" b="1" dirty="0" smtClean="0"/>
              <a:t> </a:t>
            </a:r>
            <a:r>
              <a:rPr lang="en-US" altLang="zh-CN" sz="1400" b="1" dirty="0" smtClean="0"/>
              <a:t>procedure:</a:t>
            </a:r>
          </a:p>
          <a:p>
            <a:pPr lvl="1"/>
            <a:r>
              <a:rPr lang="en-US" sz="1400" dirty="0"/>
              <a:t>Download the latest </a:t>
            </a:r>
            <a:r>
              <a:rPr lang="en-US" sz="1400" dirty="0" err="1"/>
              <a:t>ReVerb</a:t>
            </a:r>
            <a:r>
              <a:rPr lang="en-US" sz="1400" dirty="0"/>
              <a:t> jar from </a:t>
            </a:r>
            <a:r>
              <a:rPr lang="en-US" sz="1400" dirty="0">
                <a:hlinkClick r:id="rId2"/>
              </a:rPr>
              <a:t>http://</a:t>
            </a:r>
            <a:r>
              <a:rPr lang="en-US" sz="1400" dirty="0" smtClean="0">
                <a:hlinkClick r:id="rId2"/>
              </a:rPr>
              <a:t>reverb.cs.washington.edu/reverb-latest.jar</a:t>
            </a:r>
            <a:endParaRPr lang="en-US" sz="1400" dirty="0" smtClean="0"/>
          </a:p>
          <a:p>
            <a:pPr lvl="1"/>
            <a:r>
              <a:rPr lang="en-US" sz="1400" dirty="0"/>
              <a:t>Run </a:t>
            </a:r>
            <a:r>
              <a:rPr lang="en-US" sz="1400" dirty="0" smtClean="0"/>
              <a:t> Screen Shot 2017-11-28 at 10.30.33 PM.</a:t>
            </a:r>
          </a:p>
          <a:p>
            <a:pPr lvl="1"/>
            <a:r>
              <a:rPr lang="en-US" sz="1400" dirty="0" smtClean="0"/>
              <a:t>java -Xmx512m -jar reverb-</a:t>
            </a:r>
            <a:r>
              <a:rPr lang="en-US" sz="1400" dirty="0" err="1" smtClean="0"/>
              <a:t>latest.jar</a:t>
            </a:r>
            <a:r>
              <a:rPr lang="en-US" sz="1400" dirty="0" smtClean="0"/>
              <a:t> -h</a:t>
            </a:r>
            <a:r>
              <a:rPr lang="en-US" sz="1400" dirty="0"/>
              <a:t> for more options</a:t>
            </a:r>
            <a:r>
              <a:rPr lang="en-US" sz="1400" dirty="0" smtClean="0"/>
              <a:t>.</a:t>
            </a:r>
          </a:p>
          <a:p>
            <a:r>
              <a:rPr lang="en-US" altLang="zh-CN" sz="1400" b="1" dirty="0" smtClean="0"/>
              <a:t>Testing</a:t>
            </a:r>
            <a:r>
              <a:rPr lang="zh-CN" altLang="en-US" sz="1400" b="1" dirty="0" smtClean="0"/>
              <a:t> </a:t>
            </a:r>
            <a:r>
              <a:rPr lang="en-US" altLang="zh-CN" sz="1400" b="1" dirty="0" smtClean="0"/>
              <a:t>example:</a:t>
            </a:r>
            <a:r>
              <a:rPr lang="zh-CN" altLang="en-US" sz="1400" dirty="0" smtClean="0"/>
              <a:t> </a:t>
            </a:r>
            <a:r>
              <a:rPr lang="en-US" altLang="zh-CN" sz="1400" dirty="0" smtClean="0"/>
              <a:t>Tested</a:t>
            </a:r>
            <a:r>
              <a:rPr lang="zh-CN" altLang="en-US" sz="1400" dirty="0" smtClean="0"/>
              <a:t> </a:t>
            </a:r>
            <a:r>
              <a:rPr lang="en-US" altLang="zh-CN" sz="1400" dirty="0" smtClean="0"/>
              <a:t>two</a:t>
            </a:r>
            <a:r>
              <a:rPr lang="zh-CN" altLang="en-US" sz="1400" dirty="0" smtClean="0"/>
              <a:t> </a:t>
            </a:r>
            <a:r>
              <a:rPr lang="en-US" altLang="zh-CN" sz="1400" dirty="0" smtClean="0"/>
              <a:t>simple</a:t>
            </a:r>
            <a:r>
              <a:rPr lang="zh-CN" altLang="en-US" sz="1400" dirty="0" smtClean="0"/>
              <a:t> </a:t>
            </a:r>
            <a:r>
              <a:rPr lang="en-US" altLang="zh-CN" sz="1400" dirty="0" smtClean="0"/>
              <a:t>sentences.</a:t>
            </a:r>
          </a:p>
          <a:p>
            <a:pPr marL="0" indent="0">
              <a:buNone/>
            </a:pPr>
            <a:r>
              <a:rPr lang="en-US" altLang="zh-CN" sz="1400" dirty="0" smtClean="0"/>
              <a:t>From</a:t>
            </a:r>
            <a:r>
              <a:rPr lang="zh-CN" altLang="en-US" sz="1400" dirty="0" smtClean="0"/>
              <a:t> </a:t>
            </a:r>
            <a:r>
              <a:rPr lang="en-US" altLang="zh-CN" sz="1400" dirty="0" smtClean="0"/>
              <a:t>the</a:t>
            </a:r>
            <a:r>
              <a:rPr lang="zh-CN" altLang="en-US" sz="1400" dirty="0" smtClean="0"/>
              <a:t> </a:t>
            </a:r>
            <a:r>
              <a:rPr lang="en-US" altLang="zh-CN" sz="1400" dirty="0" smtClean="0"/>
              <a:t>right</a:t>
            </a:r>
            <a:r>
              <a:rPr lang="zh-CN" altLang="en-US" sz="1400" dirty="0" smtClean="0"/>
              <a:t> </a:t>
            </a:r>
            <a:r>
              <a:rPr lang="en-US" altLang="zh-CN" sz="1400" dirty="0" smtClean="0"/>
              <a:t>graph,</a:t>
            </a:r>
            <a:r>
              <a:rPr lang="zh-CN" altLang="en-US" sz="1400" dirty="0" smtClean="0"/>
              <a:t> </a:t>
            </a:r>
            <a:r>
              <a:rPr lang="en-US" altLang="zh-CN" sz="1400" dirty="0" smtClean="0"/>
              <a:t>we</a:t>
            </a:r>
            <a:r>
              <a:rPr lang="zh-CN" altLang="en-US" sz="1400" dirty="0" smtClean="0"/>
              <a:t> </a:t>
            </a:r>
            <a:r>
              <a:rPr lang="en-US" altLang="zh-CN" sz="1400" dirty="0" smtClean="0"/>
              <a:t>can</a:t>
            </a:r>
            <a:r>
              <a:rPr lang="zh-CN" altLang="en-US" sz="1400" dirty="0" smtClean="0"/>
              <a:t> </a:t>
            </a:r>
            <a:r>
              <a:rPr lang="en-US" altLang="zh-CN" sz="1400" dirty="0" smtClean="0"/>
              <a:t>see</a:t>
            </a:r>
            <a:r>
              <a:rPr lang="zh-CN" altLang="en-US" sz="1400" dirty="0" smtClean="0"/>
              <a:t> </a:t>
            </a:r>
            <a:r>
              <a:rPr lang="en-US" altLang="zh-CN" sz="1400" dirty="0" err="1" smtClean="0"/>
              <a:t>ReVerb</a:t>
            </a:r>
            <a:r>
              <a:rPr lang="zh-CN" altLang="en-US" sz="1400" dirty="0" smtClean="0"/>
              <a:t> </a:t>
            </a:r>
            <a:r>
              <a:rPr lang="en-US" altLang="zh-CN" sz="1400" dirty="0" smtClean="0"/>
              <a:t>results</a:t>
            </a:r>
            <a:r>
              <a:rPr lang="zh-CN" altLang="en-US" sz="1400" dirty="0" smtClean="0"/>
              <a:t> </a:t>
            </a:r>
            <a:r>
              <a:rPr lang="en-US" altLang="zh-CN" sz="1400" dirty="0" smtClean="0"/>
              <a:t>show</a:t>
            </a:r>
            <a:r>
              <a:rPr lang="zh-CN" altLang="en-US" sz="1400" dirty="0" smtClean="0"/>
              <a:t> </a:t>
            </a:r>
            <a:r>
              <a:rPr lang="en-US" altLang="zh-CN" sz="1400" dirty="0" smtClean="0"/>
              <a:t>the</a:t>
            </a:r>
            <a:r>
              <a:rPr lang="zh-CN" altLang="en-US" sz="1400" dirty="0" smtClean="0"/>
              <a:t> </a:t>
            </a:r>
            <a:r>
              <a:rPr lang="en-US" altLang="zh-CN" sz="1400" dirty="0" smtClean="0"/>
              <a:t>first</a:t>
            </a:r>
            <a:r>
              <a:rPr lang="zh-CN" altLang="en-US" sz="1400" dirty="0" smtClean="0"/>
              <a:t> </a:t>
            </a:r>
            <a:r>
              <a:rPr lang="en-US" altLang="zh-CN" sz="1400" dirty="0" smtClean="0"/>
              <a:t>event’s</a:t>
            </a:r>
            <a:r>
              <a:rPr lang="zh-CN" altLang="en-US" sz="1400" dirty="0" smtClean="0"/>
              <a:t> </a:t>
            </a:r>
            <a:r>
              <a:rPr lang="en-US" altLang="zh-CN" sz="1400" dirty="0" smtClean="0"/>
              <a:t>position</a:t>
            </a:r>
          </a:p>
          <a:p>
            <a:pPr marL="0" indent="0">
              <a:buNone/>
            </a:pPr>
            <a:r>
              <a:rPr lang="en-US" altLang="zh-CN" sz="1400" dirty="0" smtClean="0"/>
              <a:t>in</a:t>
            </a:r>
            <a:r>
              <a:rPr lang="zh-CN" altLang="en-US" sz="1400" dirty="0" smtClean="0"/>
              <a:t> </a:t>
            </a:r>
            <a:r>
              <a:rPr lang="en-US" altLang="zh-CN" sz="1400" dirty="0" smtClean="0"/>
              <a:t>the</a:t>
            </a:r>
            <a:r>
              <a:rPr lang="zh-CN" altLang="en-US" sz="1400" dirty="0" smtClean="0"/>
              <a:t> </a:t>
            </a:r>
            <a:r>
              <a:rPr lang="en-US" altLang="zh-CN" sz="1400" dirty="0" smtClean="0"/>
              <a:t>Extraction,</a:t>
            </a:r>
            <a:r>
              <a:rPr lang="zh-CN" altLang="en-US" sz="1400" dirty="0" smtClean="0"/>
              <a:t> </a:t>
            </a:r>
            <a:r>
              <a:rPr lang="en-US" altLang="zh-CN" sz="1400" dirty="0" smtClean="0"/>
              <a:t>the</a:t>
            </a:r>
            <a:r>
              <a:rPr lang="zh-CN" altLang="en-US" sz="1400" dirty="0" smtClean="0"/>
              <a:t> </a:t>
            </a:r>
            <a:r>
              <a:rPr lang="en-US" altLang="zh-CN" sz="1400" dirty="0" smtClean="0"/>
              <a:t>extractions(Some</a:t>
            </a:r>
            <a:r>
              <a:rPr lang="zh-CN" altLang="en-US" sz="1400" dirty="0" smtClean="0"/>
              <a:t> </a:t>
            </a:r>
            <a:r>
              <a:rPr lang="en-US" altLang="zh-CN" sz="1400" dirty="0" smtClean="0"/>
              <a:t>people,</a:t>
            </a:r>
            <a:r>
              <a:rPr lang="zh-CN" altLang="en-US" sz="1400" dirty="0" smtClean="0"/>
              <a:t> </a:t>
            </a:r>
            <a:r>
              <a:rPr lang="en-US" altLang="zh-CN" sz="1400" dirty="0" smtClean="0"/>
              <a:t>say,</a:t>
            </a:r>
            <a:r>
              <a:rPr lang="zh-CN" altLang="en-US" sz="1400" dirty="0" smtClean="0"/>
              <a:t> </a:t>
            </a:r>
            <a:r>
              <a:rPr lang="en-US" altLang="zh-CN" sz="1400" dirty="0" smtClean="0"/>
              <a:t>Barack</a:t>
            </a:r>
            <a:r>
              <a:rPr lang="zh-CN" altLang="en-US" sz="1400" dirty="0" smtClean="0"/>
              <a:t> </a:t>
            </a:r>
            <a:r>
              <a:rPr lang="en-US" altLang="zh-CN" sz="1400" dirty="0" smtClean="0"/>
              <a:t>Obama),</a:t>
            </a:r>
            <a:r>
              <a:rPr lang="zh-CN" altLang="en-US" sz="1400" dirty="0" smtClean="0"/>
              <a:t> </a:t>
            </a:r>
            <a:r>
              <a:rPr lang="en-US" altLang="zh-CN" sz="1400" dirty="0" smtClean="0"/>
              <a:t>the</a:t>
            </a:r>
            <a:r>
              <a:rPr lang="zh-CN" altLang="en-US" sz="1400" dirty="0"/>
              <a:t> </a:t>
            </a:r>
            <a:r>
              <a:rPr lang="en-US" altLang="zh-CN" sz="1400" dirty="0" smtClean="0"/>
              <a:t>original</a:t>
            </a:r>
            <a:r>
              <a:rPr lang="zh-CN" altLang="en-US" sz="1400" dirty="0" smtClean="0"/>
              <a:t> </a:t>
            </a:r>
            <a:endParaRPr lang="en-US" altLang="zh-CN" sz="1400" dirty="0" smtClean="0"/>
          </a:p>
          <a:p>
            <a:pPr marL="0" indent="0">
              <a:buNone/>
            </a:pPr>
            <a:r>
              <a:rPr lang="en-US" altLang="zh-CN" sz="1400" dirty="0" smtClean="0"/>
              <a:t>Sentences,</a:t>
            </a:r>
            <a:r>
              <a:rPr lang="zh-CN" altLang="en-US" sz="1400" dirty="0" smtClean="0"/>
              <a:t> </a:t>
            </a:r>
            <a:r>
              <a:rPr lang="en-US" altLang="zh-CN" sz="1400" dirty="0" err="1" smtClean="0"/>
              <a:t>pos</a:t>
            </a:r>
            <a:r>
              <a:rPr lang="zh-CN" altLang="en-US" sz="1400" dirty="0" smtClean="0"/>
              <a:t> </a:t>
            </a:r>
            <a:r>
              <a:rPr lang="en-US" altLang="zh-CN" sz="1400" dirty="0" smtClean="0"/>
              <a:t>tags</a:t>
            </a:r>
            <a:r>
              <a:rPr lang="zh-CN" altLang="en-US" sz="1400" dirty="0" smtClean="0"/>
              <a:t> </a:t>
            </a:r>
            <a:r>
              <a:rPr lang="en-US" altLang="zh-CN" sz="1400" dirty="0" smtClean="0"/>
              <a:t>and</a:t>
            </a:r>
            <a:r>
              <a:rPr lang="zh-CN" altLang="en-US" sz="1400" dirty="0" smtClean="0"/>
              <a:t> </a:t>
            </a:r>
            <a:r>
              <a:rPr lang="en-US" altLang="zh-CN" sz="1400" dirty="0" smtClean="0"/>
              <a:t>rules,</a:t>
            </a:r>
            <a:r>
              <a:rPr lang="zh-CN" altLang="en-US" sz="1400" dirty="0" smtClean="0"/>
              <a:t> </a:t>
            </a:r>
            <a:r>
              <a:rPr lang="en-US" altLang="zh-CN" sz="1400" dirty="0" smtClean="0"/>
              <a:t>and</a:t>
            </a:r>
            <a:r>
              <a:rPr lang="zh-CN" altLang="en-US" sz="1400" dirty="0" smtClean="0"/>
              <a:t> </a:t>
            </a:r>
            <a:r>
              <a:rPr lang="en-US" altLang="zh-CN" sz="1400" dirty="0" smtClean="0"/>
              <a:t>a</a:t>
            </a:r>
            <a:r>
              <a:rPr lang="zh-CN" altLang="en-US" sz="1400" dirty="0" smtClean="0"/>
              <a:t> </a:t>
            </a:r>
            <a:r>
              <a:rPr lang="en-US" altLang="zh-CN" sz="1400" dirty="0" smtClean="0"/>
              <a:t>summary</a:t>
            </a:r>
            <a:r>
              <a:rPr lang="zh-CN" altLang="en-US" sz="1400" dirty="0" smtClean="0"/>
              <a:t> </a:t>
            </a:r>
            <a:r>
              <a:rPr lang="en-US" altLang="zh-CN" sz="1400" dirty="0" smtClean="0"/>
              <a:t>(number</a:t>
            </a:r>
            <a:r>
              <a:rPr lang="zh-CN" altLang="en-US" sz="1400" dirty="0" smtClean="0"/>
              <a:t> </a:t>
            </a:r>
            <a:r>
              <a:rPr lang="en-US" altLang="zh-CN" sz="1400" dirty="0" smtClean="0"/>
              <a:t>of</a:t>
            </a:r>
            <a:r>
              <a:rPr lang="zh-CN" altLang="en-US" sz="1400" dirty="0" smtClean="0"/>
              <a:t> </a:t>
            </a:r>
            <a:r>
              <a:rPr lang="en-US" altLang="zh-CN" sz="1400" dirty="0" smtClean="0"/>
              <a:t>extractions,</a:t>
            </a:r>
            <a:r>
              <a:rPr lang="zh-CN" altLang="en-US" sz="1400" dirty="0" smtClean="0"/>
              <a:t> </a:t>
            </a:r>
            <a:r>
              <a:rPr lang="en-US" altLang="zh-CN" sz="1400" dirty="0" smtClean="0"/>
              <a:t>total</a:t>
            </a:r>
            <a:r>
              <a:rPr lang="zh-CN" altLang="en-US" sz="1400" dirty="0" smtClean="0"/>
              <a:t> </a:t>
            </a:r>
            <a:endParaRPr lang="en-US" altLang="zh-CN" sz="1400" dirty="0" smtClean="0"/>
          </a:p>
          <a:p>
            <a:pPr marL="0" indent="0">
              <a:buNone/>
            </a:pPr>
            <a:r>
              <a:rPr lang="en-US" altLang="zh-CN" sz="1400" dirty="0" smtClean="0"/>
              <a:t>Sentences,</a:t>
            </a:r>
            <a:r>
              <a:rPr lang="zh-CN" altLang="en-US" sz="1400" dirty="0" smtClean="0"/>
              <a:t> </a:t>
            </a:r>
            <a:r>
              <a:rPr lang="en-US" altLang="zh-CN" sz="1400" dirty="0" smtClean="0"/>
              <a:t>files</a:t>
            </a:r>
            <a:r>
              <a:rPr lang="zh-CN" altLang="en-US" sz="1400" dirty="0" smtClean="0"/>
              <a:t> </a:t>
            </a:r>
            <a:r>
              <a:rPr lang="en-US" altLang="zh-CN" sz="1400" dirty="0" smtClean="0"/>
              <a:t>and</a:t>
            </a:r>
            <a:r>
              <a:rPr lang="zh-CN" altLang="en-US" sz="1400" dirty="0" smtClean="0"/>
              <a:t> </a:t>
            </a:r>
            <a:r>
              <a:rPr lang="en-US" altLang="zh-CN" sz="1400" dirty="0" smtClean="0"/>
              <a:t>analysis</a:t>
            </a:r>
            <a:r>
              <a:rPr lang="zh-CN" altLang="en-US" sz="1400" dirty="0" smtClean="0"/>
              <a:t> </a:t>
            </a:r>
            <a:r>
              <a:rPr lang="en-US" altLang="zh-CN" sz="1400" dirty="0" smtClean="0"/>
              <a:t>time.</a:t>
            </a:r>
            <a:r>
              <a:rPr lang="zh-CN" altLang="en-US" sz="1400" dirty="0" smtClean="0"/>
              <a:t> </a:t>
            </a:r>
            <a:endParaRPr lang="en-US" altLang="zh-CN" sz="1400" dirty="0" smtClean="0"/>
          </a:p>
          <a:p>
            <a:r>
              <a:rPr lang="en-US" altLang="zh-CN" sz="1400" dirty="0" smtClean="0"/>
              <a:t>Homepage:</a:t>
            </a:r>
            <a:r>
              <a:rPr lang="zh-CN" altLang="en-US" sz="1400" dirty="0" smtClean="0"/>
              <a:t> </a:t>
            </a:r>
            <a:r>
              <a:rPr lang="en-US" altLang="zh-CN" sz="1400" dirty="0" smtClean="0">
                <a:hlinkClick r:id="rId3"/>
              </a:rPr>
              <a:t>http://reverb.cs.washington.edu/</a:t>
            </a:r>
            <a:endParaRPr lang="en-US" altLang="zh-CN" sz="1400" dirty="0" smtClean="0"/>
          </a:p>
          <a:p>
            <a:r>
              <a:rPr lang="en-US" altLang="zh-CN" sz="1400" dirty="0" err="1" smtClean="0"/>
              <a:t>ReVerb’s</a:t>
            </a:r>
            <a:r>
              <a:rPr lang="zh-CN" altLang="en-US" sz="1400" dirty="0" smtClean="0"/>
              <a:t> </a:t>
            </a:r>
            <a:r>
              <a:rPr lang="en-US" altLang="zh-CN" sz="1400" dirty="0" smtClean="0"/>
              <a:t>extraction</a:t>
            </a:r>
            <a:r>
              <a:rPr lang="zh-CN" altLang="en-US" sz="1400" dirty="0" smtClean="0"/>
              <a:t> </a:t>
            </a:r>
            <a:r>
              <a:rPr lang="en-US" altLang="zh-CN" sz="1400" dirty="0" smtClean="0"/>
              <a:t>demo</a:t>
            </a:r>
            <a:r>
              <a:rPr lang="zh-CN" altLang="en-US" sz="1400" dirty="0" smtClean="0"/>
              <a:t> </a:t>
            </a:r>
            <a:r>
              <a:rPr lang="en-US" altLang="zh-CN" sz="1400" dirty="0" smtClean="0"/>
              <a:t>testing</a:t>
            </a:r>
            <a:r>
              <a:rPr lang="zh-CN" altLang="en-US" sz="1400" dirty="0" smtClean="0"/>
              <a:t> </a:t>
            </a:r>
            <a:r>
              <a:rPr lang="en-US" altLang="zh-CN" sz="1400" dirty="0" smtClean="0"/>
              <a:t>page:</a:t>
            </a:r>
            <a:r>
              <a:rPr lang="zh-CN" altLang="en-US" sz="1400" dirty="0" smtClean="0"/>
              <a:t> </a:t>
            </a:r>
            <a:r>
              <a:rPr lang="en-US" altLang="zh-CN" sz="1400" dirty="0" smtClean="0">
                <a:hlinkClick r:id="rId4"/>
              </a:rPr>
              <a:t>http://openie.allenai.org/</a:t>
            </a:r>
            <a:endParaRPr lang="en-US" altLang="zh-CN" sz="1400" dirty="0" smtClean="0"/>
          </a:p>
          <a:p>
            <a:r>
              <a:rPr lang="en-US" altLang="zh-CN" sz="1400" dirty="0" err="1" smtClean="0"/>
              <a:t>G</a:t>
            </a:r>
            <a:r>
              <a:rPr lang="en-US" sz="1400" dirty="0" err="1" smtClean="0"/>
              <a:t>ithub</a:t>
            </a:r>
            <a:r>
              <a:rPr lang="en-US" altLang="zh-CN" sz="1400" dirty="0" smtClean="0"/>
              <a:t>:</a:t>
            </a:r>
            <a:r>
              <a:rPr lang="zh-CN" altLang="en-US" sz="1400" dirty="0" smtClean="0"/>
              <a:t> </a:t>
            </a:r>
            <a:r>
              <a:rPr lang="en-US" altLang="zh-CN" sz="1400" dirty="0" smtClean="0">
                <a:hlinkClick r:id="rId5"/>
              </a:rPr>
              <a:t>https://github.com/knowitall/reverb</a:t>
            </a:r>
            <a:endParaRPr lang="en-US" altLang="zh-CN" sz="1400" dirty="0" smtClean="0"/>
          </a:p>
          <a:p>
            <a:pPr lvl="1"/>
            <a:r>
              <a:rPr lang="en-US" altLang="zh-CN" sz="1400" dirty="0" smtClean="0"/>
              <a:t>For</a:t>
            </a:r>
            <a:r>
              <a:rPr lang="zh-CN" altLang="en-US" sz="1400" dirty="0" smtClean="0"/>
              <a:t> </a:t>
            </a:r>
            <a:r>
              <a:rPr lang="en-US" altLang="zh-CN" sz="1400" dirty="0" smtClean="0"/>
              <a:t>more</a:t>
            </a:r>
            <a:r>
              <a:rPr lang="zh-CN" altLang="en-US" sz="1400" dirty="0" smtClean="0"/>
              <a:t> </a:t>
            </a:r>
            <a:r>
              <a:rPr lang="en-US" altLang="zh-CN" sz="1400" dirty="0" smtClean="0"/>
              <a:t>information</a:t>
            </a:r>
            <a:r>
              <a:rPr lang="zh-CN" altLang="en-US" sz="1400" dirty="0" smtClean="0"/>
              <a:t> </a:t>
            </a:r>
            <a:r>
              <a:rPr lang="en-US" altLang="zh-CN" sz="1400" dirty="0" smtClean="0"/>
              <a:t>about</a:t>
            </a:r>
            <a:r>
              <a:rPr lang="zh-CN" altLang="en-US" sz="1400" dirty="0" smtClean="0"/>
              <a:t> </a:t>
            </a:r>
            <a:r>
              <a:rPr lang="en-US" altLang="zh-CN" sz="1400" dirty="0" smtClean="0"/>
              <a:t>Building,</a:t>
            </a:r>
            <a:r>
              <a:rPr lang="zh-CN" altLang="en-US" sz="1400" dirty="0" smtClean="0"/>
              <a:t> </a:t>
            </a:r>
            <a:endParaRPr lang="en-US" altLang="zh-CN" sz="1400" dirty="0" smtClean="0"/>
          </a:p>
          <a:p>
            <a:pPr marL="457200" lvl="1" indent="0">
              <a:buNone/>
            </a:pPr>
            <a:r>
              <a:rPr lang="en-US" altLang="zh-CN" sz="1400" dirty="0" smtClean="0"/>
              <a:t>command</a:t>
            </a:r>
            <a:r>
              <a:rPr lang="zh-CN" altLang="en-US" sz="1400" dirty="0" smtClean="0"/>
              <a:t> </a:t>
            </a:r>
            <a:r>
              <a:rPr lang="en-US" altLang="zh-CN" sz="1400" dirty="0" smtClean="0"/>
              <a:t>Line</a:t>
            </a:r>
            <a:r>
              <a:rPr lang="zh-CN" altLang="en-US" sz="1400" dirty="0" smtClean="0"/>
              <a:t> </a:t>
            </a:r>
            <a:r>
              <a:rPr lang="en-US" altLang="zh-CN" sz="1400" dirty="0" smtClean="0"/>
              <a:t>Interface,</a:t>
            </a:r>
            <a:r>
              <a:rPr lang="zh-CN" altLang="en-US" sz="1400" dirty="0" smtClean="0"/>
              <a:t>  </a:t>
            </a:r>
            <a:r>
              <a:rPr lang="en-US" altLang="zh-CN" sz="1400" dirty="0" smtClean="0"/>
              <a:t>Java</a:t>
            </a:r>
            <a:r>
              <a:rPr lang="zh-CN" altLang="en-US" sz="1400" dirty="0" smtClean="0"/>
              <a:t> </a:t>
            </a:r>
            <a:r>
              <a:rPr lang="en-US" altLang="zh-CN" sz="1400" dirty="0"/>
              <a:t>I</a:t>
            </a:r>
            <a:r>
              <a:rPr lang="en-US" altLang="zh-CN" sz="1400" dirty="0" smtClean="0"/>
              <a:t>nterface,</a:t>
            </a:r>
            <a:r>
              <a:rPr lang="zh-CN" altLang="en-US" sz="1400" dirty="0" smtClean="0"/>
              <a:t> </a:t>
            </a:r>
            <a:endParaRPr lang="en-US" altLang="zh-CN" sz="1400" dirty="0" smtClean="0"/>
          </a:p>
          <a:p>
            <a:pPr marL="457200" lvl="1" indent="0">
              <a:buNone/>
            </a:pPr>
            <a:r>
              <a:rPr lang="en-US" altLang="zh-CN" sz="1400" dirty="0" smtClean="0"/>
              <a:t>please</a:t>
            </a:r>
            <a:r>
              <a:rPr lang="zh-CN" altLang="en-US" sz="1400" dirty="0" smtClean="0"/>
              <a:t> </a:t>
            </a:r>
            <a:r>
              <a:rPr lang="en-US" altLang="zh-CN" sz="1400" dirty="0" smtClean="0"/>
              <a:t>seen</a:t>
            </a:r>
            <a:r>
              <a:rPr lang="zh-CN" altLang="en-US" sz="1400" dirty="0" smtClean="0"/>
              <a:t> </a:t>
            </a:r>
            <a:r>
              <a:rPr lang="en-US" altLang="zh-CN" sz="1400" dirty="0" smtClean="0"/>
              <a:t>in</a:t>
            </a:r>
            <a:r>
              <a:rPr lang="zh-CN" altLang="en-US" sz="1400" dirty="0" smtClean="0"/>
              <a:t> </a:t>
            </a:r>
            <a:r>
              <a:rPr lang="en-US" altLang="zh-CN" sz="1400" dirty="0" smtClean="0"/>
              <a:t>the</a:t>
            </a:r>
            <a:r>
              <a:rPr lang="zh-CN" altLang="en-US" sz="1400" dirty="0" smtClean="0"/>
              <a:t> </a:t>
            </a:r>
            <a:r>
              <a:rPr lang="en-US" altLang="zh-CN" sz="1400" dirty="0" err="1" smtClean="0"/>
              <a:t>Github</a:t>
            </a:r>
            <a:endParaRPr lang="en-US" altLang="zh-CN" sz="1400" dirty="0" smtClean="0"/>
          </a:p>
          <a:p>
            <a:endParaRPr lang="en-US" sz="1800" dirty="0" smtClean="0"/>
          </a:p>
          <a:p>
            <a:endParaRPr lang="en-US" sz="1800" dirty="0"/>
          </a:p>
        </p:txBody>
      </p:sp>
      <p:pic>
        <p:nvPicPr>
          <p:cNvPr id="6" name="Content Placeholder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07868" y="3265713"/>
            <a:ext cx="5679131" cy="3094547"/>
          </a:xfrm>
          <a:prstGeom prst="rect">
            <a:avLst/>
          </a:prstGeom>
        </p:spPr>
      </p:pic>
    </p:spTree>
    <p:extLst>
      <p:ext uri="{BB962C8B-B14F-4D97-AF65-F5344CB8AC3E}">
        <p14:creationId xmlns:p14="http://schemas.microsoft.com/office/powerpoint/2010/main" val="505503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777" y="0"/>
            <a:ext cx="10515600" cy="1325563"/>
          </a:xfrm>
        </p:spPr>
        <p:txBody>
          <a:bodyPr/>
          <a:lstStyle/>
          <a:p>
            <a:r>
              <a:rPr lang="en-US" altLang="zh-CN" b="1" dirty="0" smtClean="0">
                <a:solidFill>
                  <a:srgbClr val="002060"/>
                </a:solidFill>
              </a:rPr>
              <a:t>Ollie</a:t>
            </a:r>
            <a:r>
              <a:rPr lang="zh-CN" altLang="en-US" b="1" dirty="0" smtClean="0">
                <a:solidFill>
                  <a:srgbClr val="002060"/>
                </a:solidFill>
              </a:rPr>
              <a:t> </a:t>
            </a:r>
            <a:r>
              <a:rPr lang="mr-IN" altLang="zh-CN" b="1" dirty="0" smtClean="0">
                <a:solidFill>
                  <a:srgbClr val="002060"/>
                </a:solidFill>
              </a:rPr>
              <a:t>–</a:t>
            </a:r>
            <a:r>
              <a:rPr lang="zh-CN" altLang="en-US" b="1" dirty="0" smtClean="0">
                <a:solidFill>
                  <a:srgbClr val="002060"/>
                </a:solidFill>
              </a:rPr>
              <a:t> </a:t>
            </a:r>
            <a:r>
              <a:rPr lang="en-US" altLang="zh-CN" b="1" dirty="0" smtClean="0">
                <a:solidFill>
                  <a:srgbClr val="002060"/>
                </a:solidFill>
              </a:rPr>
              <a:t>Binary</a:t>
            </a:r>
            <a:r>
              <a:rPr lang="zh-CN" altLang="en-US" b="1" dirty="0" smtClean="0">
                <a:solidFill>
                  <a:srgbClr val="002060"/>
                </a:solidFill>
              </a:rPr>
              <a:t> </a:t>
            </a:r>
            <a:r>
              <a:rPr lang="en-US" altLang="zh-CN" b="1" dirty="0" smtClean="0">
                <a:solidFill>
                  <a:srgbClr val="002060"/>
                </a:solidFill>
              </a:rPr>
              <a:t>Relationship</a:t>
            </a:r>
            <a:r>
              <a:rPr lang="zh-CN" altLang="en-US" b="1" dirty="0" smtClean="0">
                <a:solidFill>
                  <a:srgbClr val="002060"/>
                </a:solidFill>
              </a:rPr>
              <a:t> </a:t>
            </a:r>
            <a:r>
              <a:rPr lang="en-US" b="1" dirty="0" smtClean="0">
                <a:solidFill>
                  <a:srgbClr val="002060"/>
                </a:solidFill>
              </a:rPr>
              <a:t>Extraction</a:t>
            </a:r>
            <a:endParaRPr lang="en-US" b="1" dirty="0">
              <a:solidFill>
                <a:srgbClr val="002060"/>
              </a:solidFill>
            </a:endParaRPr>
          </a:p>
        </p:txBody>
      </p:sp>
      <p:sp>
        <p:nvSpPr>
          <p:cNvPr id="3" name="Content Placeholder 2"/>
          <p:cNvSpPr>
            <a:spLocks noGrp="1"/>
          </p:cNvSpPr>
          <p:nvPr>
            <p:ph idx="1"/>
          </p:nvPr>
        </p:nvSpPr>
        <p:spPr>
          <a:xfrm>
            <a:off x="0" y="1020724"/>
            <a:ext cx="11982893" cy="5837275"/>
          </a:xfrm>
        </p:spPr>
        <p:txBody>
          <a:bodyPr>
            <a:noAutofit/>
          </a:bodyPr>
          <a:lstStyle/>
          <a:p>
            <a:r>
              <a:rPr lang="en-US" sz="1400" dirty="0"/>
              <a:t>Ollie is a program that automatically identifies and extracts binary relationships from English sentences. Ollie is designed for Web-scale information extraction, where target relations are not specified in advance</a:t>
            </a:r>
            <a:r>
              <a:rPr lang="en-US" sz="1400" dirty="0" smtClean="0"/>
              <a:t>.</a:t>
            </a:r>
          </a:p>
          <a:p>
            <a:r>
              <a:rPr lang="en-US" sz="1400" dirty="0"/>
              <a:t>Ollie is our second-generation information extraction system . Whereas </a:t>
            </a:r>
            <a:r>
              <a:rPr lang="en-US" sz="1400" dirty="0">
                <a:hlinkClick r:id="rId2"/>
              </a:rPr>
              <a:t>ReVerb</a:t>
            </a:r>
            <a:r>
              <a:rPr lang="en-US" sz="1400" dirty="0"/>
              <a:t> operates on flat sequences of tokens, Ollie works with the tree-like (graph with only small cycles) representation using Stanford's compression of the dependencies. This allows Ollie to capture expression that </a:t>
            </a:r>
            <a:r>
              <a:rPr lang="en-US" sz="1400" dirty="0" err="1"/>
              <a:t>ReVerb</a:t>
            </a:r>
            <a:r>
              <a:rPr lang="en-US" sz="1400" dirty="0"/>
              <a:t> misses, such as long-range relations</a:t>
            </a:r>
            <a:r>
              <a:rPr lang="en-US" sz="1400" dirty="0" smtClean="0"/>
              <a:t>.</a:t>
            </a:r>
          </a:p>
          <a:p>
            <a:r>
              <a:rPr lang="en-US" sz="1400" dirty="0"/>
              <a:t>Ollie also captures context that modifies a binary relation. Presently Ollie handles attribution (He said/she believes) and enabling conditions (if X then</a:t>
            </a:r>
            <a:r>
              <a:rPr lang="en-US" sz="1400" dirty="0" smtClean="0"/>
              <a:t>).</a:t>
            </a:r>
          </a:p>
          <a:p>
            <a:r>
              <a:rPr lang="en-US" altLang="zh-CN" sz="1400" b="1" dirty="0" smtClean="0"/>
              <a:t>Pros:</a:t>
            </a:r>
            <a:r>
              <a:rPr lang="zh-CN" altLang="en-US" sz="1400" b="1" dirty="0" smtClean="0"/>
              <a:t> </a:t>
            </a:r>
            <a:endParaRPr lang="en-US" altLang="zh-CN" sz="1400" b="1" dirty="0" smtClean="0"/>
          </a:p>
          <a:p>
            <a:pPr lvl="1"/>
            <a:r>
              <a:rPr lang="en-US" sz="1400" b="1" dirty="0" smtClean="0"/>
              <a:t>Enabling Condition</a:t>
            </a:r>
            <a:r>
              <a:rPr lang="en-US" altLang="zh-CN" sz="1400" b="1" dirty="0" smtClean="0"/>
              <a:t>:</a:t>
            </a:r>
            <a:r>
              <a:rPr lang="zh-CN" altLang="en-US" sz="1400" b="1" dirty="0" smtClean="0"/>
              <a:t> </a:t>
            </a:r>
            <a:r>
              <a:rPr lang="en-US" sz="1400" dirty="0" smtClean="0"/>
              <a:t>An </a:t>
            </a:r>
            <a:r>
              <a:rPr lang="en-US" sz="1400" dirty="0"/>
              <a:t>enabling condition is a condition that needs to be met for the extraction to be true. Certain words demark an enabling condition, such as "if" and "when". Ollie captures enabling conditions if they are </a:t>
            </a:r>
            <a:r>
              <a:rPr lang="en-US" sz="1400" dirty="0" smtClean="0"/>
              <a:t>present.</a:t>
            </a:r>
          </a:p>
          <a:p>
            <a:pPr lvl="1"/>
            <a:endParaRPr lang="en-US" sz="1400" dirty="0" smtClean="0"/>
          </a:p>
          <a:p>
            <a:pPr lvl="1"/>
            <a:endParaRPr lang="en-US" sz="1400" dirty="0" smtClean="0"/>
          </a:p>
          <a:p>
            <a:pPr lvl="1"/>
            <a:r>
              <a:rPr lang="en-US" sz="1400" b="1" dirty="0" smtClean="0"/>
              <a:t>Attribution</a:t>
            </a:r>
            <a:r>
              <a:rPr lang="en-US" altLang="zh-CN" sz="1400" b="1" dirty="0" smtClean="0"/>
              <a:t>:</a:t>
            </a:r>
            <a:r>
              <a:rPr lang="zh-CN" altLang="en-US" sz="1400" b="1" dirty="0" smtClean="0"/>
              <a:t> </a:t>
            </a:r>
            <a:r>
              <a:rPr lang="en-US" sz="1400" dirty="0"/>
              <a:t>An attribution clause specifies an entity that asserted an extraction and a verb that specifies the expression. Ollie captures attributions if they are present</a:t>
            </a:r>
            <a:r>
              <a:rPr lang="en-US" sz="1400" dirty="0" smtClean="0"/>
              <a:t>.</a:t>
            </a:r>
          </a:p>
          <a:p>
            <a:pPr marL="457200" lvl="1" indent="0">
              <a:buNone/>
            </a:pPr>
            <a:endParaRPr lang="en-US" sz="1400" b="1" dirty="0" smtClean="0"/>
          </a:p>
          <a:p>
            <a:pPr marL="457200" lvl="1" indent="0">
              <a:buNone/>
            </a:pPr>
            <a:endParaRPr lang="en-US" sz="1400" b="1" dirty="0" smtClean="0"/>
          </a:p>
          <a:p>
            <a:pPr lvl="1"/>
            <a:r>
              <a:rPr lang="en-US" sz="1400" b="1" dirty="0"/>
              <a:t>Relational </a:t>
            </a:r>
            <a:r>
              <a:rPr lang="en-US" sz="1400" b="1" dirty="0" smtClean="0"/>
              <a:t>noun</a:t>
            </a:r>
            <a:r>
              <a:rPr lang="en-US" altLang="zh-CN" sz="1400" b="1" dirty="0" smtClean="0"/>
              <a:t>:</a:t>
            </a:r>
            <a:r>
              <a:rPr lang="zh-CN" altLang="en-US" sz="1400" b="1" dirty="0" smtClean="0"/>
              <a:t> </a:t>
            </a:r>
            <a:r>
              <a:rPr lang="en-US" sz="1400" dirty="0"/>
              <a:t>Some relations are expressed without verbs. Ollie can capture these as well as verb-mediated relations</a:t>
            </a:r>
            <a:r>
              <a:rPr lang="en-US" sz="1400" dirty="0" smtClean="0"/>
              <a:t>.</a:t>
            </a:r>
          </a:p>
          <a:p>
            <a:pPr lvl="1"/>
            <a:endParaRPr lang="en-US" sz="1400" b="1" dirty="0" smtClean="0"/>
          </a:p>
          <a:p>
            <a:pPr lvl="1"/>
            <a:endParaRPr lang="en-US" sz="1400" b="1" dirty="0" smtClean="0"/>
          </a:p>
          <a:p>
            <a:pPr lvl="1"/>
            <a:r>
              <a:rPr lang="en-US" sz="1400" b="1" dirty="0" smtClean="0"/>
              <a:t>N-</a:t>
            </a:r>
            <a:r>
              <a:rPr lang="en-US" sz="1400" b="1" dirty="0" err="1" smtClean="0"/>
              <a:t>ary</a:t>
            </a:r>
            <a:r>
              <a:rPr lang="en-US" sz="1400" b="1" dirty="0" smtClean="0"/>
              <a:t> extractions</a:t>
            </a:r>
            <a:r>
              <a:rPr lang="en-US" altLang="zh-CN" sz="1400" b="1" dirty="0" smtClean="0"/>
              <a:t>:</a:t>
            </a:r>
            <a:r>
              <a:rPr lang="zh-CN" altLang="en-US" sz="1400" b="1" dirty="0" smtClean="0"/>
              <a:t> </a:t>
            </a:r>
            <a:r>
              <a:rPr lang="en-US" sz="1400" dirty="0" smtClean="0"/>
              <a:t>Often </a:t>
            </a:r>
            <a:r>
              <a:rPr lang="en-US" sz="1400" dirty="0"/>
              <a:t>times similar relations will specify different aspects of the same event. Since Ollie captures long-range relations it can capture N-</a:t>
            </a:r>
            <a:r>
              <a:rPr lang="en-US" sz="1400" dirty="0" err="1"/>
              <a:t>ary</a:t>
            </a:r>
            <a:r>
              <a:rPr lang="en-US" sz="1400" dirty="0"/>
              <a:t> extractions by collapsing extractions where the relation phrase only differs by the preposition</a:t>
            </a:r>
            <a:r>
              <a:rPr lang="en-US" sz="1400" dirty="0" smtClean="0"/>
              <a:t>.</a:t>
            </a:r>
            <a:endParaRPr lang="en-US" sz="1400" dirty="0" smtClean="0">
              <a:hlinkClick r:id="rId3"/>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709" y="3306088"/>
            <a:ext cx="5371402" cy="430861"/>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709" y="5022603"/>
            <a:ext cx="7070797" cy="435126"/>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9709" y="4271439"/>
            <a:ext cx="6311590" cy="434237"/>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9709" y="5986842"/>
            <a:ext cx="7447929" cy="695983"/>
          </a:xfrm>
          <a:prstGeom prst="rect">
            <a:avLst/>
          </a:prstGeom>
        </p:spPr>
      </p:pic>
    </p:spTree>
    <p:extLst>
      <p:ext uri="{BB962C8B-B14F-4D97-AF65-F5344CB8AC3E}">
        <p14:creationId xmlns:p14="http://schemas.microsoft.com/office/powerpoint/2010/main" val="1364283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777" y="0"/>
            <a:ext cx="10515600" cy="1325563"/>
          </a:xfrm>
        </p:spPr>
        <p:txBody>
          <a:bodyPr/>
          <a:lstStyle/>
          <a:p>
            <a:r>
              <a:rPr lang="en-US" altLang="zh-CN" b="1" dirty="0" smtClean="0">
                <a:solidFill>
                  <a:srgbClr val="002060"/>
                </a:solidFill>
              </a:rPr>
              <a:t>Ollie</a:t>
            </a:r>
            <a:r>
              <a:rPr lang="zh-CN" altLang="en-US" b="1" dirty="0" smtClean="0">
                <a:solidFill>
                  <a:srgbClr val="002060"/>
                </a:solidFill>
              </a:rPr>
              <a:t> </a:t>
            </a:r>
            <a:r>
              <a:rPr lang="mr-IN" altLang="zh-CN" b="1" dirty="0" smtClean="0">
                <a:solidFill>
                  <a:srgbClr val="002060"/>
                </a:solidFill>
              </a:rPr>
              <a:t>–</a:t>
            </a:r>
            <a:r>
              <a:rPr lang="zh-CN" altLang="en-US" b="1" dirty="0" smtClean="0">
                <a:solidFill>
                  <a:srgbClr val="002060"/>
                </a:solidFill>
              </a:rPr>
              <a:t> </a:t>
            </a:r>
            <a:r>
              <a:rPr lang="en-US" altLang="zh-CN" b="1" dirty="0" smtClean="0">
                <a:solidFill>
                  <a:srgbClr val="002060"/>
                </a:solidFill>
              </a:rPr>
              <a:t>Binary</a:t>
            </a:r>
            <a:r>
              <a:rPr lang="zh-CN" altLang="en-US" b="1" dirty="0" smtClean="0">
                <a:solidFill>
                  <a:srgbClr val="002060"/>
                </a:solidFill>
              </a:rPr>
              <a:t> </a:t>
            </a:r>
            <a:r>
              <a:rPr lang="en-US" altLang="zh-CN" b="1" dirty="0" smtClean="0">
                <a:solidFill>
                  <a:srgbClr val="002060"/>
                </a:solidFill>
              </a:rPr>
              <a:t>Relationship</a:t>
            </a:r>
            <a:r>
              <a:rPr lang="zh-CN" altLang="en-US" b="1" dirty="0" smtClean="0">
                <a:solidFill>
                  <a:srgbClr val="002060"/>
                </a:solidFill>
              </a:rPr>
              <a:t> </a:t>
            </a:r>
            <a:r>
              <a:rPr lang="en-US" b="1" dirty="0" smtClean="0">
                <a:solidFill>
                  <a:srgbClr val="002060"/>
                </a:solidFill>
              </a:rPr>
              <a:t>Extraction</a:t>
            </a:r>
            <a:endParaRPr lang="en-US" b="1" dirty="0">
              <a:solidFill>
                <a:srgbClr val="002060"/>
              </a:solidFill>
            </a:endParaRPr>
          </a:p>
        </p:txBody>
      </p:sp>
      <p:sp>
        <p:nvSpPr>
          <p:cNvPr id="3" name="Content Placeholder 2"/>
          <p:cNvSpPr>
            <a:spLocks noGrp="1"/>
          </p:cNvSpPr>
          <p:nvPr>
            <p:ph idx="1"/>
          </p:nvPr>
        </p:nvSpPr>
        <p:spPr>
          <a:xfrm>
            <a:off x="209107" y="1020725"/>
            <a:ext cx="11982893" cy="5837275"/>
          </a:xfrm>
        </p:spPr>
        <p:txBody>
          <a:bodyPr>
            <a:noAutofit/>
          </a:bodyPr>
          <a:lstStyle/>
          <a:p>
            <a:r>
              <a:rPr lang="en-US" altLang="zh-CN" sz="1400" b="1" dirty="0" smtClean="0"/>
              <a:t>Software</a:t>
            </a:r>
            <a:r>
              <a:rPr lang="zh-CN" altLang="en-US" sz="1400" b="1" dirty="0" smtClean="0"/>
              <a:t> </a:t>
            </a:r>
            <a:r>
              <a:rPr lang="en-US" altLang="zh-CN" sz="1400" b="1" dirty="0" smtClean="0"/>
              <a:t>running</a:t>
            </a:r>
            <a:r>
              <a:rPr lang="zh-CN" altLang="en-US" sz="1400" b="1" dirty="0" smtClean="0"/>
              <a:t> </a:t>
            </a:r>
            <a:r>
              <a:rPr lang="en-US" altLang="zh-CN" sz="1400" b="1" dirty="0" smtClean="0"/>
              <a:t>procedure:</a:t>
            </a:r>
          </a:p>
          <a:p>
            <a:pPr lvl="1"/>
            <a:r>
              <a:rPr lang="en-US" sz="1400" dirty="0"/>
              <a:t>Download the latest Ollie binary from </a:t>
            </a:r>
            <a:r>
              <a:rPr lang="en-US" sz="1400" dirty="0">
                <a:hlinkClick r:id="rId2"/>
              </a:rPr>
              <a:t>http://knowitall.cs.washington.edu/ollie/ollie-app-latest.jar</a:t>
            </a:r>
            <a:r>
              <a:rPr lang="en-US" sz="1400" dirty="0" smtClean="0"/>
              <a:t>.</a:t>
            </a:r>
          </a:p>
          <a:p>
            <a:pPr lvl="1"/>
            <a:r>
              <a:rPr lang="en-US" sz="1400" dirty="0"/>
              <a:t>Download the linear English </a:t>
            </a:r>
            <a:r>
              <a:rPr lang="en-US" sz="1400" dirty="0" err="1"/>
              <a:t>MaltParser</a:t>
            </a:r>
            <a:r>
              <a:rPr lang="en-US" sz="1400" dirty="0"/>
              <a:t> model (engmalt.linear-1.7.mco) </a:t>
            </a:r>
            <a:r>
              <a:rPr lang="en-US" sz="1400" dirty="0" err="1"/>
              <a:t>from</a:t>
            </a:r>
            <a:r>
              <a:rPr lang="en-US" sz="1400" dirty="0" err="1">
                <a:hlinkClick r:id="rId3"/>
              </a:rPr>
              <a:t>http</a:t>
            </a:r>
            <a:r>
              <a:rPr lang="en-US" sz="1400" dirty="0">
                <a:hlinkClick r:id="rId3"/>
              </a:rPr>
              <a:t>://www.maltparser.org/mco/english_parser/engmalt.html</a:t>
            </a:r>
            <a:r>
              <a:rPr lang="en-US" sz="1400" dirty="0"/>
              <a:t> and place it in the same directory as Ollie</a:t>
            </a:r>
            <a:r>
              <a:rPr lang="en-US" sz="1400" dirty="0" smtClean="0"/>
              <a:t>.</a:t>
            </a:r>
          </a:p>
          <a:p>
            <a:pPr lvl="1"/>
            <a:r>
              <a:rPr lang="en-US" sz="1400" dirty="0"/>
              <a:t>Run </a:t>
            </a:r>
            <a:r>
              <a:rPr lang="en-US" sz="1400" dirty="0" smtClean="0"/>
              <a:t>java -Xmx512m -jar ollie-app-</a:t>
            </a:r>
            <a:r>
              <a:rPr lang="en-US" sz="1400" dirty="0" err="1" smtClean="0"/>
              <a:t>latest.jar</a:t>
            </a:r>
            <a:r>
              <a:rPr lang="en-US" sz="1400" dirty="0" smtClean="0"/>
              <a:t> </a:t>
            </a:r>
            <a:r>
              <a:rPr lang="en-US" sz="1400" dirty="0" err="1" smtClean="0"/>
              <a:t>yourfile.txt</a:t>
            </a:r>
            <a:r>
              <a:rPr lang="en-US" sz="1400" dirty="0"/>
              <a:t>. The input file should contain one sentence per line unless </a:t>
            </a:r>
            <a:r>
              <a:rPr lang="en-US" sz="1400" dirty="0" smtClean="0"/>
              <a:t>--split</a:t>
            </a:r>
            <a:r>
              <a:rPr lang="en-US" sz="1400" dirty="0"/>
              <a:t> is specified. Omit the input file for an </a:t>
            </a:r>
            <a:r>
              <a:rPr lang="en-US" sz="1400" dirty="0" smtClean="0"/>
              <a:t>interactive </a:t>
            </a:r>
            <a:r>
              <a:rPr lang="en-US" sz="1400" dirty="0"/>
              <a:t>console</a:t>
            </a:r>
            <a:r>
              <a:rPr lang="en-US" sz="1400" dirty="0" smtClean="0"/>
              <a:t>.</a:t>
            </a:r>
          </a:p>
          <a:p>
            <a:r>
              <a:rPr lang="en-US" altLang="zh-CN" sz="1400" b="1" dirty="0" smtClean="0"/>
              <a:t>Testing</a:t>
            </a:r>
            <a:r>
              <a:rPr lang="zh-CN" altLang="en-US" sz="1400" b="1" dirty="0" smtClean="0"/>
              <a:t> </a:t>
            </a:r>
            <a:r>
              <a:rPr lang="en-US" altLang="zh-CN" sz="1400" b="1" dirty="0" smtClean="0"/>
              <a:t>example:</a:t>
            </a:r>
            <a:r>
              <a:rPr lang="zh-CN" altLang="en-US" sz="1400" b="1" dirty="0" smtClean="0"/>
              <a:t> </a:t>
            </a:r>
            <a:r>
              <a:rPr lang="en-US" altLang="zh-CN" sz="1400" dirty="0" smtClean="0"/>
              <a:t>With</a:t>
            </a:r>
            <a:r>
              <a:rPr lang="zh-CN" altLang="en-US" sz="1400" dirty="0" smtClean="0"/>
              <a:t> </a:t>
            </a:r>
            <a:r>
              <a:rPr lang="en-US" altLang="zh-CN" sz="1400" dirty="0" smtClean="0"/>
              <a:t>the</a:t>
            </a:r>
            <a:r>
              <a:rPr lang="zh-CN" altLang="en-US" sz="1400" dirty="0" smtClean="0"/>
              <a:t> </a:t>
            </a:r>
            <a:r>
              <a:rPr lang="en-US" altLang="zh-CN" sz="1400" dirty="0" smtClean="0"/>
              <a:t>same</a:t>
            </a:r>
            <a:r>
              <a:rPr lang="zh-CN" altLang="en-US" sz="1400" dirty="0" smtClean="0"/>
              <a:t> </a:t>
            </a:r>
            <a:r>
              <a:rPr lang="en-US" altLang="zh-CN" sz="1400" dirty="0" smtClean="0"/>
              <a:t>sentences</a:t>
            </a:r>
            <a:r>
              <a:rPr lang="zh-CN" altLang="en-US" sz="1400" dirty="0" smtClean="0"/>
              <a:t> </a:t>
            </a:r>
            <a:r>
              <a:rPr lang="en-US" altLang="zh-CN" sz="1400" dirty="0" smtClean="0"/>
              <a:t>tested</a:t>
            </a:r>
            <a:r>
              <a:rPr lang="zh-CN" altLang="en-US" sz="1400" dirty="0" smtClean="0"/>
              <a:t> </a:t>
            </a:r>
            <a:r>
              <a:rPr lang="en-US" altLang="zh-CN" sz="1400" dirty="0" smtClean="0"/>
              <a:t>by</a:t>
            </a:r>
            <a:r>
              <a:rPr lang="zh-CN" altLang="en-US" sz="1400" dirty="0" smtClean="0"/>
              <a:t> </a:t>
            </a:r>
            <a:r>
              <a:rPr lang="en-US" altLang="zh-CN" sz="1400" dirty="0" smtClean="0"/>
              <a:t>Reverb.</a:t>
            </a:r>
          </a:p>
          <a:p>
            <a:pPr marL="0" indent="0">
              <a:buNone/>
            </a:pPr>
            <a:r>
              <a:rPr lang="zh-CN" altLang="en-US" sz="1400" dirty="0"/>
              <a:t> </a:t>
            </a:r>
            <a:r>
              <a:rPr lang="zh-CN" altLang="en-US" sz="1400" dirty="0" smtClean="0"/>
              <a:t>     </a:t>
            </a:r>
            <a:r>
              <a:rPr lang="en-US" altLang="zh-CN" sz="1400" dirty="0" smtClean="0"/>
              <a:t>We</a:t>
            </a:r>
            <a:r>
              <a:rPr lang="zh-CN" altLang="en-US" sz="1400" dirty="0" smtClean="0"/>
              <a:t> </a:t>
            </a:r>
            <a:r>
              <a:rPr lang="en-US" altLang="zh-CN" sz="1400" dirty="0" smtClean="0"/>
              <a:t>can</a:t>
            </a:r>
            <a:r>
              <a:rPr lang="zh-CN" altLang="en-US" sz="1400" dirty="0" smtClean="0"/>
              <a:t> </a:t>
            </a:r>
            <a:r>
              <a:rPr lang="en-US" altLang="zh-CN" sz="1400" dirty="0" smtClean="0"/>
              <a:t>see</a:t>
            </a:r>
            <a:r>
              <a:rPr lang="zh-CN" altLang="en-US" sz="1400" dirty="0" smtClean="0"/>
              <a:t> </a:t>
            </a:r>
            <a:r>
              <a:rPr lang="en-US" altLang="zh-CN" sz="1400" dirty="0" smtClean="0"/>
              <a:t>in</a:t>
            </a:r>
            <a:r>
              <a:rPr lang="zh-CN" altLang="en-US" sz="1400" dirty="0" smtClean="0"/>
              <a:t> </a:t>
            </a:r>
            <a:r>
              <a:rPr lang="en-US" altLang="zh-CN" sz="1400" dirty="0" smtClean="0"/>
              <a:t>the</a:t>
            </a:r>
            <a:r>
              <a:rPr lang="zh-CN" altLang="en-US" sz="1400" dirty="0" smtClean="0"/>
              <a:t> </a:t>
            </a:r>
            <a:r>
              <a:rPr lang="en-US" altLang="zh-CN" sz="1400" dirty="0" smtClean="0"/>
              <a:t>right</a:t>
            </a:r>
            <a:r>
              <a:rPr lang="zh-CN" altLang="en-US" sz="1400" dirty="0" smtClean="0"/>
              <a:t> </a:t>
            </a:r>
            <a:r>
              <a:rPr lang="en-US" altLang="zh-CN" sz="1400" dirty="0" smtClean="0"/>
              <a:t>graph,</a:t>
            </a:r>
            <a:r>
              <a:rPr lang="zh-CN" altLang="en-US" sz="1400" dirty="0" smtClean="0"/>
              <a:t> </a:t>
            </a:r>
            <a:r>
              <a:rPr lang="en-US" altLang="zh-CN" sz="1400" dirty="0" smtClean="0"/>
              <a:t>the</a:t>
            </a:r>
            <a:r>
              <a:rPr lang="zh-CN" altLang="en-US" sz="1400" dirty="0" smtClean="0"/>
              <a:t> </a:t>
            </a:r>
            <a:r>
              <a:rPr lang="en-US" altLang="zh-CN" sz="1400" dirty="0" smtClean="0"/>
              <a:t>Ollie</a:t>
            </a:r>
            <a:r>
              <a:rPr lang="zh-CN" altLang="en-US" sz="1400" dirty="0" smtClean="0"/>
              <a:t> </a:t>
            </a:r>
            <a:r>
              <a:rPr lang="en-US" altLang="zh-CN" sz="1400" dirty="0" smtClean="0"/>
              <a:t>can</a:t>
            </a:r>
            <a:r>
              <a:rPr lang="zh-CN" altLang="en-US" sz="1400" dirty="0" smtClean="0"/>
              <a:t> </a:t>
            </a:r>
            <a:r>
              <a:rPr lang="en-US" altLang="zh-CN" sz="1400" dirty="0" smtClean="0"/>
              <a:t>analyze</a:t>
            </a:r>
            <a:r>
              <a:rPr lang="zh-CN" altLang="en-US" sz="1400" dirty="0" smtClean="0"/>
              <a:t> </a:t>
            </a:r>
            <a:r>
              <a:rPr lang="en-US" altLang="zh-CN" sz="1400" dirty="0" smtClean="0"/>
              <a:t>the</a:t>
            </a:r>
          </a:p>
          <a:p>
            <a:pPr marL="0" indent="0">
              <a:buNone/>
            </a:pPr>
            <a:r>
              <a:rPr lang="zh-CN" altLang="en-US" sz="1400" dirty="0"/>
              <a:t> </a:t>
            </a:r>
            <a:r>
              <a:rPr lang="zh-CN" altLang="en-US" sz="1400" dirty="0" smtClean="0"/>
              <a:t>     </a:t>
            </a:r>
            <a:r>
              <a:rPr lang="en-US" altLang="zh-CN" sz="1400" dirty="0" smtClean="0"/>
              <a:t>relationship</a:t>
            </a:r>
            <a:r>
              <a:rPr lang="zh-CN" altLang="en-US" sz="1400" dirty="0" smtClean="0"/>
              <a:t> </a:t>
            </a:r>
            <a:r>
              <a:rPr lang="en-US" altLang="zh-CN" sz="1400" dirty="0" smtClean="0"/>
              <a:t>in</a:t>
            </a:r>
            <a:r>
              <a:rPr lang="zh-CN" altLang="en-US" sz="1400" dirty="0" smtClean="0"/>
              <a:t> </a:t>
            </a:r>
            <a:r>
              <a:rPr lang="en-US" altLang="zh-CN" sz="1400" dirty="0" smtClean="0"/>
              <a:t>the</a:t>
            </a:r>
            <a:r>
              <a:rPr lang="zh-CN" altLang="en-US" sz="1400" dirty="0" smtClean="0"/>
              <a:t> </a:t>
            </a:r>
            <a:r>
              <a:rPr lang="en-US" altLang="zh-CN" sz="1400" dirty="0" smtClean="0"/>
              <a:t>first</a:t>
            </a:r>
            <a:r>
              <a:rPr lang="zh-CN" altLang="en-US" sz="1400" dirty="0" smtClean="0"/>
              <a:t> </a:t>
            </a:r>
            <a:r>
              <a:rPr lang="en-US" altLang="zh-CN" sz="1400" dirty="0" smtClean="0"/>
              <a:t>sentence,</a:t>
            </a:r>
            <a:r>
              <a:rPr lang="zh-CN" altLang="en-US" sz="1400" dirty="0" smtClean="0"/>
              <a:t> </a:t>
            </a:r>
            <a:r>
              <a:rPr lang="en-US" altLang="zh-CN" sz="1400" dirty="0" smtClean="0"/>
              <a:t>including</a:t>
            </a:r>
            <a:r>
              <a:rPr lang="zh-CN" altLang="en-US" sz="1400" dirty="0" smtClean="0"/>
              <a:t> </a:t>
            </a:r>
            <a:r>
              <a:rPr lang="en-US" altLang="zh-CN" sz="1400" dirty="0" smtClean="0"/>
              <a:t>the</a:t>
            </a:r>
            <a:r>
              <a:rPr lang="zh-CN" altLang="en-US" sz="1400" dirty="0" smtClean="0"/>
              <a:t> </a:t>
            </a:r>
            <a:r>
              <a:rPr lang="en-US" sz="1400" b="1" dirty="0" smtClean="0"/>
              <a:t>Attribution</a:t>
            </a:r>
            <a:r>
              <a:rPr lang="zh-CN" altLang="en-US" sz="1400" b="1" dirty="0" smtClean="0"/>
              <a:t> </a:t>
            </a:r>
            <a:endParaRPr lang="en-US" altLang="zh-CN" sz="1400" b="1" dirty="0" smtClean="0"/>
          </a:p>
          <a:p>
            <a:pPr marL="0" indent="0">
              <a:buNone/>
            </a:pPr>
            <a:r>
              <a:rPr lang="zh-CN" altLang="en-US" sz="1400" b="1" dirty="0"/>
              <a:t> </a:t>
            </a:r>
            <a:r>
              <a:rPr lang="zh-CN" altLang="en-US" sz="1400" b="1" dirty="0" smtClean="0"/>
              <a:t>     </a:t>
            </a:r>
            <a:r>
              <a:rPr lang="en-US" altLang="zh-CN" sz="1400" dirty="0" smtClean="0"/>
              <a:t>relationship.</a:t>
            </a:r>
            <a:r>
              <a:rPr lang="zh-CN" altLang="en-US" sz="1400" dirty="0" smtClean="0"/>
              <a:t> </a:t>
            </a:r>
            <a:r>
              <a:rPr lang="en-US" altLang="zh-CN" sz="1400" dirty="0" smtClean="0"/>
              <a:t>However,</a:t>
            </a:r>
            <a:r>
              <a:rPr lang="zh-CN" altLang="en-US" sz="1400" dirty="0" smtClean="0"/>
              <a:t> </a:t>
            </a:r>
            <a:r>
              <a:rPr lang="en-US" altLang="zh-CN" sz="1400" dirty="0" smtClean="0"/>
              <a:t>the</a:t>
            </a:r>
            <a:r>
              <a:rPr lang="zh-CN" altLang="en-US" sz="1400" dirty="0" smtClean="0"/>
              <a:t> </a:t>
            </a:r>
            <a:r>
              <a:rPr lang="en-US" altLang="zh-CN" sz="1400" dirty="0" smtClean="0"/>
              <a:t>second</a:t>
            </a:r>
            <a:r>
              <a:rPr lang="zh-CN" altLang="en-US" sz="1400" dirty="0" smtClean="0"/>
              <a:t> </a:t>
            </a:r>
            <a:r>
              <a:rPr lang="en-US" altLang="zh-CN" sz="1400" dirty="0" smtClean="0"/>
              <a:t>sentence</a:t>
            </a:r>
            <a:r>
              <a:rPr lang="zh-CN" altLang="en-US" sz="1400" dirty="0" smtClean="0"/>
              <a:t> </a:t>
            </a:r>
            <a:r>
              <a:rPr lang="en-US" altLang="zh-CN" sz="1400" dirty="0" smtClean="0"/>
              <a:t>doesn’t</a:t>
            </a:r>
            <a:r>
              <a:rPr lang="zh-CN" altLang="en-US" sz="1400" dirty="0" smtClean="0"/>
              <a:t> </a:t>
            </a:r>
            <a:r>
              <a:rPr lang="en-US" altLang="zh-CN" sz="1400" dirty="0" smtClean="0"/>
              <a:t>have</a:t>
            </a:r>
            <a:r>
              <a:rPr lang="zh-CN" altLang="en-US" sz="1400" dirty="0" smtClean="0"/>
              <a:t> </a:t>
            </a:r>
            <a:r>
              <a:rPr lang="en-US" altLang="zh-CN" sz="1400" dirty="0" smtClean="0"/>
              <a:t>any</a:t>
            </a:r>
            <a:r>
              <a:rPr lang="zh-CN" altLang="en-US" sz="1400" dirty="0" smtClean="0"/>
              <a:t> </a:t>
            </a:r>
            <a:endParaRPr lang="en-US" altLang="zh-CN" sz="1400" dirty="0" smtClean="0"/>
          </a:p>
          <a:p>
            <a:pPr marL="0" indent="0">
              <a:buNone/>
            </a:pPr>
            <a:r>
              <a:rPr lang="zh-CN" altLang="en-US" sz="1400" dirty="0"/>
              <a:t> </a:t>
            </a:r>
            <a:r>
              <a:rPr lang="zh-CN" altLang="en-US" sz="1400" dirty="0" smtClean="0"/>
              <a:t>     </a:t>
            </a:r>
            <a:r>
              <a:rPr lang="en-US" altLang="zh-CN" sz="1400" dirty="0" smtClean="0"/>
              <a:t>extraction,</a:t>
            </a:r>
            <a:r>
              <a:rPr lang="zh-CN" altLang="en-US" sz="1400" dirty="0" smtClean="0"/>
              <a:t> </a:t>
            </a:r>
            <a:r>
              <a:rPr lang="en-US" altLang="zh-CN" sz="1400" dirty="0" smtClean="0"/>
              <a:t>which</a:t>
            </a:r>
            <a:r>
              <a:rPr lang="zh-CN" altLang="en-US" sz="1400" dirty="0" smtClean="0"/>
              <a:t> </a:t>
            </a:r>
            <a:r>
              <a:rPr lang="en-US" altLang="zh-CN" sz="1400" dirty="0" smtClean="0"/>
              <a:t>is</a:t>
            </a:r>
            <a:r>
              <a:rPr lang="zh-CN" altLang="en-US" sz="1400" dirty="0" smtClean="0"/>
              <a:t> </a:t>
            </a:r>
            <a:r>
              <a:rPr lang="en-US" altLang="zh-CN" sz="1400" dirty="0" smtClean="0"/>
              <a:t>different</a:t>
            </a:r>
            <a:r>
              <a:rPr lang="zh-CN" altLang="en-US" sz="1400" dirty="0" smtClean="0"/>
              <a:t> </a:t>
            </a:r>
            <a:r>
              <a:rPr lang="en-US" altLang="zh-CN" sz="1400" dirty="0" smtClean="0"/>
              <a:t>from</a:t>
            </a:r>
            <a:r>
              <a:rPr lang="zh-CN" altLang="en-US" sz="1400" dirty="0" smtClean="0"/>
              <a:t> </a:t>
            </a:r>
            <a:r>
              <a:rPr lang="en-US" altLang="zh-CN" sz="1400" dirty="0" smtClean="0"/>
              <a:t>Reverb.</a:t>
            </a:r>
          </a:p>
          <a:p>
            <a:pPr marL="0" indent="0">
              <a:buNone/>
            </a:pPr>
            <a:r>
              <a:rPr lang="zh-CN" altLang="en-US" sz="1400" dirty="0"/>
              <a:t> </a:t>
            </a:r>
            <a:r>
              <a:rPr lang="zh-CN" altLang="en-US" sz="1400" dirty="0" smtClean="0"/>
              <a:t>      </a:t>
            </a:r>
            <a:r>
              <a:rPr lang="en-US" altLang="zh-CN" sz="1400" dirty="0" smtClean="0"/>
              <a:t>The</a:t>
            </a:r>
            <a:r>
              <a:rPr lang="zh-CN" altLang="en-US" sz="1400" dirty="0" smtClean="0"/>
              <a:t> </a:t>
            </a:r>
            <a:r>
              <a:rPr lang="en-US" altLang="zh-CN" sz="1400" dirty="0" smtClean="0"/>
              <a:t>result</a:t>
            </a:r>
            <a:r>
              <a:rPr lang="zh-CN" altLang="en-US" sz="1400" dirty="0" smtClean="0"/>
              <a:t> </a:t>
            </a:r>
            <a:r>
              <a:rPr lang="en-US" altLang="zh-CN" sz="1400" dirty="0" smtClean="0"/>
              <a:t>also</a:t>
            </a:r>
            <a:r>
              <a:rPr lang="zh-CN" altLang="en-US" sz="1400" dirty="0" smtClean="0"/>
              <a:t> </a:t>
            </a:r>
            <a:r>
              <a:rPr lang="en-US" altLang="zh-CN" sz="1400" dirty="0" smtClean="0"/>
              <a:t>includes</a:t>
            </a:r>
            <a:r>
              <a:rPr lang="zh-CN" altLang="en-US" sz="1400" dirty="0" smtClean="0"/>
              <a:t> </a:t>
            </a:r>
            <a:r>
              <a:rPr lang="en-US" altLang="zh-CN" sz="1400" dirty="0" smtClean="0"/>
              <a:t>analysis</a:t>
            </a:r>
            <a:r>
              <a:rPr lang="zh-CN" altLang="en-US" sz="1400" dirty="0" smtClean="0"/>
              <a:t> </a:t>
            </a:r>
            <a:r>
              <a:rPr lang="en-US" altLang="zh-CN" sz="1400" dirty="0" smtClean="0"/>
              <a:t>time.</a:t>
            </a:r>
            <a:r>
              <a:rPr lang="zh-CN" altLang="en-US" sz="1400" dirty="0" smtClean="0"/>
              <a:t> </a:t>
            </a:r>
            <a:r>
              <a:rPr lang="en-US" altLang="zh-CN" sz="1400" dirty="0" smtClean="0"/>
              <a:t>We</a:t>
            </a:r>
            <a:r>
              <a:rPr lang="zh-CN" altLang="en-US" sz="1400" dirty="0" smtClean="0"/>
              <a:t> </a:t>
            </a:r>
            <a:r>
              <a:rPr lang="en-US" altLang="zh-CN" sz="1400" dirty="0" smtClean="0"/>
              <a:t>can</a:t>
            </a:r>
            <a:r>
              <a:rPr lang="zh-CN" altLang="en-US" sz="1400" dirty="0" smtClean="0"/>
              <a:t> </a:t>
            </a:r>
            <a:r>
              <a:rPr lang="en-US" altLang="zh-CN" sz="1400" dirty="0" smtClean="0"/>
              <a:t>see</a:t>
            </a:r>
            <a:r>
              <a:rPr lang="zh-CN" altLang="en-US" sz="1400" dirty="0" smtClean="0"/>
              <a:t> </a:t>
            </a:r>
            <a:r>
              <a:rPr lang="en-US" altLang="zh-CN" sz="1400" dirty="0" smtClean="0"/>
              <a:t>the</a:t>
            </a:r>
            <a:r>
              <a:rPr lang="zh-CN" altLang="en-US" sz="1400" dirty="0" smtClean="0"/>
              <a:t> </a:t>
            </a:r>
            <a:r>
              <a:rPr lang="en-US" altLang="zh-CN" sz="1400" dirty="0" smtClean="0"/>
              <a:t>time</a:t>
            </a:r>
            <a:r>
              <a:rPr lang="zh-CN" altLang="en-US" sz="1400" dirty="0" smtClean="0"/>
              <a:t> </a:t>
            </a:r>
            <a:r>
              <a:rPr lang="en-US" altLang="zh-CN" sz="1400" dirty="0" smtClean="0"/>
              <a:t>is</a:t>
            </a:r>
          </a:p>
          <a:p>
            <a:pPr marL="0" indent="0">
              <a:buNone/>
            </a:pPr>
            <a:r>
              <a:rPr lang="zh-CN" altLang="en-US" sz="1400" dirty="0"/>
              <a:t> </a:t>
            </a:r>
            <a:r>
              <a:rPr lang="zh-CN" altLang="en-US" sz="1400" dirty="0" smtClean="0"/>
              <a:t>       </a:t>
            </a:r>
            <a:r>
              <a:rPr lang="en-US" altLang="zh-CN" sz="1400" dirty="0" smtClean="0"/>
              <a:t>larger</a:t>
            </a:r>
            <a:r>
              <a:rPr lang="zh-CN" altLang="en-US" sz="1400" dirty="0" smtClean="0"/>
              <a:t> </a:t>
            </a:r>
            <a:r>
              <a:rPr lang="en-US" altLang="zh-CN" sz="1400" dirty="0" smtClean="0"/>
              <a:t>than</a:t>
            </a:r>
            <a:r>
              <a:rPr lang="zh-CN" altLang="en-US" sz="1400" dirty="0" smtClean="0"/>
              <a:t> </a:t>
            </a:r>
            <a:r>
              <a:rPr lang="en-US" altLang="zh-CN" sz="1400" dirty="0" smtClean="0"/>
              <a:t>that</a:t>
            </a:r>
            <a:r>
              <a:rPr lang="zh-CN" altLang="en-US" sz="1400" dirty="0" smtClean="0"/>
              <a:t> </a:t>
            </a:r>
            <a:r>
              <a:rPr lang="en-US" altLang="zh-CN" sz="1400" dirty="0" smtClean="0"/>
              <a:t>in</a:t>
            </a:r>
            <a:r>
              <a:rPr lang="zh-CN" altLang="en-US" sz="1400" dirty="0" smtClean="0"/>
              <a:t> </a:t>
            </a:r>
            <a:r>
              <a:rPr lang="en-US" altLang="zh-CN" sz="1400" dirty="0" smtClean="0"/>
              <a:t>Reverb.</a:t>
            </a:r>
          </a:p>
          <a:p>
            <a:r>
              <a:rPr lang="en-US" altLang="zh-CN" sz="1400" dirty="0" err="1" smtClean="0"/>
              <a:t>G</a:t>
            </a:r>
            <a:r>
              <a:rPr lang="en-US" sz="1400" dirty="0" err="1" smtClean="0"/>
              <a:t>ithub</a:t>
            </a:r>
            <a:r>
              <a:rPr lang="en-US" altLang="zh-CN" sz="1400" dirty="0" smtClean="0"/>
              <a:t>: </a:t>
            </a:r>
          </a:p>
          <a:p>
            <a:pPr marL="0" indent="0">
              <a:buNone/>
            </a:pPr>
            <a:r>
              <a:rPr lang="en-US" sz="1400" dirty="0" smtClean="0">
                <a:hlinkClick r:id="rId4"/>
              </a:rPr>
              <a:t>https://github.com/schmmd/ollie/blob/master/README.md</a:t>
            </a:r>
            <a:endParaRPr lang="en-US" sz="1400" dirty="0" smtClean="0"/>
          </a:p>
          <a:p>
            <a:r>
              <a:rPr lang="en-US" altLang="zh-CN" sz="1400" dirty="0" smtClean="0"/>
              <a:t>Homepage: </a:t>
            </a:r>
            <a:r>
              <a:rPr lang="en-US" sz="1400" dirty="0" smtClean="0">
                <a:hlinkClick r:id="rId5"/>
              </a:rPr>
              <a:t>https://knowitall.github.io/ollie/</a:t>
            </a:r>
            <a:endParaRPr lang="en-US" sz="1400" dirty="0"/>
          </a:p>
          <a:p>
            <a:endParaRPr lang="en-US" sz="1400" dirty="0" smtClean="0"/>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4888" y="2485539"/>
            <a:ext cx="6928005" cy="3921378"/>
          </a:xfrm>
          <a:prstGeom prst="rect">
            <a:avLst/>
          </a:prstGeom>
        </p:spPr>
      </p:pic>
    </p:spTree>
    <p:extLst>
      <p:ext uri="{BB962C8B-B14F-4D97-AF65-F5344CB8AC3E}">
        <p14:creationId xmlns:p14="http://schemas.microsoft.com/office/powerpoint/2010/main" val="1341703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2" y="0"/>
            <a:ext cx="11864336" cy="1325563"/>
          </a:xfrm>
        </p:spPr>
        <p:txBody>
          <a:bodyPr/>
          <a:lstStyle/>
          <a:p>
            <a:r>
              <a:rPr lang="en-US" altLang="zh-CN" b="1" dirty="0" err="1" smtClean="0">
                <a:solidFill>
                  <a:srgbClr val="002060"/>
                </a:solidFill>
              </a:rPr>
              <a:t>Geotext</a:t>
            </a:r>
            <a:r>
              <a:rPr lang="zh-CN" altLang="en-US" b="1" dirty="0" smtClean="0">
                <a:solidFill>
                  <a:srgbClr val="002060"/>
                </a:solidFill>
              </a:rPr>
              <a:t> </a:t>
            </a:r>
            <a:r>
              <a:rPr lang="en-US" altLang="zh-CN" b="1" dirty="0" smtClean="0">
                <a:solidFill>
                  <a:srgbClr val="002060"/>
                </a:solidFill>
              </a:rPr>
              <a:t>(E</a:t>
            </a:r>
            <a:r>
              <a:rPr lang="en-US" b="1" dirty="0" smtClean="0">
                <a:solidFill>
                  <a:srgbClr val="002060"/>
                </a:solidFill>
              </a:rPr>
              <a:t>xtracts </a:t>
            </a:r>
            <a:r>
              <a:rPr lang="en-US" b="1" dirty="0">
                <a:solidFill>
                  <a:srgbClr val="002060"/>
                </a:solidFill>
              </a:rPr>
              <a:t>country and city mentions </a:t>
            </a:r>
            <a:r>
              <a:rPr lang="en-US" altLang="zh-CN" b="1" dirty="0" smtClean="0">
                <a:solidFill>
                  <a:srgbClr val="002060"/>
                </a:solidFill>
              </a:rPr>
              <a:t>in</a:t>
            </a:r>
            <a:r>
              <a:rPr lang="en-US" b="1" dirty="0" smtClean="0">
                <a:solidFill>
                  <a:srgbClr val="002060"/>
                </a:solidFill>
              </a:rPr>
              <a:t> text</a:t>
            </a:r>
            <a:r>
              <a:rPr lang="en-US" altLang="zh-CN" b="1" dirty="0" smtClean="0">
                <a:solidFill>
                  <a:srgbClr val="002060"/>
                </a:solidFill>
              </a:rPr>
              <a:t>)</a:t>
            </a:r>
            <a:endParaRPr lang="en-US" b="1" dirty="0">
              <a:solidFill>
                <a:srgbClr val="002060"/>
              </a:solidFill>
            </a:endParaRPr>
          </a:p>
        </p:txBody>
      </p:sp>
      <p:sp>
        <p:nvSpPr>
          <p:cNvPr id="3" name="Content Placeholder 2"/>
          <p:cNvSpPr>
            <a:spLocks noGrp="1"/>
          </p:cNvSpPr>
          <p:nvPr>
            <p:ph idx="1"/>
          </p:nvPr>
        </p:nvSpPr>
        <p:spPr>
          <a:xfrm>
            <a:off x="163832" y="1078493"/>
            <a:ext cx="11864336" cy="5589935"/>
          </a:xfrm>
        </p:spPr>
        <p:txBody>
          <a:bodyPr>
            <a:noAutofit/>
          </a:bodyPr>
          <a:lstStyle/>
          <a:p>
            <a:r>
              <a:rPr lang="en-US" altLang="zh-CN" sz="1400" b="1" dirty="0" err="1" smtClean="0"/>
              <a:t>Geptext</a:t>
            </a:r>
            <a:r>
              <a:rPr lang="zh-CN" altLang="en-US" sz="1400" b="1" dirty="0" smtClean="0"/>
              <a:t> </a:t>
            </a:r>
            <a:r>
              <a:rPr lang="en-US" altLang="zh-CN" sz="1400" dirty="0" smtClean="0"/>
              <a:t>is</a:t>
            </a:r>
            <a:r>
              <a:rPr lang="zh-CN" altLang="en-US" sz="1400" dirty="0" smtClean="0"/>
              <a:t> </a:t>
            </a:r>
            <a:r>
              <a:rPr lang="en-US" altLang="zh-CN" sz="1400" dirty="0" smtClean="0"/>
              <a:t>a</a:t>
            </a:r>
            <a:r>
              <a:rPr lang="zh-CN" altLang="en-US" sz="1400" dirty="0" smtClean="0"/>
              <a:t> </a:t>
            </a:r>
            <a:r>
              <a:rPr lang="en-US" sz="1400" dirty="0" smtClean="0"/>
              <a:t>software package </a:t>
            </a:r>
            <a:r>
              <a:rPr lang="en-US" sz="1400" dirty="0"/>
              <a:t>written in </a:t>
            </a:r>
            <a:r>
              <a:rPr lang="en-US" sz="1400" dirty="0" smtClean="0"/>
              <a:t>Python</a:t>
            </a:r>
            <a:r>
              <a:rPr lang="en-US" altLang="zh-CN" sz="1400" dirty="0" smtClean="0"/>
              <a:t>,</a:t>
            </a:r>
            <a:r>
              <a:rPr lang="zh-CN" altLang="en-US" sz="1400" dirty="0" smtClean="0"/>
              <a:t> </a:t>
            </a:r>
            <a:r>
              <a:rPr lang="en-US" altLang="zh-CN" sz="1400" dirty="0" smtClean="0"/>
              <a:t>which</a:t>
            </a:r>
            <a:r>
              <a:rPr lang="zh-CN" altLang="en-US" sz="1400" dirty="0" smtClean="0"/>
              <a:t> </a:t>
            </a:r>
            <a:r>
              <a:rPr lang="en-US" altLang="zh-CN" sz="1400" dirty="0" smtClean="0"/>
              <a:t>can</a:t>
            </a:r>
            <a:r>
              <a:rPr lang="zh-CN" altLang="en-US" sz="1400" dirty="0" smtClean="0"/>
              <a:t> </a:t>
            </a:r>
            <a:r>
              <a:rPr lang="en-US" sz="1400" dirty="0"/>
              <a:t>extracts country and city mentions from </a:t>
            </a:r>
            <a:r>
              <a:rPr lang="en-US" sz="1400" dirty="0" smtClean="0"/>
              <a:t>text</a:t>
            </a:r>
            <a:r>
              <a:rPr lang="en-US" altLang="zh-CN" sz="1400" dirty="0" smtClean="0"/>
              <a:t>.</a:t>
            </a:r>
          </a:p>
          <a:p>
            <a:r>
              <a:rPr lang="en-US" altLang="zh-CN" sz="1400" dirty="0" smtClean="0"/>
              <a:t>The</a:t>
            </a:r>
            <a:r>
              <a:rPr lang="zh-CN" altLang="en-US" sz="1400" dirty="0" smtClean="0"/>
              <a:t> </a:t>
            </a:r>
            <a:r>
              <a:rPr lang="en-US" altLang="zh-CN" sz="1400" dirty="0" smtClean="0"/>
              <a:t>software</a:t>
            </a:r>
            <a:r>
              <a:rPr lang="zh-CN" altLang="en-US" sz="1400" dirty="0" smtClean="0"/>
              <a:t> </a:t>
            </a:r>
            <a:r>
              <a:rPr lang="en-US" altLang="zh-CN" sz="1400" dirty="0" smtClean="0"/>
              <a:t>running</a:t>
            </a:r>
            <a:r>
              <a:rPr lang="zh-CN" altLang="en-US" sz="1400" dirty="0" smtClean="0"/>
              <a:t> </a:t>
            </a:r>
            <a:r>
              <a:rPr lang="en-US" altLang="zh-CN" sz="1400" dirty="0" smtClean="0"/>
              <a:t>environment</a:t>
            </a:r>
            <a:r>
              <a:rPr lang="zh-CN" altLang="en-US" sz="1400" dirty="0" smtClean="0"/>
              <a:t> </a:t>
            </a:r>
            <a:r>
              <a:rPr lang="en-US" altLang="zh-CN" sz="1400" dirty="0" smtClean="0"/>
              <a:t>is</a:t>
            </a:r>
            <a:r>
              <a:rPr lang="zh-CN" altLang="en-US" sz="1400" dirty="0" smtClean="0"/>
              <a:t> </a:t>
            </a:r>
            <a:r>
              <a:rPr lang="en-US" altLang="zh-CN" sz="1400" dirty="0" smtClean="0"/>
              <a:t>in</a:t>
            </a:r>
            <a:r>
              <a:rPr lang="zh-CN" altLang="en-US" sz="1400" dirty="0" smtClean="0"/>
              <a:t> </a:t>
            </a:r>
            <a:r>
              <a:rPr lang="en-US" altLang="zh-CN" sz="1400" dirty="0" smtClean="0"/>
              <a:t>Python.</a:t>
            </a:r>
          </a:p>
          <a:p>
            <a:r>
              <a:rPr lang="en-US" altLang="zh-CN" sz="1400" b="1" dirty="0" smtClean="0"/>
              <a:t>Pros:</a:t>
            </a:r>
            <a:r>
              <a:rPr lang="zh-CN" altLang="en-US" sz="1400" b="1" dirty="0" smtClean="0"/>
              <a:t>  </a:t>
            </a:r>
            <a:r>
              <a:rPr lang="en-US" sz="1400" dirty="0"/>
              <a:t>No external </a:t>
            </a:r>
            <a:r>
              <a:rPr lang="en-US" sz="1400" dirty="0" smtClean="0"/>
              <a:t>dependencies</a:t>
            </a:r>
            <a:r>
              <a:rPr lang="en-US" altLang="zh-CN" sz="1400" dirty="0" smtClean="0"/>
              <a:t>;</a:t>
            </a:r>
            <a:r>
              <a:rPr lang="zh-CN" altLang="en-US" sz="1400" dirty="0" smtClean="0"/>
              <a:t> </a:t>
            </a:r>
            <a:r>
              <a:rPr lang="en-US" sz="1400" dirty="0" smtClean="0"/>
              <a:t>Fast</a:t>
            </a:r>
            <a:endParaRPr lang="en-US" altLang="zh-CN" sz="1400" b="1" dirty="0"/>
          </a:p>
          <a:p>
            <a:r>
              <a:rPr lang="en-US" altLang="zh-CN" sz="1400" b="1" dirty="0" smtClean="0"/>
              <a:t>Software</a:t>
            </a:r>
            <a:r>
              <a:rPr lang="zh-CN" altLang="en-US" sz="1400" b="1" dirty="0" smtClean="0"/>
              <a:t> </a:t>
            </a:r>
            <a:r>
              <a:rPr lang="en-US" altLang="zh-CN" sz="1400" b="1" dirty="0" smtClean="0"/>
              <a:t>running</a:t>
            </a:r>
            <a:r>
              <a:rPr lang="zh-CN" altLang="en-US" sz="1400" b="1" dirty="0" smtClean="0"/>
              <a:t> </a:t>
            </a:r>
            <a:r>
              <a:rPr lang="en-US" altLang="zh-CN" sz="1400" b="1" dirty="0" smtClean="0"/>
              <a:t>procedure</a:t>
            </a:r>
            <a:r>
              <a:rPr lang="zh-CN" altLang="en-US" sz="1400" b="1" dirty="0" smtClean="0"/>
              <a:t> </a:t>
            </a:r>
            <a:r>
              <a:rPr lang="en-US" altLang="zh-CN" sz="1400" b="1" dirty="0" smtClean="0"/>
              <a:t>(in</a:t>
            </a:r>
            <a:r>
              <a:rPr lang="zh-CN" altLang="en-US" sz="1400" b="1" dirty="0" smtClean="0"/>
              <a:t> </a:t>
            </a:r>
            <a:r>
              <a:rPr lang="en-US" altLang="zh-CN" sz="1400" b="1" dirty="0" smtClean="0"/>
              <a:t>the</a:t>
            </a:r>
            <a:r>
              <a:rPr lang="zh-CN" altLang="en-US" sz="1400" b="1" dirty="0" smtClean="0"/>
              <a:t> </a:t>
            </a:r>
            <a:r>
              <a:rPr lang="en-US" altLang="zh-CN" sz="1400" b="1" dirty="0" smtClean="0"/>
              <a:t>terminal)</a:t>
            </a:r>
            <a:r>
              <a:rPr lang="en-US" altLang="zh-CN" sz="1400" b="1" dirty="0" smtClean="0"/>
              <a:t>:</a:t>
            </a:r>
            <a:endParaRPr lang="en-US" sz="1400" dirty="0" smtClean="0"/>
          </a:p>
          <a:p>
            <a:pPr lvl="1"/>
            <a:r>
              <a:rPr lang="en-US" sz="1400" dirty="0" err="1" smtClean="0"/>
              <a:t>easy_install</a:t>
            </a:r>
            <a:r>
              <a:rPr lang="en-US" sz="1400" dirty="0" smtClean="0"/>
              <a:t> </a:t>
            </a:r>
            <a:r>
              <a:rPr lang="en-US" sz="1400" dirty="0" err="1"/>
              <a:t>geotext</a:t>
            </a:r>
            <a:endParaRPr lang="en-US" sz="1400" dirty="0"/>
          </a:p>
          <a:p>
            <a:pPr lvl="1"/>
            <a:r>
              <a:rPr lang="en-US" altLang="zh-CN" sz="1400" dirty="0" err="1" smtClean="0"/>
              <a:t>ipython</a:t>
            </a:r>
            <a:endParaRPr lang="en-US" altLang="zh-CN" sz="1400" dirty="0" smtClean="0"/>
          </a:p>
          <a:p>
            <a:pPr lvl="1"/>
            <a:r>
              <a:rPr lang="en-US" sz="1400" b="1" dirty="0" smtClean="0">
                <a:effectLst/>
              </a:rPr>
              <a:t>from</a:t>
            </a:r>
            <a:r>
              <a:rPr lang="en-US" sz="1400" dirty="0" smtClean="0"/>
              <a:t> </a:t>
            </a:r>
            <a:r>
              <a:rPr lang="en-US" sz="1400" dirty="0" err="1"/>
              <a:t>geotext</a:t>
            </a:r>
            <a:r>
              <a:rPr lang="en-US" sz="1400" dirty="0" smtClean="0"/>
              <a:t> </a:t>
            </a:r>
            <a:r>
              <a:rPr lang="en-US" sz="1400" b="1" dirty="0" smtClean="0">
                <a:effectLst/>
              </a:rPr>
              <a:t>import</a:t>
            </a:r>
            <a:r>
              <a:rPr lang="en-US" sz="1400" dirty="0" smtClean="0"/>
              <a:t> </a:t>
            </a:r>
            <a:r>
              <a:rPr lang="en-US" sz="1400" dirty="0" err="1"/>
              <a:t>GeoText</a:t>
            </a:r>
            <a:r>
              <a:rPr lang="en-US" sz="1400" dirty="0" smtClean="0"/>
              <a:t> </a:t>
            </a:r>
          </a:p>
          <a:p>
            <a:pPr lvl="1"/>
            <a:r>
              <a:rPr lang="en-US" sz="1400" dirty="0"/>
              <a:t>places</a:t>
            </a:r>
            <a:r>
              <a:rPr lang="en-US" sz="1400" dirty="0" smtClean="0"/>
              <a:t> </a:t>
            </a:r>
            <a:r>
              <a:rPr lang="en-US" sz="1400" b="1" dirty="0" smtClean="0">
                <a:effectLst/>
              </a:rPr>
              <a:t>=</a:t>
            </a:r>
            <a:r>
              <a:rPr lang="en-US" sz="1400" dirty="0" smtClean="0"/>
              <a:t> </a:t>
            </a:r>
            <a:r>
              <a:rPr lang="en-US" sz="1400" dirty="0" err="1"/>
              <a:t>GeoText</a:t>
            </a:r>
            <a:r>
              <a:rPr lang="en-US" sz="1400" dirty="0" smtClean="0">
                <a:effectLst/>
              </a:rPr>
              <a:t>(</a:t>
            </a:r>
            <a:r>
              <a:rPr lang="en-US" sz="1400" dirty="0"/>
              <a:t>"London is a great city"</a:t>
            </a:r>
            <a:r>
              <a:rPr lang="en-US" sz="1400" dirty="0" smtClean="0">
                <a:effectLst/>
              </a:rPr>
              <a:t>)</a:t>
            </a:r>
            <a:r>
              <a:rPr lang="en-US" sz="1400" dirty="0" smtClean="0"/>
              <a:t> </a:t>
            </a:r>
          </a:p>
          <a:p>
            <a:pPr lvl="1"/>
            <a:r>
              <a:rPr lang="en-US" sz="1400" dirty="0" err="1" smtClean="0"/>
              <a:t>places</a:t>
            </a:r>
            <a:r>
              <a:rPr lang="en-US" sz="1400" b="1" dirty="0" err="1" smtClean="0">
                <a:effectLst/>
              </a:rPr>
              <a:t>.</a:t>
            </a:r>
            <a:r>
              <a:rPr lang="en-US" sz="1400" dirty="0" err="1" smtClean="0"/>
              <a:t>cities</a:t>
            </a:r>
            <a:endParaRPr lang="en-US" sz="1400" dirty="0" smtClean="0"/>
          </a:p>
          <a:p>
            <a:pPr lvl="1"/>
            <a:r>
              <a:rPr lang="en-US" sz="1400" dirty="0" err="1" smtClean="0"/>
              <a:t>GeoText</a:t>
            </a:r>
            <a:r>
              <a:rPr lang="en-US" sz="1400" dirty="0" smtClean="0">
                <a:effectLst/>
              </a:rPr>
              <a:t>(</a:t>
            </a:r>
            <a:r>
              <a:rPr lang="en-US" sz="1400" dirty="0"/>
              <a:t>'New York, Texas, and also China'</a:t>
            </a:r>
            <a:r>
              <a:rPr lang="en-US" sz="1400" dirty="0" smtClean="0">
                <a:effectLst/>
              </a:rPr>
              <a:t>)</a:t>
            </a:r>
            <a:r>
              <a:rPr lang="en-US" sz="1400" b="1" dirty="0" smtClean="0">
                <a:effectLst/>
              </a:rPr>
              <a:t>.</a:t>
            </a:r>
            <a:r>
              <a:rPr lang="en-US" sz="1400" dirty="0" err="1"/>
              <a:t>country_mentions</a:t>
            </a:r>
            <a:r>
              <a:rPr lang="en-US" sz="1400" dirty="0" smtClean="0"/>
              <a:t> </a:t>
            </a:r>
            <a:endParaRPr lang="en-US" sz="1000" dirty="0"/>
          </a:p>
          <a:p>
            <a:r>
              <a:rPr lang="en-US" altLang="zh-CN" sz="1400" b="1" dirty="0" smtClean="0"/>
              <a:t>Testing</a:t>
            </a:r>
            <a:r>
              <a:rPr lang="zh-CN" altLang="en-US" sz="1400" b="1" dirty="0" smtClean="0"/>
              <a:t> </a:t>
            </a:r>
            <a:r>
              <a:rPr lang="en-US" altLang="zh-CN" sz="1400" b="1" dirty="0" smtClean="0"/>
              <a:t>example:</a:t>
            </a:r>
          </a:p>
          <a:p>
            <a:pPr marL="0" indent="0">
              <a:buNone/>
            </a:pPr>
            <a:r>
              <a:rPr lang="zh-CN" altLang="en-US" sz="1400" dirty="0" smtClean="0"/>
              <a:t>      </a:t>
            </a:r>
            <a:r>
              <a:rPr lang="en-US" altLang="zh-CN" sz="1400" dirty="0" smtClean="0"/>
              <a:t>From</a:t>
            </a:r>
            <a:r>
              <a:rPr lang="zh-CN" altLang="en-US" sz="1400" dirty="0" smtClean="0"/>
              <a:t> </a:t>
            </a:r>
            <a:r>
              <a:rPr lang="en-US" altLang="zh-CN" sz="1400" dirty="0" smtClean="0"/>
              <a:t>right</a:t>
            </a:r>
            <a:r>
              <a:rPr lang="zh-CN" altLang="en-US" sz="1400" dirty="0" smtClean="0"/>
              <a:t> </a:t>
            </a:r>
            <a:r>
              <a:rPr lang="en-US" altLang="zh-CN" sz="1400" dirty="0" smtClean="0"/>
              <a:t>graph,</a:t>
            </a:r>
            <a:r>
              <a:rPr lang="zh-CN" altLang="en-US" sz="1400" dirty="0" smtClean="0"/>
              <a:t> </a:t>
            </a:r>
            <a:r>
              <a:rPr lang="en-US" altLang="zh-CN" sz="1400" dirty="0" smtClean="0"/>
              <a:t>we</a:t>
            </a:r>
            <a:r>
              <a:rPr lang="zh-CN" altLang="en-US" sz="1400" dirty="0" smtClean="0"/>
              <a:t> </a:t>
            </a:r>
            <a:r>
              <a:rPr lang="en-US" altLang="zh-CN" sz="1400" dirty="0" smtClean="0"/>
              <a:t>can</a:t>
            </a:r>
            <a:r>
              <a:rPr lang="zh-CN" altLang="en-US" sz="1400" dirty="0" smtClean="0"/>
              <a:t> </a:t>
            </a:r>
            <a:r>
              <a:rPr lang="en-US" altLang="zh-CN" sz="1400" dirty="0" smtClean="0"/>
              <a:t>see</a:t>
            </a:r>
            <a:r>
              <a:rPr lang="zh-CN" altLang="en-US" sz="1400" dirty="0" smtClean="0"/>
              <a:t> </a:t>
            </a:r>
            <a:r>
              <a:rPr lang="en-US" altLang="zh-CN" sz="1400" dirty="0" smtClean="0"/>
              <a:t>the</a:t>
            </a:r>
            <a:r>
              <a:rPr lang="zh-CN" altLang="en-US" sz="1400" dirty="0" smtClean="0"/>
              <a:t> </a:t>
            </a:r>
            <a:r>
              <a:rPr lang="en-US" altLang="zh-CN" sz="1400" dirty="0" err="1" smtClean="0"/>
              <a:t>Geotext</a:t>
            </a:r>
            <a:r>
              <a:rPr lang="zh-CN" altLang="en-US" sz="1400" dirty="0" smtClean="0"/>
              <a:t> </a:t>
            </a:r>
            <a:r>
              <a:rPr lang="en-US" altLang="zh-CN" sz="1400" dirty="0" smtClean="0"/>
              <a:t>can</a:t>
            </a:r>
            <a:r>
              <a:rPr lang="zh-CN" altLang="en-US" sz="1400" dirty="0" smtClean="0"/>
              <a:t> </a:t>
            </a:r>
            <a:r>
              <a:rPr lang="en-US" altLang="zh-CN" sz="1400" dirty="0" smtClean="0"/>
              <a:t>extract</a:t>
            </a:r>
            <a:r>
              <a:rPr lang="zh-CN" altLang="en-US" sz="1400" dirty="0" smtClean="0"/>
              <a:t> </a:t>
            </a:r>
            <a:r>
              <a:rPr lang="en-US" altLang="zh-CN" sz="1400" dirty="0" smtClean="0"/>
              <a:t>the</a:t>
            </a:r>
            <a:r>
              <a:rPr lang="zh-CN" altLang="en-US" sz="1400" dirty="0" smtClean="0"/>
              <a:t> </a:t>
            </a:r>
            <a:r>
              <a:rPr lang="en-US" altLang="zh-CN" sz="1400" dirty="0" smtClean="0"/>
              <a:t>country</a:t>
            </a:r>
            <a:r>
              <a:rPr lang="zh-CN" altLang="en-US" sz="1400" dirty="0" smtClean="0"/>
              <a:t> </a:t>
            </a:r>
            <a:r>
              <a:rPr lang="en-US" altLang="zh-CN" sz="1400" dirty="0" smtClean="0"/>
              <a:t>and</a:t>
            </a:r>
            <a:r>
              <a:rPr lang="zh-CN" altLang="en-US" sz="1400" dirty="0" smtClean="0"/>
              <a:t> </a:t>
            </a:r>
            <a:r>
              <a:rPr lang="en-US" altLang="zh-CN" sz="1400" dirty="0" smtClean="0"/>
              <a:t>city</a:t>
            </a:r>
            <a:r>
              <a:rPr lang="zh-CN" altLang="en-US" sz="1400" dirty="0" smtClean="0"/>
              <a:t> </a:t>
            </a:r>
            <a:r>
              <a:rPr lang="en-US" altLang="zh-CN" sz="1400" dirty="0" smtClean="0"/>
              <a:t>in</a:t>
            </a:r>
            <a:r>
              <a:rPr lang="zh-CN" altLang="en-US" sz="1400" dirty="0" smtClean="0"/>
              <a:t> </a:t>
            </a:r>
            <a:r>
              <a:rPr lang="en-US" altLang="zh-CN" sz="1400" dirty="0" smtClean="0"/>
              <a:t>the</a:t>
            </a:r>
            <a:r>
              <a:rPr lang="zh-CN" altLang="en-US" sz="1400" dirty="0" smtClean="0"/>
              <a:t> </a:t>
            </a:r>
            <a:r>
              <a:rPr lang="en-US" altLang="zh-CN" sz="1400" dirty="0" smtClean="0"/>
              <a:t>sentence.</a:t>
            </a:r>
            <a:r>
              <a:rPr lang="zh-CN" altLang="en-US" sz="1400" dirty="0" smtClean="0"/>
              <a:t> </a:t>
            </a:r>
            <a:r>
              <a:rPr lang="en-US" altLang="zh-CN" sz="1400" dirty="0" smtClean="0"/>
              <a:t>Meanwhile,</a:t>
            </a:r>
            <a:r>
              <a:rPr lang="zh-CN" altLang="en-US" sz="1400" dirty="0" smtClean="0"/>
              <a:t> </a:t>
            </a:r>
            <a:r>
              <a:rPr lang="en-US" altLang="zh-CN" sz="1400" dirty="0" err="1" smtClean="0"/>
              <a:t>GepText</a:t>
            </a:r>
            <a:r>
              <a:rPr lang="zh-CN" altLang="en-US" sz="1400" dirty="0" smtClean="0"/>
              <a:t> </a:t>
            </a:r>
            <a:r>
              <a:rPr lang="en-US" altLang="zh-CN" sz="1400" dirty="0" smtClean="0"/>
              <a:t>can</a:t>
            </a:r>
            <a:r>
              <a:rPr lang="zh-CN" altLang="en-US" sz="1400" dirty="0" smtClean="0"/>
              <a:t> </a:t>
            </a:r>
            <a:r>
              <a:rPr lang="en-US" altLang="zh-CN" sz="1400" dirty="0" smtClean="0"/>
              <a:t>also</a:t>
            </a:r>
            <a:r>
              <a:rPr lang="zh-CN" altLang="en-US" sz="1400" dirty="0" smtClean="0"/>
              <a:t> </a:t>
            </a:r>
            <a:r>
              <a:rPr lang="en-US" altLang="zh-CN" sz="1400" dirty="0" smtClean="0"/>
              <a:t>extract</a:t>
            </a:r>
            <a:r>
              <a:rPr lang="zh-CN" altLang="en-US" sz="1400" dirty="0" smtClean="0"/>
              <a:t> </a:t>
            </a:r>
            <a:r>
              <a:rPr lang="en-US" altLang="zh-CN" sz="1400" dirty="0" smtClean="0"/>
              <a:t>the</a:t>
            </a:r>
            <a:r>
              <a:rPr lang="zh-CN" altLang="en-US" sz="1400" dirty="0" smtClean="0"/>
              <a:t> </a:t>
            </a:r>
            <a:r>
              <a:rPr lang="en-US" altLang="zh-CN" sz="1400" dirty="0" smtClean="0"/>
              <a:t>number</a:t>
            </a:r>
            <a:r>
              <a:rPr lang="zh-CN" altLang="en-US" sz="1400" dirty="0" smtClean="0"/>
              <a:t> </a:t>
            </a:r>
            <a:r>
              <a:rPr lang="en-US" altLang="zh-CN" sz="1400" dirty="0" smtClean="0"/>
              <a:t>of</a:t>
            </a:r>
            <a:r>
              <a:rPr lang="zh-CN" altLang="en-US" sz="1400" dirty="0" smtClean="0"/>
              <a:t> </a:t>
            </a:r>
            <a:r>
              <a:rPr lang="en-US" altLang="zh-CN" sz="1400" dirty="0" smtClean="0"/>
              <a:t>country/cities</a:t>
            </a:r>
            <a:r>
              <a:rPr lang="zh-CN" altLang="en-US" sz="1400" dirty="0" smtClean="0"/>
              <a:t> </a:t>
            </a:r>
            <a:endParaRPr lang="en-US" altLang="zh-CN" sz="1400" dirty="0" smtClean="0"/>
          </a:p>
          <a:p>
            <a:pPr marL="0" indent="0">
              <a:buNone/>
            </a:pPr>
            <a:r>
              <a:rPr lang="zh-CN" altLang="en-US" sz="1400" dirty="0" smtClean="0"/>
              <a:t>      </a:t>
            </a:r>
            <a:r>
              <a:rPr lang="en-US" altLang="zh-CN" sz="1400" dirty="0" smtClean="0"/>
              <a:t>mentioned</a:t>
            </a:r>
            <a:r>
              <a:rPr lang="zh-CN" altLang="en-US" sz="1400" dirty="0" smtClean="0"/>
              <a:t> </a:t>
            </a:r>
            <a:r>
              <a:rPr lang="en-US" altLang="zh-CN" sz="1400" dirty="0" smtClean="0"/>
              <a:t>in</a:t>
            </a:r>
            <a:r>
              <a:rPr lang="zh-CN" altLang="en-US" sz="1400" dirty="0" smtClean="0"/>
              <a:t> </a:t>
            </a:r>
            <a:r>
              <a:rPr lang="en-US" altLang="zh-CN" sz="1400" dirty="0" smtClean="0"/>
              <a:t>a</a:t>
            </a:r>
            <a:r>
              <a:rPr lang="zh-CN" altLang="en-US" sz="1400" dirty="0" smtClean="0"/>
              <a:t> </a:t>
            </a:r>
            <a:r>
              <a:rPr lang="en-US" altLang="zh-CN" sz="1400" dirty="0" smtClean="0"/>
              <a:t>sentence</a:t>
            </a:r>
            <a:r>
              <a:rPr lang="zh-CN" altLang="en-US" sz="1400" dirty="0" smtClean="0"/>
              <a:t> </a:t>
            </a:r>
            <a:r>
              <a:rPr lang="en-US" altLang="zh-CN" sz="1400" dirty="0" smtClean="0"/>
              <a:t>in</a:t>
            </a:r>
            <a:r>
              <a:rPr lang="zh-CN" altLang="en-US" sz="1400" dirty="0" smtClean="0"/>
              <a:t> </a:t>
            </a:r>
            <a:r>
              <a:rPr lang="en-US" altLang="zh-CN" sz="1400" dirty="0" smtClean="0"/>
              <a:t>each</a:t>
            </a:r>
            <a:r>
              <a:rPr lang="zh-CN" altLang="en-US" sz="1400" dirty="0" smtClean="0"/>
              <a:t> </a:t>
            </a:r>
            <a:r>
              <a:rPr lang="en-US" altLang="zh-CN" sz="1400" dirty="0" smtClean="0"/>
              <a:t>country.</a:t>
            </a:r>
            <a:r>
              <a:rPr lang="zh-CN" altLang="en-US" sz="1400" dirty="0" smtClean="0"/>
              <a:t>  </a:t>
            </a:r>
            <a:endParaRPr lang="en-US" sz="1400" dirty="0">
              <a:hlinkClick r:id="rId2"/>
            </a:endParaRPr>
          </a:p>
          <a:p>
            <a:r>
              <a:rPr lang="en-US" altLang="zh-CN" sz="1400" dirty="0" smtClean="0"/>
              <a:t>Homepage: </a:t>
            </a:r>
            <a:r>
              <a:rPr lang="en-US" sz="1400" dirty="0" smtClean="0">
                <a:hlinkClick r:id="rId2"/>
              </a:rPr>
              <a:t>https://geotext.readthedocs.io/en/latest/</a:t>
            </a:r>
            <a:endParaRPr lang="en-US" sz="1400" dirty="0" smtClean="0"/>
          </a:p>
          <a:p>
            <a:r>
              <a:rPr lang="en-US" altLang="zh-CN" sz="1400" dirty="0" err="1" smtClean="0"/>
              <a:t>G</a:t>
            </a:r>
            <a:r>
              <a:rPr lang="en-US" sz="1400" dirty="0" err="1" smtClean="0"/>
              <a:t>ithub</a:t>
            </a:r>
            <a:r>
              <a:rPr lang="en-US" altLang="zh-CN" sz="1400" dirty="0" smtClean="0"/>
              <a:t>: </a:t>
            </a:r>
            <a:r>
              <a:rPr lang="en-US" sz="1400" dirty="0" smtClean="0">
                <a:hlinkClick r:id="rId3"/>
              </a:rPr>
              <a:t>https://github.com/elyase/geotext</a:t>
            </a:r>
            <a:endParaRPr lang="en-US" sz="1400" dirty="0" smtClean="0"/>
          </a:p>
          <a:p>
            <a:r>
              <a:rPr lang="en-US" sz="1400" b="1" dirty="0"/>
              <a:t>Similar </a:t>
            </a:r>
            <a:r>
              <a:rPr lang="en-US" sz="1400" b="1" dirty="0" smtClean="0"/>
              <a:t>projects</a:t>
            </a:r>
          </a:p>
          <a:p>
            <a:pPr marL="0" indent="0">
              <a:buNone/>
            </a:pPr>
            <a:r>
              <a:rPr lang="zh-CN" altLang="en-US" sz="1400" dirty="0" smtClean="0"/>
              <a:t>      </a:t>
            </a:r>
            <a:r>
              <a:rPr lang="en-US" sz="1400" dirty="0" smtClean="0">
                <a:hlinkClick r:id="rId4"/>
              </a:rPr>
              <a:t>geography</a:t>
            </a:r>
            <a:r>
              <a:rPr lang="en-US" sz="1400" dirty="0"/>
              <a:t>: geography is more advanced and bigger in scope compared to </a:t>
            </a:r>
            <a:r>
              <a:rPr lang="en-US" sz="1400" dirty="0" err="1"/>
              <a:t>geotext</a:t>
            </a:r>
            <a:r>
              <a:rPr lang="en-US" sz="1400" dirty="0"/>
              <a:t> and can do everything </a:t>
            </a:r>
            <a:r>
              <a:rPr lang="en-US" sz="1400" dirty="0" err="1"/>
              <a:t>geotext</a:t>
            </a:r>
            <a:r>
              <a:rPr lang="en-US" sz="1400" dirty="0"/>
              <a:t> does. </a:t>
            </a:r>
            <a:endParaRPr lang="en-US" sz="1400" dirty="0" smtClean="0"/>
          </a:p>
          <a:p>
            <a:pPr marL="0" indent="0">
              <a:buNone/>
            </a:pPr>
            <a:r>
              <a:rPr lang="zh-CN" altLang="en-US" sz="1400" dirty="0" smtClean="0"/>
              <a:t>      </a:t>
            </a:r>
            <a:r>
              <a:rPr lang="en-US" sz="1400" dirty="0" smtClean="0"/>
              <a:t>On </a:t>
            </a:r>
            <a:r>
              <a:rPr lang="en-US" sz="1400" dirty="0"/>
              <a:t>the other hand </a:t>
            </a:r>
            <a:r>
              <a:rPr lang="en-US" sz="1400" dirty="0" err="1"/>
              <a:t>geotext</a:t>
            </a:r>
            <a:r>
              <a:rPr lang="en-US" sz="1400" dirty="0"/>
              <a:t> is leaner: has no external dependencies, is faster (re vs </a:t>
            </a:r>
            <a:r>
              <a:rPr lang="en-US" sz="1400" dirty="0" err="1"/>
              <a:t>nltk</a:t>
            </a:r>
            <a:r>
              <a:rPr lang="en-US" sz="1400" dirty="0"/>
              <a:t>) and also depends on libraries and data covered </a:t>
            </a:r>
            <a:endParaRPr lang="en-US" sz="1400" dirty="0" smtClean="0"/>
          </a:p>
          <a:p>
            <a:pPr marL="0" indent="0">
              <a:buNone/>
            </a:pPr>
            <a:r>
              <a:rPr lang="zh-CN" altLang="en-US" sz="1400" dirty="0"/>
              <a:t> </a:t>
            </a:r>
            <a:r>
              <a:rPr lang="zh-CN" altLang="en-US" sz="1400" dirty="0" smtClean="0"/>
              <a:t>     </a:t>
            </a:r>
            <a:r>
              <a:rPr lang="en-US" sz="1400" dirty="0" smtClean="0"/>
              <a:t>with </a:t>
            </a:r>
            <a:r>
              <a:rPr lang="en-US" sz="1400" dirty="0"/>
              <a:t>more </a:t>
            </a:r>
            <a:r>
              <a:rPr lang="en-US" sz="1400" dirty="0" smtClean="0"/>
              <a:t>permissive</a:t>
            </a:r>
            <a:r>
              <a:rPr lang="zh-CN" altLang="en-US" sz="1400" dirty="0" smtClean="0"/>
              <a:t> </a:t>
            </a:r>
            <a:r>
              <a:rPr lang="en-US" sz="1400" dirty="0" smtClean="0"/>
              <a:t>licenses</a:t>
            </a:r>
            <a:r>
              <a:rPr lang="en-US" sz="1400" dirty="0"/>
              <a:t>.</a:t>
            </a:r>
            <a:endParaRPr lang="en-US" sz="1400" dirty="0" smtClean="0"/>
          </a:p>
          <a:p>
            <a:endParaRPr lang="en-US" sz="1400" dirty="0" smtClean="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9560" y="1409512"/>
            <a:ext cx="6632187" cy="2069242"/>
          </a:xfrm>
          <a:prstGeom prst="rect">
            <a:avLst/>
          </a:prstGeom>
        </p:spPr>
      </p:pic>
    </p:spTree>
    <p:extLst>
      <p:ext uri="{BB962C8B-B14F-4D97-AF65-F5344CB8AC3E}">
        <p14:creationId xmlns:p14="http://schemas.microsoft.com/office/powerpoint/2010/main" val="82238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092" y="0"/>
            <a:ext cx="11877908" cy="1325563"/>
          </a:xfrm>
        </p:spPr>
        <p:txBody>
          <a:bodyPr/>
          <a:lstStyle/>
          <a:p>
            <a:r>
              <a:rPr lang="en-US" altLang="zh-CN" b="1" dirty="0" err="1" smtClean="0">
                <a:solidFill>
                  <a:srgbClr val="002060"/>
                </a:solidFill>
              </a:rPr>
              <a:t>Q</a:t>
            </a:r>
            <a:r>
              <a:rPr lang="en-US" b="1" dirty="0" err="1" smtClean="0">
                <a:solidFill>
                  <a:srgbClr val="002060"/>
                </a:solidFill>
              </a:rPr>
              <a:t>uantulum</a:t>
            </a:r>
            <a:r>
              <a:rPr lang="zh-CN" altLang="en-US" b="1" dirty="0" smtClean="0">
                <a:solidFill>
                  <a:srgbClr val="002060"/>
                </a:solidFill>
              </a:rPr>
              <a:t> </a:t>
            </a:r>
            <a:r>
              <a:rPr lang="en-US" altLang="zh-CN" sz="3600" b="1" dirty="0" smtClean="0">
                <a:solidFill>
                  <a:srgbClr val="002060"/>
                </a:solidFill>
              </a:rPr>
              <a:t>(Q</a:t>
            </a:r>
            <a:r>
              <a:rPr lang="en-US" sz="3600" b="1" dirty="0" smtClean="0">
                <a:solidFill>
                  <a:srgbClr val="002060"/>
                </a:solidFill>
              </a:rPr>
              <a:t>uantities </a:t>
            </a:r>
            <a:r>
              <a:rPr lang="en-US" sz="3600" b="1" dirty="0" smtClean="0">
                <a:solidFill>
                  <a:srgbClr val="002060"/>
                </a:solidFill>
              </a:rPr>
              <a:t>extraction </a:t>
            </a:r>
            <a:r>
              <a:rPr lang="en-US" sz="3600" b="1" dirty="0" smtClean="0">
                <a:solidFill>
                  <a:srgbClr val="002060"/>
                </a:solidFill>
              </a:rPr>
              <a:t>from </a:t>
            </a:r>
            <a:r>
              <a:rPr lang="en-US" sz="3600" b="1" dirty="0">
                <a:solidFill>
                  <a:srgbClr val="002060"/>
                </a:solidFill>
              </a:rPr>
              <a:t>unstructured </a:t>
            </a:r>
            <a:r>
              <a:rPr lang="en-US" sz="3600" b="1" dirty="0" smtClean="0">
                <a:solidFill>
                  <a:srgbClr val="002060"/>
                </a:solidFill>
              </a:rPr>
              <a:t>text</a:t>
            </a:r>
            <a:r>
              <a:rPr lang="en-US" altLang="zh-CN" sz="3600" b="1" dirty="0" smtClean="0">
                <a:solidFill>
                  <a:srgbClr val="002060"/>
                </a:solidFill>
              </a:rPr>
              <a:t>)</a:t>
            </a:r>
            <a:endParaRPr lang="en-US" sz="3600" b="1" dirty="0">
              <a:solidFill>
                <a:srgbClr val="002060"/>
              </a:solidFill>
            </a:endParaRPr>
          </a:p>
        </p:txBody>
      </p:sp>
      <p:sp>
        <p:nvSpPr>
          <p:cNvPr id="3" name="Content Placeholder 2"/>
          <p:cNvSpPr>
            <a:spLocks noGrp="1"/>
          </p:cNvSpPr>
          <p:nvPr>
            <p:ph idx="1"/>
          </p:nvPr>
        </p:nvSpPr>
        <p:spPr>
          <a:xfrm>
            <a:off x="314092" y="1014761"/>
            <a:ext cx="11701696" cy="5600352"/>
          </a:xfrm>
        </p:spPr>
        <p:txBody>
          <a:bodyPr>
            <a:normAutofit/>
          </a:bodyPr>
          <a:lstStyle/>
          <a:p>
            <a:r>
              <a:rPr lang="en-US" altLang="zh-CN" sz="1400" b="1" dirty="0" err="1" smtClean="0"/>
              <a:t>Quantulum</a:t>
            </a:r>
            <a:r>
              <a:rPr lang="zh-CN" altLang="en-US" sz="1400" dirty="0" smtClean="0"/>
              <a:t> </a:t>
            </a:r>
            <a:r>
              <a:rPr lang="en-US" altLang="zh-CN" sz="1400" dirty="0" smtClean="0"/>
              <a:t>is</a:t>
            </a:r>
            <a:r>
              <a:rPr lang="zh-CN" altLang="en-US" sz="1400" dirty="0" smtClean="0"/>
              <a:t> </a:t>
            </a:r>
            <a:r>
              <a:rPr lang="en-US" altLang="zh-CN" sz="1400" dirty="0" smtClean="0"/>
              <a:t>a</a:t>
            </a:r>
            <a:r>
              <a:rPr lang="zh-CN" altLang="en-US" sz="1400" dirty="0" smtClean="0"/>
              <a:t> </a:t>
            </a:r>
            <a:r>
              <a:rPr lang="en-US" sz="1400" dirty="0" smtClean="0"/>
              <a:t>Python </a:t>
            </a:r>
            <a:r>
              <a:rPr lang="en-US" sz="1400" dirty="0"/>
              <a:t>library for information extraction of quantities, measurements and their units from unstructured text.</a:t>
            </a:r>
            <a:endParaRPr lang="en-US" altLang="zh-CN" sz="1400" dirty="0" smtClean="0"/>
          </a:p>
          <a:p>
            <a:r>
              <a:rPr lang="en-US" altLang="zh-CN" sz="1400" dirty="0" smtClean="0"/>
              <a:t>The</a:t>
            </a:r>
            <a:r>
              <a:rPr lang="zh-CN" altLang="en-US" sz="1400" dirty="0" smtClean="0"/>
              <a:t> </a:t>
            </a:r>
            <a:r>
              <a:rPr lang="en-US" altLang="zh-CN" sz="1400" dirty="0" smtClean="0"/>
              <a:t>software</a:t>
            </a:r>
            <a:r>
              <a:rPr lang="zh-CN" altLang="en-US" sz="1400" dirty="0" smtClean="0"/>
              <a:t> </a:t>
            </a:r>
            <a:r>
              <a:rPr lang="en-US" altLang="zh-CN" sz="1400" dirty="0" smtClean="0"/>
              <a:t>running</a:t>
            </a:r>
            <a:r>
              <a:rPr lang="zh-CN" altLang="en-US" sz="1400" dirty="0" smtClean="0"/>
              <a:t> </a:t>
            </a:r>
            <a:r>
              <a:rPr lang="en-US" altLang="zh-CN" sz="1400" dirty="0" smtClean="0"/>
              <a:t>environment</a:t>
            </a:r>
            <a:r>
              <a:rPr lang="zh-CN" altLang="en-US" sz="1400" dirty="0" smtClean="0"/>
              <a:t> </a:t>
            </a:r>
            <a:r>
              <a:rPr lang="en-US" altLang="zh-CN" sz="1400" dirty="0" smtClean="0"/>
              <a:t>is</a:t>
            </a:r>
            <a:r>
              <a:rPr lang="zh-CN" altLang="en-US" sz="1400" dirty="0" smtClean="0"/>
              <a:t> </a:t>
            </a:r>
            <a:r>
              <a:rPr lang="en-US" altLang="zh-CN" sz="1400" dirty="0" smtClean="0"/>
              <a:t>in</a:t>
            </a:r>
            <a:r>
              <a:rPr lang="zh-CN" altLang="en-US" sz="1400" dirty="0" smtClean="0"/>
              <a:t> </a:t>
            </a:r>
            <a:r>
              <a:rPr lang="en-US" altLang="zh-CN" sz="1500" dirty="0" smtClean="0"/>
              <a:t>Python</a:t>
            </a:r>
            <a:r>
              <a:rPr lang="zh-CN" altLang="en-US" sz="1500" dirty="0" smtClean="0"/>
              <a:t> </a:t>
            </a:r>
            <a:r>
              <a:rPr lang="en-US" altLang="zh-CN" sz="1500" dirty="0" smtClean="0"/>
              <a:t>2.7</a:t>
            </a:r>
          </a:p>
          <a:p>
            <a:r>
              <a:rPr lang="en-US" altLang="zh-CN" sz="1500" b="1" dirty="0"/>
              <a:t>p</a:t>
            </a:r>
            <a:r>
              <a:rPr lang="en-US" altLang="zh-CN" sz="1500" b="1" dirty="0" smtClean="0"/>
              <a:t>ip:</a:t>
            </a:r>
            <a:r>
              <a:rPr lang="zh-CN" altLang="en-US" sz="1500" dirty="0" smtClean="0"/>
              <a:t> </a:t>
            </a:r>
            <a:r>
              <a:rPr lang="en-US" sz="1600" dirty="0"/>
              <a:t>pip is a package management system used to install and manage software packages written in Python. Many packages can be found in the Python Package Index. Python 2.7.9 and later, and Python 3.4 and later include pip by default. </a:t>
            </a:r>
            <a:endParaRPr lang="en-US" altLang="zh-CN" sz="1500" dirty="0" smtClean="0"/>
          </a:p>
          <a:p>
            <a:r>
              <a:rPr lang="en-US" altLang="zh-CN" sz="1600" b="1" dirty="0" smtClean="0"/>
              <a:t>Software</a:t>
            </a:r>
            <a:r>
              <a:rPr lang="zh-CN" altLang="en-US" sz="1600" b="1" dirty="0" smtClean="0"/>
              <a:t> </a:t>
            </a:r>
            <a:r>
              <a:rPr lang="en-US" altLang="zh-CN" sz="1600" b="1" dirty="0" smtClean="0"/>
              <a:t>running</a:t>
            </a:r>
            <a:r>
              <a:rPr lang="zh-CN" altLang="en-US" sz="1600" b="1" dirty="0" smtClean="0"/>
              <a:t> </a:t>
            </a:r>
            <a:r>
              <a:rPr lang="en-US" altLang="zh-CN" sz="1600" b="1" dirty="0" smtClean="0"/>
              <a:t>procedure</a:t>
            </a:r>
            <a:r>
              <a:rPr lang="zh-CN" altLang="en-US" sz="1600" b="1" dirty="0" smtClean="0"/>
              <a:t> </a:t>
            </a:r>
            <a:r>
              <a:rPr lang="en-US" altLang="zh-CN" sz="1600" b="1" dirty="0" smtClean="0"/>
              <a:t>(in</a:t>
            </a:r>
            <a:r>
              <a:rPr lang="zh-CN" altLang="en-US" sz="1600" b="1" dirty="0" smtClean="0"/>
              <a:t> </a:t>
            </a:r>
            <a:r>
              <a:rPr lang="en-US" altLang="zh-CN" sz="1600" b="1" dirty="0" smtClean="0"/>
              <a:t>the</a:t>
            </a:r>
            <a:r>
              <a:rPr lang="zh-CN" altLang="en-US" sz="1600" b="1" dirty="0" smtClean="0"/>
              <a:t> </a:t>
            </a:r>
            <a:r>
              <a:rPr lang="en-US" altLang="zh-CN" sz="1600" b="1" dirty="0" smtClean="0"/>
              <a:t>terminal):</a:t>
            </a:r>
            <a:r>
              <a:rPr lang="zh-CN" altLang="en-US" sz="1600" b="1" dirty="0" smtClean="0"/>
              <a:t> </a:t>
            </a:r>
            <a:r>
              <a:rPr lang="en-US" altLang="zh-CN" sz="1600" b="1" dirty="0" smtClean="0"/>
              <a:t>The</a:t>
            </a:r>
            <a:r>
              <a:rPr lang="zh-CN" altLang="en-US" sz="1600" b="1" dirty="0" smtClean="0"/>
              <a:t> </a:t>
            </a:r>
            <a:r>
              <a:rPr lang="en-US" altLang="zh-CN" sz="1600" b="1" dirty="0" smtClean="0"/>
              <a:t>software</a:t>
            </a:r>
            <a:r>
              <a:rPr lang="zh-CN" altLang="en-US" sz="1600" b="1" dirty="0" smtClean="0"/>
              <a:t> </a:t>
            </a:r>
            <a:r>
              <a:rPr lang="en-US" altLang="zh-CN" sz="1600" b="1" dirty="0" smtClean="0"/>
              <a:t>needs</a:t>
            </a:r>
            <a:r>
              <a:rPr lang="zh-CN" altLang="en-US" sz="1600" b="1" dirty="0" smtClean="0"/>
              <a:t> </a:t>
            </a:r>
            <a:r>
              <a:rPr lang="en-US" altLang="zh-CN" sz="1600" b="1" dirty="0" smtClean="0"/>
              <a:t>to</a:t>
            </a:r>
            <a:r>
              <a:rPr lang="zh-CN" altLang="en-US" sz="1600" b="1" dirty="0" smtClean="0"/>
              <a:t> </a:t>
            </a:r>
            <a:r>
              <a:rPr lang="en-US" altLang="zh-CN" sz="1600" b="1" dirty="0" smtClean="0"/>
              <a:t>install</a:t>
            </a:r>
            <a:r>
              <a:rPr lang="zh-CN" altLang="en-US" sz="1600" b="1" dirty="0" smtClean="0"/>
              <a:t> </a:t>
            </a:r>
            <a:r>
              <a:rPr lang="en-US" altLang="zh-CN" sz="1600" b="1" dirty="0" err="1" smtClean="0"/>
              <a:t>sklearn</a:t>
            </a:r>
            <a:r>
              <a:rPr lang="zh-CN" altLang="en-US" sz="1600" b="1" dirty="0" smtClean="0"/>
              <a:t> </a:t>
            </a:r>
            <a:r>
              <a:rPr lang="en-US" altLang="zh-CN" sz="1600" b="1" dirty="0" smtClean="0"/>
              <a:t>first</a:t>
            </a:r>
            <a:r>
              <a:rPr lang="zh-CN" altLang="en-US" sz="1600" b="1" dirty="0" smtClean="0"/>
              <a:t> </a:t>
            </a:r>
            <a:r>
              <a:rPr lang="en-US" altLang="zh-CN" sz="1600" b="1" dirty="0" smtClean="0"/>
              <a:t>and</a:t>
            </a:r>
            <a:r>
              <a:rPr lang="zh-CN" altLang="en-US" sz="1600" b="1" dirty="0" smtClean="0"/>
              <a:t> </a:t>
            </a:r>
            <a:r>
              <a:rPr lang="en-US" altLang="zh-CN" sz="1600" b="1" dirty="0" smtClean="0"/>
              <a:t>then</a:t>
            </a:r>
            <a:r>
              <a:rPr lang="zh-CN" altLang="en-US" sz="1600" b="1" dirty="0" smtClean="0"/>
              <a:t> </a:t>
            </a:r>
            <a:r>
              <a:rPr lang="en-US" altLang="zh-CN" sz="1600" b="1" dirty="0" smtClean="0"/>
              <a:t>install</a:t>
            </a:r>
            <a:r>
              <a:rPr lang="zh-CN" altLang="en-US" sz="1600" b="1" dirty="0" smtClean="0"/>
              <a:t> </a:t>
            </a:r>
            <a:r>
              <a:rPr lang="en-US" altLang="zh-CN" sz="1600" b="1" dirty="0" err="1" smtClean="0"/>
              <a:t>Quantulum</a:t>
            </a:r>
            <a:r>
              <a:rPr lang="zh-CN" altLang="en-US" sz="1600" b="1" dirty="0" smtClean="0"/>
              <a:t> </a:t>
            </a:r>
            <a:r>
              <a:rPr lang="en-US" altLang="zh-CN" sz="1600" b="1" dirty="0" smtClean="0"/>
              <a:t>with</a:t>
            </a:r>
            <a:r>
              <a:rPr lang="zh-CN" altLang="en-US" sz="1600" b="1" dirty="0" smtClean="0"/>
              <a:t> </a:t>
            </a:r>
            <a:r>
              <a:rPr lang="en-US" altLang="zh-CN" sz="1600" b="1" dirty="0" smtClean="0"/>
              <a:t>pip</a:t>
            </a:r>
            <a:r>
              <a:rPr lang="zh-CN" altLang="en-US" sz="1600" b="1" dirty="0"/>
              <a:t> </a:t>
            </a:r>
            <a:r>
              <a:rPr lang="en-US" altLang="zh-CN" sz="1600" b="1" dirty="0" smtClean="0"/>
              <a:t>installation.</a:t>
            </a:r>
            <a:r>
              <a:rPr lang="zh-CN" altLang="en-US" sz="1600" b="1" dirty="0" smtClean="0"/>
              <a:t>  </a:t>
            </a:r>
            <a:endParaRPr lang="en-US" sz="1500" dirty="0" smtClean="0"/>
          </a:p>
          <a:p>
            <a:pPr lvl="1"/>
            <a:r>
              <a:rPr lang="en-US" sz="1400" dirty="0" err="1" smtClean="0"/>
              <a:t>conda</a:t>
            </a:r>
            <a:r>
              <a:rPr lang="en-US" sz="1400" dirty="0" smtClean="0"/>
              <a:t> update </a:t>
            </a:r>
            <a:r>
              <a:rPr lang="en-US" sz="1400" dirty="0" err="1" smtClean="0"/>
              <a:t>scikit</a:t>
            </a:r>
            <a:r>
              <a:rPr lang="en-US" sz="1400" dirty="0" smtClean="0"/>
              <a:t>-learn</a:t>
            </a:r>
          </a:p>
          <a:p>
            <a:pPr lvl="1"/>
            <a:r>
              <a:rPr lang="en-US" sz="1400" dirty="0" smtClean="0"/>
              <a:t>pip install </a:t>
            </a:r>
            <a:r>
              <a:rPr lang="en-US" sz="1400" dirty="0" err="1" smtClean="0"/>
              <a:t>quantulum</a:t>
            </a:r>
            <a:endParaRPr lang="en-US" sz="1400" dirty="0" smtClean="0"/>
          </a:p>
          <a:p>
            <a:pPr lvl="1"/>
            <a:r>
              <a:rPr lang="en-US" altLang="zh-CN" sz="1400" dirty="0" err="1" smtClean="0"/>
              <a:t>ipython</a:t>
            </a:r>
            <a:endParaRPr lang="en-US" altLang="zh-CN" sz="1400" dirty="0" smtClean="0"/>
          </a:p>
          <a:p>
            <a:pPr lvl="1"/>
            <a:r>
              <a:rPr lang="en-US" sz="1400" dirty="0"/>
              <a:t>from</a:t>
            </a:r>
            <a:r>
              <a:rPr lang="en-US" sz="1400" dirty="0" smtClean="0"/>
              <a:t> </a:t>
            </a:r>
            <a:r>
              <a:rPr lang="en-US" sz="1400" dirty="0" err="1" smtClean="0"/>
              <a:t>quantulum</a:t>
            </a:r>
            <a:r>
              <a:rPr lang="en-US" sz="1400" dirty="0" smtClean="0"/>
              <a:t> </a:t>
            </a:r>
            <a:r>
              <a:rPr lang="en-US" sz="1400" dirty="0"/>
              <a:t>import</a:t>
            </a:r>
            <a:r>
              <a:rPr lang="en-US" sz="1400" dirty="0" smtClean="0"/>
              <a:t> parser</a:t>
            </a:r>
          </a:p>
          <a:p>
            <a:pPr lvl="1"/>
            <a:r>
              <a:rPr lang="en-US" sz="1400" dirty="0" smtClean="0"/>
              <a:t>quants </a:t>
            </a:r>
            <a:r>
              <a:rPr lang="en-US" sz="1400" dirty="0"/>
              <a:t>=</a:t>
            </a:r>
            <a:r>
              <a:rPr lang="en-US" sz="1400" dirty="0" smtClean="0"/>
              <a:t> </a:t>
            </a:r>
            <a:r>
              <a:rPr lang="en-US" sz="1400" dirty="0" err="1" smtClean="0"/>
              <a:t>parser.parse</a:t>
            </a:r>
            <a:r>
              <a:rPr lang="en-US" sz="1400" dirty="0" smtClean="0"/>
              <a:t>(</a:t>
            </a:r>
            <a:r>
              <a:rPr lang="en-US" sz="1400" dirty="0"/>
              <a:t>'I want 2 liters of wine</a:t>
            </a:r>
            <a:r>
              <a:rPr lang="en-US" sz="1400" dirty="0" smtClean="0"/>
              <a:t>')</a:t>
            </a:r>
          </a:p>
          <a:p>
            <a:pPr lvl="1"/>
            <a:r>
              <a:rPr lang="en-US" sz="1400" dirty="0" smtClean="0"/>
              <a:t>quants</a:t>
            </a:r>
          </a:p>
          <a:p>
            <a:pPr lvl="1"/>
            <a:r>
              <a:rPr lang="en-US" sz="1400" dirty="0" smtClean="0"/>
              <a:t>[Quantity(</a:t>
            </a:r>
            <a:r>
              <a:rPr lang="en-US" sz="1400" dirty="0"/>
              <a:t>2</a:t>
            </a:r>
            <a:r>
              <a:rPr lang="en-US" sz="1400" dirty="0" smtClean="0"/>
              <a:t>, </a:t>
            </a:r>
            <a:r>
              <a:rPr lang="en-US" sz="1400" dirty="0"/>
              <a:t>'</a:t>
            </a:r>
            <a:r>
              <a:rPr lang="en-US" sz="1400" dirty="0" err="1"/>
              <a:t>litre</a:t>
            </a:r>
            <a:r>
              <a:rPr lang="en-US" sz="1400" dirty="0" smtClean="0"/>
              <a:t>')]</a:t>
            </a:r>
          </a:p>
          <a:p>
            <a:r>
              <a:rPr lang="en-US" altLang="zh-CN" sz="1400" b="1" dirty="0" smtClean="0"/>
              <a:t>Testing</a:t>
            </a:r>
            <a:r>
              <a:rPr lang="zh-CN" altLang="en-US" sz="1400" b="1" dirty="0" smtClean="0"/>
              <a:t> </a:t>
            </a:r>
            <a:r>
              <a:rPr lang="en-US" altLang="zh-CN" sz="1400" b="1" dirty="0" smtClean="0"/>
              <a:t>example:</a:t>
            </a:r>
          </a:p>
          <a:p>
            <a:pPr marL="0" indent="0">
              <a:buNone/>
            </a:pPr>
            <a:r>
              <a:rPr lang="zh-CN" altLang="en-US" sz="1800" dirty="0" smtClean="0"/>
              <a:t>     </a:t>
            </a:r>
            <a:r>
              <a:rPr lang="en-US" altLang="zh-CN" sz="1400" dirty="0" smtClean="0"/>
              <a:t>From</a:t>
            </a:r>
            <a:r>
              <a:rPr lang="zh-CN" altLang="en-US" sz="1400" dirty="0" smtClean="0"/>
              <a:t> </a:t>
            </a:r>
            <a:r>
              <a:rPr lang="en-US" altLang="zh-CN" sz="1400" dirty="0" smtClean="0"/>
              <a:t>right</a:t>
            </a:r>
            <a:r>
              <a:rPr lang="zh-CN" altLang="en-US" sz="1400" dirty="0" smtClean="0"/>
              <a:t> </a:t>
            </a:r>
            <a:r>
              <a:rPr lang="en-US" altLang="zh-CN" sz="1400" dirty="0" smtClean="0"/>
              <a:t>graph,</a:t>
            </a:r>
            <a:r>
              <a:rPr lang="zh-CN" altLang="en-US" sz="1400" dirty="0" smtClean="0"/>
              <a:t> </a:t>
            </a:r>
            <a:r>
              <a:rPr lang="en-US" altLang="zh-CN" sz="1400" dirty="0" smtClean="0"/>
              <a:t>we</a:t>
            </a:r>
            <a:r>
              <a:rPr lang="zh-CN" altLang="en-US" sz="1400" dirty="0" smtClean="0"/>
              <a:t> </a:t>
            </a:r>
            <a:r>
              <a:rPr lang="en-US" altLang="zh-CN" sz="1400" dirty="0" smtClean="0"/>
              <a:t>can</a:t>
            </a:r>
            <a:r>
              <a:rPr lang="zh-CN" altLang="en-US" sz="1400" dirty="0" smtClean="0"/>
              <a:t> </a:t>
            </a:r>
            <a:r>
              <a:rPr lang="en-US" altLang="zh-CN" sz="1400" dirty="0" smtClean="0"/>
              <a:t>see</a:t>
            </a:r>
            <a:r>
              <a:rPr lang="zh-CN" altLang="en-US" sz="1400" dirty="0" smtClean="0"/>
              <a:t> </a:t>
            </a:r>
            <a:r>
              <a:rPr lang="en-US" altLang="zh-CN" sz="1400" dirty="0" smtClean="0"/>
              <a:t>with</a:t>
            </a:r>
            <a:r>
              <a:rPr lang="zh-CN" altLang="en-US" sz="1400" dirty="0" smtClean="0"/>
              <a:t> </a:t>
            </a:r>
            <a:r>
              <a:rPr lang="en-US" altLang="zh-CN" sz="1400" dirty="0" smtClean="0"/>
              <a:t>the</a:t>
            </a:r>
            <a:r>
              <a:rPr lang="zh-CN" altLang="en-US" sz="1400" dirty="0" smtClean="0"/>
              <a:t> </a:t>
            </a:r>
            <a:r>
              <a:rPr lang="en-US" altLang="zh-CN" sz="1400" dirty="0" smtClean="0"/>
              <a:t>parser</a:t>
            </a:r>
            <a:r>
              <a:rPr lang="zh-CN" altLang="en-US" sz="1400" dirty="0" smtClean="0"/>
              <a:t> </a:t>
            </a:r>
            <a:r>
              <a:rPr lang="en-US" altLang="zh-CN" sz="1400" dirty="0" smtClean="0"/>
              <a:t>in</a:t>
            </a:r>
            <a:r>
              <a:rPr lang="zh-CN" altLang="en-US" sz="1400" dirty="0" smtClean="0"/>
              <a:t> </a:t>
            </a:r>
            <a:r>
              <a:rPr lang="en-US" altLang="zh-CN" sz="1400" dirty="0" err="1" smtClean="0"/>
              <a:t>quantulum</a:t>
            </a:r>
            <a:r>
              <a:rPr lang="en-US" altLang="zh-CN" sz="1400" dirty="0" smtClean="0"/>
              <a:t>,</a:t>
            </a:r>
            <a:r>
              <a:rPr lang="zh-CN" altLang="en-US" sz="1400" dirty="0" smtClean="0"/>
              <a:t> </a:t>
            </a:r>
            <a:r>
              <a:rPr lang="en-US" altLang="zh-CN" sz="1400" dirty="0" smtClean="0"/>
              <a:t>the</a:t>
            </a:r>
            <a:r>
              <a:rPr lang="zh-CN" altLang="en-US" sz="1400" dirty="0" smtClean="0"/>
              <a:t> </a:t>
            </a:r>
            <a:r>
              <a:rPr lang="en-US" altLang="zh-CN" sz="1400" dirty="0" err="1" smtClean="0"/>
              <a:t>parser.parse</a:t>
            </a:r>
            <a:r>
              <a:rPr lang="zh-CN" altLang="en-US" sz="1400" dirty="0" smtClean="0"/>
              <a:t> </a:t>
            </a:r>
            <a:r>
              <a:rPr lang="en-US" altLang="zh-CN" sz="1400" dirty="0" smtClean="0"/>
              <a:t>function</a:t>
            </a:r>
            <a:r>
              <a:rPr lang="zh-CN" altLang="en-US" sz="1400" dirty="0" smtClean="0"/>
              <a:t> </a:t>
            </a:r>
            <a:r>
              <a:rPr lang="en-US" altLang="zh-CN" sz="1400" dirty="0" smtClean="0"/>
              <a:t>can</a:t>
            </a:r>
            <a:r>
              <a:rPr lang="zh-CN" altLang="en-US" sz="1400" dirty="0" smtClean="0"/>
              <a:t> </a:t>
            </a:r>
            <a:r>
              <a:rPr lang="en-US" altLang="zh-CN" sz="1400" dirty="0" smtClean="0"/>
              <a:t>extract</a:t>
            </a:r>
            <a:r>
              <a:rPr lang="zh-CN" altLang="en-US" sz="1400" dirty="0" smtClean="0"/>
              <a:t> </a:t>
            </a:r>
            <a:r>
              <a:rPr lang="en-US" altLang="zh-CN" sz="1400" dirty="0" smtClean="0"/>
              <a:t>quantities</a:t>
            </a:r>
            <a:r>
              <a:rPr lang="zh-CN" altLang="en-US" sz="1400" dirty="0" smtClean="0"/>
              <a:t> </a:t>
            </a:r>
            <a:r>
              <a:rPr lang="en-US" altLang="zh-CN" sz="1400" dirty="0" smtClean="0"/>
              <a:t>in</a:t>
            </a:r>
            <a:r>
              <a:rPr lang="zh-CN" altLang="en-US" sz="1400" dirty="0" smtClean="0"/>
              <a:t> </a:t>
            </a:r>
            <a:r>
              <a:rPr lang="en-US" altLang="zh-CN" sz="1400" dirty="0" smtClean="0"/>
              <a:t>the</a:t>
            </a:r>
            <a:r>
              <a:rPr lang="zh-CN" altLang="en-US" sz="1400" dirty="0" smtClean="0"/>
              <a:t> </a:t>
            </a:r>
            <a:r>
              <a:rPr lang="en-US" altLang="zh-CN" sz="1400" dirty="0" smtClean="0"/>
              <a:t>sentence,</a:t>
            </a:r>
            <a:r>
              <a:rPr lang="zh-CN" altLang="en-US" sz="1400" dirty="0" smtClean="0"/>
              <a:t> </a:t>
            </a:r>
            <a:r>
              <a:rPr lang="en-US" altLang="zh-CN" sz="1400" dirty="0" smtClean="0"/>
              <a:t>both</a:t>
            </a:r>
            <a:r>
              <a:rPr lang="zh-CN" altLang="en-US" sz="1400" dirty="0" smtClean="0"/>
              <a:t> </a:t>
            </a:r>
            <a:r>
              <a:rPr lang="en-US" altLang="zh-CN" sz="1400" dirty="0" smtClean="0"/>
              <a:t>the</a:t>
            </a:r>
            <a:r>
              <a:rPr lang="zh-CN" altLang="en-US" sz="1400" dirty="0" smtClean="0"/>
              <a:t> </a:t>
            </a:r>
            <a:r>
              <a:rPr lang="en-US" altLang="zh-CN" sz="1400" dirty="0" smtClean="0"/>
              <a:t>units</a:t>
            </a:r>
            <a:r>
              <a:rPr lang="zh-CN" altLang="en-US" sz="1400" dirty="0" smtClean="0"/>
              <a:t> </a:t>
            </a:r>
            <a:r>
              <a:rPr lang="en-US" altLang="zh-CN" sz="1400" dirty="0" smtClean="0"/>
              <a:t>and</a:t>
            </a:r>
            <a:r>
              <a:rPr lang="zh-CN" altLang="en-US" sz="1400" dirty="0" smtClean="0"/>
              <a:t>    </a:t>
            </a:r>
            <a:endParaRPr lang="en-US" altLang="zh-CN" sz="1400" dirty="0" smtClean="0"/>
          </a:p>
          <a:p>
            <a:pPr marL="0" indent="0">
              <a:buNone/>
            </a:pPr>
            <a:r>
              <a:rPr lang="zh-CN" altLang="en-US" sz="1400" dirty="0"/>
              <a:t> </a:t>
            </a:r>
            <a:r>
              <a:rPr lang="zh-CN" altLang="en-US" sz="1400" dirty="0" smtClean="0"/>
              <a:t>      </a:t>
            </a:r>
            <a:r>
              <a:rPr lang="en-US" altLang="zh-CN" sz="1400" dirty="0" smtClean="0"/>
              <a:t>measurement.</a:t>
            </a:r>
            <a:endParaRPr lang="en-US" sz="1800" dirty="0" smtClean="0"/>
          </a:p>
          <a:p>
            <a:r>
              <a:rPr lang="en-US" altLang="zh-CN" sz="1400" dirty="0" err="1" smtClean="0"/>
              <a:t>Sklearn</a:t>
            </a:r>
            <a:r>
              <a:rPr lang="zh-CN" altLang="en-US" sz="1400" dirty="0" smtClean="0"/>
              <a:t> </a:t>
            </a:r>
            <a:r>
              <a:rPr lang="en-US" altLang="zh-CN" sz="1400" dirty="0" smtClean="0"/>
              <a:t>Installation</a:t>
            </a:r>
            <a:r>
              <a:rPr lang="zh-CN" altLang="en-US" sz="1400" dirty="0" smtClean="0"/>
              <a:t> </a:t>
            </a:r>
            <a:r>
              <a:rPr lang="en-US" altLang="zh-CN" sz="1400" dirty="0" smtClean="0"/>
              <a:t>: </a:t>
            </a:r>
            <a:r>
              <a:rPr lang="en-US" sz="1400" dirty="0" smtClean="0">
                <a:hlinkClick r:id="rId2"/>
              </a:rPr>
              <a:t>http://scikit-learn.org/stable/install.html</a:t>
            </a:r>
            <a:endParaRPr lang="en-US" sz="1400" dirty="0" smtClean="0"/>
          </a:p>
          <a:p>
            <a:r>
              <a:rPr lang="en-US" altLang="zh-CN" sz="1400" dirty="0" err="1" smtClean="0"/>
              <a:t>G</a:t>
            </a:r>
            <a:r>
              <a:rPr lang="en-US" sz="1400" dirty="0" err="1" smtClean="0"/>
              <a:t>ithub</a:t>
            </a:r>
            <a:r>
              <a:rPr lang="en-US" altLang="zh-CN" sz="1400" dirty="0" smtClean="0"/>
              <a:t>: </a:t>
            </a:r>
            <a:r>
              <a:rPr lang="en-US" sz="1400" dirty="0" smtClean="0">
                <a:hlinkClick r:id="rId3"/>
              </a:rPr>
              <a:t>https://github.com/marcolagi/quantulum</a:t>
            </a:r>
            <a:endParaRPr lang="en-US" sz="1400" dirty="0" smtClean="0"/>
          </a:p>
          <a:p>
            <a:endParaRPr lang="en-US" sz="1400" dirty="0"/>
          </a:p>
          <a:p>
            <a:endParaRPr lang="en-US" sz="1400" dirty="0" smtClean="0"/>
          </a:p>
          <a:p>
            <a:endParaRPr lang="en-US" sz="14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9185" y="2932771"/>
            <a:ext cx="5401055" cy="1475368"/>
          </a:xfrm>
          <a:prstGeom prst="rect">
            <a:avLst/>
          </a:prstGeom>
        </p:spPr>
      </p:pic>
    </p:spTree>
    <p:extLst>
      <p:ext uri="{BB962C8B-B14F-4D97-AF65-F5344CB8AC3E}">
        <p14:creationId xmlns:p14="http://schemas.microsoft.com/office/powerpoint/2010/main" val="696566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932" y="0"/>
            <a:ext cx="11227420" cy="1325563"/>
          </a:xfrm>
        </p:spPr>
        <p:txBody>
          <a:bodyPr>
            <a:normAutofit/>
          </a:bodyPr>
          <a:lstStyle/>
          <a:p>
            <a:r>
              <a:rPr lang="en-US" b="1" dirty="0" err="1" smtClean="0">
                <a:solidFill>
                  <a:srgbClr val="002060"/>
                </a:solidFill>
              </a:rPr>
              <a:t>Eventregistry</a:t>
            </a:r>
            <a:r>
              <a:rPr lang="zh-CN" altLang="en-US" b="1" dirty="0" smtClean="0">
                <a:solidFill>
                  <a:srgbClr val="002060"/>
                </a:solidFill>
              </a:rPr>
              <a:t> </a:t>
            </a:r>
            <a:r>
              <a:rPr lang="en-US" altLang="zh-CN" b="1" dirty="0" smtClean="0">
                <a:solidFill>
                  <a:srgbClr val="002060"/>
                </a:solidFill>
              </a:rPr>
              <a:t>(</a:t>
            </a:r>
            <a:r>
              <a:rPr lang="en-US" altLang="zh-CN" b="1" dirty="0" smtClean="0">
                <a:solidFill>
                  <a:srgbClr val="002060"/>
                </a:solidFill>
              </a:rPr>
              <a:t>A</a:t>
            </a:r>
            <a:r>
              <a:rPr lang="en-US" b="1" dirty="0" smtClean="0">
                <a:solidFill>
                  <a:srgbClr val="002060"/>
                </a:solidFill>
              </a:rPr>
              <a:t>ccessing </a:t>
            </a:r>
            <a:r>
              <a:rPr lang="en-US" b="1" dirty="0">
                <a:solidFill>
                  <a:srgbClr val="002060"/>
                </a:solidFill>
              </a:rPr>
              <a:t>data in Event </a:t>
            </a:r>
            <a:r>
              <a:rPr lang="en-US" b="1" dirty="0" smtClean="0">
                <a:solidFill>
                  <a:srgbClr val="002060"/>
                </a:solidFill>
              </a:rPr>
              <a:t>Registry</a:t>
            </a:r>
            <a:r>
              <a:rPr lang="en-US" altLang="zh-CN" b="1" dirty="0" smtClean="0">
                <a:solidFill>
                  <a:srgbClr val="002060"/>
                </a:solidFill>
              </a:rPr>
              <a:t>)</a:t>
            </a:r>
            <a:endParaRPr lang="en-US" b="1" dirty="0">
              <a:solidFill>
                <a:srgbClr val="002060"/>
              </a:solidFill>
            </a:endParaRPr>
          </a:p>
        </p:txBody>
      </p:sp>
      <p:sp>
        <p:nvSpPr>
          <p:cNvPr id="3" name="Content Placeholder 2"/>
          <p:cNvSpPr>
            <a:spLocks noGrp="1"/>
          </p:cNvSpPr>
          <p:nvPr>
            <p:ph idx="1"/>
          </p:nvPr>
        </p:nvSpPr>
        <p:spPr>
          <a:xfrm>
            <a:off x="78059" y="1057936"/>
            <a:ext cx="12113941" cy="5610494"/>
          </a:xfrm>
        </p:spPr>
        <p:txBody>
          <a:bodyPr>
            <a:normAutofit/>
          </a:bodyPr>
          <a:lstStyle/>
          <a:p>
            <a:pPr>
              <a:lnSpc>
                <a:spcPct val="125000"/>
              </a:lnSpc>
            </a:pPr>
            <a:r>
              <a:rPr lang="en-US" sz="1400" b="1" dirty="0" smtClean="0"/>
              <a:t>Event Registry</a:t>
            </a:r>
            <a:r>
              <a:rPr lang="en-US" altLang="zh-CN" sz="1400" b="1" dirty="0" smtClean="0"/>
              <a:t>:</a:t>
            </a:r>
            <a:r>
              <a:rPr lang="zh-CN" altLang="en-US" sz="1400" b="1" dirty="0" smtClean="0"/>
              <a:t> </a:t>
            </a:r>
            <a:r>
              <a:rPr lang="en-US" sz="1400" dirty="0"/>
              <a:t>Event Registry </a:t>
            </a:r>
            <a:r>
              <a:rPr lang="en-US" sz="1400" dirty="0" smtClean="0"/>
              <a:t>is </a:t>
            </a:r>
            <a:r>
              <a:rPr lang="en-US" sz="1400" dirty="0"/>
              <a:t>a system that can analyze news articles and identify in them mentioned world events. The system is able to identify groups of articles that describe the same event. It can identify groups of articles in different languages that describe the same event and represent them as a single event. From articles in each event it can then extract event's core information, such as event location, date, who is involved and what is it about. Extracted information is stored in a database. A user interface is available that allows users to search for events using extensive search options, to visualize and aggregate the search results, to inspect individual events and to identify related events.</a:t>
            </a:r>
            <a:endParaRPr lang="en-US" altLang="zh-CN" sz="1400" b="1" dirty="0" smtClean="0"/>
          </a:p>
          <a:p>
            <a:r>
              <a:rPr lang="en-US" sz="1400" b="1" dirty="0" err="1" smtClean="0"/>
              <a:t>Eventregistry</a:t>
            </a:r>
            <a:r>
              <a:rPr lang="en-US" altLang="zh-CN" sz="1400" b="1" dirty="0" smtClean="0"/>
              <a:t>:</a:t>
            </a:r>
            <a:r>
              <a:rPr lang="zh-CN" altLang="en-US" sz="1400" b="1" dirty="0" smtClean="0"/>
              <a:t> </a:t>
            </a:r>
            <a:r>
              <a:rPr lang="en-US" sz="1400" dirty="0"/>
              <a:t>is a Python package that can be used to easily access the data available in the Event Registry </a:t>
            </a:r>
            <a:r>
              <a:rPr lang="en-US" sz="1400" dirty="0" smtClean="0"/>
              <a:t>through </a:t>
            </a:r>
            <a:r>
              <a:rPr lang="en-US" sz="1400" dirty="0"/>
              <a:t>the provided </a:t>
            </a:r>
            <a:r>
              <a:rPr lang="en-US" sz="1400" dirty="0" smtClean="0"/>
              <a:t>API</a:t>
            </a:r>
            <a:r>
              <a:rPr lang="en-US" altLang="zh-CN" sz="1400" dirty="0" smtClean="0"/>
              <a:t>.</a:t>
            </a:r>
            <a:r>
              <a:rPr lang="zh-CN" altLang="en-US" sz="1400" dirty="0" smtClean="0"/>
              <a:t> </a:t>
            </a:r>
            <a:r>
              <a:rPr lang="en-US" altLang="zh-CN" sz="1400" dirty="0" smtClean="0"/>
              <a:t>(run</a:t>
            </a:r>
            <a:r>
              <a:rPr lang="zh-CN" altLang="en-US" sz="1400" dirty="0" smtClean="0"/>
              <a:t> </a:t>
            </a:r>
            <a:r>
              <a:rPr lang="en-US" altLang="zh-CN" sz="1400" dirty="0" smtClean="0"/>
              <a:t>in</a:t>
            </a:r>
            <a:r>
              <a:rPr lang="zh-CN" altLang="en-US" sz="1400" dirty="0" smtClean="0"/>
              <a:t> </a:t>
            </a:r>
            <a:r>
              <a:rPr lang="en-US" altLang="zh-CN" sz="1400" dirty="0" smtClean="0"/>
              <a:t>python</a:t>
            </a:r>
            <a:r>
              <a:rPr lang="zh-CN" altLang="en-US" sz="1400" dirty="0" smtClean="0"/>
              <a:t> </a:t>
            </a:r>
            <a:r>
              <a:rPr lang="en-US" altLang="zh-CN" sz="1400" dirty="0" smtClean="0"/>
              <a:t>2.7)</a:t>
            </a:r>
            <a:endParaRPr lang="en-US" altLang="zh-CN" sz="1400" b="1" dirty="0" smtClean="0"/>
          </a:p>
          <a:p>
            <a:r>
              <a:rPr lang="en-US" altLang="zh-CN" sz="1400" dirty="0" smtClean="0"/>
              <a:t>After</a:t>
            </a:r>
            <a:r>
              <a:rPr lang="zh-CN" altLang="en-US" sz="1400" dirty="0" smtClean="0"/>
              <a:t> </a:t>
            </a:r>
            <a:r>
              <a:rPr lang="en-US" altLang="zh-CN" sz="1400" dirty="0" smtClean="0"/>
              <a:t>signed</a:t>
            </a:r>
            <a:r>
              <a:rPr lang="zh-CN" altLang="en-US" sz="1400" dirty="0" smtClean="0"/>
              <a:t> </a:t>
            </a:r>
            <a:r>
              <a:rPr lang="en-US" altLang="zh-CN" sz="1400" dirty="0" smtClean="0"/>
              <a:t>in,</a:t>
            </a:r>
            <a:r>
              <a:rPr lang="zh-CN" altLang="en-US" sz="1400" dirty="0" smtClean="0"/>
              <a:t> </a:t>
            </a:r>
            <a:r>
              <a:rPr lang="en-US" altLang="zh-CN" sz="1400" dirty="0" smtClean="0"/>
              <a:t>you</a:t>
            </a:r>
            <a:r>
              <a:rPr lang="zh-CN" altLang="en-US" sz="1400" dirty="0" smtClean="0"/>
              <a:t> </a:t>
            </a:r>
            <a:r>
              <a:rPr lang="en-US" altLang="zh-CN" sz="1400" dirty="0" smtClean="0"/>
              <a:t>can</a:t>
            </a:r>
            <a:r>
              <a:rPr lang="zh-CN" altLang="en-US" sz="1400" dirty="0" smtClean="0"/>
              <a:t> </a:t>
            </a:r>
            <a:r>
              <a:rPr lang="en-US" altLang="zh-CN" sz="1400" dirty="0" smtClean="0"/>
              <a:t>get</a:t>
            </a:r>
            <a:r>
              <a:rPr lang="zh-CN" altLang="en-US" sz="1400" dirty="0" smtClean="0"/>
              <a:t> </a:t>
            </a:r>
            <a:r>
              <a:rPr lang="en-US" altLang="zh-CN" sz="1400" dirty="0" smtClean="0"/>
              <a:t>a</a:t>
            </a:r>
            <a:r>
              <a:rPr lang="zh-CN" altLang="en-US" sz="1400" dirty="0" smtClean="0"/>
              <a:t> </a:t>
            </a:r>
            <a:r>
              <a:rPr lang="en-US" altLang="zh-CN" sz="1400" dirty="0" smtClean="0"/>
              <a:t>API</a:t>
            </a:r>
            <a:r>
              <a:rPr lang="zh-CN" altLang="en-US" sz="1400" dirty="0" smtClean="0"/>
              <a:t> </a:t>
            </a:r>
            <a:r>
              <a:rPr lang="en-US" altLang="zh-CN" sz="1400" dirty="0" smtClean="0"/>
              <a:t>key</a:t>
            </a:r>
            <a:r>
              <a:rPr lang="zh-CN" altLang="en-US" sz="1400" dirty="0" smtClean="0"/>
              <a:t> </a:t>
            </a:r>
            <a:r>
              <a:rPr lang="en-US" altLang="zh-CN" sz="1400" dirty="0" smtClean="0"/>
              <a:t>from</a:t>
            </a:r>
            <a:r>
              <a:rPr lang="zh-CN" altLang="en-US" sz="1400" dirty="0" smtClean="0"/>
              <a:t> </a:t>
            </a:r>
            <a:r>
              <a:rPr lang="en-US" altLang="zh-CN" sz="1400" dirty="0" smtClean="0"/>
              <a:t>setting</a:t>
            </a:r>
            <a:r>
              <a:rPr lang="zh-CN" altLang="en-US" sz="1400" dirty="0" smtClean="0"/>
              <a:t> </a:t>
            </a:r>
            <a:r>
              <a:rPr lang="en-US" altLang="zh-CN" sz="1400" dirty="0" smtClean="0"/>
              <a:t>section,</a:t>
            </a:r>
            <a:r>
              <a:rPr lang="zh-CN" altLang="en-US" sz="1400" dirty="0" smtClean="0"/>
              <a:t> </a:t>
            </a:r>
            <a:r>
              <a:rPr lang="en-US" altLang="zh-CN" sz="1400" dirty="0" smtClean="0"/>
              <a:t>which</a:t>
            </a:r>
            <a:r>
              <a:rPr lang="zh-CN" altLang="en-US" sz="1400" dirty="0" smtClean="0"/>
              <a:t> </a:t>
            </a:r>
            <a:r>
              <a:rPr lang="en-US" altLang="zh-CN" sz="1400" dirty="0" smtClean="0"/>
              <a:t>is</a:t>
            </a:r>
            <a:r>
              <a:rPr lang="zh-CN" altLang="en-US" sz="1400" dirty="0" smtClean="0"/>
              <a:t> </a:t>
            </a:r>
            <a:r>
              <a:rPr lang="en-US" altLang="zh-CN" sz="1400" dirty="0" smtClean="0"/>
              <a:t>authorized</a:t>
            </a:r>
            <a:r>
              <a:rPr lang="zh-CN" altLang="en-US" sz="1400" dirty="0" smtClean="0"/>
              <a:t> </a:t>
            </a:r>
            <a:r>
              <a:rPr lang="en-US" altLang="zh-CN" sz="1400" dirty="0" smtClean="0"/>
              <a:t>that</a:t>
            </a:r>
            <a:r>
              <a:rPr lang="zh-CN" altLang="en-US" sz="1400" dirty="0" smtClean="0"/>
              <a:t> </a:t>
            </a:r>
            <a:r>
              <a:rPr lang="en-US" altLang="zh-CN" sz="1400" dirty="0" smtClean="0"/>
              <a:t>you</a:t>
            </a:r>
            <a:r>
              <a:rPr lang="zh-CN" altLang="en-US" sz="1400" dirty="0" smtClean="0"/>
              <a:t> </a:t>
            </a:r>
            <a:r>
              <a:rPr lang="en-US" altLang="zh-CN" sz="1400" dirty="0" smtClean="0"/>
              <a:t>can</a:t>
            </a:r>
            <a:r>
              <a:rPr lang="zh-CN" altLang="en-US" sz="1400" dirty="0" smtClean="0"/>
              <a:t> </a:t>
            </a:r>
            <a:r>
              <a:rPr lang="en-US" altLang="zh-CN" sz="1400" dirty="0" smtClean="0"/>
              <a:t>access</a:t>
            </a:r>
            <a:r>
              <a:rPr lang="zh-CN" altLang="en-US" sz="1400" dirty="0" smtClean="0"/>
              <a:t> </a:t>
            </a:r>
            <a:r>
              <a:rPr lang="en-US" altLang="zh-CN" sz="1400" dirty="0" smtClean="0"/>
              <a:t>the</a:t>
            </a:r>
            <a:r>
              <a:rPr lang="zh-CN" altLang="en-US" sz="1400" dirty="0" smtClean="0"/>
              <a:t> </a:t>
            </a:r>
            <a:r>
              <a:rPr lang="en-US" altLang="zh-CN" sz="1400" dirty="0" smtClean="0"/>
              <a:t>dataset</a:t>
            </a:r>
            <a:r>
              <a:rPr lang="zh-CN" altLang="en-US" sz="1400" dirty="0" smtClean="0"/>
              <a:t> </a:t>
            </a:r>
            <a:r>
              <a:rPr lang="en-US" altLang="zh-CN" sz="1400" dirty="0" smtClean="0"/>
              <a:t>in</a:t>
            </a:r>
            <a:r>
              <a:rPr lang="zh-CN" altLang="en-US" sz="1400" dirty="0" smtClean="0"/>
              <a:t> </a:t>
            </a:r>
            <a:r>
              <a:rPr lang="en-US" altLang="zh-CN" sz="1400" dirty="0" smtClean="0"/>
              <a:t>Event</a:t>
            </a:r>
            <a:r>
              <a:rPr lang="zh-CN" altLang="en-US" sz="1400" dirty="0" smtClean="0"/>
              <a:t> </a:t>
            </a:r>
            <a:r>
              <a:rPr lang="en-US" altLang="zh-CN" sz="1400" dirty="0" smtClean="0"/>
              <a:t>Registry.</a:t>
            </a:r>
          </a:p>
          <a:p>
            <a:pPr marL="0" lvl="1" indent="0">
              <a:spcBef>
                <a:spcPts val="1000"/>
              </a:spcBef>
              <a:buNone/>
            </a:pPr>
            <a:r>
              <a:rPr lang="zh-CN" altLang="en-US" sz="1400" dirty="0" smtClean="0"/>
              <a:t>      </a:t>
            </a:r>
            <a:r>
              <a:rPr lang="en-US" altLang="zh-CN" sz="1400" dirty="0" smtClean="0"/>
              <a:t>My</a:t>
            </a:r>
            <a:r>
              <a:rPr lang="zh-CN" altLang="en-US" sz="1400" dirty="0" smtClean="0"/>
              <a:t> </a:t>
            </a:r>
            <a:r>
              <a:rPr lang="en-US" altLang="zh-CN" sz="1400" dirty="0" smtClean="0"/>
              <a:t>API</a:t>
            </a:r>
            <a:r>
              <a:rPr lang="zh-CN" altLang="en-US" sz="1400" dirty="0" smtClean="0"/>
              <a:t> </a:t>
            </a:r>
            <a:r>
              <a:rPr lang="en-US" altLang="zh-CN" sz="1400" dirty="0" smtClean="0"/>
              <a:t>key</a:t>
            </a:r>
            <a:r>
              <a:rPr lang="zh-CN" altLang="en-US" sz="1400" dirty="0" smtClean="0"/>
              <a:t> </a:t>
            </a:r>
            <a:r>
              <a:rPr lang="en-US" altLang="zh-CN" sz="1400" dirty="0" smtClean="0"/>
              <a:t>is</a:t>
            </a:r>
            <a:r>
              <a:rPr lang="zh-CN" altLang="en-US" sz="1400" dirty="0" smtClean="0"/>
              <a:t> </a:t>
            </a:r>
            <a:r>
              <a:rPr lang="mr-IN" sz="1400" dirty="0" smtClean="0"/>
              <a:t>"</a:t>
            </a:r>
            <a:r>
              <a:rPr lang="mr-IN" altLang="zh-CN" sz="1400" dirty="0" smtClean="0"/>
              <a:t>1af8ccea-4797-4989-b7a4-2f81bf43e126</a:t>
            </a:r>
            <a:r>
              <a:rPr lang="mr-IN" sz="1400" dirty="0" smtClean="0"/>
              <a:t>"</a:t>
            </a:r>
            <a:r>
              <a:rPr lang="en-US" altLang="zh-CN" sz="1400" dirty="0" smtClean="0"/>
              <a:t>.</a:t>
            </a:r>
            <a:endParaRPr lang="en-US" sz="1400" dirty="0" smtClean="0"/>
          </a:p>
          <a:p>
            <a:r>
              <a:rPr lang="en-US" altLang="zh-CN" sz="1400" b="1" dirty="0" smtClean="0"/>
              <a:t>Software</a:t>
            </a:r>
            <a:r>
              <a:rPr lang="zh-CN" altLang="en-US" sz="1400" b="1" dirty="0" smtClean="0"/>
              <a:t> </a:t>
            </a:r>
            <a:r>
              <a:rPr lang="en-US" altLang="zh-CN" sz="1400" b="1" dirty="0" smtClean="0"/>
              <a:t>running</a:t>
            </a:r>
            <a:r>
              <a:rPr lang="zh-CN" altLang="en-US" sz="1400" b="1" dirty="0" smtClean="0"/>
              <a:t> </a:t>
            </a:r>
            <a:r>
              <a:rPr lang="en-US" altLang="zh-CN" sz="1400" b="1" dirty="0" smtClean="0"/>
              <a:t>procedure</a:t>
            </a:r>
            <a:r>
              <a:rPr lang="zh-CN" altLang="en-US" sz="1400" b="1" dirty="0" smtClean="0"/>
              <a:t> </a:t>
            </a:r>
            <a:r>
              <a:rPr lang="en-US" altLang="zh-CN" sz="1400" b="1" dirty="0" smtClean="0"/>
              <a:t>(in</a:t>
            </a:r>
            <a:r>
              <a:rPr lang="zh-CN" altLang="en-US" sz="1400" b="1" dirty="0" smtClean="0"/>
              <a:t> </a:t>
            </a:r>
            <a:r>
              <a:rPr lang="en-US" altLang="zh-CN" sz="1400" b="1" dirty="0" smtClean="0"/>
              <a:t>the</a:t>
            </a:r>
            <a:r>
              <a:rPr lang="zh-CN" altLang="en-US" sz="1400" b="1" dirty="0" smtClean="0"/>
              <a:t> </a:t>
            </a:r>
            <a:r>
              <a:rPr lang="en-US" altLang="zh-CN" sz="1400" b="1" dirty="0" smtClean="0"/>
              <a:t>terminal):</a:t>
            </a:r>
            <a:endParaRPr lang="en-US" sz="1400" dirty="0" smtClean="0"/>
          </a:p>
          <a:p>
            <a:pPr lvl="1"/>
            <a:r>
              <a:rPr lang="en-US" sz="1400" dirty="0" smtClean="0"/>
              <a:t>pip install </a:t>
            </a:r>
            <a:r>
              <a:rPr lang="en-US" sz="1400" dirty="0" err="1" smtClean="0"/>
              <a:t>eventregistry</a:t>
            </a:r>
            <a:endParaRPr lang="en-US" sz="1400" dirty="0" smtClean="0"/>
          </a:p>
          <a:p>
            <a:pPr marL="457200" lvl="1" indent="0">
              <a:buNone/>
            </a:pPr>
            <a:r>
              <a:rPr lang="en-US" altLang="zh-CN" sz="1400" b="1" dirty="0" smtClean="0"/>
              <a:t>In</a:t>
            </a:r>
            <a:r>
              <a:rPr lang="zh-CN" altLang="en-US" sz="1400" b="1" dirty="0" smtClean="0"/>
              <a:t> </a:t>
            </a:r>
            <a:r>
              <a:rPr lang="en-US" altLang="zh-CN" sz="1400" b="1" dirty="0" err="1" smtClean="0"/>
              <a:t>Jupyter</a:t>
            </a:r>
            <a:r>
              <a:rPr lang="zh-CN" altLang="en-US" sz="1400" b="1" dirty="0" smtClean="0"/>
              <a:t> </a:t>
            </a:r>
            <a:r>
              <a:rPr lang="en-US" altLang="zh-CN" sz="1400" b="1" dirty="0" smtClean="0"/>
              <a:t>(python</a:t>
            </a:r>
            <a:r>
              <a:rPr lang="zh-CN" altLang="en-US" sz="1400" b="1" dirty="0" smtClean="0"/>
              <a:t> </a:t>
            </a:r>
            <a:r>
              <a:rPr lang="en-US" altLang="zh-CN" sz="1400" b="1" dirty="0" smtClean="0"/>
              <a:t>2.7)</a:t>
            </a:r>
            <a:endParaRPr lang="en-US" sz="1400" b="1" dirty="0" smtClean="0"/>
          </a:p>
          <a:p>
            <a:pPr lvl="1"/>
            <a:r>
              <a:rPr lang="en-US" sz="1400" dirty="0" smtClean="0"/>
              <a:t>import </a:t>
            </a:r>
            <a:r>
              <a:rPr lang="en-US" sz="1400" dirty="0" err="1" smtClean="0"/>
              <a:t>eventregistry</a:t>
            </a:r>
            <a:endParaRPr lang="en-US" sz="1400" dirty="0" smtClean="0"/>
          </a:p>
          <a:p>
            <a:pPr lvl="1"/>
            <a:r>
              <a:rPr lang="en-US" sz="1400" dirty="0"/>
              <a:t>from</a:t>
            </a:r>
            <a:r>
              <a:rPr lang="en-US" sz="1400" dirty="0" smtClean="0"/>
              <a:t> </a:t>
            </a:r>
            <a:r>
              <a:rPr lang="en-US" sz="1400" dirty="0" err="1" smtClean="0"/>
              <a:t>eventregistry</a:t>
            </a:r>
            <a:r>
              <a:rPr lang="en-US" sz="1400" dirty="0" smtClean="0"/>
              <a:t> </a:t>
            </a:r>
            <a:r>
              <a:rPr lang="en-US" sz="1400" dirty="0"/>
              <a:t>import</a:t>
            </a:r>
            <a:r>
              <a:rPr lang="en-US" sz="1400" dirty="0" smtClean="0"/>
              <a:t> </a:t>
            </a:r>
            <a:r>
              <a:rPr lang="en-US" sz="1400" dirty="0"/>
              <a:t>*</a:t>
            </a:r>
            <a:r>
              <a:rPr lang="en-US" sz="1400" dirty="0" smtClean="0"/>
              <a:t> </a:t>
            </a:r>
          </a:p>
          <a:p>
            <a:pPr lvl="1"/>
            <a:r>
              <a:rPr lang="en-US" sz="1400" dirty="0" smtClean="0"/>
              <a:t>YOUR_API_KEY</a:t>
            </a:r>
            <a:r>
              <a:rPr lang="en-US" altLang="zh-CN" sz="1400" dirty="0" smtClean="0"/>
              <a:t>=</a:t>
            </a:r>
            <a:r>
              <a:rPr lang="mr-IN" sz="1400" dirty="0" smtClean="0"/>
              <a:t>"</a:t>
            </a:r>
            <a:r>
              <a:rPr lang="mr-IN" altLang="zh-CN" sz="1400" dirty="0" smtClean="0"/>
              <a:t>1af8ccea-4797-4989-b7a4-2f81bf43e126</a:t>
            </a:r>
            <a:r>
              <a:rPr lang="mr-IN" sz="1400" dirty="0" smtClean="0"/>
              <a:t>"</a:t>
            </a:r>
            <a:endParaRPr lang="en-US" sz="1400" dirty="0" smtClean="0"/>
          </a:p>
          <a:p>
            <a:pPr lvl="1"/>
            <a:r>
              <a:rPr lang="en-US" sz="1400" dirty="0" err="1" smtClean="0"/>
              <a:t>er</a:t>
            </a:r>
            <a:r>
              <a:rPr lang="en-US" sz="1400" dirty="0" smtClean="0"/>
              <a:t> </a:t>
            </a:r>
            <a:r>
              <a:rPr lang="en-US" sz="1400" dirty="0"/>
              <a:t>=</a:t>
            </a:r>
            <a:r>
              <a:rPr lang="en-US" sz="1400" dirty="0" smtClean="0"/>
              <a:t> </a:t>
            </a:r>
            <a:r>
              <a:rPr lang="en-US" sz="1400" dirty="0" err="1" smtClean="0"/>
              <a:t>EventRegistry</a:t>
            </a:r>
            <a:r>
              <a:rPr lang="en-US" sz="1400" dirty="0" smtClean="0"/>
              <a:t>(</a:t>
            </a:r>
            <a:r>
              <a:rPr lang="en-US" sz="1400" dirty="0" err="1"/>
              <a:t>apiKey</a:t>
            </a:r>
            <a:r>
              <a:rPr lang="en-US" sz="1400" dirty="0" smtClean="0"/>
              <a:t> </a:t>
            </a:r>
            <a:r>
              <a:rPr lang="en-US" sz="1400" dirty="0"/>
              <a:t>=</a:t>
            </a:r>
            <a:r>
              <a:rPr lang="en-US" sz="1400" dirty="0" smtClean="0"/>
              <a:t> </a:t>
            </a:r>
            <a:r>
              <a:rPr lang="en-US" sz="1400" dirty="0"/>
              <a:t>YOUR_API_KEY</a:t>
            </a:r>
            <a:r>
              <a:rPr lang="en-US" sz="1400" dirty="0" smtClean="0"/>
              <a:t>) </a:t>
            </a:r>
          </a:p>
          <a:p>
            <a:r>
              <a:rPr lang="en-US" sz="1400" dirty="0" smtClean="0"/>
              <a:t>Event Registry</a:t>
            </a:r>
            <a:r>
              <a:rPr lang="zh-CN" altLang="en-US" sz="1400" dirty="0" smtClean="0"/>
              <a:t> </a:t>
            </a:r>
            <a:r>
              <a:rPr lang="en-US" altLang="zh-CN" sz="1400" dirty="0" smtClean="0"/>
              <a:t>Homepage:</a:t>
            </a:r>
            <a:r>
              <a:rPr lang="zh-CN" altLang="en-US" sz="1400" dirty="0" smtClean="0"/>
              <a:t> </a:t>
            </a:r>
            <a:r>
              <a:rPr lang="en-US" sz="1400" dirty="0" smtClean="0">
                <a:hlinkClick r:id="rId2"/>
              </a:rPr>
              <a:t>http://eventregistry.org/</a:t>
            </a:r>
            <a:endParaRPr lang="en-US" sz="1400" dirty="0" smtClean="0"/>
          </a:p>
          <a:p>
            <a:r>
              <a:rPr lang="en-US" sz="1400" b="1" dirty="0" err="1" smtClean="0"/>
              <a:t>Eventregistry</a:t>
            </a:r>
            <a:r>
              <a:rPr lang="zh-CN" altLang="en-US" sz="1400" b="1" dirty="0"/>
              <a:t> </a:t>
            </a:r>
            <a:r>
              <a:rPr lang="en-US" altLang="zh-CN" sz="1400" dirty="0" smtClean="0"/>
              <a:t>Homepage:</a:t>
            </a:r>
            <a:r>
              <a:rPr lang="zh-CN" altLang="en-US" sz="1400" dirty="0" smtClean="0"/>
              <a:t> </a:t>
            </a:r>
            <a:r>
              <a:rPr lang="en-US" altLang="zh-CN" sz="1400" dirty="0" smtClean="0">
                <a:hlinkClick r:id="rId3"/>
              </a:rPr>
              <a:t>https://github.com/EventRegistry/event-registry-python/wiki</a:t>
            </a:r>
            <a:endParaRPr lang="en-US" sz="1400" dirty="0" smtClean="0"/>
          </a:p>
          <a:p>
            <a:r>
              <a:rPr lang="en-US" altLang="zh-CN" sz="1400" dirty="0" err="1" smtClean="0"/>
              <a:t>G</a:t>
            </a:r>
            <a:r>
              <a:rPr lang="en-US" sz="1400" dirty="0" err="1" smtClean="0"/>
              <a:t>ithub</a:t>
            </a:r>
            <a:r>
              <a:rPr lang="en-US" altLang="zh-CN" sz="1400" dirty="0" smtClean="0"/>
              <a:t>:</a:t>
            </a:r>
            <a:r>
              <a:rPr lang="zh-CN" altLang="en-US" sz="1400" dirty="0" smtClean="0"/>
              <a:t> </a:t>
            </a:r>
            <a:r>
              <a:rPr lang="en-US" altLang="zh-CN" sz="1400" dirty="0" smtClean="0">
                <a:hlinkClick r:id="rId4"/>
              </a:rPr>
              <a:t>https://github.com/EventRegistry/event-registry-python</a:t>
            </a:r>
            <a:endParaRPr lang="en-US" altLang="zh-CN" sz="1400" dirty="0" smtClean="0"/>
          </a:p>
        </p:txBody>
      </p:sp>
    </p:spTree>
    <p:extLst>
      <p:ext uri="{BB962C8B-B14F-4D97-AF65-F5344CB8AC3E}">
        <p14:creationId xmlns:p14="http://schemas.microsoft.com/office/powerpoint/2010/main" val="1251755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605" y="-200722"/>
            <a:ext cx="11227420" cy="1325563"/>
          </a:xfrm>
        </p:spPr>
        <p:txBody>
          <a:bodyPr>
            <a:normAutofit/>
          </a:bodyPr>
          <a:lstStyle/>
          <a:p>
            <a:r>
              <a:rPr lang="en-US" b="1" dirty="0" err="1" smtClean="0">
                <a:solidFill>
                  <a:srgbClr val="002060"/>
                </a:solidFill>
              </a:rPr>
              <a:t>Eventregistry</a:t>
            </a:r>
            <a:r>
              <a:rPr lang="zh-CN" altLang="en-US" b="1" dirty="0" smtClean="0">
                <a:solidFill>
                  <a:srgbClr val="002060"/>
                </a:solidFill>
              </a:rPr>
              <a:t> </a:t>
            </a:r>
            <a:r>
              <a:rPr lang="en-US" altLang="zh-CN" b="1" dirty="0" smtClean="0">
                <a:solidFill>
                  <a:srgbClr val="002060"/>
                </a:solidFill>
              </a:rPr>
              <a:t>(</a:t>
            </a:r>
            <a:r>
              <a:rPr lang="en-US" altLang="zh-CN" b="1" dirty="0" smtClean="0">
                <a:solidFill>
                  <a:srgbClr val="002060"/>
                </a:solidFill>
              </a:rPr>
              <a:t>a</a:t>
            </a:r>
            <a:r>
              <a:rPr lang="en-US" b="1" dirty="0" smtClean="0">
                <a:solidFill>
                  <a:srgbClr val="002060"/>
                </a:solidFill>
              </a:rPr>
              <a:t>ccessing </a:t>
            </a:r>
            <a:r>
              <a:rPr lang="en-US" b="1" dirty="0">
                <a:solidFill>
                  <a:srgbClr val="002060"/>
                </a:solidFill>
              </a:rPr>
              <a:t>data in Event </a:t>
            </a:r>
            <a:r>
              <a:rPr lang="en-US" b="1" dirty="0" smtClean="0">
                <a:solidFill>
                  <a:srgbClr val="002060"/>
                </a:solidFill>
              </a:rPr>
              <a:t>Registry</a:t>
            </a:r>
            <a:r>
              <a:rPr lang="en-US" altLang="zh-CN" b="1" dirty="0" smtClean="0">
                <a:solidFill>
                  <a:srgbClr val="002060"/>
                </a:solidFill>
              </a:rPr>
              <a:t>)</a:t>
            </a:r>
            <a:endParaRPr lang="en-US" b="1" dirty="0">
              <a:solidFill>
                <a:srgbClr val="002060"/>
              </a:solidFill>
            </a:endParaRPr>
          </a:p>
        </p:txBody>
      </p:sp>
      <p:sp>
        <p:nvSpPr>
          <p:cNvPr id="3" name="Content Placeholder 2"/>
          <p:cNvSpPr>
            <a:spLocks noGrp="1"/>
          </p:cNvSpPr>
          <p:nvPr>
            <p:ph idx="1"/>
          </p:nvPr>
        </p:nvSpPr>
        <p:spPr>
          <a:xfrm>
            <a:off x="236034" y="791737"/>
            <a:ext cx="11796132" cy="5965902"/>
          </a:xfrm>
        </p:spPr>
        <p:txBody>
          <a:bodyPr>
            <a:normAutofit/>
          </a:bodyPr>
          <a:lstStyle/>
          <a:p>
            <a:pPr marL="228600" lvl="1">
              <a:spcBef>
                <a:spcPts val="1000"/>
              </a:spcBef>
            </a:pPr>
            <a:endParaRPr lang="en-US" altLang="zh-CN" sz="1400" b="1" dirty="0" smtClean="0"/>
          </a:p>
          <a:p>
            <a:pPr marL="228600" lvl="1">
              <a:spcBef>
                <a:spcPts val="1000"/>
              </a:spcBef>
            </a:pPr>
            <a:r>
              <a:rPr lang="en-US" altLang="zh-CN" sz="1400" b="1" dirty="0" smtClean="0"/>
              <a:t>Testing</a:t>
            </a:r>
            <a:r>
              <a:rPr lang="zh-CN" altLang="en-US" sz="1400" b="1" dirty="0" smtClean="0"/>
              <a:t> </a:t>
            </a:r>
            <a:r>
              <a:rPr lang="en-US" altLang="zh-CN" sz="1400" b="1" dirty="0" smtClean="0"/>
              <a:t>example</a:t>
            </a:r>
            <a:r>
              <a:rPr lang="zh-CN" altLang="en-US" sz="1400" b="1" dirty="0" smtClean="0"/>
              <a:t> </a:t>
            </a:r>
            <a:r>
              <a:rPr lang="en-US" altLang="zh-CN" sz="1400" b="1" dirty="0" smtClean="0"/>
              <a:t>1</a:t>
            </a:r>
            <a:r>
              <a:rPr lang="zh-CN" altLang="en-US" sz="1400" b="1" dirty="0" smtClean="0"/>
              <a:t> </a:t>
            </a:r>
            <a:r>
              <a:rPr lang="en-US" altLang="zh-CN" sz="1400" b="1" dirty="0" smtClean="0"/>
              <a:t>(In</a:t>
            </a:r>
            <a:r>
              <a:rPr lang="zh-CN" altLang="en-US" sz="1400" b="1" dirty="0" smtClean="0"/>
              <a:t> </a:t>
            </a:r>
            <a:r>
              <a:rPr lang="en-US" altLang="zh-CN" sz="1400" b="1" dirty="0" err="1" smtClean="0"/>
              <a:t>Jupyter</a:t>
            </a:r>
            <a:r>
              <a:rPr lang="zh-CN" altLang="en-US" sz="1400" b="1" dirty="0" smtClean="0"/>
              <a:t> </a:t>
            </a:r>
            <a:r>
              <a:rPr lang="en-US" altLang="zh-CN" sz="1400" b="1" dirty="0" smtClean="0"/>
              <a:t>(python</a:t>
            </a:r>
            <a:r>
              <a:rPr lang="zh-CN" altLang="en-US" sz="1400" b="1" dirty="0" smtClean="0"/>
              <a:t> </a:t>
            </a:r>
            <a:r>
              <a:rPr lang="en-US" altLang="zh-CN" sz="1400" b="1" dirty="0" smtClean="0"/>
              <a:t>2.7)):</a:t>
            </a:r>
            <a:r>
              <a:rPr lang="zh-CN" altLang="en-US" sz="1400" b="1" dirty="0" smtClean="0"/>
              <a:t> </a:t>
            </a:r>
            <a:endParaRPr lang="en-US" altLang="zh-CN" sz="1400" b="1" dirty="0" smtClean="0"/>
          </a:p>
          <a:p>
            <a:pPr marL="0" lvl="1" indent="0">
              <a:spcBef>
                <a:spcPts val="1000"/>
              </a:spcBef>
              <a:buNone/>
            </a:pPr>
            <a:r>
              <a:rPr lang="zh-CN" altLang="en-US" sz="1400" b="1" dirty="0" smtClean="0"/>
              <a:t>      </a:t>
            </a:r>
            <a:r>
              <a:rPr lang="en-US" altLang="zh-CN" sz="1400" b="1" dirty="0" smtClean="0"/>
              <a:t>Print a list of recently added articles mentioning </a:t>
            </a:r>
          </a:p>
          <a:p>
            <a:pPr marL="0" lvl="1" indent="0">
              <a:spcBef>
                <a:spcPts val="1000"/>
              </a:spcBef>
              <a:buNone/>
            </a:pPr>
            <a:r>
              <a:rPr lang="zh-CN" altLang="en-US" sz="1400" b="1" dirty="0" smtClean="0"/>
              <a:t>      </a:t>
            </a:r>
            <a:r>
              <a:rPr lang="en-US" altLang="zh-CN" sz="1400" b="1" dirty="0" smtClean="0"/>
              <a:t>George Clooney</a:t>
            </a:r>
          </a:p>
          <a:p>
            <a:pPr lvl="1"/>
            <a:r>
              <a:rPr lang="en-US" sz="1400" dirty="0" smtClean="0"/>
              <a:t>q = </a:t>
            </a:r>
            <a:r>
              <a:rPr lang="en-US" sz="1400" dirty="0" err="1" smtClean="0"/>
              <a:t>QueryArticlesIter</a:t>
            </a:r>
            <a:r>
              <a:rPr lang="en-US" sz="1400" dirty="0" smtClean="0"/>
              <a:t>(</a:t>
            </a:r>
            <a:r>
              <a:rPr lang="en-US" sz="1400" dirty="0" err="1" smtClean="0"/>
              <a:t>conceptUri</a:t>
            </a:r>
            <a:r>
              <a:rPr lang="en-US" sz="1400" dirty="0" smtClean="0"/>
              <a:t> = </a:t>
            </a:r>
            <a:r>
              <a:rPr lang="en-US" sz="1400" dirty="0" err="1" smtClean="0"/>
              <a:t>er.getConceptUri</a:t>
            </a:r>
            <a:r>
              <a:rPr lang="mr-IN" altLang="zh-CN" sz="1400" dirty="0" smtClean="0"/>
              <a:t>…</a:t>
            </a:r>
            <a:endParaRPr lang="en-US" sz="1400" dirty="0" smtClean="0"/>
          </a:p>
          <a:p>
            <a:pPr marL="457200" lvl="1" indent="0">
              <a:buNone/>
            </a:pPr>
            <a:r>
              <a:rPr lang="zh-CN" altLang="en-US" sz="1400" dirty="0" smtClean="0"/>
              <a:t>      </a:t>
            </a:r>
            <a:r>
              <a:rPr lang="mr-IN" altLang="zh-CN" sz="1400" dirty="0" smtClean="0"/>
              <a:t>…</a:t>
            </a:r>
            <a:r>
              <a:rPr lang="en-US" sz="1400" dirty="0" smtClean="0"/>
              <a:t>("George Clooney")) </a:t>
            </a:r>
          </a:p>
          <a:p>
            <a:pPr lvl="1"/>
            <a:r>
              <a:rPr lang="en-US" sz="1400" dirty="0" smtClean="0"/>
              <a:t>for art in </a:t>
            </a:r>
            <a:r>
              <a:rPr lang="en-US" sz="1400" dirty="0" err="1" smtClean="0"/>
              <a:t>q.execQuery</a:t>
            </a:r>
            <a:r>
              <a:rPr lang="en-US" sz="1400" dirty="0" smtClean="0"/>
              <a:t>(</a:t>
            </a:r>
            <a:r>
              <a:rPr lang="en-US" sz="1400" dirty="0" err="1" smtClean="0"/>
              <a:t>er</a:t>
            </a:r>
            <a:r>
              <a:rPr lang="en-US" sz="1400" dirty="0" smtClean="0"/>
              <a:t>, </a:t>
            </a:r>
            <a:r>
              <a:rPr lang="en-US" sz="1400" dirty="0" err="1" smtClean="0"/>
              <a:t>sortBy</a:t>
            </a:r>
            <a:r>
              <a:rPr lang="en-US" sz="1400" dirty="0" smtClean="0"/>
              <a:t> = "date"): </a:t>
            </a:r>
          </a:p>
          <a:p>
            <a:pPr marL="457200" lvl="1" indent="0">
              <a:buNone/>
            </a:pPr>
            <a:r>
              <a:rPr lang="zh-CN" altLang="en-US" sz="1400" dirty="0" smtClean="0"/>
              <a:t>          </a:t>
            </a:r>
            <a:r>
              <a:rPr lang="en-US" sz="1400" dirty="0" smtClean="0"/>
              <a:t>print art</a:t>
            </a:r>
            <a:endParaRPr lang="en-US" altLang="zh-CN" sz="1400" b="1" dirty="0"/>
          </a:p>
          <a:p>
            <a:pPr marL="228600" lvl="1">
              <a:spcBef>
                <a:spcPts val="1000"/>
              </a:spcBef>
            </a:pPr>
            <a:r>
              <a:rPr lang="en-US" altLang="zh-CN" sz="1400" b="1" dirty="0" smtClean="0"/>
              <a:t>Testing</a:t>
            </a:r>
            <a:r>
              <a:rPr lang="zh-CN" altLang="en-US" sz="1400" b="1" dirty="0" smtClean="0"/>
              <a:t> </a:t>
            </a:r>
            <a:r>
              <a:rPr lang="en-US" altLang="zh-CN" sz="1400" b="1" dirty="0" smtClean="0"/>
              <a:t>example</a:t>
            </a:r>
            <a:r>
              <a:rPr lang="zh-CN" altLang="en-US" sz="1400" b="1" dirty="0" smtClean="0"/>
              <a:t> </a:t>
            </a:r>
            <a:r>
              <a:rPr lang="en-US" altLang="zh-CN" sz="1400" b="1" dirty="0"/>
              <a:t>2</a:t>
            </a:r>
            <a:r>
              <a:rPr lang="zh-CN" altLang="en-US" sz="1400" b="1" dirty="0" smtClean="0"/>
              <a:t> </a:t>
            </a:r>
            <a:r>
              <a:rPr lang="en-US" altLang="zh-CN" sz="1400" b="1" dirty="0" smtClean="0"/>
              <a:t>(In</a:t>
            </a:r>
            <a:r>
              <a:rPr lang="zh-CN" altLang="en-US" sz="1400" b="1" dirty="0" smtClean="0"/>
              <a:t> </a:t>
            </a:r>
            <a:r>
              <a:rPr lang="en-US" altLang="zh-CN" sz="1400" b="1" dirty="0" err="1" smtClean="0"/>
              <a:t>Jupyter</a:t>
            </a:r>
            <a:r>
              <a:rPr lang="zh-CN" altLang="en-US" sz="1400" b="1" dirty="0" smtClean="0"/>
              <a:t> </a:t>
            </a:r>
            <a:r>
              <a:rPr lang="en-US" altLang="zh-CN" sz="1400" b="1" dirty="0" smtClean="0"/>
              <a:t>(python</a:t>
            </a:r>
            <a:r>
              <a:rPr lang="zh-CN" altLang="en-US" sz="1400" b="1" dirty="0" smtClean="0"/>
              <a:t> </a:t>
            </a:r>
            <a:r>
              <a:rPr lang="en-US" altLang="zh-CN" sz="1400" b="1" dirty="0" smtClean="0"/>
              <a:t>2.7)):</a:t>
            </a:r>
          </a:p>
          <a:p>
            <a:pPr marL="0" lvl="1" indent="0">
              <a:spcBef>
                <a:spcPts val="1000"/>
              </a:spcBef>
              <a:buNone/>
            </a:pPr>
            <a:r>
              <a:rPr lang="zh-CN" altLang="en-US" sz="1400" b="1" dirty="0"/>
              <a:t> </a:t>
            </a:r>
            <a:r>
              <a:rPr lang="zh-CN" altLang="en-US" sz="1400" b="1" dirty="0" smtClean="0"/>
              <a:t>     </a:t>
            </a:r>
            <a:r>
              <a:rPr lang="zh-CN" altLang="en-US" sz="1400" b="1" dirty="0" smtClean="0"/>
              <a:t> </a:t>
            </a:r>
            <a:r>
              <a:rPr lang="en-US" sz="1400" b="1" dirty="0" smtClean="0"/>
              <a:t>What are the currently trending topics</a:t>
            </a:r>
            <a:endParaRPr lang="en-US" altLang="zh-CN" sz="1400" b="1" dirty="0" smtClean="0"/>
          </a:p>
          <a:p>
            <a:pPr lvl="1"/>
            <a:r>
              <a:rPr lang="en-US" sz="1400" dirty="0" smtClean="0"/>
              <a:t># top 5 trending concepts in the news</a:t>
            </a:r>
          </a:p>
          <a:p>
            <a:pPr lvl="1"/>
            <a:r>
              <a:rPr lang="en-US" sz="1400" dirty="0" smtClean="0"/>
              <a:t>q = </a:t>
            </a:r>
            <a:r>
              <a:rPr lang="en-US" sz="1400" dirty="0" err="1" smtClean="0"/>
              <a:t>GetTrendingConcepts</a:t>
            </a:r>
            <a:r>
              <a:rPr lang="en-US" sz="1400" dirty="0" smtClean="0"/>
              <a:t>(source = "news", count = 5)</a:t>
            </a:r>
          </a:p>
          <a:p>
            <a:pPr lvl="1"/>
            <a:r>
              <a:rPr lang="en-US" sz="1400" dirty="0" smtClean="0"/>
              <a:t>print </a:t>
            </a:r>
            <a:r>
              <a:rPr lang="en-US" sz="1400" dirty="0" err="1" smtClean="0"/>
              <a:t>er.execQuery</a:t>
            </a:r>
            <a:r>
              <a:rPr lang="en-US" sz="1400" dirty="0" smtClean="0"/>
              <a:t>(q)</a:t>
            </a:r>
            <a:endParaRPr lang="en-US" altLang="zh-CN" sz="1800" dirty="0"/>
          </a:p>
          <a:p>
            <a:pPr marL="285750" lvl="1" indent="-285750">
              <a:spcBef>
                <a:spcPts val="1000"/>
              </a:spcBef>
            </a:pPr>
            <a:r>
              <a:rPr lang="en-US" altLang="zh-CN" sz="1400" b="1" dirty="0" smtClean="0"/>
              <a:t>Analysis:</a:t>
            </a:r>
            <a:r>
              <a:rPr lang="zh-CN" altLang="en-US" sz="1400" b="1" dirty="0" smtClean="0"/>
              <a:t> </a:t>
            </a:r>
            <a:r>
              <a:rPr lang="en-US" altLang="zh-CN" sz="1400" dirty="0" smtClean="0"/>
              <a:t>From</a:t>
            </a:r>
            <a:r>
              <a:rPr lang="zh-CN" altLang="en-US" sz="1400" dirty="0" smtClean="0"/>
              <a:t> </a:t>
            </a:r>
            <a:r>
              <a:rPr lang="en-US" altLang="zh-CN" sz="1400" dirty="0" smtClean="0"/>
              <a:t>testing</a:t>
            </a:r>
            <a:r>
              <a:rPr lang="zh-CN" altLang="en-US" sz="1400" dirty="0" smtClean="0"/>
              <a:t> </a:t>
            </a:r>
            <a:r>
              <a:rPr lang="en-US" altLang="zh-CN" sz="1400" dirty="0" smtClean="0"/>
              <a:t>example</a:t>
            </a:r>
            <a:r>
              <a:rPr lang="zh-CN" altLang="en-US" sz="1400" dirty="0" smtClean="0"/>
              <a:t> </a:t>
            </a:r>
            <a:r>
              <a:rPr lang="en-US" altLang="zh-CN" sz="1400" dirty="0" smtClean="0"/>
              <a:t>1</a:t>
            </a:r>
            <a:r>
              <a:rPr lang="zh-CN" altLang="en-US" sz="1400" dirty="0" smtClean="0"/>
              <a:t> </a:t>
            </a:r>
            <a:r>
              <a:rPr lang="en-US" altLang="zh-CN" sz="1400" dirty="0" smtClean="0"/>
              <a:t>graph,</a:t>
            </a:r>
            <a:r>
              <a:rPr lang="zh-CN" altLang="en-US" sz="1400" dirty="0" smtClean="0"/>
              <a:t> </a:t>
            </a:r>
            <a:r>
              <a:rPr lang="en-US" altLang="zh-CN" sz="1400" dirty="0" smtClean="0"/>
              <a:t>through</a:t>
            </a:r>
          </a:p>
          <a:p>
            <a:pPr marL="0" lvl="1" indent="0">
              <a:spcBef>
                <a:spcPts val="1000"/>
              </a:spcBef>
              <a:buNone/>
            </a:pPr>
            <a:r>
              <a:rPr lang="zh-CN" altLang="en-US" sz="1400" dirty="0" smtClean="0"/>
              <a:t>       </a:t>
            </a:r>
            <a:r>
              <a:rPr lang="en-US" altLang="zh-CN" sz="1400" b="1" dirty="0" err="1" smtClean="0"/>
              <a:t>eventregitry</a:t>
            </a:r>
            <a:r>
              <a:rPr lang="zh-CN" altLang="en-US" sz="1400" dirty="0" smtClean="0"/>
              <a:t> </a:t>
            </a:r>
            <a:r>
              <a:rPr lang="en-US" altLang="zh-CN" sz="1400" dirty="0" smtClean="0"/>
              <a:t>software</a:t>
            </a:r>
            <a:r>
              <a:rPr lang="zh-CN" altLang="en-US" sz="1400" dirty="0" smtClean="0"/>
              <a:t> </a:t>
            </a:r>
            <a:r>
              <a:rPr lang="en-US" altLang="zh-CN" sz="1400" dirty="0" smtClean="0"/>
              <a:t>package,</a:t>
            </a:r>
            <a:r>
              <a:rPr lang="zh-CN" altLang="en-US" sz="1400" dirty="0" smtClean="0"/>
              <a:t> </a:t>
            </a:r>
            <a:r>
              <a:rPr lang="en-US" altLang="zh-CN" sz="1400" dirty="0" smtClean="0"/>
              <a:t>we</a:t>
            </a:r>
            <a:r>
              <a:rPr lang="zh-CN" altLang="en-US" sz="1400" dirty="0" smtClean="0"/>
              <a:t> </a:t>
            </a:r>
            <a:r>
              <a:rPr lang="en-US" altLang="zh-CN" sz="1400" dirty="0" smtClean="0"/>
              <a:t>can</a:t>
            </a:r>
            <a:r>
              <a:rPr lang="zh-CN" altLang="en-US" sz="1400" dirty="0" smtClean="0"/>
              <a:t> </a:t>
            </a:r>
            <a:r>
              <a:rPr lang="en-US" altLang="zh-CN" sz="1400" dirty="0" smtClean="0"/>
              <a:t>get</a:t>
            </a:r>
            <a:r>
              <a:rPr lang="zh-CN" altLang="en-US" sz="1400" dirty="0" smtClean="0"/>
              <a:t> </a:t>
            </a:r>
            <a:r>
              <a:rPr lang="en-US" altLang="zh-CN" sz="1400" dirty="0" smtClean="0"/>
              <a:t>access</a:t>
            </a:r>
            <a:r>
              <a:rPr lang="zh-CN" altLang="en-US" sz="1400" dirty="0" smtClean="0"/>
              <a:t> </a:t>
            </a:r>
            <a:r>
              <a:rPr lang="en-US" altLang="zh-CN" sz="1400" dirty="0" smtClean="0"/>
              <a:t>to</a:t>
            </a:r>
            <a:r>
              <a:rPr lang="zh-CN" altLang="en-US" sz="1400" dirty="0" smtClean="0"/>
              <a:t> </a:t>
            </a:r>
            <a:endParaRPr lang="en-US" altLang="zh-CN" sz="1400" dirty="0" smtClean="0"/>
          </a:p>
          <a:p>
            <a:pPr marL="0" lvl="1" indent="0">
              <a:spcBef>
                <a:spcPts val="1000"/>
              </a:spcBef>
              <a:buNone/>
            </a:pPr>
            <a:r>
              <a:rPr lang="zh-CN" altLang="en-US" sz="1400" dirty="0"/>
              <a:t> </a:t>
            </a:r>
            <a:r>
              <a:rPr lang="zh-CN" altLang="en-US" sz="1400" dirty="0" smtClean="0"/>
              <a:t>      </a:t>
            </a:r>
            <a:r>
              <a:rPr lang="en-US" altLang="zh-CN" sz="1400" dirty="0" smtClean="0"/>
              <a:t>Event</a:t>
            </a:r>
            <a:r>
              <a:rPr lang="zh-CN" altLang="en-US" sz="1400" dirty="0" smtClean="0"/>
              <a:t> </a:t>
            </a:r>
            <a:r>
              <a:rPr lang="en-US" altLang="zh-CN" sz="1400" dirty="0" smtClean="0"/>
              <a:t>Registry</a:t>
            </a:r>
            <a:r>
              <a:rPr lang="zh-CN" altLang="en-US" sz="1400" dirty="0" smtClean="0"/>
              <a:t> </a:t>
            </a:r>
            <a:r>
              <a:rPr lang="en-US" altLang="zh-CN" sz="1400" dirty="0" smtClean="0"/>
              <a:t>dataset</a:t>
            </a:r>
            <a:r>
              <a:rPr lang="zh-CN" altLang="en-US" sz="1400" dirty="0" smtClean="0"/>
              <a:t> </a:t>
            </a:r>
            <a:r>
              <a:rPr lang="en-US" altLang="zh-CN" sz="1400" dirty="0" smtClean="0"/>
              <a:t>and</a:t>
            </a:r>
            <a:r>
              <a:rPr lang="zh-CN" altLang="en-US" sz="1400" dirty="0" smtClean="0"/>
              <a:t> </a:t>
            </a:r>
            <a:r>
              <a:rPr lang="en-US" altLang="zh-CN" sz="1400" dirty="0" smtClean="0"/>
              <a:t>get</a:t>
            </a:r>
            <a:r>
              <a:rPr lang="zh-CN" altLang="en-US" sz="1400" dirty="0" smtClean="0"/>
              <a:t> </a:t>
            </a:r>
            <a:r>
              <a:rPr lang="en-US" altLang="zh-CN" sz="1400" dirty="0" smtClean="0"/>
              <a:t>the</a:t>
            </a:r>
            <a:r>
              <a:rPr lang="zh-CN" altLang="en-US" sz="1400" dirty="0" smtClean="0"/>
              <a:t> </a:t>
            </a:r>
            <a:r>
              <a:rPr lang="en-US" altLang="zh-CN" sz="1400" dirty="0" smtClean="0"/>
              <a:t>articles</a:t>
            </a:r>
            <a:r>
              <a:rPr lang="zh-CN" altLang="en-US" sz="1400" dirty="0" smtClean="0"/>
              <a:t> </a:t>
            </a:r>
            <a:r>
              <a:rPr lang="en-US" altLang="zh-CN" sz="1400" dirty="0" smtClean="0"/>
              <a:t>mentioned</a:t>
            </a:r>
          </a:p>
          <a:p>
            <a:pPr marL="0" lvl="1" indent="0">
              <a:spcBef>
                <a:spcPts val="1000"/>
              </a:spcBef>
              <a:buNone/>
            </a:pPr>
            <a:r>
              <a:rPr lang="zh-CN" altLang="en-US" sz="1400" dirty="0" smtClean="0"/>
              <a:t>       </a:t>
            </a:r>
            <a:r>
              <a:rPr lang="en-US" altLang="zh-CN" sz="1400" dirty="0" smtClean="0"/>
              <a:t>‘George</a:t>
            </a:r>
            <a:r>
              <a:rPr lang="zh-CN" altLang="en-US" sz="1400" dirty="0" smtClean="0"/>
              <a:t> </a:t>
            </a:r>
            <a:r>
              <a:rPr lang="en-US" altLang="zh-CN" sz="1400" dirty="0" smtClean="0"/>
              <a:t>Clooney’</a:t>
            </a:r>
            <a:r>
              <a:rPr lang="zh-CN" altLang="en-US" sz="1400" dirty="0" smtClean="0"/>
              <a:t> </a:t>
            </a:r>
            <a:r>
              <a:rPr lang="en-US" altLang="zh-CN" sz="1400" dirty="0" smtClean="0"/>
              <a:t>sorted</a:t>
            </a:r>
            <a:r>
              <a:rPr lang="zh-CN" altLang="en-US" sz="1400" dirty="0" smtClean="0"/>
              <a:t> </a:t>
            </a:r>
            <a:r>
              <a:rPr lang="en-US" altLang="zh-CN" sz="1400" dirty="0" smtClean="0"/>
              <a:t>by</a:t>
            </a:r>
            <a:r>
              <a:rPr lang="zh-CN" altLang="en-US" sz="1400" dirty="0" smtClean="0"/>
              <a:t> </a:t>
            </a:r>
            <a:r>
              <a:rPr lang="en-US" altLang="zh-CN" sz="1400" dirty="0" smtClean="0"/>
              <a:t>published</a:t>
            </a:r>
            <a:r>
              <a:rPr lang="zh-CN" altLang="en-US" sz="1400" dirty="0" smtClean="0"/>
              <a:t> </a:t>
            </a:r>
            <a:r>
              <a:rPr lang="en-US" altLang="zh-CN" sz="1400" dirty="0" smtClean="0"/>
              <a:t>date.</a:t>
            </a:r>
            <a:r>
              <a:rPr lang="zh-CN" altLang="en-US" sz="1400" dirty="0" smtClean="0"/>
              <a:t> </a:t>
            </a:r>
            <a:r>
              <a:rPr lang="en-US" altLang="zh-CN" sz="1400" dirty="0" smtClean="0"/>
              <a:t>Meanwhile,</a:t>
            </a:r>
          </a:p>
          <a:p>
            <a:pPr marL="0" lvl="1" indent="0">
              <a:spcBef>
                <a:spcPts val="1000"/>
              </a:spcBef>
              <a:buNone/>
            </a:pPr>
            <a:r>
              <a:rPr lang="zh-CN" altLang="en-US" sz="1400" dirty="0"/>
              <a:t> </a:t>
            </a:r>
            <a:r>
              <a:rPr lang="zh-CN" altLang="en-US" sz="1400" dirty="0" smtClean="0"/>
              <a:t>     </a:t>
            </a:r>
            <a:r>
              <a:rPr lang="en-US" altLang="zh-CN" sz="1400" dirty="0" smtClean="0"/>
              <a:t>We</a:t>
            </a:r>
            <a:r>
              <a:rPr lang="zh-CN" altLang="en-US" sz="1400" dirty="0" smtClean="0"/>
              <a:t> </a:t>
            </a:r>
            <a:r>
              <a:rPr lang="en-US" altLang="zh-CN" sz="1400" dirty="0" smtClean="0"/>
              <a:t>can</a:t>
            </a:r>
            <a:r>
              <a:rPr lang="zh-CN" altLang="en-US" sz="1400" dirty="0" smtClean="0"/>
              <a:t> </a:t>
            </a:r>
            <a:r>
              <a:rPr lang="en-US" altLang="zh-CN" sz="1400" dirty="0" smtClean="0"/>
              <a:t>also</a:t>
            </a:r>
            <a:r>
              <a:rPr lang="zh-CN" altLang="en-US" sz="1400" dirty="0" smtClean="0"/>
              <a:t> </a:t>
            </a:r>
            <a:r>
              <a:rPr lang="en-US" altLang="zh-CN" sz="1400" dirty="0" smtClean="0"/>
              <a:t>get</a:t>
            </a:r>
            <a:r>
              <a:rPr lang="zh-CN" altLang="en-US" sz="1400" dirty="0" smtClean="0"/>
              <a:t> </a:t>
            </a:r>
            <a:r>
              <a:rPr lang="en-US" altLang="zh-CN" sz="1400" dirty="0" smtClean="0"/>
              <a:t>the</a:t>
            </a:r>
            <a:r>
              <a:rPr lang="zh-CN" altLang="en-US" sz="1400" dirty="0" smtClean="0"/>
              <a:t> </a:t>
            </a:r>
            <a:r>
              <a:rPr lang="en-US" altLang="zh-CN" sz="1400" dirty="0" smtClean="0"/>
              <a:t>most</a:t>
            </a:r>
            <a:r>
              <a:rPr lang="zh-CN" altLang="en-US" sz="1400" dirty="0" smtClean="0"/>
              <a:t> </a:t>
            </a:r>
            <a:r>
              <a:rPr lang="en-US" altLang="zh-CN" sz="1400" dirty="0" smtClean="0"/>
              <a:t>popular</a:t>
            </a:r>
            <a:r>
              <a:rPr lang="zh-CN" altLang="en-US" sz="1400" dirty="0" smtClean="0"/>
              <a:t> </a:t>
            </a:r>
            <a:r>
              <a:rPr lang="en-US" altLang="zh-CN" sz="1400" dirty="0" smtClean="0"/>
              <a:t>topic</a:t>
            </a:r>
            <a:r>
              <a:rPr lang="en-US" altLang="zh-CN" sz="1400" dirty="0" smtClean="0"/>
              <a:t>s</a:t>
            </a:r>
            <a:r>
              <a:rPr lang="zh-CN" altLang="en-US" sz="1400" dirty="0" smtClean="0"/>
              <a:t> </a:t>
            </a:r>
            <a:r>
              <a:rPr lang="en-US" altLang="zh-CN" sz="1400" dirty="0" smtClean="0"/>
              <a:t>and</a:t>
            </a:r>
            <a:r>
              <a:rPr lang="zh-CN" altLang="en-US" sz="1400" dirty="0" smtClean="0"/>
              <a:t> </a:t>
            </a:r>
            <a:r>
              <a:rPr lang="en-US" altLang="zh-CN" sz="1400" dirty="0" smtClean="0"/>
              <a:t>related</a:t>
            </a:r>
            <a:r>
              <a:rPr lang="zh-CN" altLang="en-US" sz="1400" dirty="0" smtClean="0"/>
              <a:t> </a:t>
            </a:r>
            <a:r>
              <a:rPr lang="en-US" altLang="zh-CN" sz="1400" dirty="0" smtClean="0"/>
              <a:t>articles</a:t>
            </a:r>
          </a:p>
          <a:p>
            <a:pPr marL="0" lvl="1" indent="0">
              <a:spcBef>
                <a:spcPts val="1000"/>
              </a:spcBef>
              <a:buNone/>
            </a:pPr>
            <a:r>
              <a:rPr lang="zh-CN" altLang="en-US" sz="1400" dirty="0"/>
              <a:t> </a:t>
            </a:r>
            <a:r>
              <a:rPr lang="zh-CN" altLang="en-US" sz="1400" dirty="0" smtClean="0"/>
              <a:t>     </a:t>
            </a:r>
            <a:r>
              <a:rPr lang="en-US" altLang="zh-CN" sz="1400" dirty="0" smtClean="0"/>
              <a:t>with</a:t>
            </a:r>
            <a:r>
              <a:rPr lang="zh-CN" altLang="en-US" sz="1400" dirty="0" smtClean="0"/>
              <a:t> </a:t>
            </a:r>
            <a:r>
              <a:rPr lang="en-US" altLang="zh-CN" sz="1400" dirty="0" smtClean="0"/>
              <a:t>URL</a:t>
            </a:r>
            <a:r>
              <a:rPr lang="zh-CN" altLang="en-US" sz="1400" dirty="0" smtClean="0"/>
              <a:t> </a:t>
            </a:r>
            <a:r>
              <a:rPr lang="en-US" altLang="zh-CN" sz="1400" dirty="0" smtClean="0"/>
              <a:t>and</a:t>
            </a:r>
            <a:r>
              <a:rPr lang="zh-CN" altLang="en-US" sz="1400" dirty="0" smtClean="0"/>
              <a:t> </a:t>
            </a:r>
            <a:r>
              <a:rPr lang="en-US" altLang="zh-CN" sz="1400" dirty="0" smtClean="0"/>
              <a:t>specific</a:t>
            </a:r>
            <a:r>
              <a:rPr lang="zh-CN" altLang="en-US" sz="1400" dirty="0" smtClean="0"/>
              <a:t> </a:t>
            </a:r>
            <a:r>
              <a:rPr lang="en-US" altLang="zh-CN" sz="1400" dirty="0" smtClean="0"/>
              <a:t>topics.</a:t>
            </a:r>
          </a:p>
          <a:p>
            <a:pPr marL="0" indent="0">
              <a:buNone/>
            </a:pPr>
            <a:endParaRPr lang="en-US" altLang="zh-CN" sz="18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4256" y="743089"/>
            <a:ext cx="7087744" cy="308024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4785" y="3774688"/>
            <a:ext cx="6797811" cy="3082030"/>
          </a:xfrm>
          <a:prstGeom prst="rect">
            <a:avLst/>
          </a:prstGeom>
        </p:spPr>
      </p:pic>
    </p:spTree>
    <p:extLst>
      <p:ext uri="{BB962C8B-B14F-4D97-AF65-F5344CB8AC3E}">
        <p14:creationId xmlns:p14="http://schemas.microsoft.com/office/powerpoint/2010/main" val="1750833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4847</TotalTime>
  <Words>1157</Words>
  <Application>Microsoft Macintosh PowerPoint</Application>
  <PresentationFormat>Widescreen</PresentationFormat>
  <Paragraphs>174</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Calibri Light</vt:lpstr>
      <vt:lpstr>DengXian</vt:lpstr>
      <vt:lpstr>DengXian Light</vt:lpstr>
      <vt:lpstr>Mangal</vt:lpstr>
      <vt:lpstr>Arial</vt:lpstr>
      <vt:lpstr>Office Theme</vt:lpstr>
      <vt:lpstr>Information Extraction/Text Mining</vt:lpstr>
      <vt:lpstr>Information Extraction &amp; Text Mining and NLP</vt:lpstr>
      <vt:lpstr>ReVerb – Binary Relationship Extraction</vt:lpstr>
      <vt:lpstr>Ollie – Binary Relationship Extraction</vt:lpstr>
      <vt:lpstr>Ollie – Binary Relationship Extraction</vt:lpstr>
      <vt:lpstr>Geotext (Extracts country and city mentions in text)</vt:lpstr>
      <vt:lpstr>Quantulum (Quantities extraction from unstructured text)</vt:lpstr>
      <vt:lpstr>Eventregistry (Accessing data in Event Registry)</vt:lpstr>
      <vt:lpstr>Eventregistry (accessing data in Event Registry)</vt:lpstr>
      <vt:lpstr>Issues &amp; Difficulties</vt:lpstr>
      <vt:lpstr>References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minging</dc:title>
  <dc:creator>luciawang931991@gmail.com</dc:creator>
  <cp:lastModifiedBy>luciawang931991@gmail.com</cp:lastModifiedBy>
  <cp:revision>236</cp:revision>
  <dcterms:created xsi:type="dcterms:W3CDTF">2017-11-26T16:59:22Z</dcterms:created>
  <dcterms:modified xsi:type="dcterms:W3CDTF">2017-11-30T01:47:16Z</dcterms:modified>
</cp:coreProperties>
</file>