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4" autoAdjust="0"/>
    <p:restoredTop sz="94660"/>
  </p:normalViewPr>
  <p:slideViewPr>
    <p:cSldViewPr snapToGrid="0">
      <p:cViewPr varScale="1">
        <p:scale>
          <a:sx n="74" d="100"/>
          <a:sy n="74" d="100"/>
        </p:scale>
        <p:origin x="3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1T16:37:42.721" idx="2">
    <p:pos x="3224" y="5491"/>
    <p:text>Text used- Citing high fuel prices, United Airlines said Friday it has increased fares by $6 per round trip on flights to some cities also served by lower-cost carriers. American Airlines, a unit AMR, immediately matched the move, spokesman Tim Wagner said. United, a unit of UAL, said the increase took effect Thursday night and applies to most routes where it competes against discount carriers, such as Chicago to Dallas and Atlanta and Denver to San Francisco, Los Angeles and New York.</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FF583-61B8-4855-89A6-127F50C007CD}" type="datetimeFigureOut">
              <a:rPr lang="en-IN" smtClean="0"/>
              <a:t>02-12-2017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CC5D3-7E81-49F0-BE95-08634D8D0798}" type="slidenum">
              <a:rPr lang="en-IN" smtClean="0"/>
              <a:t>‹#›</a:t>
            </a:fld>
            <a:endParaRPr lang="en-IN"/>
          </a:p>
        </p:txBody>
      </p:sp>
    </p:spTree>
    <p:extLst>
      <p:ext uri="{BB962C8B-B14F-4D97-AF65-F5344CB8AC3E}">
        <p14:creationId xmlns:p14="http://schemas.microsoft.com/office/powerpoint/2010/main" val="329559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A8CC5D3-7E81-49F0-BE95-08634D8D0798}" type="slidenum">
              <a:rPr lang="en-IN" smtClean="0"/>
              <a:t>10</a:t>
            </a:fld>
            <a:endParaRPr lang="en-IN"/>
          </a:p>
        </p:txBody>
      </p:sp>
    </p:spTree>
    <p:extLst>
      <p:ext uri="{BB962C8B-B14F-4D97-AF65-F5344CB8AC3E}">
        <p14:creationId xmlns:p14="http://schemas.microsoft.com/office/powerpoint/2010/main" val="147678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A8F5AC-A8DC-423A-9C7E-6EF7E6F187DC}" type="datetimeFigureOut">
              <a:rPr lang="en-IN" smtClean="0"/>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305825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8F5AC-A8DC-423A-9C7E-6EF7E6F187DC}" type="datetimeFigureOut">
              <a:rPr lang="en-IN" smtClean="0"/>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339775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8F5AC-A8DC-423A-9C7E-6EF7E6F187DC}" type="datetimeFigureOut">
              <a:rPr lang="en-IN" smtClean="0"/>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E937A-97A9-47BB-8423-6699D14D041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66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8F5AC-A8DC-423A-9C7E-6EF7E6F187DC}" type="datetimeFigureOut">
              <a:rPr lang="en-IN" smtClean="0"/>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41628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8F5AC-A8DC-423A-9C7E-6EF7E6F187DC}" type="datetimeFigureOut">
              <a:rPr lang="en-IN" smtClean="0"/>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E937A-97A9-47BB-8423-6699D14D041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192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8F5AC-A8DC-423A-9C7E-6EF7E6F187DC}" type="datetimeFigureOut">
              <a:rPr lang="en-IN" smtClean="0"/>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453361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A8F5AC-A8DC-423A-9C7E-6EF7E6F187DC}" type="datetimeFigureOut">
              <a:rPr lang="en-IN" smtClean="0"/>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3522726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A8F5AC-A8DC-423A-9C7E-6EF7E6F187DC}" type="datetimeFigureOut">
              <a:rPr lang="en-IN" smtClean="0"/>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15085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A8F5AC-A8DC-423A-9C7E-6EF7E6F187DC}" type="datetimeFigureOut">
              <a:rPr lang="en-IN" smtClean="0"/>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244575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8F5AC-A8DC-423A-9C7E-6EF7E6F187DC}" type="datetimeFigureOut">
              <a:rPr lang="en-IN" smtClean="0"/>
              <a:t>02-12-2017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98870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A8F5AC-A8DC-423A-9C7E-6EF7E6F187DC}" type="datetimeFigureOut">
              <a:rPr lang="en-IN" smtClean="0"/>
              <a:t>02-12-2017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244095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A8F5AC-A8DC-423A-9C7E-6EF7E6F187DC}" type="datetimeFigureOut">
              <a:rPr lang="en-IN" smtClean="0"/>
              <a:t>02-12-2017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11859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A8F5AC-A8DC-423A-9C7E-6EF7E6F187DC}" type="datetimeFigureOut">
              <a:rPr lang="en-IN" smtClean="0"/>
              <a:t>02-12-2017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197221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8F5AC-A8DC-423A-9C7E-6EF7E6F187DC}" type="datetimeFigureOut">
              <a:rPr lang="en-IN" smtClean="0"/>
              <a:t>02-12-2017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182833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8F5AC-A8DC-423A-9C7E-6EF7E6F187DC}" type="datetimeFigureOut">
              <a:rPr lang="en-IN" smtClean="0"/>
              <a:t>02-12-2017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10924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8F5AC-A8DC-423A-9C7E-6EF7E6F187DC}" type="datetimeFigureOut">
              <a:rPr lang="en-IN" smtClean="0"/>
              <a:t>02-12-2017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E937A-97A9-47BB-8423-6699D14D041C}" type="slidenum">
              <a:rPr lang="en-IN" smtClean="0"/>
              <a:t>‹#›</a:t>
            </a:fld>
            <a:endParaRPr lang="en-IN"/>
          </a:p>
        </p:txBody>
      </p:sp>
    </p:spTree>
    <p:extLst>
      <p:ext uri="{BB962C8B-B14F-4D97-AF65-F5344CB8AC3E}">
        <p14:creationId xmlns:p14="http://schemas.microsoft.com/office/powerpoint/2010/main" val="113431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8F5AC-A8DC-423A-9C7E-6EF7E6F187DC}" type="datetimeFigureOut">
              <a:rPr lang="en-IN" smtClean="0"/>
              <a:t>02-12-2017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35E937A-97A9-47BB-8423-6699D14D041C}" type="slidenum">
              <a:rPr lang="en-IN" smtClean="0"/>
              <a:t>‹#›</a:t>
            </a:fld>
            <a:endParaRPr lang="en-IN"/>
          </a:p>
        </p:txBody>
      </p:sp>
    </p:spTree>
    <p:extLst>
      <p:ext uri="{BB962C8B-B14F-4D97-AF65-F5344CB8AC3E}">
        <p14:creationId xmlns:p14="http://schemas.microsoft.com/office/powerpoint/2010/main" val="234669148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natural-language-understanding-demo.ng.bluemix.net/" TargetMode="External"/><Relationship Id="rId3" Type="http://schemas.openxmlformats.org/officeDocument/2006/relationships/hyperlink" Target="https://www.quora.com/search?q=what+is+information+extraction" TargetMode="External"/><Relationship Id="rId7" Type="http://schemas.openxmlformats.org/officeDocument/2006/relationships/hyperlink" Target="http://corenlp.ru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loud.google.com/natural-language/" TargetMode="External"/><Relationship Id="rId5" Type="http://schemas.openxmlformats.org/officeDocument/2006/relationships/hyperlink" Target="https://www.ibm.com/support/knowledgecenter/en/SSEPGG_9.5.0/com.ibm.datatools.datamining.doc/c_ta_information_extraction.html" TargetMode="External"/><Relationship Id="rId4" Type="http://schemas.openxmlformats.org/officeDocument/2006/relationships/hyperlink" Target="https://web.stanford.edu/class/cs124/lec/Information_Extraction_and_Named_Entity_Recognition.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hyperlink" Target="http://corenlp.run/"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natural-language-understanding-demo.ng.bluemix.net/" TargetMode="External"/><Relationship Id="rId7" Type="http://schemas.openxmlformats.org/officeDocument/2006/relationships/image" Target="../media/image17.png"/><Relationship Id="rId2" Type="http://schemas.openxmlformats.org/officeDocument/2006/relationships/image" Target="../media/image13.tmp"/><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tmp"/></Relationships>
</file>

<file path=ppt/slides/_rels/slide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 Id="rId5" Type="http://schemas.openxmlformats.org/officeDocument/2006/relationships/image" Target="../media/image4.tmp"/><Relationship Id="rId4" Type="http://schemas.openxmlformats.org/officeDocument/2006/relationships/image" Target="../media/image20.tmp"/></Relationships>
</file>

<file path=ppt/slides/_rels/slide8.xml.rels><?xml version="1.0" encoding="UTF-8" standalone="yes"?>
<Relationships xmlns="http://schemas.openxmlformats.org/package/2006/relationships"><Relationship Id="rId3" Type="http://schemas.openxmlformats.org/officeDocument/2006/relationships/image" Target="../media/image21.tmp"/><Relationship Id="rId7" Type="http://schemas.openxmlformats.org/officeDocument/2006/relationships/image" Target="../media/image24.tmp"/><Relationship Id="rId2" Type="http://schemas.openxmlformats.org/officeDocument/2006/relationships/image" Target="../media/image4.tmp"/><Relationship Id="rId1" Type="http://schemas.openxmlformats.org/officeDocument/2006/relationships/slideLayout" Target="../slideLayouts/slideLayout1.xml"/><Relationship Id="rId6" Type="http://schemas.openxmlformats.org/officeDocument/2006/relationships/image" Target="../media/image23.tmp"/><Relationship Id="rId5" Type="http://schemas.openxmlformats.org/officeDocument/2006/relationships/hyperlink" Target="https://cloud.google.com/natural-language/" TargetMode="External"/><Relationship Id="rId4" Type="http://schemas.openxmlformats.org/officeDocument/2006/relationships/image" Target="../media/image22.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05317" y="1823351"/>
            <a:ext cx="7766936" cy="1646302"/>
          </a:xfrm>
        </p:spPr>
        <p:txBody>
          <a:bodyPr>
            <a:normAutofit fontScale="90000"/>
          </a:bodyPr>
          <a:lstStyle/>
          <a:p>
            <a:pPr algn="ctr"/>
            <a:r>
              <a:rPr lang="en-IN" dirty="0" smtClean="0"/>
              <a:t>NLP Applications Area Investigations:</a:t>
            </a:r>
            <a:br>
              <a:rPr lang="en-IN" dirty="0" smtClean="0"/>
            </a:br>
            <a:r>
              <a:rPr lang="en-IN" dirty="0" smtClean="0"/>
              <a:t>Information Extraction</a:t>
            </a:r>
            <a:endParaRPr lang="en-IN" dirty="0"/>
          </a:p>
        </p:txBody>
      </p:sp>
      <p:sp>
        <p:nvSpPr>
          <p:cNvPr id="5" name="TextBox 4"/>
          <p:cNvSpPr txBox="1"/>
          <p:nvPr/>
        </p:nvSpPr>
        <p:spPr>
          <a:xfrm>
            <a:off x="9410700" y="5219700"/>
            <a:ext cx="2514600" cy="646331"/>
          </a:xfrm>
          <a:prstGeom prst="rect">
            <a:avLst/>
          </a:prstGeom>
          <a:noFill/>
        </p:spPr>
        <p:txBody>
          <a:bodyPr wrap="square" rtlCol="0">
            <a:spAutoFit/>
          </a:bodyPr>
          <a:lstStyle/>
          <a:p>
            <a:r>
              <a:rPr lang="fi-FI" b="1" dirty="0" smtClean="0"/>
              <a:t>Name- Sanjana Kiran</a:t>
            </a:r>
          </a:p>
          <a:p>
            <a:r>
              <a:rPr lang="fi-FI" b="1" dirty="0" smtClean="0"/>
              <a:t>SUID- 310810952</a:t>
            </a:r>
            <a:endParaRPr lang="fi-FI" b="1"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44997"/>
            <a:ext cx="4277322" cy="3696216"/>
          </a:xfrm>
          <a:prstGeom prst="rect">
            <a:avLst/>
          </a:prstGeom>
        </p:spPr>
      </p:pic>
    </p:spTree>
    <p:extLst>
      <p:ext uri="{BB962C8B-B14F-4D97-AF65-F5344CB8AC3E}">
        <p14:creationId xmlns:p14="http://schemas.microsoft.com/office/powerpoint/2010/main" val="3254191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5" name="TextBox 4"/>
          <p:cNvSpPr txBox="1"/>
          <p:nvPr/>
        </p:nvSpPr>
        <p:spPr>
          <a:xfrm>
            <a:off x="674557" y="1229818"/>
            <a:ext cx="9532183" cy="4801314"/>
          </a:xfrm>
          <a:prstGeom prst="rect">
            <a:avLst/>
          </a:prstGeom>
          <a:noFill/>
        </p:spPr>
        <p:txBody>
          <a:bodyPr wrap="square" rtlCol="0">
            <a:spAutoFit/>
          </a:bodyPr>
          <a:lstStyle/>
          <a:p>
            <a:r>
              <a:rPr lang="en-IN" b="1" dirty="0" smtClean="0"/>
              <a:t>References:</a:t>
            </a:r>
          </a:p>
          <a:p>
            <a:r>
              <a:rPr lang="en-IN" dirty="0" smtClean="0">
                <a:hlinkClick r:id="rId3"/>
              </a:rPr>
              <a:t>https://www.quora.com/search?q=what+is+information+extraction</a:t>
            </a:r>
            <a:endParaRPr lang="en-IN" dirty="0" smtClean="0"/>
          </a:p>
          <a:p>
            <a:r>
              <a:rPr lang="en-IN" dirty="0" smtClean="0">
                <a:hlinkClick r:id="rId4"/>
              </a:rPr>
              <a:t>https://web.stanford.edu/class/cs124/lec/Information_Extraction_and_Named_Entity_Recognition.pdf</a:t>
            </a:r>
            <a:endParaRPr lang="en-IN" dirty="0" smtClean="0"/>
          </a:p>
          <a:p>
            <a:r>
              <a:rPr lang="en-IN" dirty="0" smtClean="0">
                <a:hlinkClick r:id="rId5"/>
              </a:rPr>
              <a:t>https://www.ibm.com/support/knowledgecenter/en/SSEPGG_9.5.0/com.ibm.datatools.datamining.doc/c_ta_information_extraction.html</a:t>
            </a:r>
            <a:endParaRPr lang="en-IN" dirty="0" smtClean="0"/>
          </a:p>
          <a:p>
            <a:r>
              <a:rPr lang="en-IN" dirty="0" smtClean="0">
                <a:hlinkClick r:id="rId6"/>
              </a:rPr>
              <a:t>https://cloud.google.com/natural-language/</a:t>
            </a:r>
            <a:endParaRPr lang="en-IN" dirty="0" smtClean="0"/>
          </a:p>
          <a:p>
            <a:endParaRPr lang="en-IN" dirty="0"/>
          </a:p>
          <a:p>
            <a:r>
              <a:rPr lang="en-IN" b="1" dirty="0" smtClean="0"/>
              <a:t>Text Analysis demo</a:t>
            </a:r>
          </a:p>
          <a:p>
            <a:r>
              <a:rPr lang="en-IN" dirty="0" smtClean="0">
                <a:hlinkClick r:id="rId7"/>
              </a:rPr>
              <a:t>http://corenlp.run/</a:t>
            </a:r>
            <a:endParaRPr lang="en-IN" dirty="0" smtClean="0"/>
          </a:p>
          <a:p>
            <a:r>
              <a:rPr lang="en-IN" dirty="0" smtClean="0">
                <a:hlinkClick r:id="rId8"/>
              </a:rPr>
              <a:t>https://natural-language-understanding-demo.ng.bluemix.net/</a:t>
            </a:r>
            <a:r>
              <a:rPr lang="en-IN" dirty="0" smtClean="0"/>
              <a:t> </a:t>
            </a:r>
          </a:p>
          <a:p>
            <a:r>
              <a:rPr lang="en-IN" dirty="0" smtClean="0">
                <a:hlinkClick r:id="rId6"/>
              </a:rPr>
              <a:t>https://cloud.google.com/natural-language/</a:t>
            </a:r>
            <a:endParaRPr lang="en-IN" dirty="0" smtClean="0"/>
          </a:p>
          <a:p>
            <a:endParaRPr lang="en-IN" dirty="0"/>
          </a:p>
          <a:p>
            <a:endParaRPr lang="en-IN" dirty="0" smtClean="0"/>
          </a:p>
          <a:p>
            <a:endParaRPr lang="en-IN" dirty="0" smtClean="0"/>
          </a:p>
          <a:p>
            <a:endParaRPr lang="en-IN" dirty="0" smtClean="0"/>
          </a:p>
          <a:p>
            <a:endParaRPr lang="en-IN" dirty="0"/>
          </a:p>
        </p:txBody>
      </p:sp>
      <p:sp>
        <p:nvSpPr>
          <p:cNvPr id="6" name="TextBox 5"/>
          <p:cNvSpPr txBox="1"/>
          <p:nvPr/>
        </p:nvSpPr>
        <p:spPr>
          <a:xfrm>
            <a:off x="4557009" y="6031132"/>
            <a:ext cx="3807502" cy="400110"/>
          </a:xfrm>
          <a:prstGeom prst="rect">
            <a:avLst/>
          </a:prstGeom>
          <a:noFill/>
        </p:spPr>
        <p:txBody>
          <a:bodyPr wrap="square" rtlCol="0">
            <a:spAutoFit/>
          </a:bodyPr>
          <a:lstStyle/>
          <a:p>
            <a:r>
              <a:rPr lang="en-IN" sz="2000" i="1" dirty="0" smtClean="0"/>
              <a:t>Thank You</a:t>
            </a:r>
            <a:endParaRPr lang="en-IN" sz="2000" i="1" dirty="0"/>
          </a:p>
        </p:txBody>
      </p:sp>
    </p:spTree>
    <p:extLst>
      <p:ext uri="{BB962C8B-B14F-4D97-AF65-F5344CB8AC3E}">
        <p14:creationId xmlns:p14="http://schemas.microsoft.com/office/powerpoint/2010/main" val="4030296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8000"/>
          </a:schemeClr>
        </a:solidFill>
        <a:effectLst/>
      </p:bgPr>
    </p:bg>
    <p:spTree>
      <p:nvGrpSpPr>
        <p:cNvPr id="1" name=""/>
        <p:cNvGrpSpPr/>
        <p:nvPr/>
      </p:nvGrpSpPr>
      <p:grpSpPr>
        <a:xfrm>
          <a:off x="0" y="0"/>
          <a:ext cx="0" cy="0"/>
          <a:chOff x="0" y="0"/>
          <a:chExt cx="0" cy="0"/>
        </a:xfrm>
      </p:grpSpPr>
      <p:sp>
        <p:nvSpPr>
          <p:cNvPr id="2" name="TextBox 1"/>
          <p:cNvSpPr txBox="1"/>
          <p:nvPr/>
        </p:nvSpPr>
        <p:spPr>
          <a:xfrm>
            <a:off x="342900" y="533400"/>
            <a:ext cx="9797321" cy="5724644"/>
          </a:xfrm>
          <a:prstGeom prst="rect">
            <a:avLst/>
          </a:prstGeom>
          <a:noFill/>
        </p:spPr>
        <p:txBody>
          <a:bodyPr wrap="square" rtlCol="0">
            <a:spAutoFit/>
          </a:bodyPr>
          <a:lstStyle/>
          <a:p>
            <a:r>
              <a:rPr lang="en-IN" sz="2000" b="1" dirty="0" smtClean="0"/>
              <a:t>What is Information Extraction?</a:t>
            </a:r>
          </a:p>
          <a:p>
            <a:r>
              <a:rPr lang="en-IN" dirty="0" smtClean="0"/>
              <a:t>Information Extraction is the task to find and understand the </a:t>
            </a:r>
            <a:r>
              <a:rPr lang="en-US" dirty="0" smtClean="0">
                <a:ea typeface="ＭＳ Ｐゴシック" charset="0"/>
              </a:rPr>
              <a:t>limited relevant parts of texts, to extract structured representation of relevant information from the </a:t>
            </a:r>
            <a:r>
              <a:rPr lang="en-IN" dirty="0" smtClean="0"/>
              <a:t>unstructured or semi-structured machine-readable documents.</a:t>
            </a:r>
          </a:p>
          <a:p>
            <a:endParaRPr lang="en-IN" dirty="0"/>
          </a:p>
          <a:p>
            <a:r>
              <a:rPr lang="en-US" sz="2000" b="1" dirty="0" smtClean="0">
                <a:ea typeface="ＭＳ Ｐゴシック" charset="0"/>
              </a:rPr>
              <a:t>Goals:</a:t>
            </a:r>
          </a:p>
          <a:p>
            <a:r>
              <a:rPr lang="en-US" dirty="0" smtClean="0">
                <a:ea typeface="ＭＳ Ｐゴシック" charset="0"/>
              </a:rPr>
              <a:t>1.Organize information so that it is useful to people</a:t>
            </a:r>
          </a:p>
          <a:p>
            <a:r>
              <a:rPr lang="en-US" dirty="0" smtClean="0">
                <a:ea typeface="ＭＳ Ｐゴシック" charset="0"/>
              </a:rPr>
              <a:t>2. Put information in a semantically precise form that allows further inferences to be made by computer algorithms</a:t>
            </a:r>
          </a:p>
          <a:p>
            <a:endParaRPr lang="en-US" dirty="0" smtClean="0">
              <a:ea typeface="ＭＳ Ｐゴシック" charset="0"/>
            </a:endParaRPr>
          </a:p>
          <a:p>
            <a:r>
              <a:rPr lang="en-US" sz="2000" b="1" dirty="0" smtClean="0">
                <a:ea typeface="ＭＳ Ｐゴシック" charset="0"/>
              </a:rPr>
              <a:t>Common Tasks:</a:t>
            </a:r>
          </a:p>
          <a:p>
            <a:r>
              <a:rPr lang="en-IN" dirty="0" smtClean="0"/>
              <a:t>1. </a:t>
            </a:r>
            <a:r>
              <a:rPr lang="en-IN" i="1" dirty="0" smtClean="0"/>
              <a:t>Named </a:t>
            </a:r>
            <a:r>
              <a:rPr lang="en-IN" i="1" dirty="0"/>
              <a:t>Entity Extraction -</a:t>
            </a:r>
            <a:r>
              <a:rPr lang="en-IN" dirty="0"/>
              <a:t>  retrieval of what are typically proper nouns - "who", "where"; </a:t>
            </a:r>
            <a:r>
              <a:rPr lang="en-IN" dirty="0" smtClean="0"/>
              <a:t>(Organisations, </a:t>
            </a:r>
            <a:r>
              <a:rPr lang="en-IN" dirty="0"/>
              <a:t>people, </a:t>
            </a:r>
            <a:r>
              <a:rPr lang="en-IN" dirty="0" smtClean="0"/>
              <a:t>Locations, product names)</a:t>
            </a:r>
            <a:endParaRPr lang="en-IN" dirty="0"/>
          </a:p>
          <a:p>
            <a:r>
              <a:rPr lang="en-US" dirty="0" smtClean="0">
                <a:ea typeface="ＭＳ Ｐゴシック" charset="0"/>
              </a:rPr>
              <a:t>2</a:t>
            </a:r>
            <a:r>
              <a:rPr lang="en-US" i="1" dirty="0" smtClean="0">
                <a:ea typeface="ＭＳ Ｐゴシック" charset="0"/>
              </a:rPr>
              <a:t>.</a:t>
            </a:r>
            <a:r>
              <a:rPr lang="en-IN" i="1" dirty="0" smtClean="0"/>
              <a:t> </a:t>
            </a:r>
            <a:r>
              <a:rPr lang="en-IN" i="1" dirty="0"/>
              <a:t>Relationships </a:t>
            </a:r>
            <a:r>
              <a:rPr lang="en-IN" i="1" dirty="0" smtClean="0"/>
              <a:t>Extraction –</a:t>
            </a:r>
            <a:r>
              <a:rPr lang="en-IN" dirty="0" smtClean="0"/>
              <a:t> identification of relations between entities -  </a:t>
            </a:r>
            <a:r>
              <a:rPr lang="en-IN" dirty="0"/>
              <a:t>what company bought what other company?  what gene is regulating this other gene</a:t>
            </a:r>
            <a:r>
              <a:rPr lang="en-IN" dirty="0" smtClean="0"/>
              <a:t>?</a:t>
            </a:r>
          </a:p>
          <a:p>
            <a:r>
              <a:rPr lang="en-IN" dirty="0" smtClean="0"/>
              <a:t>3. </a:t>
            </a:r>
            <a:r>
              <a:rPr lang="fr-FR" i="1" dirty="0" smtClean="0"/>
              <a:t>Opinion extraction or sentiment extraction- </a:t>
            </a:r>
            <a:r>
              <a:rPr lang="en-IN" dirty="0"/>
              <a:t>Determine the positive or the negative tonality of the text when describing a product, a service, or a person</a:t>
            </a:r>
            <a:r>
              <a:rPr lang="en-IN" dirty="0" smtClean="0"/>
              <a:t/>
            </a:r>
            <a:br>
              <a:rPr lang="en-IN" dirty="0" smtClean="0"/>
            </a:br>
            <a:endParaRPr lang="en-IN" dirty="0" smtClean="0"/>
          </a:p>
          <a:p>
            <a:endParaRPr lang="en-US" dirty="0" smtClean="0">
              <a:ea typeface="ＭＳ Ｐゴシック" charset="0"/>
            </a:endParaRPr>
          </a:p>
          <a:p>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478" y="5757911"/>
            <a:ext cx="1028844" cy="1000265"/>
          </a:xfrm>
          <a:prstGeom prst="rect">
            <a:avLst/>
          </a:prstGeom>
        </p:spPr>
      </p:pic>
      <p:pic>
        <p:nvPicPr>
          <p:cNvPr id="4" name="Picture 3"/>
          <p:cNvPicPr>
            <a:picLocks noChangeAspect="1"/>
          </p:cNvPicPr>
          <p:nvPr/>
        </p:nvPicPr>
        <p:blipFill>
          <a:blip r:embed="rId3"/>
          <a:stretch>
            <a:fillRect/>
          </a:stretch>
        </p:blipFill>
        <p:spPr>
          <a:xfrm>
            <a:off x="3762709" y="5757910"/>
            <a:ext cx="996781" cy="1000265"/>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877" y="5807550"/>
            <a:ext cx="950625" cy="950625"/>
          </a:xfrm>
          <a:prstGeom prst="rect">
            <a:avLst/>
          </a:prstGeom>
        </p:spPr>
      </p:pic>
    </p:spTree>
    <p:extLst>
      <p:ext uri="{BB962C8B-B14F-4D97-AF65-F5344CB8AC3E}">
        <p14:creationId xmlns:p14="http://schemas.microsoft.com/office/powerpoint/2010/main" val="4069839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72755" y="113630"/>
            <a:ext cx="8382000" cy="6463308"/>
          </a:xfrm>
          <a:prstGeom prst="rect">
            <a:avLst/>
          </a:prstGeom>
          <a:noFill/>
        </p:spPr>
        <p:txBody>
          <a:bodyPr wrap="square" rtlCol="0">
            <a:spAutoFit/>
          </a:bodyPr>
          <a:lstStyle/>
          <a:p>
            <a:r>
              <a:rPr lang="en-IN" sz="3000" b="1" dirty="0" smtClean="0"/>
              <a:t>             </a:t>
            </a:r>
            <a:r>
              <a:rPr lang="en-IN" sz="2800" b="1" dirty="0" smtClean="0"/>
              <a:t>Stanford Information Extraction: </a:t>
            </a:r>
          </a:p>
          <a:p>
            <a:pPr marL="285750" indent="-285750">
              <a:buFont typeface="Wingdings" panose="05000000000000000000" pitchFamily="2" charset="2"/>
              <a:buChar char="v"/>
            </a:pPr>
            <a:r>
              <a:rPr lang="en-IN" sz="2000" b="1" i="1" dirty="0" smtClean="0"/>
              <a:t>Stanford Open Information Extraction(</a:t>
            </a:r>
            <a:r>
              <a:rPr lang="en-IN" sz="2000" b="1" i="1" dirty="0" err="1" smtClean="0"/>
              <a:t>openIE</a:t>
            </a:r>
            <a:r>
              <a:rPr lang="en-IN" sz="2000" b="1" i="1" dirty="0" smtClean="0"/>
              <a:t>):  </a:t>
            </a:r>
          </a:p>
          <a:p>
            <a:r>
              <a:rPr lang="en-IN" dirty="0" smtClean="0"/>
              <a:t>To extract named entities, binary relations and more from the plain text. The</a:t>
            </a:r>
            <a:r>
              <a:rPr lang="en-IN" dirty="0"/>
              <a:t> </a:t>
            </a:r>
            <a:r>
              <a:rPr lang="en-IN" i="1" dirty="0"/>
              <a:t>schema</a:t>
            </a:r>
            <a:r>
              <a:rPr lang="en-IN" dirty="0"/>
              <a:t> for these relations does not need to be specified in </a:t>
            </a:r>
            <a:r>
              <a:rPr lang="en-IN" dirty="0" smtClean="0"/>
              <a:t>advance. This </a:t>
            </a:r>
            <a:r>
              <a:rPr lang="en-IN" dirty="0"/>
              <a:t>software is a Java implementation of an open IE </a:t>
            </a:r>
            <a:r>
              <a:rPr lang="en-IN" dirty="0" smtClean="0"/>
              <a:t>system.</a:t>
            </a:r>
          </a:p>
          <a:p>
            <a:pPr marL="285750" indent="-285750">
              <a:buFont typeface="Wingdings" panose="05000000000000000000" pitchFamily="2" charset="2"/>
              <a:buChar char="v"/>
            </a:pPr>
            <a:r>
              <a:rPr lang="en-IN" sz="2000" b="1" i="1" dirty="0" smtClean="0"/>
              <a:t>Named Entity Recognition</a:t>
            </a:r>
          </a:p>
          <a:p>
            <a:r>
              <a:rPr lang="en-IN" dirty="0" smtClean="0"/>
              <a:t>To find and classify the names in the text. Person, Date, Location, Organization.</a:t>
            </a:r>
          </a:p>
          <a:p>
            <a:r>
              <a:rPr lang="en-IN" i="1" dirty="0" smtClean="0"/>
              <a:t>3 standard approaches- </a:t>
            </a:r>
          </a:p>
          <a:p>
            <a:pPr marL="342900" indent="-342900">
              <a:buAutoNum type="arabicPeriod"/>
            </a:pPr>
            <a:r>
              <a:rPr lang="en-IN" dirty="0" smtClean="0"/>
              <a:t>Hand written Regular Expression</a:t>
            </a:r>
            <a:r>
              <a:rPr lang="en-IN" dirty="0"/>
              <a:t>	</a:t>
            </a:r>
            <a:r>
              <a:rPr lang="en-IN" dirty="0" smtClean="0"/>
              <a:t>2. Using classifiers</a:t>
            </a:r>
            <a:r>
              <a:rPr lang="en-IN" dirty="0"/>
              <a:t>	</a:t>
            </a:r>
            <a:r>
              <a:rPr lang="en-IN" dirty="0" smtClean="0"/>
              <a:t>3. Sequence models</a:t>
            </a:r>
          </a:p>
          <a:p>
            <a:pPr marL="285750" indent="-285750">
              <a:buFont typeface="Wingdings" panose="05000000000000000000" pitchFamily="2" charset="2"/>
              <a:buChar char="v"/>
            </a:pPr>
            <a:r>
              <a:rPr lang="en-IN" sz="2000" b="1" dirty="0"/>
              <a:t> </a:t>
            </a:r>
            <a:r>
              <a:rPr lang="en-IN" sz="2000" b="1" i="1" dirty="0" smtClean="0"/>
              <a:t>Association/Relation Extraction</a:t>
            </a:r>
          </a:p>
          <a:p>
            <a:r>
              <a:rPr lang="en-IN" dirty="0" smtClean="0"/>
              <a:t>Checking if groupings of entities are instances of a relation. </a:t>
            </a:r>
          </a:p>
          <a:p>
            <a:r>
              <a:rPr lang="en-IN" i="1" dirty="0" smtClean="0"/>
              <a:t>2 standard approaches</a:t>
            </a:r>
          </a:p>
          <a:p>
            <a:pPr marL="342900" indent="-342900">
              <a:buAutoNum type="arabicPeriod"/>
            </a:pPr>
            <a:r>
              <a:rPr lang="en-IN" dirty="0" smtClean="0"/>
              <a:t>Manually engineered rules- Rules defined over words/entities and parsed text</a:t>
            </a:r>
          </a:p>
          <a:p>
            <a:pPr marL="342900" indent="-342900">
              <a:buAutoNum type="arabicPeriod"/>
            </a:pPr>
            <a:r>
              <a:rPr lang="en-IN" dirty="0" smtClean="0"/>
              <a:t>Machine Learning Based- Learn relation classifier from example, Bootstrap rules/patterns from seed example.</a:t>
            </a:r>
          </a:p>
          <a:p>
            <a:r>
              <a:rPr lang="en-IN" b="1" i="1" dirty="0" smtClean="0"/>
              <a:t>Pros</a:t>
            </a:r>
          </a:p>
          <a:p>
            <a:pPr marL="285750" indent="-285750">
              <a:buFont typeface="Arial" panose="020B0604020202020204" pitchFamily="34" charset="0"/>
              <a:buChar char="•"/>
            </a:pPr>
            <a:r>
              <a:rPr lang="en-IN" dirty="0" smtClean="0"/>
              <a:t>Named entities can indexed, linked off</a:t>
            </a:r>
          </a:p>
          <a:p>
            <a:pPr marL="285750" indent="-285750">
              <a:buFont typeface="Arial" panose="020B0604020202020204" pitchFamily="34" charset="0"/>
              <a:buChar char="•"/>
            </a:pPr>
            <a:r>
              <a:rPr lang="en-IN" dirty="0" smtClean="0"/>
              <a:t>A lot of IE relations are associations between named entities.</a:t>
            </a:r>
          </a:p>
          <a:p>
            <a:pPr marL="285750" indent="-285750">
              <a:buFont typeface="Arial" panose="020B0604020202020204" pitchFamily="34" charset="0"/>
              <a:buChar char="•"/>
            </a:pPr>
            <a:r>
              <a:rPr lang="en-IN" dirty="0" smtClean="0"/>
              <a:t>For question answering, answers are often named entities</a:t>
            </a:r>
          </a:p>
          <a:p>
            <a:r>
              <a:rPr lang="en-IN" b="1" i="1" dirty="0" smtClean="0"/>
              <a:t>Cons</a:t>
            </a:r>
            <a:r>
              <a:rPr lang="en-IN" b="1" dirty="0" smtClean="0"/>
              <a:t> </a:t>
            </a:r>
          </a:p>
          <a:p>
            <a:r>
              <a:rPr lang="en-IN" dirty="0" smtClean="0"/>
              <a:t>IE is hard on web- Many web pages tag various entities with links to topic pages, etc.</a:t>
            </a:r>
          </a:p>
          <a:p>
            <a:pPr marL="285750" indent="-285750">
              <a:buFont typeface="Arial" panose="020B0604020202020204" pitchFamily="34" charset="0"/>
              <a:buChar char="•"/>
            </a:pPr>
            <a:endParaRPr lang="en-IN" dirty="0"/>
          </a:p>
        </p:txBody>
      </p:sp>
      <p:pic>
        <p:nvPicPr>
          <p:cNvPr id="5" name="Picture 4"/>
          <p:cNvPicPr>
            <a:picLocks noChangeAspect="1"/>
          </p:cNvPicPr>
          <p:nvPr/>
        </p:nvPicPr>
        <p:blipFill>
          <a:blip r:embed="rId2"/>
          <a:stretch>
            <a:fillRect/>
          </a:stretch>
        </p:blipFill>
        <p:spPr>
          <a:xfrm>
            <a:off x="9769677" y="3194641"/>
            <a:ext cx="1059223" cy="1322947"/>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4755" y="787762"/>
            <a:ext cx="2587905" cy="2085399"/>
          </a:xfrm>
          <a:prstGeom prst="rect">
            <a:avLst/>
          </a:prstGeom>
          <a:effectLst>
            <a:reflection stA="0" endPos="65000" dist="50800" dir="5400000" sy="-100000" algn="bl" rotWithShape="0"/>
          </a:effectLst>
        </p:spPr>
      </p:pic>
      <p:sp>
        <p:nvSpPr>
          <p:cNvPr id="8" name="TextBox 7"/>
          <p:cNvSpPr txBox="1"/>
          <p:nvPr/>
        </p:nvSpPr>
        <p:spPr>
          <a:xfrm>
            <a:off x="8305800" y="418430"/>
            <a:ext cx="3705359" cy="338554"/>
          </a:xfrm>
          <a:prstGeom prst="rect">
            <a:avLst/>
          </a:prstGeom>
          <a:noFill/>
        </p:spPr>
        <p:txBody>
          <a:bodyPr wrap="square" rtlCol="0">
            <a:spAutoFit/>
          </a:bodyPr>
          <a:lstStyle/>
          <a:p>
            <a:r>
              <a:rPr lang="en-IN" sz="1600" b="1" dirty="0" smtClean="0"/>
              <a:t>Annotations provided for IE by </a:t>
            </a:r>
            <a:r>
              <a:rPr lang="en-IN" sz="1600" b="1" dirty="0" err="1" smtClean="0"/>
              <a:t>openIE</a:t>
            </a:r>
            <a:r>
              <a:rPr lang="en-IN" sz="1600" b="1" dirty="0" smtClean="0"/>
              <a:t> </a:t>
            </a:r>
            <a:endParaRPr lang="en-IN" sz="1600" b="1" dirty="0"/>
          </a:p>
        </p:txBody>
      </p:sp>
      <p:sp>
        <p:nvSpPr>
          <p:cNvPr id="12" name="TextBox 11"/>
          <p:cNvSpPr txBox="1"/>
          <p:nvPr/>
        </p:nvSpPr>
        <p:spPr>
          <a:xfrm>
            <a:off x="11259905" y="3536270"/>
            <a:ext cx="1502508" cy="369332"/>
          </a:xfrm>
          <a:prstGeom prst="rect">
            <a:avLst/>
          </a:prstGeom>
          <a:noFill/>
        </p:spPr>
        <p:txBody>
          <a:bodyPr wrap="square" rtlCol="0">
            <a:spAutoFit/>
          </a:bodyPr>
          <a:lstStyle/>
          <a:p>
            <a:r>
              <a:rPr lang="en-IN" b="1" dirty="0" smtClean="0"/>
              <a:t>NER</a:t>
            </a:r>
            <a:endParaRPr lang="en-IN" b="1" dirty="0"/>
          </a:p>
        </p:txBody>
      </p:sp>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159" y="4691529"/>
            <a:ext cx="5834664" cy="1173380"/>
          </a:xfrm>
          <a:prstGeom prst="rect">
            <a:avLst/>
          </a:prstGeom>
        </p:spPr>
      </p:pic>
      <p:sp>
        <p:nvSpPr>
          <p:cNvPr id="14" name="TextBox 13"/>
          <p:cNvSpPr txBox="1"/>
          <p:nvPr/>
        </p:nvSpPr>
        <p:spPr>
          <a:xfrm rot="10800000" flipV="1">
            <a:off x="9163050" y="6038850"/>
            <a:ext cx="2980773" cy="369332"/>
          </a:xfrm>
          <a:prstGeom prst="rect">
            <a:avLst/>
          </a:prstGeom>
          <a:noFill/>
        </p:spPr>
        <p:txBody>
          <a:bodyPr wrap="square" rtlCol="0">
            <a:spAutoFit/>
          </a:bodyPr>
          <a:lstStyle/>
          <a:p>
            <a:r>
              <a:rPr lang="en-IN" b="1" dirty="0" smtClean="0"/>
              <a:t>Binary Relation Association</a:t>
            </a:r>
            <a:endParaRPr lang="en-IN" b="1" dirty="0"/>
          </a:p>
        </p:txBody>
      </p:sp>
    </p:spTree>
    <p:extLst>
      <p:ext uri="{BB962C8B-B14F-4D97-AF65-F5344CB8AC3E}">
        <p14:creationId xmlns:p14="http://schemas.microsoft.com/office/powerpoint/2010/main" val="2064592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86501" y="1847851"/>
            <a:ext cx="5730737" cy="4592316"/>
          </a:xfrm>
          <a:prstGeom prst="rect">
            <a:avLst/>
          </a:prstGeom>
        </p:spPr>
      </p:pic>
      <p:pic>
        <p:nvPicPr>
          <p:cNvPr id="4" name="Picture 3"/>
          <p:cNvPicPr>
            <a:picLocks noChangeAspect="1"/>
          </p:cNvPicPr>
          <p:nvPr/>
        </p:nvPicPr>
        <p:blipFill>
          <a:blip r:embed="rId3"/>
          <a:stretch>
            <a:fillRect/>
          </a:stretch>
        </p:blipFill>
        <p:spPr>
          <a:xfrm>
            <a:off x="371521" y="1709261"/>
            <a:ext cx="5730737" cy="4730906"/>
          </a:xfrm>
          <a:prstGeom prst="rect">
            <a:avLst/>
          </a:prstGeom>
        </p:spPr>
      </p:pic>
      <p:pic>
        <p:nvPicPr>
          <p:cNvPr id="8" name="Picture 7"/>
          <p:cNvPicPr>
            <a:picLocks noChangeAspect="1"/>
          </p:cNvPicPr>
          <p:nvPr/>
        </p:nvPicPr>
        <p:blipFill>
          <a:blip r:embed="rId4"/>
          <a:stretch>
            <a:fillRect/>
          </a:stretch>
        </p:blipFill>
        <p:spPr>
          <a:xfrm>
            <a:off x="0" y="0"/>
            <a:ext cx="963251" cy="981541"/>
          </a:xfrm>
          <a:prstGeom prst="rect">
            <a:avLst/>
          </a:prstGeom>
        </p:spPr>
      </p:pic>
      <p:sp>
        <p:nvSpPr>
          <p:cNvPr id="9" name="TextBox 8"/>
          <p:cNvSpPr txBox="1"/>
          <p:nvPr/>
        </p:nvSpPr>
        <p:spPr>
          <a:xfrm>
            <a:off x="1143000" y="490770"/>
            <a:ext cx="10648950" cy="954107"/>
          </a:xfrm>
          <a:prstGeom prst="rect">
            <a:avLst/>
          </a:prstGeom>
          <a:noFill/>
        </p:spPr>
        <p:txBody>
          <a:bodyPr wrap="square" rtlCol="0">
            <a:spAutoFit/>
          </a:bodyPr>
          <a:lstStyle/>
          <a:p>
            <a:r>
              <a:rPr lang="en-IN" sz="2000" b="1" dirty="0" smtClean="0"/>
              <a:t>Stanford Information Extraction- </a:t>
            </a:r>
          </a:p>
          <a:p>
            <a:r>
              <a:rPr lang="en-IN" dirty="0" smtClean="0"/>
              <a:t>Link to run the Stanford Open Information Extraction- </a:t>
            </a:r>
            <a:r>
              <a:rPr lang="en-IN" dirty="0" smtClean="0">
                <a:hlinkClick r:id="rId5"/>
              </a:rPr>
              <a:t>http://corenlp.run/</a:t>
            </a:r>
            <a:endParaRPr lang="en-IN" dirty="0" smtClean="0"/>
          </a:p>
          <a:p>
            <a:r>
              <a:rPr lang="en-IN" dirty="0" smtClean="0"/>
              <a:t>Example of Full task Information extraction based on NER.</a:t>
            </a:r>
          </a:p>
        </p:txBody>
      </p:sp>
    </p:spTree>
    <p:extLst>
      <p:ext uri="{BB962C8B-B14F-4D97-AF65-F5344CB8AC3E}">
        <p14:creationId xmlns:p14="http://schemas.microsoft.com/office/powerpoint/2010/main" val="1150301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49903" y="323850"/>
            <a:ext cx="8501848" cy="6063198"/>
          </a:xfrm>
          <a:prstGeom prst="rect">
            <a:avLst/>
          </a:prstGeom>
          <a:noFill/>
        </p:spPr>
        <p:txBody>
          <a:bodyPr wrap="square" rtlCol="0">
            <a:spAutoFit/>
          </a:bodyPr>
          <a:lstStyle/>
          <a:p>
            <a:r>
              <a:rPr lang="en-IN" sz="2800" b="1" dirty="0" smtClean="0"/>
              <a:t>IBM Information Extraction</a:t>
            </a:r>
          </a:p>
          <a:p>
            <a:r>
              <a:rPr lang="en-IN" dirty="0" smtClean="0"/>
              <a:t>IBM, Watson uses Natural Language Processing for advanced text analysis</a:t>
            </a:r>
          </a:p>
          <a:p>
            <a:r>
              <a:rPr lang="en-IN" b="1" i="1" dirty="0"/>
              <a:t>Supported Tasks for IE:</a:t>
            </a:r>
          </a:p>
          <a:p>
            <a:pPr marL="285750" indent="-285750">
              <a:buFont typeface="Wingdings" panose="05000000000000000000" pitchFamily="2" charset="2"/>
              <a:buChar char="Ø"/>
            </a:pPr>
            <a:r>
              <a:rPr lang="en-IN" i="1" dirty="0" smtClean="0"/>
              <a:t>Named entity recognition</a:t>
            </a:r>
            <a:r>
              <a:rPr lang="en-IN" dirty="0" smtClean="0"/>
              <a:t>-</a:t>
            </a:r>
            <a:r>
              <a:rPr lang="en-IN" dirty="0"/>
              <a:t>Recognition of </a:t>
            </a:r>
            <a:r>
              <a:rPr lang="en-IN" dirty="0" smtClean="0"/>
              <a:t>entity.</a:t>
            </a:r>
          </a:p>
          <a:p>
            <a:pPr marL="285750" indent="-285750">
              <a:buFont typeface="Wingdings" panose="05000000000000000000" pitchFamily="2" charset="2"/>
              <a:buChar char="Ø"/>
            </a:pPr>
            <a:r>
              <a:rPr lang="en-IN" i="1" dirty="0" smtClean="0"/>
              <a:t>References</a:t>
            </a:r>
            <a:r>
              <a:rPr lang="en-IN" dirty="0" smtClean="0"/>
              <a:t>- Identification </a:t>
            </a:r>
            <a:r>
              <a:rPr lang="en-IN" dirty="0"/>
              <a:t>chains of noun phrases that refer to the same object</a:t>
            </a:r>
            <a:endParaRPr lang="en-IN" dirty="0" smtClean="0"/>
          </a:p>
          <a:p>
            <a:pPr marL="285750" indent="-285750">
              <a:buFont typeface="Wingdings" panose="05000000000000000000" pitchFamily="2" charset="2"/>
              <a:buChar char="Ø"/>
            </a:pPr>
            <a:r>
              <a:rPr lang="en-IN" i="1" dirty="0" smtClean="0"/>
              <a:t>Terminology extraction- </a:t>
            </a:r>
            <a:r>
              <a:rPr lang="en-IN" dirty="0"/>
              <a:t>Finding the relevant terms for a given corpus</a:t>
            </a:r>
          </a:p>
          <a:p>
            <a:pPr marL="285750" indent="-285750">
              <a:buFont typeface="Wingdings" panose="05000000000000000000" pitchFamily="2" charset="2"/>
              <a:buChar char="Ø"/>
            </a:pPr>
            <a:r>
              <a:rPr lang="en-IN" i="1" dirty="0" smtClean="0"/>
              <a:t>Opinion or sentiment extraction</a:t>
            </a:r>
          </a:p>
          <a:p>
            <a:endParaRPr lang="en-IN" i="1" dirty="0" smtClean="0"/>
          </a:p>
          <a:p>
            <a:r>
              <a:rPr lang="en-IN" dirty="0"/>
              <a:t>There are many different algorithms to implement subtasks of information extraction</a:t>
            </a:r>
            <a:r>
              <a:rPr lang="en-IN" dirty="0" smtClean="0"/>
              <a:t>.</a:t>
            </a:r>
          </a:p>
          <a:p>
            <a:pPr marL="285750" indent="-285750">
              <a:buFont typeface="Wingdings" panose="05000000000000000000" pitchFamily="2" charset="2"/>
              <a:buChar char="Ø"/>
            </a:pPr>
            <a:r>
              <a:rPr lang="en-IN" i="1" dirty="0"/>
              <a:t>Rule-based </a:t>
            </a:r>
            <a:r>
              <a:rPr lang="en-IN" i="1" dirty="0" smtClean="0"/>
              <a:t>algorithms-</a:t>
            </a:r>
            <a:r>
              <a:rPr lang="en-IN" dirty="0" smtClean="0"/>
              <a:t>uses </a:t>
            </a:r>
            <a:r>
              <a:rPr lang="en-IN" dirty="0"/>
              <a:t>patterns to extract concepts like phone numbers or </a:t>
            </a:r>
            <a:r>
              <a:rPr lang="en-IN" dirty="0" smtClean="0"/>
              <a:t>email-addresses, SSN </a:t>
            </a:r>
            <a:r>
              <a:rPr lang="en-IN" dirty="0" err="1" smtClean="0"/>
              <a:t>etc</a:t>
            </a:r>
            <a:endParaRPr lang="en-IN" dirty="0"/>
          </a:p>
          <a:p>
            <a:pPr marL="285750" indent="-285750">
              <a:buFont typeface="Wingdings" panose="05000000000000000000" pitchFamily="2" charset="2"/>
              <a:buChar char="Ø"/>
            </a:pPr>
            <a:r>
              <a:rPr lang="en-IN" i="1" dirty="0"/>
              <a:t>List-based </a:t>
            </a:r>
            <a:r>
              <a:rPr lang="en-IN" i="1" dirty="0" smtClean="0"/>
              <a:t>algorithms-</a:t>
            </a:r>
            <a:r>
              <a:rPr lang="en-IN" dirty="0" smtClean="0"/>
              <a:t> uses </a:t>
            </a:r>
            <a:r>
              <a:rPr lang="en-IN" dirty="0"/>
              <a:t>an enumeration of words to extract concepts like person names, product names, or location names.</a:t>
            </a:r>
          </a:p>
          <a:p>
            <a:pPr marL="285750" indent="-285750">
              <a:buFont typeface="Wingdings" panose="05000000000000000000" pitchFamily="2" charset="2"/>
              <a:buChar char="Ø"/>
            </a:pPr>
            <a:r>
              <a:rPr lang="en-IN" dirty="0"/>
              <a:t>More advanced algorithms use natural language processing, machine learning, statistical approaches, or a combination of these to extract complex concepts like sentiment or </a:t>
            </a:r>
            <a:r>
              <a:rPr lang="en-IN" dirty="0" smtClean="0"/>
              <a:t>tonality</a:t>
            </a:r>
          </a:p>
          <a:p>
            <a:endParaRPr lang="en-IN" dirty="0" smtClean="0"/>
          </a:p>
          <a:p>
            <a:r>
              <a:rPr lang="en-IN" dirty="0" smtClean="0"/>
              <a:t>IBM </a:t>
            </a:r>
            <a:r>
              <a:rPr lang="en-IN" b="1" i="1" dirty="0" err="1"/>
              <a:t>I</a:t>
            </a:r>
            <a:r>
              <a:rPr lang="en-IN" b="1" i="1" dirty="0" err="1" smtClean="0"/>
              <a:t>nfoSphere</a:t>
            </a:r>
            <a:r>
              <a:rPr lang="en-IN" b="1" i="1" dirty="0" smtClean="0"/>
              <a:t> Warehouse design studio</a:t>
            </a:r>
            <a:r>
              <a:rPr lang="en-IN" i="1" dirty="0" smtClean="0"/>
              <a:t> </a:t>
            </a:r>
            <a:r>
              <a:rPr lang="en-IN" dirty="0" smtClean="0"/>
              <a:t> provides rule based algorithms and list based algorithms for IE</a:t>
            </a:r>
          </a:p>
          <a:p>
            <a:r>
              <a:rPr lang="en-IN" dirty="0" smtClean="0"/>
              <a:t>(The software components that implement IE are called annotators)</a:t>
            </a:r>
          </a:p>
          <a:p>
            <a:endParaRPr lang="en-IN" dirty="0"/>
          </a:p>
        </p:txBody>
      </p:sp>
      <p:sp>
        <p:nvSpPr>
          <p:cNvPr id="5" name="TextBox 4"/>
          <p:cNvSpPr txBox="1"/>
          <p:nvPr/>
        </p:nvSpPr>
        <p:spPr>
          <a:xfrm>
            <a:off x="8654603" y="798490"/>
            <a:ext cx="3026535" cy="830997"/>
          </a:xfrm>
          <a:prstGeom prst="rect">
            <a:avLst/>
          </a:prstGeom>
          <a:noFill/>
        </p:spPr>
        <p:txBody>
          <a:bodyPr wrap="square" rtlCol="0">
            <a:spAutoFit/>
          </a:bodyPr>
          <a:lstStyle/>
          <a:p>
            <a:r>
              <a:rPr lang="en-IN" sz="1600" b="1" dirty="0" smtClean="0"/>
              <a:t>Example mentioned in IBM knowledge </a:t>
            </a:r>
            <a:r>
              <a:rPr lang="en-IN" sz="1600" b="1" dirty="0" err="1" smtClean="0"/>
              <a:t>center</a:t>
            </a:r>
            <a:r>
              <a:rPr lang="en-IN" sz="1600" b="1" dirty="0" smtClean="0"/>
              <a:t>- </a:t>
            </a:r>
            <a:r>
              <a:rPr lang="en-IN" sz="1600" b="1" i="1" dirty="0"/>
              <a:t>President Brown visited Germany</a:t>
            </a:r>
            <a:endParaRPr lang="en-IN" sz="1600" b="1"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751" y="1852300"/>
            <a:ext cx="3362794" cy="1457528"/>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1751" y="3550058"/>
            <a:ext cx="1771897" cy="1200318"/>
          </a:xfrm>
          <a:prstGeom prst="rect">
            <a:avLst/>
          </a:prstGeom>
        </p:spPr>
      </p:pic>
    </p:spTree>
    <p:extLst>
      <p:ext uri="{BB962C8B-B14F-4D97-AF65-F5344CB8AC3E}">
        <p14:creationId xmlns:p14="http://schemas.microsoft.com/office/powerpoint/2010/main" val="1779174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50000"/>
          </a:schemeClr>
        </a:solidFill>
        <a:effectLst/>
      </p:bgPr>
    </p:bg>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85850" cy="1223299"/>
          </a:xfrm>
          <a:prstGeom prst="rect">
            <a:avLst/>
          </a:prstGeom>
        </p:spPr>
      </p:pic>
      <p:sp>
        <p:nvSpPr>
          <p:cNvPr id="5" name="TextBox 4"/>
          <p:cNvSpPr txBox="1"/>
          <p:nvPr/>
        </p:nvSpPr>
        <p:spPr>
          <a:xfrm>
            <a:off x="1236274" y="132126"/>
            <a:ext cx="10477500" cy="2769989"/>
          </a:xfrm>
          <a:prstGeom prst="rect">
            <a:avLst/>
          </a:prstGeom>
          <a:noFill/>
        </p:spPr>
        <p:txBody>
          <a:bodyPr wrap="square" rtlCol="0">
            <a:spAutoFit/>
          </a:bodyPr>
          <a:lstStyle/>
          <a:p>
            <a:r>
              <a:rPr lang="en-IN" sz="2800" b="1" dirty="0" smtClean="0"/>
              <a:t>IBM Information Extraction</a:t>
            </a:r>
          </a:p>
          <a:p>
            <a:r>
              <a:rPr lang="en-IN" dirty="0" smtClean="0"/>
              <a:t>IBM Watson Text analysis demo- </a:t>
            </a:r>
            <a:r>
              <a:rPr lang="en-IN" dirty="0">
                <a:hlinkClick r:id="rId3"/>
              </a:rPr>
              <a:t>https://natural-language-understanding-demo.ng.bluemix.net</a:t>
            </a:r>
            <a:r>
              <a:rPr lang="en-IN" dirty="0" smtClean="0">
                <a:hlinkClick r:id="rId3"/>
              </a:rPr>
              <a:t>/</a:t>
            </a:r>
            <a:endParaRPr lang="en-IN" dirty="0" smtClean="0"/>
          </a:p>
          <a:p>
            <a:r>
              <a:rPr lang="en-IN" dirty="0" smtClean="0"/>
              <a:t>IBM Natural Language Understanding is collection of API’s that offer text analysis to understand sentiment, emotion, keywords, entities, categories, concept, semantic roles and more </a:t>
            </a:r>
          </a:p>
          <a:p>
            <a:r>
              <a:rPr lang="en-IN" dirty="0" smtClean="0"/>
              <a:t>You can create a custom model for some API’s to get specific results to your domain</a:t>
            </a:r>
          </a:p>
          <a:p>
            <a:r>
              <a:rPr lang="en-IN" b="1" i="1" dirty="0" smtClean="0"/>
              <a:t>Pro-</a:t>
            </a:r>
            <a:r>
              <a:rPr lang="en-IN" dirty="0" smtClean="0"/>
              <a:t> Can extract information from both text and URL</a:t>
            </a:r>
          </a:p>
          <a:p>
            <a:endParaRPr lang="en-IN" dirty="0" smtClean="0"/>
          </a:p>
          <a:p>
            <a:endParaRPr lang="en-IN" dirty="0"/>
          </a:p>
          <a:p>
            <a:endParaRPr lang="en-IN" dirty="0"/>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5184" y="2189279"/>
            <a:ext cx="8129983" cy="704948"/>
          </a:xfrm>
          <a:prstGeom prst="rect">
            <a:avLst/>
          </a:prstGeom>
        </p:spPr>
      </p:pic>
      <p:pic>
        <p:nvPicPr>
          <p:cNvPr id="7" name="Picture 6"/>
          <p:cNvPicPr>
            <a:picLocks noChangeAspect="1"/>
          </p:cNvPicPr>
          <p:nvPr/>
        </p:nvPicPr>
        <p:blipFill>
          <a:blip r:embed="rId5"/>
          <a:stretch>
            <a:fillRect/>
          </a:stretch>
        </p:blipFill>
        <p:spPr>
          <a:xfrm>
            <a:off x="4309751" y="3205532"/>
            <a:ext cx="2150952" cy="1271017"/>
          </a:xfrm>
          <a:prstGeom prst="rect">
            <a:avLst/>
          </a:prstGeom>
        </p:spPr>
      </p:pic>
      <p:pic>
        <p:nvPicPr>
          <p:cNvPr id="8" name="Picture 7"/>
          <p:cNvPicPr>
            <a:picLocks noChangeAspect="1"/>
          </p:cNvPicPr>
          <p:nvPr/>
        </p:nvPicPr>
        <p:blipFill>
          <a:blip r:embed="rId6"/>
          <a:stretch>
            <a:fillRect/>
          </a:stretch>
        </p:blipFill>
        <p:spPr>
          <a:xfrm>
            <a:off x="4282893" y="4744396"/>
            <a:ext cx="6446768" cy="1126937"/>
          </a:xfrm>
          <a:prstGeom prst="rect">
            <a:avLst/>
          </a:prstGeom>
        </p:spPr>
      </p:pic>
      <p:pic>
        <p:nvPicPr>
          <p:cNvPr id="10" name="Picture 9"/>
          <p:cNvPicPr>
            <a:picLocks noChangeAspect="1"/>
          </p:cNvPicPr>
          <p:nvPr/>
        </p:nvPicPr>
        <p:blipFill>
          <a:blip r:embed="rId7"/>
          <a:stretch>
            <a:fillRect/>
          </a:stretch>
        </p:blipFill>
        <p:spPr>
          <a:xfrm>
            <a:off x="201903" y="2330330"/>
            <a:ext cx="3445617" cy="4154679"/>
          </a:xfrm>
          <a:prstGeom prst="rect">
            <a:avLst/>
          </a:prstGeom>
        </p:spPr>
      </p:pic>
      <p:sp>
        <p:nvSpPr>
          <p:cNvPr id="11" name="TextBox 10"/>
          <p:cNvSpPr txBox="1"/>
          <p:nvPr/>
        </p:nvSpPr>
        <p:spPr>
          <a:xfrm>
            <a:off x="7325930" y="3315424"/>
            <a:ext cx="3966767" cy="923330"/>
          </a:xfrm>
          <a:prstGeom prst="rect">
            <a:avLst/>
          </a:prstGeom>
          <a:noFill/>
        </p:spPr>
        <p:txBody>
          <a:bodyPr wrap="square" rtlCol="0">
            <a:spAutoFit/>
          </a:bodyPr>
          <a:lstStyle/>
          <a:p>
            <a:r>
              <a:rPr lang="en-IN" dirty="0" smtClean="0"/>
              <a:t>Gives the overall sentiment of the text and You can give the target text to find the sentiment of it</a:t>
            </a:r>
            <a:endParaRPr lang="en-IN" dirty="0"/>
          </a:p>
        </p:txBody>
      </p:sp>
      <p:sp>
        <p:nvSpPr>
          <p:cNvPr id="12" name="TextBox 11"/>
          <p:cNvSpPr txBox="1"/>
          <p:nvPr/>
        </p:nvSpPr>
        <p:spPr>
          <a:xfrm>
            <a:off x="4088061" y="5921103"/>
            <a:ext cx="7724228" cy="646331"/>
          </a:xfrm>
          <a:prstGeom prst="rect">
            <a:avLst/>
          </a:prstGeom>
          <a:noFill/>
        </p:spPr>
        <p:txBody>
          <a:bodyPr wrap="square" rtlCol="0">
            <a:spAutoFit/>
          </a:bodyPr>
          <a:lstStyle/>
          <a:p>
            <a:r>
              <a:rPr lang="en-IN" dirty="0" smtClean="0"/>
              <a:t>Gives the emotion of the text and You can give the target text to find the emotion of it</a:t>
            </a:r>
            <a:endParaRPr lang="en-IN" dirty="0"/>
          </a:p>
        </p:txBody>
      </p:sp>
      <p:sp>
        <p:nvSpPr>
          <p:cNvPr id="13" name="Right Arrow 12"/>
          <p:cNvSpPr/>
          <p:nvPr/>
        </p:nvSpPr>
        <p:spPr>
          <a:xfrm>
            <a:off x="6728792" y="3705451"/>
            <a:ext cx="329049" cy="290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334791" y="6485009"/>
            <a:ext cx="2938014" cy="369332"/>
          </a:xfrm>
          <a:prstGeom prst="rect">
            <a:avLst/>
          </a:prstGeom>
          <a:noFill/>
        </p:spPr>
        <p:txBody>
          <a:bodyPr wrap="square" rtlCol="0">
            <a:spAutoFit/>
          </a:bodyPr>
          <a:lstStyle/>
          <a:p>
            <a:r>
              <a:rPr lang="en-IN" dirty="0" smtClean="0"/>
              <a:t>Named Entities Extraction</a:t>
            </a:r>
            <a:endParaRPr lang="en-IN" dirty="0"/>
          </a:p>
        </p:txBody>
      </p:sp>
    </p:spTree>
    <p:extLst>
      <p:ext uri="{BB962C8B-B14F-4D97-AF65-F5344CB8AC3E}">
        <p14:creationId xmlns:p14="http://schemas.microsoft.com/office/powerpoint/2010/main" val="2929475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13360" y="232370"/>
            <a:ext cx="9265920" cy="7232749"/>
          </a:xfrm>
          <a:prstGeom prst="rect">
            <a:avLst/>
          </a:prstGeom>
          <a:noFill/>
        </p:spPr>
        <p:txBody>
          <a:bodyPr wrap="square" rtlCol="0">
            <a:spAutoFit/>
          </a:bodyPr>
          <a:lstStyle/>
          <a:p>
            <a:r>
              <a:rPr lang="en-IN" sz="2800" b="1" dirty="0" smtClean="0"/>
              <a:t>Google </a:t>
            </a:r>
            <a:r>
              <a:rPr lang="en-IN" sz="2800" b="1" dirty="0" smtClean="0"/>
              <a:t>Information Extraction: Cloud Natural Language API </a:t>
            </a:r>
          </a:p>
          <a:p>
            <a:r>
              <a:rPr lang="en-IN" dirty="0" smtClean="0"/>
              <a:t>Reveals </a:t>
            </a:r>
            <a:r>
              <a:rPr lang="en-IN" dirty="0"/>
              <a:t>the structure and meaning of text by offering powerful </a:t>
            </a:r>
            <a:r>
              <a:rPr lang="en-IN" dirty="0" smtClean="0"/>
              <a:t>ML models </a:t>
            </a:r>
            <a:r>
              <a:rPr lang="en-IN" dirty="0"/>
              <a:t>in an easy to use REST API. </a:t>
            </a:r>
            <a:endParaRPr lang="en-IN" dirty="0" smtClean="0"/>
          </a:p>
          <a:p>
            <a:pPr marL="285750" indent="-285750">
              <a:buFont typeface="Arial" panose="020B0604020202020204" pitchFamily="34" charset="0"/>
              <a:buChar char="•"/>
            </a:pPr>
            <a:r>
              <a:rPr lang="en-IN" dirty="0" smtClean="0"/>
              <a:t> used </a:t>
            </a:r>
            <a:r>
              <a:rPr lang="en-IN" dirty="0"/>
              <a:t>to extract information about people, places, events </a:t>
            </a:r>
            <a:r>
              <a:rPr lang="en-IN" dirty="0" smtClean="0"/>
              <a:t>and more in </a:t>
            </a:r>
            <a:r>
              <a:rPr lang="en-IN" dirty="0"/>
              <a:t>text documents, news articles or blog posts. </a:t>
            </a:r>
            <a:endParaRPr lang="en-IN" dirty="0" smtClean="0"/>
          </a:p>
          <a:p>
            <a:pPr marL="285750" indent="-285750">
              <a:buFont typeface="Arial" panose="020B0604020202020204" pitchFamily="34" charset="0"/>
              <a:buChar char="•"/>
            </a:pPr>
            <a:r>
              <a:rPr lang="en-IN" dirty="0" smtClean="0"/>
              <a:t>use to understand </a:t>
            </a:r>
            <a:r>
              <a:rPr lang="en-IN" dirty="0"/>
              <a:t>sentiment </a:t>
            </a:r>
            <a:r>
              <a:rPr lang="en-IN" dirty="0" smtClean="0"/>
              <a:t>(Document, sentence, entity level)</a:t>
            </a:r>
          </a:p>
          <a:p>
            <a:pPr marL="285750" indent="-285750">
              <a:buFont typeface="Arial" panose="020B0604020202020204" pitchFamily="34" charset="0"/>
              <a:buChar char="•"/>
            </a:pPr>
            <a:r>
              <a:rPr lang="en-IN" dirty="0" smtClean="0"/>
              <a:t>To analyse </a:t>
            </a:r>
            <a:r>
              <a:rPr lang="en-IN" dirty="0"/>
              <a:t>text uploaded </a:t>
            </a:r>
            <a:r>
              <a:rPr lang="en-IN" dirty="0" smtClean="0"/>
              <a:t>on </a:t>
            </a:r>
            <a:r>
              <a:rPr lang="en-IN" dirty="0"/>
              <a:t>your request or integrate with your document storage on Google Cloud Storage</a:t>
            </a:r>
            <a:r>
              <a:rPr lang="en-IN" dirty="0" smtClean="0"/>
              <a:t>.</a:t>
            </a:r>
          </a:p>
          <a:p>
            <a:r>
              <a:rPr lang="en-IN" sz="2000" b="1" i="1" dirty="0" smtClean="0"/>
              <a:t>Supported </a:t>
            </a:r>
            <a:r>
              <a:rPr lang="en-IN" sz="2000" b="1" i="1" dirty="0" smtClean="0"/>
              <a:t>Tasks for IE:</a:t>
            </a:r>
          </a:p>
          <a:p>
            <a:pPr marL="285750" indent="-285750">
              <a:buFont typeface="Wingdings" panose="05000000000000000000" pitchFamily="2" charset="2"/>
              <a:buChar char="Ø"/>
            </a:pPr>
            <a:r>
              <a:rPr lang="en-IN" i="1" dirty="0" smtClean="0"/>
              <a:t>Named Entity recognition- </a:t>
            </a:r>
            <a:r>
              <a:rPr lang="en-IN" dirty="0" smtClean="0"/>
              <a:t>Identify entities and label by types such as person, organization, location, events, products and media.</a:t>
            </a:r>
          </a:p>
          <a:p>
            <a:pPr marL="285750" indent="-285750">
              <a:buFont typeface="Wingdings" panose="05000000000000000000" pitchFamily="2" charset="2"/>
              <a:buChar char="Ø"/>
            </a:pPr>
            <a:r>
              <a:rPr lang="en-IN" i="1" dirty="0" smtClean="0"/>
              <a:t>Syntax analysis- </a:t>
            </a:r>
            <a:r>
              <a:rPr lang="en-IN" dirty="0"/>
              <a:t>Extract tokens and sentences, identify parts of speech (</a:t>
            </a:r>
            <a:r>
              <a:rPr lang="en-IN" dirty="0" err="1"/>
              <a:t>PoS</a:t>
            </a:r>
            <a:r>
              <a:rPr lang="en-IN" dirty="0"/>
              <a:t>) and create dependency parse trees for each sentence</a:t>
            </a:r>
            <a:r>
              <a:rPr lang="en-IN" dirty="0" smtClean="0"/>
              <a:t>.</a:t>
            </a:r>
          </a:p>
          <a:p>
            <a:pPr marL="285750" indent="-285750">
              <a:buFont typeface="Wingdings" panose="05000000000000000000" pitchFamily="2" charset="2"/>
              <a:buChar char="Ø"/>
            </a:pPr>
            <a:r>
              <a:rPr lang="en-IN" i="1" dirty="0" smtClean="0"/>
              <a:t>Sentiment analysis-</a:t>
            </a:r>
            <a:r>
              <a:rPr lang="en-IN" dirty="0" smtClean="0"/>
              <a:t>Understand </a:t>
            </a:r>
            <a:r>
              <a:rPr lang="en-IN" dirty="0"/>
              <a:t>the overall sentiment expressed in a block of text</a:t>
            </a:r>
            <a:r>
              <a:rPr lang="en-IN" dirty="0" smtClean="0"/>
              <a:t>.</a:t>
            </a:r>
          </a:p>
          <a:p>
            <a:pPr marL="285750" indent="-285750">
              <a:buFont typeface="Wingdings" panose="05000000000000000000" pitchFamily="2" charset="2"/>
              <a:buChar char="Ø"/>
            </a:pPr>
            <a:r>
              <a:rPr lang="en-IN" i="1" dirty="0" smtClean="0"/>
              <a:t>Content classification- </a:t>
            </a:r>
            <a:r>
              <a:rPr lang="en-IN" dirty="0"/>
              <a:t>Classify documents in predefined 700+ categories</a:t>
            </a:r>
            <a:r>
              <a:rPr lang="en-IN" dirty="0" smtClean="0"/>
              <a:t>.</a:t>
            </a:r>
          </a:p>
          <a:p>
            <a:pPr marL="285750" indent="-285750">
              <a:buFont typeface="Wingdings" panose="05000000000000000000" pitchFamily="2" charset="2"/>
              <a:buChar char="Ø"/>
            </a:pPr>
            <a:r>
              <a:rPr lang="en-IN" i="1" dirty="0" smtClean="0"/>
              <a:t>Multi-Language Support- </a:t>
            </a:r>
            <a:r>
              <a:rPr lang="en-IN" dirty="0"/>
              <a:t>Enables you to easily </a:t>
            </a:r>
            <a:r>
              <a:rPr lang="en-IN" dirty="0" smtClean="0"/>
              <a:t>analyse </a:t>
            </a:r>
            <a:r>
              <a:rPr lang="en-IN" dirty="0"/>
              <a:t>text in multiple languages including English, Spanish, Japanese</a:t>
            </a:r>
            <a:r>
              <a:rPr lang="en-IN"/>
              <a:t>, </a:t>
            </a:r>
            <a:r>
              <a:rPr lang="en-IN" smtClean="0"/>
              <a:t>Chinese, </a:t>
            </a:r>
            <a:r>
              <a:rPr lang="en-IN" dirty="0"/>
              <a:t>French, German, Italian, Korean and Portuguese</a:t>
            </a:r>
            <a:r>
              <a:rPr lang="en-IN" dirty="0" smtClean="0"/>
              <a:t>.</a:t>
            </a:r>
          </a:p>
          <a:p>
            <a:r>
              <a:rPr lang="en-IN" sz="2000" b="1" i="1" dirty="0" smtClean="0"/>
              <a:t>Pros</a:t>
            </a:r>
            <a:r>
              <a:rPr lang="en-IN" sz="2000" b="1" i="1" dirty="0" smtClean="0"/>
              <a:t>:</a:t>
            </a:r>
          </a:p>
          <a:p>
            <a:r>
              <a:rPr lang="en-IN" i="1" dirty="0" smtClean="0"/>
              <a:t>Integrated REST API- </a:t>
            </a:r>
            <a:r>
              <a:rPr lang="en-IN" dirty="0" smtClean="0"/>
              <a:t>Text can be uploaded in the request or integrated with Google Cloud Storage and then extract information, Multi-Language support </a:t>
            </a:r>
            <a:r>
              <a:rPr lang="en-IN" dirty="0" err="1" smtClean="0"/>
              <a:t>etc</a:t>
            </a:r>
            <a:endParaRPr lang="en-IN" dirty="0" smtClean="0"/>
          </a:p>
          <a:p>
            <a:endParaRPr lang="en-IN" dirty="0" smtClean="0"/>
          </a:p>
          <a:p>
            <a:endParaRPr lang="en-IN" dirty="0"/>
          </a:p>
          <a:p>
            <a:pPr marL="285750" indent="-285750">
              <a:buFont typeface="Arial" panose="020B0604020202020204" pitchFamily="34" charset="0"/>
              <a:buChar char="•"/>
            </a:pPr>
            <a:endParaRPr lang="en-IN" dirty="0" smtClean="0"/>
          </a:p>
          <a:p>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280" y="1786029"/>
            <a:ext cx="2400635" cy="866896"/>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9280" y="3134271"/>
            <a:ext cx="1857634" cy="1428949"/>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9280" y="4973109"/>
            <a:ext cx="2514951" cy="1752845"/>
          </a:xfrm>
          <a:prstGeom prst="rect">
            <a:avLst/>
          </a:prstGeom>
        </p:spPr>
      </p:pic>
      <p:sp>
        <p:nvSpPr>
          <p:cNvPr id="6" name="TextBox 5"/>
          <p:cNvSpPr txBox="1"/>
          <p:nvPr/>
        </p:nvSpPr>
        <p:spPr>
          <a:xfrm>
            <a:off x="9479280" y="1355767"/>
            <a:ext cx="1383445" cy="369332"/>
          </a:xfrm>
          <a:prstGeom prst="rect">
            <a:avLst/>
          </a:prstGeom>
          <a:noFill/>
        </p:spPr>
        <p:txBody>
          <a:bodyPr wrap="square" rtlCol="0">
            <a:spAutoFit/>
          </a:bodyPr>
          <a:lstStyle/>
          <a:p>
            <a:r>
              <a:rPr lang="en-IN" dirty="0" smtClean="0"/>
              <a:t>NER</a:t>
            </a:r>
            <a:endParaRPr lang="en-IN" dirty="0"/>
          </a:p>
        </p:txBody>
      </p:sp>
      <p:sp>
        <p:nvSpPr>
          <p:cNvPr id="7" name="TextBox 6"/>
          <p:cNvSpPr txBox="1"/>
          <p:nvPr/>
        </p:nvSpPr>
        <p:spPr>
          <a:xfrm>
            <a:off x="9479280" y="2811731"/>
            <a:ext cx="2712720" cy="261610"/>
          </a:xfrm>
          <a:prstGeom prst="rect">
            <a:avLst/>
          </a:prstGeom>
          <a:noFill/>
        </p:spPr>
        <p:txBody>
          <a:bodyPr wrap="square" rtlCol="0">
            <a:spAutoFit/>
          </a:bodyPr>
          <a:lstStyle/>
          <a:p>
            <a:r>
              <a:rPr lang="en-IN" sz="1100" dirty="0" smtClean="0"/>
              <a:t>Customer Insights for sentimental analysis</a:t>
            </a:r>
            <a:endParaRPr lang="en-IN" sz="1100" dirty="0"/>
          </a:p>
        </p:txBody>
      </p:sp>
      <p:sp>
        <p:nvSpPr>
          <p:cNvPr id="9" name="TextBox 8"/>
          <p:cNvSpPr txBox="1"/>
          <p:nvPr/>
        </p:nvSpPr>
        <p:spPr>
          <a:xfrm>
            <a:off x="9479280" y="4624150"/>
            <a:ext cx="1972165" cy="369332"/>
          </a:xfrm>
          <a:prstGeom prst="rect">
            <a:avLst/>
          </a:prstGeom>
          <a:noFill/>
        </p:spPr>
        <p:txBody>
          <a:bodyPr wrap="square" rtlCol="0">
            <a:spAutoFit/>
          </a:bodyPr>
          <a:lstStyle/>
          <a:p>
            <a:r>
              <a:rPr lang="en-IN" dirty="0" smtClean="0"/>
              <a:t>Multi-Lang support</a:t>
            </a:r>
            <a:endParaRPr lang="en-IN" dirty="0"/>
          </a:p>
        </p:txBody>
      </p:sp>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6591" y="128634"/>
            <a:ext cx="950625" cy="950625"/>
          </a:xfrm>
          <a:prstGeom prst="rect">
            <a:avLst/>
          </a:prstGeom>
        </p:spPr>
      </p:pic>
    </p:spTree>
    <p:extLst>
      <p:ext uri="{BB962C8B-B14F-4D97-AF65-F5344CB8AC3E}">
        <p14:creationId xmlns:p14="http://schemas.microsoft.com/office/powerpoint/2010/main" val="27976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50625" cy="95062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28160" y="1806975"/>
            <a:ext cx="8011130" cy="56780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60" y="2573462"/>
            <a:ext cx="8011130" cy="3499932"/>
          </a:xfrm>
          <a:prstGeom prst="rect">
            <a:avLst/>
          </a:prstGeom>
        </p:spPr>
      </p:pic>
      <p:sp>
        <p:nvSpPr>
          <p:cNvPr id="9" name="TextBox 8"/>
          <p:cNvSpPr txBox="1"/>
          <p:nvPr/>
        </p:nvSpPr>
        <p:spPr>
          <a:xfrm>
            <a:off x="1139251" y="184138"/>
            <a:ext cx="10253273" cy="2123658"/>
          </a:xfrm>
          <a:prstGeom prst="rect">
            <a:avLst/>
          </a:prstGeom>
          <a:noFill/>
        </p:spPr>
        <p:txBody>
          <a:bodyPr wrap="square" rtlCol="0">
            <a:spAutoFit/>
          </a:bodyPr>
          <a:lstStyle/>
          <a:p>
            <a:r>
              <a:rPr lang="en-IN" sz="2400" b="1" dirty="0" smtClean="0"/>
              <a:t>Cloud Natural Language API</a:t>
            </a:r>
          </a:p>
          <a:p>
            <a:r>
              <a:rPr lang="en-IN" dirty="0" smtClean="0"/>
              <a:t>Cloud Natural Language API demo- </a:t>
            </a:r>
            <a:r>
              <a:rPr lang="en-IN" dirty="0">
                <a:hlinkClick r:id="rId5"/>
              </a:rPr>
              <a:t>https://cloud.google.com/natural-language</a:t>
            </a:r>
            <a:r>
              <a:rPr lang="en-IN" dirty="0" smtClean="0">
                <a:hlinkClick r:id="rId5"/>
              </a:rPr>
              <a:t>/</a:t>
            </a:r>
            <a:endParaRPr lang="en-IN" dirty="0" smtClean="0"/>
          </a:p>
          <a:p>
            <a:pPr marL="285750" indent="-285750">
              <a:buFont typeface="Arial" panose="020B0604020202020204" pitchFamily="34" charset="0"/>
              <a:buChar char="•"/>
            </a:pPr>
            <a:r>
              <a:rPr lang="en-IN" dirty="0" smtClean="0"/>
              <a:t>extract Named Entities, labels Other for MISC,</a:t>
            </a:r>
          </a:p>
          <a:p>
            <a:pPr marL="285750" indent="-285750">
              <a:buFont typeface="Arial" panose="020B0604020202020204" pitchFamily="34" charset="0"/>
              <a:buChar char="•"/>
            </a:pPr>
            <a:r>
              <a:rPr lang="en-IN" dirty="0" smtClean="0"/>
              <a:t>extract sentiment of the text at document level, sentence level, entity level with score</a:t>
            </a:r>
          </a:p>
          <a:p>
            <a:pPr marL="285750" indent="-285750">
              <a:buFont typeface="Arial" panose="020B0604020202020204" pitchFamily="34" charset="0"/>
              <a:buChar char="•"/>
            </a:pPr>
            <a:r>
              <a:rPr lang="en-IN" dirty="0" smtClean="0"/>
              <a:t>Extract Syntax, categories and more</a:t>
            </a:r>
          </a:p>
          <a:p>
            <a:endParaRPr lang="en-IN" dirty="0"/>
          </a:p>
          <a:p>
            <a:endParaRPr lang="en-IN" dirty="0"/>
          </a:p>
        </p:txBody>
      </p:sp>
      <p:pic>
        <p:nvPicPr>
          <p:cNvPr id="10" name="Picture 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7916" y="1627093"/>
            <a:ext cx="3729219" cy="3029373"/>
          </a:xfrm>
          <a:prstGeom prst="rect">
            <a:avLst/>
          </a:prstGeom>
        </p:spPr>
      </p:pic>
      <p:pic>
        <p:nvPicPr>
          <p:cNvPr id="11" name="Picture 10"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7916" y="5523078"/>
            <a:ext cx="2238687" cy="1152686"/>
          </a:xfrm>
          <a:prstGeom prst="rect">
            <a:avLst/>
          </a:prstGeom>
        </p:spPr>
      </p:pic>
      <p:sp>
        <p:nvSpPr>
          <p:cNvPr id="12" name="TextBox 11"/>
          <p:cNvSpPr txBox="1"/>
          <p:nvPr/>
        </p:nvSpPr>
        <p:spPr>
          <a:xfrm>
            <a:off x="128160" y="6041838"/>
            <a:ext cx="6835514" cy="369332"/>
          </a:xfrm>
          <a:prstGeom prst="rect">
            <a:avLst/>
          </a:prstGeom>
          <a:noFill/>
        </p:spPr>
        <p:txBody>
          <a:bodyPr wrap="square" rtlCol="0">
            <a:spAutoFit/>
          </a:bodyPr>
          <a:lstStyle/>
          <a:p>
            <a:r>
              <a:rPr lang="en-IN" dirty="0" smtClean="0"/>
              <a:t>Entities with sentiment, wiki data (if available)</a:t>
            </a:r>
            <a:endParaRPr lang="en-IN" dirty="0"/>
          </a:p>
        </p:txBody>
      </p:sp>
      <p:sp>
        <p:nvSpPr>
          <p:cNvPr id="14" name="TextBox 13"/>
          <p:cNvSpPr txBox="1"/>
          <p:nvPr/>
        </p:nvSpPr>
        <p:spPr>
          <a:xfrm>
            <a:off x="8263036" y="4720440"/>
            <a:ext cx="3794099" cy="646331"/>
          </a:xfrm>
          <a:prstGeom prst="rect">
            <a:avLst/>
          </a:prstGeom>
          <a:noFill/>
        </p:spPr>
        <p:txBody>
          <a:bodyPr wrap="square" rtlCol="0">
            <a:spAutoFit/>
          </a:bodyPr>
          <a:lstStyle/>
          <a:p>
            <a:r>
              <a:rPr lang="en-IN" dirty="0" smtClean="0"/>
              <a:t>Document and sentence level sentiment with score and score range</a:t>
            </a:r>
            <a:endParaRPr lang="en-IN" dirty="0"/>
          </a:p>
        </p:txBody>
      </p:sp>
      <p:sp>
        <p:nvSpPr>
          <p:cNvPr id="15" name="TextBox 14"/>
          <p:cNvSpPr txBox="1"/>
          <p:nvPr/>
        </p:nvSpPr>
        <p:spPr>
          <a:xfrm>
            <a:off x="10740238" y="6306432"/>
            <a:ext cx="1289155" cy="369332"/>
          </a:xfrm>
          <a:prstGeom prst="rect">
            <a:avLst/>
          </a:prstGeom>
          <a:noFill/>
        </p:spPr>
        <p:txBody>
          <a:bodyPr wrap="square" rtlCol="0">
            <a:spAutoFit/>
          </a:bodyPr>
          <a:lstStyle/>
          <a:p>
            <a:r>
              <a:rPr lang="en-IN" dirty="0" smtClean="0"/>
              <a:t>Categories</a:t>
            </a:r>
            <a:endParaRPr lang="en-IN" dirty="0"/>
          </a:p>
        </p:txBody>
      </p:sp>
    </p:spTree>
    <p:extLst>
      <p:ext uri="{BB962C8B-B14F-4D97-AF65-F5344CB8AC3E}">
        <p14:creationId xmlns:p14="http://schemas.microsoft.com/office/powerpoint/2010/main" val="3318713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2" name="TextBox 1"/>
          <p:cNvSpPr txBox="1"/>
          <p:nvPr/>
        </p:nvSpPr>
        <p:spPr>
          <a:xfrm flipH="1">
            <a:off x="308043" y="392975"/>
            <a:ext cx="10777182" cy="738664"/>
          </a:xfrm>
          <a:prstGeom prst="rect">
            <a:avLst/>
          </a:prstGeom>
          <a:noFill/>
        </p:spPr>
        <p:txBody>
          <a:bodyPr wrap="square" rtlCol="0">
            <a:spAutoFit/>
          </a:bodyPr>
          <a:lstStyle/>
          <a:p>
            <a:r>
              <a:rPr lang="en-IN" sz="2400" b="1" dirty="0" smtClean="0"/>
              <a:t>Observations</a:t>
            </a:r>
          </a:p>
          <a:p>
            <a:r>
              <a:rPr lang="en-IN" dirty="0" smtClean="0"/>
              <a:t>For analysis purpose used same text and same </a:t>
            </a:r>
            <a:r>
              <a:rPr lang="en-IN" dirty="0" err="1" smtClean="0"/>
              <a:t>url</a:t>
            </a:r>
            <a:r>
              <a:rPr lang="en-IN" dirty="0" smtClean="0"/>
              <a:t>.</a:t>
            </a:r>
          </a:p>
        </p:txBody>
      </p:sp>
      <p:graphicFrame>
        <p:nvGraphicFramePr>
          <p:cNvPr id="3" name="Table 2"/>
          <p:cNvGraphicFramePr>
            <a:graphicFrameLocks noGrp="1"/>
          </p:cNvGraphicFramePr>
          <p:nvPr>
            <p:extLst>
              <p:ext uri="{D42A27DB-BD31-4B8C-83A1-F6EECF244321}">
                <p14:modId xmlns:p14="http://schemas.microsoft.com/office/powerpoint/2010/main" val="666853121"/>
              </p:ext>
            </p:extLst>
          </p:nvPr>
        </p:nvGraphicFramePr>
        <p:xfrm>
          <a:off x="1458538" y="1476885"/>
          <a:ext cx="10462389" cy="4189684"/>
        </p:xfrm>
        <a:graphic>
          <a:graphicData uri="http://schemas.openxmlformats.org/drawingml/2006/table">
            <a:tbl>
              <a:tblPr firstRow="1" bandRow="1">
                <a:tableStyleId>{5C22544A-7EE6-4342-B048-85BDC9FD1C3A}</a:tableStyleId>
              </a:tblPr>
              <a:tblGrid>
                <a:gridCol w="3487463"/>
                <a:gridCol w="3487463"/>
                <a:gridCol w="3487463"/>
              </a:tblGrid>
              <a:tr h="709918">
                <a:tc>
                  <a:txBody>
                    <a:bodyPr/>
                    <a:lstStyle/>
                    <a:p>
                      <a:r>
                        <a:rPr lang="en-IN" dirty="0" smtClean="0"/>
                        <a:t>Stanford</a:t>
                      </a:r>
                      <a:r>
                        <a:rPr lang="en-IN" baseline="0" dirty="0" smtClean="0"/>
                        <a:t> NLP for IE</a:t>
                      </a:r>
                      <a:endParaRPr lang="en-IN" dirty="0"/>
                    </a:p>
                  </a:txBody>
                  <a:tcPr/>
                </a:tc>
                <a:tc>
                  <a:txBody>
                    <a:bodyPr/>
                    <a:lstStyle/>
                    <a:p>
                      <a:r>
                        <a:rPr lang="en-IN" dirty="0" smtClean="0"/>
                        <a:t>IBM Watson for IE</a:t>
                      </a:r>
                      <a:endParaRPr lang="en-IN" dirty="0"/>
                    </a:p>
                  </a:txBody>
                  <a:tcPr/>
                </a:tc>
                <a:tc>
                  <a:txBody>
                    <a:bodyPr/>
                    <a:lstStyle/>
                    <a:p>
                      <a:r>
                        <a:rPr lang="en-IN" dirty="0" smtClean="0"/>
                        <a:t>Google Cloud Natural Language API</a:t>
                      </a:r>
                      <a:endParaRPr lang="en-IN" dirty="0"/>
                    </a:p>
                  </a:txBody>
                  <a:tcPr/>
                </a:tc>
              </a:tr>
              <a:tr h="709918">
                <a:tc>
                  <a:txBody>
                    <a:bodyPr/>
                    <a:lstStyle/>
                    <a:p>
                      <a:r>
                        <a:rPr lang="en-IN" dirty="0" smtClean="0"/>
                        <a:t>Supported </a:t>
                      </a:r>
                      <a:endParaRPr lang="en-IN" dirty="0"/>
                    </a:p>
                  </a:txBody>
                  <a:tcPr/>
                </a:tc>
                <a:tc>
                  <a:txBody>
                    <a:bodyPr/>
                    <a:lstStyle/>
                    <a:p>
                      <a:r>
                        <a:rPr lang="en-IN" dirty="0" smtClean="0"/>
                        <a:t>Supported</a:t>
                      </a:r>
                      <a:r>
                        <a:rPr lang="en-IN" baseline="0" dirty="0" smtClean="0"/>
                        <a:t> along with entity level sentiment score</a:t>
                      </a:r>
                      <a:endParaRPr lang="en-IN" dirty="0"/>
                    </a:p>
                  </a:txBody>
                  <a:tcPr/>
                </a:tc>
                <a:tc>
                  <a:txBody>
                    <a:bodyPr/>
                    <a:lstStyle/>
                    <a:p>
                      <a:r>
                        <a:rPr lang="en-IN" dirty="0" smtClean="0"/>
                        <a:t>Supported </a:t>
                      </a:r>
                      <a:r>
                        <a:rPr lang="en-IN" baseline="0" dirty="0" smtClean="0"/>
                        <a:t>with entity level sentiment score</a:t>
                      </a:r>
                      <a:endParaRPr lang="en-IN" dirty="0"/>
                    </a:p>
                  </a:txBody>
                  <a:tcPr/>
                </a:tc>
              </a:tr>
              <a:tr h="709918">
                <a:tc>
                  <a:txBody>
                    <a:bodyPr/>
                    <a:lstStyle/>
                    <a:p>
                      <a:r>
                        <a:rPr lang="en-IN" dirty="0" smtClean="0"/>
                        <a:t>Cannot extract useful information</a:t>
                      </a:r>
                      <a:endParaRPr lang="en-IN" dirty="0"/>
                    </a:p>
                  </a:txBody>
                  <a:tcPr/>
                </a:tc>
                <a:tc>
                  <a:txBody>
                    <a:bodyPr/>
                    <a:lstStyle/>
                    <a:p>
                      <a:r>
                        <a:rPr lang="en-IN" dirty="0" smtClean="0"/>
                        <a:t>Supported</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Cannot extract useful information</a:t>
                      </a:r>
                    </a:p>
                    <a:p>
                      <a:r>
                        <a:rPr lang="en-IN" dirty="0" smtClean="0"/>
                        <a:t>Consider</a:t>
                      </a:r>
                      <a:r>
                        <a:rPr lang="en-IN" baseline="0" dirty="0" smtClean="0"/>
                        <a:t> it as entity ‘Other’</a:t>
                      </a:r>
                      <a:endParaRPr lang="en-IN" dirty="0"/>
                    </a:p>
                  </a:txBody>
                  <a:tcPr/>
                </a:tc>
              </a:tr>
              <a:tr h="713245">
                <a:tc>
                  <a:txBody>
                    <a:bodyPr/>
                    <a:lstStyle/>
                    <a:p>
                      <a:r>
                        <a:rPr lang="en-IN" dirty="0" smtClean="0"/>
                        <a:t>No predefined Categories</a:t>
                      </a:r>
                      <a:endParaRPr lang="en-IN" dirty="0"/>
                    </a:p>
                  </a:txBody>
                  <a:tcPr/>
                </a:tc>
                <a:tc>
                  <a:txBody>
                    <a:bodyPr/>
                    <a:lstStyle/>
                    <a:p>
                      <a:r>
                        <a:rPr lang="en-IN" dirty="0" smtClean="0"/>
                        <a:t>Has predefined</a:t>
                      </a:r>
                      <a:r>
                        <a:rPr lang="en-IN" baseline="0" dirty="0" smtClean="0"/>
                        <a:t> categories</a:t>
                      </a:r>
                      <a:endParaRPr lang="en-IN" dirty="0"/>
                    </a:p>
                  </a:txBody>
                  <a:tcPr/>
                </a:tc>
                <a:tc>
                  <a:txBody>
                    <a:bodyPr/>
                    <a:lstStyle/>
                    <a:p>
                      <a:r>
                        <a:rPr lang="en-IN" dirty="0" smtClean="0"/>
                        <a:t>Has predefined</a:t>
                      </a:r>
                      <a:r>
                        <a:rPr lang="en-IN" baseline="0" dirty="0" smtClean="0"/>
                        <a:t> categories(approx. 700+)</a:t>
                      </a:r>
                      <a:endParaRPr lang="en-IN" dirty="0"/>
                    </a:p>
                  </a:txBody>
                  <a:tcPr/>
                </a:tc>
              </a:tr>
              <a:tr h="7980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Sentiment, POS, Lemma, Dependency parse</a:t>
                      </a:r>
                      <a:endParaRPr lang="en-IN" dirty="0"/>
                    </a:p>
                  </a:txBody>
                  <a:tcPr/>
                </a:tc>
                <a:tc>
                  <a:txBody>
                    <a:bodyPr/>
                    <a:lstStyle/>
                    <a:p>
                      <a:r>
                        <a:rPr lang="en-IN" dirty="0" smtClean="0"/>
                        <a:t>Sentiment, emotion, keyword, category, semantic roles, concept</a:t>
                      </a:r>
                      <a:endParaRPr lang="en-IN" dirty="0"/>
                    </a:p>
                  </a:txBody>
                  <a:tcPr/>
                </a:tc>
                <a:tc>
                  <a:txBody>
                    <a:bodyPr/>
                    <a:lstStyle/>
                    <a:p>
                      <a:r>
                        <a:rPr lang="en-IN" dirty="0" smtClean="0"/>
                        <a:t>Sentiment, syntax,</a:t>
                      </a:r>
                      <a:r>
                        <a:rPr lang="en-IN" baseline="0" dirty="0" smtClean="0"/>
                        <a:t> category</a:t>
                      </a:r>
                      <a:endParaRPr lang="en-IN" dirty="0"/>
                    </a:p>
                  </a:txBody>
                  <a:tcPr/>
                </a:tc>
              </a:tr>
              <a:tr h="5486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Support Multi-Lang(</a:t>
                      </a:r>
                      <a:r>
                        <a:rPr lang="en-IN" dirty="0" err="1" smtClean="0"/>
                        <a:t>Eng</a:t>
                      </a:r>
                      <a:r>
                        <a:rPr lang="en-IN" dirty="0" smtClean="0"/>
                        <a:t>,</a:t>
                      </a:r>
                      <a:r>
                        <a:rPr lang="en-IN" baseline="0" dirty="0" smtClean="0"/>
                        <a:t> Japanese</a:t>
                      </a:r>
                      <a:r>
                        <a:rPr lang="en-IN" dirty="0" smtClean="0"/>
                        <a:t>)</a:t>
                      </a:r>
                      <a:endParaRPr lang="en-IN" dirty="0"/>
                    </a:p>
                  </a:txBody>
                  <a:tcPr/>
                </a:tc>
                <a:tc>
                  <a:txBody>
                    <a:bodyPr/>
                    <a:lstStyle/>
                    <a:p>
                      <a:r>
                        <a:rPr lang="en-IN" dirty="0" smtClean="0"/>
                        <a:t>Doesn’t Support Multi-</a:t>
                      </a:r>
                      <a:r>
                        <a:rPr lang="en-IN" dirty="0" err="1" smtClean="0"/>
                        <a:t>lang</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Support Multi-Lang(almost all)</a:t>
                      </a:r>
                      <a:endParaRPr lang="en-IN" dirty="0"/>
                    </a:p>
                  </a:txBody>
                  <a:tcPr/>
                </a:tc>
              </a:tr>
            </a:tbl>
          </a:graphicData>
        </a:graphic>
      </p:graphicFrame>
      <p:sp>
        <p:nvSpPr>
          <p:cNvPr id="4" name="TextBox 3"/>
          <p:cNvSpPr txBox="1"/>
          <p:nvPr/>
        </p:nvSpPr>
        <p:spPr>
          <a:xfrm>
            <a:off x="112798" y="2223873"/>
            <a:ext cx="1499761" cy="646331"/>
          </a:xfrm>
          <a:prstGeom prst="rect">
            <a:avLst/>
          </a:prstGeom>
          <a:noFill/>
        </p:spPr>
        <p:txBody>
          <a:bodyPr wrap="square" rtlCol="0">
            <a:spAutoFit/>
          </a:bodyPr>
          <a:lstStyle/>
          <a:p>
            <a:r>
              <a:rPr lang="en-IN" dirty="0" smtClean="0"/>
              <a:t>Named entity Recognition</a:t>
            </a:r>
            <a:endParaRPr lang="en-IN" dirty="0"/>
          </a:p>
        </p:txBody>
      </p:sp>
      <p:sp>
        <p:nvSpPr>
          <p:cNvPr id="5" name="TextBox 4"/>
          <p:cNvSpPr txBox="1"/>
          <p:nvPr/>
        </p:nvSpPr>
        <p:spPr>
          <a:xfrm>
            <a:off x="308043" y="3029474"/>
            <a:ext cx="1109272" cy="369332"/>
          </a:xfrm>
          <a:prstGeom prst="rect">
            <a:avLst/>
          </a:prstGeom>
          <a:noFill/>
        </p:spPr>
        <p:txBody>
          <a:bodyPr wrap="square" rtlCol="0">
            <a:spAutoFit/>
          </a:bodyPr>
          <a:lstStyle/>
          <a:p>
            <a:r>
              <a:rPr lang="en-IN" dirty="0" smtClean="0"/>
              <a:t>URL</a:t>
            </a:r>
            <a:endParaRPr lang="en-IN" dirty="0"/>
          </a:p>
        </p:txBody>
      </p:sp>
      <p:sp>
        <p:nvSpPr>
          <p:cNvPr id="6" name="TextBox 5"/>
          <p:cNvSpPr txBox="1"/>
          <p:nvPr/>
        </p:nvSpPr>
        <p:spPr>
          <a:xfrm>
            <a:off x="123669" y="3714388"/>
            <a:ext cx="1334869" cy="369332"/>
          </a:xfrm>
          <a:prstGeom prst="rect">
            <a:avLst/>
          </a:prstGeom>
          <a:noFill/>
        </p:spPr>
        <p:txBody>
          <a:bodyPr wrap="square" rtlCol="0">
            <a:spAutoFit/>
          </a:bodyPr>
          <a:lstStyle/>
          <a:p>
            <a:r>
              <a:rPr lang="en-IN" dirty="0" smtClean="0"/>
              <a:t>Categories</a:t>
            </a:r>
            <a:endParaRPr lang="en-IN" dirty="0"/>
          </a:p>
        </p:txBody>
      </p:sp>
      <p:sp>
        <p:nvSpPr>
          <p:cNvPr id="7" name="TextBox 6"/>
          <p:cNvSpPr txBox="1"/>
          <p:nvPr/>
        </p:nvSpPr>
        <p:spPr>
          <a:xfrm flipH="1">
            <a:off x="308043" y="4534501"/>
            <a:ext cx="1109272" cy="369332"/>
          </a:xfrm>
          <a:prstGeom prst="rect">
            <a:avLst/>
          </a:prstGeom>
          <a:noFill/>
        </p:spPr>
        <p:txBody>
          <a:bodyPr wrap="square" rtlCol="0">
            <a:spAutoFit/>
          </a:bodyPr>
          <a:lstStyle/>
          <a:p>
            <a:r>
              <a:rPr lang="en-IN" dirty="0" smtClean="0"/>
              <a:t>Others  </a:t>
            </a:r>
            <a:endParaRPr lang="en-IN" dirty="0"/>
          </a:p>
        </p:txBody>
      </p:sp>
      <p:sp>
        <p:nvSpPr>
          <p:cNvPr id="8" name="TextBox 7"/>
          <p:cNvSpPr txBox="1"/>
          <p:nvPr/>
        </p:nvSpPr>
        <p:spPr>
          <a:xfrm>
            <a:off x="164892" y="5192206"/>
            <a:ext cx="1293646" cy="369332"/>
          </a:xfrm>
          <a:prstGeom prst="rect">
            <a:avLst/>
          </a:prstGeom>
          <a:noFill/>
        </p:spPr>
        <p:txBody>
          <a:bodyPr wrap="square" rtlCol="0">
            <a:spAutoFit/>
          </a:bodyPr>
          <a:lstStyle/>
          <a:p>
            <a:r>
              <a:rPr lang="en-IN" dirty="0" smtClean="0"/>
              <a:t>Multi-Lang</a:t>
            </a:r>
            <a:endParaRPr lang="en-IN" dirty="0"/>
          </a:p>
        </p:txBody>
      </p:sp>
    </p:spTree>
    <p:extLst>
      <p:ext uri="{BB962C8B-B14F-4D97-AF65-F5344CB8AC3E}">
        <p14:creationId xmlns:p14="http://schemas.microsoft.com/office/powerpoint/2010/main" val="1573983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3133</TotalTime>
  <Words>647</Words>
  <Application>Microsoft Office PowerPoint</Application>
  <PresentationFormat>Widescreen</PresentationFormat>
  <Paragraphs>130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ＭＳ Ｐゴシック</vt:lpstr>
      <vt:lpstr>Arial</vt:lpstr>
      <vt:lpstr>Calibri</vt:lpstr>
      <vt:lpstr>Wingdings</vt:lpstr>
      <vt:lpstr>Wingdings 3</vt:lpstr>
      <vt:lpstr>Facet</vt:lpstr>
      <vt:lpstr>NLP Applications Area Investigations: Information Extraction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Applications Area Investigations: Information Extraction</dc:title>
  <dc:creator>user</dc:creator>
  <cp:lastModifiedBy>user</cp:lastModifiedBy>
  <cp:revision>47</cp:revision>
  <dcterms:created xsi:type="dcterms:W3CDTF">2017-11-30T02:05:08Z</dcterms:created>
  <dcterms:modified xsi:type="dcterms:W3CDTF">2017-12-03T03:15:13Z</dcterms:modified>
</cp:coreProperties>
</file>