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63" r:id="rId8"/>
    <p:sldId id="264" r:id="rId9"/>
    <p:sldId id="265"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1"/>
  </p:normalViewPr>
  <p:slideViewPr>
    <p:cSldViewPr>
      <p:cViewPr varScale="1">
        <p:scale>
          <a:sx n="91" d="100"/>
          <a:sy n="91" d="100"/>
        </p:scale>
        <p:origin x="170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12/3/17</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83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7941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080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3779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76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958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582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999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122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387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95359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D8BD707-D9CF-40AE-B4C6-C98DA3205C09}" type="datetimeFigureOut">
              <a:rPr lang="en-US" smtClean="0"/>
              <a:pPr/>
              <a:t>12/3/17</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63048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ltaVista" TargetMode="External"/><Relationship Id="rId4" Type="http://schemas.openxmlformats.org/officeDocument/2006/relationships/hyperlink" Target="https://en.wikipedia.org/wiki/PageRank" TargetMode="External"/><Relationship Id="rId5" Type="http://schemas.openxmlformats.org/officeDocument/2006/relationships/hyperlink" Target="https://en.wikipedia.org/wiki/Full-text_search" TargetMode="External"/><Relationship Id="rId6" Type="http://schemas.openxmlformats.org/officeDocument/2006/relationships/hyperlink" Target="https://searchenginewatch.com/sew/news/2047405/how-altavista-works" TargetMode="External"/><Relationship Id="rId7" Type="http://schemas.openxmlformats.org/officeDocument/2006/relationships/hyperlink" Target="https://dl.acm.org/citation.cfm?id=1516224" TargetMode="External"/><Relationship Id="rId1" Type="http://schemas.openxmlformats.org/officeDocument/2006/relationships/slideLayout" Target="../slideLayouts/slideLayout2.xml"/><Relationship Id="rId2" Type="http://schemas.openxmlformats.org/officeDocument/2006/relationships/hyperlink" Target="http://homepage.univie.ac.at/juan.gorraiz/Vortrag/altavista3.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C684499-6F30-4C6A-8094-E2E3E91B30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6"/>
            <a:ext cx="9144000" cy="6858000"/>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D5AECED4-26C2-4E8F-A340-2402369DC2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0" y="246888"/>
            <a:ext cx="879348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xmlns="" id="{C9213D27-7A25-46D8-B1BD-E470E49C6C2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970932" y="2054826"/>
            <a:ext cx="0" cy="2743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7EEFE7B9-3CFA-4491-A60E-B73D735AFEC2}"/>
              </a:ext>
            </a:extLst>
          </p:cNvPr>
          <p:cNvSpPr>
            <a:spLocks noGrp="1"/>
          </p:cNvSpPr>
          <p:nvPr>
            <p:ph type="ctrTitle"/>
          </p:nvPr>
        </p:nvSpPr>
        <p:spPr>
          <a:xfrm>
            <a:off x="671600" y="863364"/>
            <a:ext cx="4993107" cy="5126124"/>
          </a:xfrm>
        </p:spPr>
        <p:txBody>
          <a:bodyPr anchor="ctr">
            <a:normAutofit/>
          </a:bodyPr>
          <a:lstStyle/>
          <a:p>
            <a:pPr algn="r"/>
            <a:r>
              <a:rPr lang="en-IN" sz="5700" dirty="0">
                <a:solidFill>
                  <a:schemeClr val="tx1"/>
                </a:solidFill>
              </a:rPr>
              <a:t>Information retrieval/ search engines</a:t>
            </a:r>
          </a:p>
        </p:txBody>
      </p:sp>
      <p:sp>
        <p:nvSpPr>
          <p:cNvPr id="3" name="Subtitle 2">
            <a:extLst>
              <a:ext uri="{FF2B5EF4-FFF2-40B4-BE49-F238E27FC236}">
                <a16:creationId xmlns:a16="http://schemas.microsoft.com/office/drawing/2014/main" xmlns="" id="{14D506F6-AD56-4565-BE84-19B2DC976C51}"/>
              </a:ext>
            </a:extLst>
          </p:cNvPr>
          <p:cNvSpPr>
            <a:spLocks noGrp="1"/>
          </p:cNvSpPr>
          <p:nvPr>
            <p:ph type="subTitle" idx="1"/>
          </p:nvPr>
        </p:nvSpPr>
        <p:spPr>
          <a:xfrm>
            <a:off x="6264705" y="863364"/>
            <a:ext cx="2312240" cy="5120435"/>
          </a:xfrm>
        </p:spPr>
        <p:txBody>
          <a:bodyPr anchor="ctr">
            <a:normAutofit/>
          </a:bodyPr>
          <a:lstStyle/>
          <a:p>
            <a:pPr algn="l"/>
            <a:r>
              <a:rPr lang="en-IN" sz="1700" dirty="0">
                <a:solidFill>
                  <a:schemeClr val="tx1"/>
                </a:solidFill>
              </a:rPr>
              <a:t>By </a:t>
            </a:r>
          </a:p>
          <a:p>
            <a:pPr algn="l"/>
            <a:r>
              <a:rPr lang="en-IN" sz="1700" dirty="0">
                <a:solidFill>
                  <a:schemeClr val="tx1"/>
                </a:solidFill>
              </a:rPr>
              <a:t>Nupur Kulkarni</a:t>
            </a:r>
          </a:p>
          <a:p>
            <a:pPr algn="l"/>
            <a:r>
              <a:rPr lang="en-IN" sz="1700" dirty="0">
                <a:solidFill>
                  <a:schemeClr val="tx1"/>
                </a:solidFill>
              </a:rPr>
              <a:t>631402325</a:t>
            </a:r>
          </a:p>
        </p:txBody>
      </p:sp>
    </p:spTree>
    <p:extLst>
      <p:ext uri="{BB962C8B-B14F-4D97-AF65-F5344CB8AC3E}">
        <p14:creationId xmlns:p14="http://schemas.microsoft.com/office/powerpoint/2010/main" val="10815050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B7B2621-FD22-4991-942F-C9D6C5A5A970}"/>
              </a:ext>
            </a:extLst>
          </p:cNvPr>
          <p:cNvSpPr/>
          <p:nvPr/>
        </p:nvSpPr>
        <p:spPr>
          <a:xfrm>
            <a:off x="2362200" y="2875002"/>
            <a:ext cx="4419600" cy="1107996"/>
          </a:xfrm>
          <a:prstGeom prst="rect">
            <a:avLst/>
          </a:prstGeom>
        </p:spPr>
        <p:txBody>
          <a:bodyPr wrap="square">
            <a:spAutoFit/>
          </a:bodyPr>
          <a:lstStyle/>
          <a:p>
            <a:pPr algn="ctr"/>
            <a:r>
              <a:rPr lang="en-IN" sz="6600" dirty="0">
                <a:solidFill>
                  <a:srgbClr val="A6B727"/>
                </a:solidFill>
                <a:ea typeface="+mj-ea"/>
                <a:cs typeface="+mj-cs"/>
              </a:rPr>
              <a:t>Thank You!</a:t>
            </a:r>
            <a:endParaRPr lang="en-IN" sz="6600" dirty="0"/>
          </a:p>
        </p:txBody>
      </p:sp>
    </p:spTree>
    <p:extLst>
      <p:ext uri="{BB962C8B-B14F-4D97-AF65-F5344CB8AC3E}">
        <p14:creationId xmlns:p14="http://schemas.microsoft.com/office/powerpoint/2010/main" val="60977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BF354-A4D3-473F-8C39-A83C3ECCCB94}"/>
              </a:ext>
            </a:extLst>
          </p:cNvPr>
          <p:cNvSpPr>
            <a:spLocks noGrp="1"/>
          </p:cNvSpPr>
          <p:nvPr>
            <p:ph type="title"/>
          </p:nvPr>
        </p:nvSpPr>
        <p:spPr>
          <a:xfrm>
            <a:off x="457200" y="548640"/>
            <a:ext cx="7406640" cy="822960"/>
          </a:xfrm>
        </p:spPr>
        <p:txBody>
          <a:bodyPr/>
          <a:lstStyle/>
          <a:p>
            <a:r>
              <a:rPr lang="en-IN" dirty="0"/>
              <a:t>Introduction</a:t>
            </a:r>
          </a:p>
        </p:txBody>
      </p:sp>
      <p:sp>
        <p:nvSpPr>
          <p:cNvPr id="3" name="Content Placeholder 2">
            <a:extLst>
              <a:ext uri="{FF2B5EF4-FFF2-40B4-BE49-F238E27FC236}">
                <a16:creationId xmlns:a16="http://schemas.microsoft.com/office/drawing/2014/main" xmlns="" id="{C893825F-3589-46A5-BAFC-D2D7C1E13F4B}"/>
              </a:ext>
            </a:extLst>
          </p:cNvPr>
          <p:cNvSpPr>
            <a:spLocks noGrp="1"/>
          </p:cNvSpPr>
          <p:nvPr>
            <p:ph idx="1"/>
          </p:nvPr>
        </p:nvSpPr>
        <p:spPr>
          <a:xfrm>
            <a:off x="457200" y="1871692"/>
            <a:ext cx="8229600" cy="4511040"/>
          </a:xfrm>
        </p:spPr>
        <p:txBody>
          <a:bodyPr>
            <a:normAutofit/>
          </a:bodyPr>
          <a:lstStyle/>
          <a:p>
            <a:pPr algn="just"/>
            <a:r>
              <a:rPr lang="en-IN" dirty="0"/>
              <a:t>What is Information Retrieval ?</a:t>
            </a:r>
          </a:p>
          <a:p>
            <a:pPr marL="34290" indent="0" algn="just">
              <a:buNone/>
            </a:pPr>
            <a:r>
              <a:rPr lang="en-IN" dirty="0">
                <a:solidFill>
                  <a:schemeClr val="tx1"/>
                </a:solidFill>
              </a:rPr>
              <a:t>Information retrieval (IR) is the activity of obtaining information resources relevant to an information need from a collection of information resources. </a:t>
            </a:r>
          </a:p>
          <a:p>
            <a:pPr marL="34290" indent="0" algn="just">
              <a:buNone/>
            </a:pPr>
            <a:r>
              <a:rPr lang="en-IN" dirty="0">
                <a:solidFill>
                  <a:schemeClr val="tx1"/>
                </a:solidFill>
              </a:rPr>
              <a:t>Information retrieval is the science of searching for information in a document, searching for documents themselves, and also searching for metadata that describe data, and for databases of texts, images or sounds.</a:t>
            </a:r>
          </a:p>
          <a:p>
            <a:pPr algn="just"/>
            <a:r>
              <a:rPr lang="en-IN" dirty="0"/>
              <a:t>Search Engines</a:t>
            </a:r>
          </a:p>
          <a:p>
            <a:pPr marL="34290" indent="0" algn="just">
              <a:buNone/>
            </a:pPr>
            <a:r>
              <a:rPr lang="en-IN" dirty="0">
                <a:solidFill>
                  <a:schemeClr val="tx1"/>
                </a:solidFill>
              </a:rPr>
              <a:t>Automated information retrieval systems are used to reduce what has been called information overload. Many universities and public libraries use IR systems to provide access to books, journals and other documents. Web search engines are the most visible IR applications.</a:t>
            </a:r>
          </a:p>
        </p:txBody>
      </p:sp>
      <p:cxnSp>
        <p:nvCxnSpPr>
          <p:cNvPr id="5" name="Straight Connector 4">
            <a:extLst>
              <a:ext uri="{FF2B5EF4-FFF2-40B4-BE49-F238E27FC236}">
                <a16:creationId xmlns:a16="http://schemas.microsoft.com/office/drawing/2014/main" xmlns="" id="{F167CC1A-D108-4040-ABA7-6AD7850251D7}"/>
              </a:ext>
            </a:extLst>
          </p:cNvPr>
          <p:cNvCxnSpPr/>
          <p:nvPr/>
        </p:nvCxnSpPr>
        <p:spPr>
          <a:xfrm>
            <a:off x="144000" y="1371600"/>
            <a:ext cx="88560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27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1591-B5D1-4444-B92E-5BBFB2247897}"/>
              </a:ext>
            </a:extLst>
          </p:cNvPr>
          <p:cNvSpPr>
            <a:spLocks noGrp="1"/>
          </p:cNvSpPr>
          <p:nvPr>
            <p:ph type="title"/>
          </p:nvPr>
        </p:nvSpPr>
        <p:spPr>
          <a:xfrm>
            <a:off x="381000" y="548641"/>
            <a:ext cx="7406640" cy="822959"/>
          </a:xfrm>
        </p:spPr>
        <p:txBody>
          <a:bodyPr/>
          <a:lstStyle/>
          <a:p>
            <a:r>
              <a:rPr lang="en-IN" dirty="0"/>
              <a:t>Overview</a:t>
            </a:r>
          </a:p>
        </p:txBody>
      </p:sp>
      <p:sp>
        <p:nvSpPr>
          <p:cNvPr id="3" name="Content Placeholder 2">
            <a:extLst>
              <a:ext uri="{FF2B5EF4-FFF2-40B4-BE49-F238E27FC236}">
                <a16:creationId xmlns:a16="http://schemas.microsoft.com/office/drawing/2014/main" xmlns="" id="{A4FFC139-0DF1-4BDE-8916-69F90343F376}"/>
              </a:ext>
            </a:extLst>
          </p:cNvPr>
          <p:cNvSpPr>
            <a:spLocks noGrp="1"/>
          </p:cNvSpPr>
          <p:nvPr>
            <p:ph idx="1"/>
          </p:nvPr>
        </p:nvSpPr>
        <p:spPr>
          <a:xfrm>
            <a:off x="381000" y="1600200"/>
            <a:ext cx="8381999" cy="4876800"/>
          </a:xfrm>
        </p:spPr>
        <p:txBody>
          <a:bodyPr>
            <a:normAutofit lnSpcReduction="10000"/>
          </a:bodyPr>
          <a:lstStyle/>
          <a:p>
            <a:pPr algn="just"/>
            <a:r>
              <a:rPr lang="en-IN" dirty="0">
                <a:solidFill>
                  <a:schemeClr val="tx1"/>
                </a:solidFill>
              </a:rPr>
              <a:t>An information retrieval process begins when a user enters a query into the system. </a:t>
            </a:r>
          </a:p>
          <a:p>
            <a:pPr algn="just"/>
            <a:r>
              <a:rPr lang="en-IN" dirty="0">
                <a:solidFill>
                  <a:schemeClr val="tx1"/>
                </a:solidFill>
              </a:rPr>
              <a:t>Queries are formal statements of information needs, for example search strings in web search engines.</a:t>
            </a:r>
          </a:p>
          <a:p>
            <a:pPr algn="just"/>
            <a:r>
              <a:rPr lang="en-IN" dirty="0">
                <a:solidFill>
                  <a:schemeClr val="tx1"/>
                </a:solidFill>
              </a:rPr>
              <a:t>In information retrieval a query does not uniquely identify a single object in the collection. Instead, several objects may match the query, perhaps with different degrees of relevancy.</a:t>
            </a:r>
          </a:p>
          <a:p>
            <a:pPr algn="just"/>
            <a:r>
              <a:rPr lang="en-IN" dirty="0">
                <a:solidFill>
                  <a:schemeClr val="tx1"/>
                </a:solidFill>
              </a:rPr>
              <a:t>An object is an entity that is represented by information in a content collection or database. User queries are matched against the database information. However, as opposed to classical SQL queries of a database, in information retrieval the results returned may or may not match the query, so results are typically ranked. This ranking of results is a key difference of information retrieval searching compared to database searching.</a:t>
            </a:r>
          </a:p>
          <a:p>
            <a:pPr algn="just"/>
            <a:r>
              <a:rPr lang="en-IN" dirty="0">
                <a:solidFill>
                  <a:schemeClr val="tx1"/>
                </a:solidFill>
              </a:rPr>
              <a:t>In this presentation I am trying to explain 2 IR based search engines using different algorithms for searching and pros and cons of each search technique.</a:t>
            </a:r>
          </a:p>
          <a:p>
            <a:pPr algn="just"/>
            <a:endParaRPr lang="en-IN" dirty="0">
              <a:solidFill>
                <a:schemeClr val="tx1"/>
              </a:solidFill>
            </a:endParaRPr>
          </a:p>
        </p:txBody>
      </p:sp>
      <p:cxnSp>
        <p:nvCxnSpPr>
          <p:cNvPr id="4" name="Straight Connector 3">
            <a:extLst>
              <a:ext uri="{FF2B5EF4-FFF2-40B4-BE49-F238E27FC236}">
                <a16:creationId xmlns:a16="http://schemas.microsoft.com/office/drawing/2014/main" xmlns="" id="{A72FB52D-B781-4B04-8F64-8AE77AE73E1E}"/>
              </a:ext>
            </a:extLst>
          </p:cNvPr>
          <p:cNvCxnSpPr/>
          <p:nvPr/>
        </p:nvCxnSpPr>
        <p:spPr>
          <a:xfrm>
            <a:off x="144000" y="1371600"/>
            <a:ext cx="88560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36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680C6-4998-4E6B-B888-40627A55C514}"/>
              </a:ext>
            </a:extLst>
          </p:cNvPr>
          <p:cNvSpPr>
            <a:spLocks noGrp="1"/>
          </p:cNvSpPr>
          <p:nvPr>
            <p:ph type="title"/>
          </p:nvPr>
        </p:nvSpPr>
        <p:spPr>
          <a:xfrm>
            <a:off x="381000" y="472440"/>
            <a:ext cx="7406640" cy="822960"/>
          </a:xfrm>
        </p:spPr>
        <p:txBody>
          <a:bodyPr/>
          <a:lstStyle/>
          <a:p>
            <a:r>
              <a:rPr lang="en-IN" dirty="0"/>
              <a:t>Example 1- AltaVista </a:t>
            </a:r>
          </a:p>
        </p:txBody>
      </p:sp>
      <p:sp>
        <p:nvSpPr>
          <p:cNvPr id="3" name="Content Placeholder 2">
            <a:extLst>
              <a:ext uri="{FF2B5EF4-FFF2-40B4-BE49-F238E27FC236}">
                <a16:creationId xmlns:a16="http://schemas.microsoft.com/office/drawing/2014/main" xmlns="" id="{2DCA20D3-05E7-41DF-8A06-1D10964286D0}"/>
              </a:ext>
            </a:extLst>
          </p:cNvPr>
          <p:cNvSpPr>
            <a:spLocks noGrp="1"/>
          </p:cNvSpPr>
          <p:nvPr>
            <p:ph idx="1"/>
          </p:nvPr>
        </p:nvSpPr>
        <p:spPr>
          <a:xfrm>
            <a:off x="381000" y="1524002"/>
            <a:ext cx="8382000" cy="4876796"/>
          </a:xfrm>
        </p:spPr>
        <p:txBody>
          <a:bodyPr/>
          <a:lstStyle/>
          <a:p>
            <a:pPr algn="just"/>
            <a:r>
              <a:rPr lang="en-IN" dirty="0">
                <a:solidFill>
                  <a:schemeClr val="tx1"/>
                </a:solidFill>
              </a:rPr>
              <a:t>AltaVista was created by researchers at Digital Equipment Corporation's Network Systems Laboratory and Western Research Laboratory who were trying to provide services to make finding files on the public network easier.</a:t>
            </a:r>
          </a:p>
          <a:p>
            <a:pPr algn="just"/>
            <a:r>
              <a:rPr lang="en-IN" dirty="0">
                <a:solidFill>
                  <a:schemeClr val="tx1"/>
                </a:solidFill>
              </a:rPr>
              <a:t>AltaVista was one of the most-used early search engines, but lost ground to Google and was purchased by Yahoo! in 2003.</a:t>
            </a:r>
          </a:p>
          <a:p>
            <a:pPr algn="just"/>
            <a:r>
              <a:rPr lang="en-IN" dirty="0">
                <a:solidFill>
                  <a:schemeClr val="tx1"/>
                </a:solidFill>
              </a:rPr>
              <a:t>Query searched: Justice League</a:t>
            </a:r>
          </a:p>
          <a:p>
            <a:pPr algn="just"/>
            <a:endParaRPr lang="en-IN" dirty="0">
              <a:solidFill>
                <a:schemeClr val="tx1"/>
              </a:solidFill>
            </a:endParaRPr>
          </a:p>
          <a:p>
            <a:pPr marL="34290" indent="0" algn="just">
              <a:buNone/>
            </a:pPr>
            <a:endParaRPr lang="en-IN" dirty="0">
              <a:solidFill>
                <a:schemeClr val="tx1"/>
              </a:solidFill>
            </a:endParaRPr>
          </a:p>
          <a:p>
            <a:pPr marL="34290" indent="0" algn="just">
              <a:buNone/>
            </a:pPr>
            <a:r>
              <a:rPr lang="en-IN" dirty="0">
                <a:solidFill>
                  <a:schemeClr val="tx1"/>
                </a:solidFill>
              </a:rPr>
              <a:t> </a:t>
            </a:r>
          </a:p>
          <a:p>
            <a:pPr marL="34290" indent="0" algn="just">
              <a:buNone/>
            </a:pPr>
            <a:endParaRPr lang="en-IN" dirty="0">
              <a:solidFill>
                <a:schemeClr val="tx1"/>
              </a:solidFill>
            </a:endParaRPr>
          </a:p>
          <a:p>
            <a:pPr marL="34290" indent="0" algn="just">
              <a:buNone/>
            </a:pPr>
            <a:endParaRPr lang="en-IN" dirty="0">
              <a:solidFill>
                <a:schemeClr val="tx1"/>
              </a:solidFill>
            </a:endParaRPr>
          </a:p>
        </p:txBody>
      </p:sp>
      <p:cxnSp>
        <p:nvCxnSpPr>
          <p:cNvPr id="4" name="Straight Connector 3">
            <a:extLst>
              <a:ext uri="{FF2B5EF4-FFF2-40B4-BE49-F238E27FC236}">
                <a16:creationId xmlns:a16="http://schemas.microsoft.com/office/drawing/2014/main" xmlns="" id="{A43C2B50-15C7-417E-A591-D959E067B901}"/>
              </a:ext>
            </a:extLst>
          </p:cNvPr>
          <p:cNvCxnSpPr/>
          <p:nvPr/>
        </p:nvCxnSpPr>
        <p:spPr>
          <a:xfrm>
            <a:off x="144000" y="1371600"/>
            <a:ext cx="8856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xmlns="" id="{2BFE6249-7A5F-4D49-B789-48279071DCB8}"/>
              </a:ext>
            </a:extLst>
          </p:cNvPr>
          <p:cNvPicPr>
            <a:picLocks noChangeAspect="1"/>
          </p:cNvPicPr>
          <p:nvPr/>
        </p:nvPicPr>
        <p:blipFill>
          <a:blip r:embed="rId2"/>
          <a:stretch>
            <a:fillRect/>
          </a:stretch>
        </p:blipFill>
        <p:spPr>
          <a:xfrm>
            <a:off x="533400" y="3505200"/>
            <a:ext cx="8001000" cy="2971800"/>
          </a:xfrm>
          <a:prstGeom prst="rect">
            <a:avLst/>
          </a:prstGeom>
        </p:spPr>
      </p:pic>
      <p:sp>
        <p:nvSpPr>
          <p:cNvPr id="6" name="Rectangle 5">
            <a:extLst>
              <a:ext uri="{FF2B5EF4-FFF2-40B4-BE49-F238E27FC236}">
                <a16:creationId xmlns:a16="http://schemas.microsoft.com/office/drawing/2014/main" xmlns="" id="{B0279F7C-5FFB-426E-B329-56FC497CD5C3}"/>
              </a:ext>
            </a:extLst>
          </p:cNvPr>
          <p:cNvSpPr/>
          <p:nvPr/>
        </p:nvSpPr>
        <p:spPr>
          <a:xfrm>
            <a:off x="3810000" y="6248400"/>
            <a:ext cx="762000" cy="3047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007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680C6-4998-4E6B-B888-40627A55C514}"/>
              </a:ext>
            </a:extLst>
          </p:cNvPr>
          <p:cNvSpPr>
            <a:spLocks noGrp="1"/>
          </p:cNvSpPr>
          <p:nvPr>
            <p:ph type="title"/>
          </p:nvPr>
        </p:nvSpPr>
        <p:spPr>
          <a:xfrm>
            <a:off x="381000" y="523430"/>
            <a:ext cx="7406640" cy="822960"/>
          </a:xfrm>
        </p:spPr>
        <p:txBody>
          <a:bodyPr/>
          <a:lstStyle/>
          <a:p>
            <a:r>
              <a:rPr lang="en-IN" dirty="0"/>
              <a:t>Example 2- Google Search</a:t>
            </a:r>
          </a:p>
        </p:txBody>
      </p:sp>
      <p:sp>
        <p:nvSpPr>
          <p:cNvPr id="3" name="Content Placeholder 2">
            <a:extLst>
              <a:ext uri="{FF2B5EF4-FFF2-40B4-BE49-F238E27FC236}">
                <a16:creationId xmlns:a16="http://schemas.microsoft.com/office/drawing/2014/main" xmlns="" id="{2DCA20D3-05E7-41DF-8A06-1D10964286D0}"/>
              </a:ext>
            </a:extLst>
          </p:cNvPr>
          <p:cNvSpPr>
            <a:spLocks noGrp="1"/>
          </p:cNvSpPr>
          <p:nvPr>
            <p:ph idx="1"/>
          </p:nvPr>
        </p:nvSpPr>
        <p:spPr>
          <a:xfrm>
            <a:off x="381000" y="1524002"/>
            <a:ext cx="8382000" cy="4876796"/>
          </a:xfrm>
        </p:spPr>
        <p:txBody>
          <a:bodyPr/>
          <a:lstStyle/>
          <a:p>
            <a:pPr algn="just"/>
            <a:r>
              <a:rPr lang="en-IN" dirty="0">
                <a:solidFill>
                  <a:schemeClr val="tx1"/>
                </a:solidFill>
              </a:rPr>
              <a:t>Google Search, commonly referred to as Google Web Search or simply Google, is a web search engine developed by Google. It is the most-used search engine on the World Wide Web, handling more than three billion searches each day. As of February 2016, it is the most used search engine in the US with 64.0% market share.</a:t>
            </a:r>
          </a:p>
          <a:p>
            <a:pPr algn="just"/>
            <a:r>
              <a:rPr lang="en-IN" dirty="0">
                <a:solidFill>
                  <a:schemeClr val="tx1"/>
                </a:solidFill>
              </a:rPr>
              <a:t>Query searched: Justice League</a:t>
            </a:r>
          </a:p>
          <a:p>
            <a:pPr algn="just"/>
            <a:endParaRPr lang="en-IN" dirty="0">
              <a:solidFill>
                <a:schemeClr val="tx1"/>
              </a:solidFill>
            </a:endParaRPr>
          </a:p>
          <a:p>
            <a:pPr algn="just"/>
            <a:endParaRPr lang="en-IN" dirty="0">
              <a:solidFill>
                <a:schemeClr val="tx1"/>
              </a:solidFill>
            </a:endParaRPr>
          </a:p>
          <a:p>
            <a:pPr marL="34290" indent="0" algn="just">
              <a:buNone/>
            </a:pPr>
            <a:endParaRPr lang="en-IN" dirty="0">
              <a:solidFill>
                <a:schemeClr val="tx1"/>
              </a:solidFill>
            </a:endParaRPr>
          </a:p>
          <a:p>
            <a:pPr marL="34290" indent="0" algn="just">
              <a:buNone/>
            </a:pPr>
            <a:r>
              <a:rPr lang="en-IN" dirty="0">
                <a:solidFill>
                  <a:schemeClr val="tx1"/>
                </a:solidFill>
              </a:rPr>
              <a:t> </a:t>
            </a:r>
          </a:p>
          <a:p>
            <a:pPr marL="34290" indent="0" algn="just">
              <a:buNone/>
            </a:pPr>
            <a:endParaRPr lang="en-IN" dirty="0">
              <a:solidFill>
                <a:schemeClr val="tx1"/>
              </a:solidFill>
            </a:endParaRPr>
          </a:p>
          <a:p>
            <a:pPr marL="34290" indent="0" algn="just">
              <a:buNone/>
            </a:pPr>
            <a:endParaRPr lang="en-IN" dirty="0">
              <a:solidFill>
                <a:schemeClr val="tx1"/>
              </a:solidFill>
            </a:endParaRPr>
          </a:p>
        </p:txBody>
      </p:sp>
      <p:cxnSp>
        <p:nvCxnSpPr>
          <p:cNvPr id="4" name="Straight Connector 3">
            <a:extLst>
              <a:ext uri="{FF2B5EF4-FFF2-40B4-BE49-F238E27FC236}">
                <a16:creationId xmlns:a16="http://schemas.microsoft.com/office/drawing/2014/main" xmlns="" id="{A43C2B50-15C7-417E-A591-D959E067B901}"/>
              </a:ext>
            </a:extLst>
          </p:cNvPr>
          <p:cNvCxnSpPr/>
          <p:nvPr/>
        </p:nvCxnSpPr>
        <p:spPr>
          <a:xfrm>
            <a:off x="144000" y="1371600"/>
            <a:ext cx="8856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xmlns="" id="{32C003C8-D386-48FD-862B-9C84F987D060}"/>
              </a:ext>
            </a:extLst>
          </p:cNvPr>
          <p:cNvPicPr>
            <a:picLocks noChangeAspect="1"/>
          </p:cNvPicPr>
          <p:nvPr/>
        </p:nvPicPr>
        <p:blipFill>
          <a:blip r:embed="rId2"/>
          <a:stretch>
            <a:fillRect/>
          </a:stretch>
        </p:blipFill>
        <p:spPr>
          <a:xfrm>
            <a:off x="499149" y="3429000"/>
            <a:ext cx="7315200" cy="3246664"/>
          </a:xfrm>
          <a:prstGeom prst="rect">
            <a:avLst/>
          </a:prstGeom>
        </p:spPr>
      </p:pic>
      <p:sp>
        <p:nvSpPr>
          <p:cNvPr id="8" name="Rectangle 7">
            <a:extLst>
              <a:ext uri="{FF2B5EF4-FFF2-40B4-BE49-F238E27FC236}">
                <a16:creationId xmlns:a16="http://schemas.microsoft.com/office/drawing/2014/main" xmlns="" id="{DAF7ED1E-21CC-4113-8B87-C7E0287F67FB}"/>
              </a:ext>
            </a:extLst>
          </p:cNvPr>
          <p:cNvSpPr/>
          <p:nvPr/>
        </p:nvSpPr>
        <p:spPr>
          <a:xfrm>
            <a:off x="1219200" y="3962400"/>
            <a:ext cx="12954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880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680C6-4998-4E6B-B888-40627A55C514}"/>
              </a:ext>
            </a:extLst>
          </p:cNvPr>
          <p:cNvSpPr>
            <a:spLocks noGrp="1"/>
          </p:cNvSpPr>
          <p:nvPr>
            <p:ph type="title"/>
          </p:nvPr>
        </p:nvSpPr>
        <p:spPr>
          <a:xfrm>
            <a:off x="381000" y="431675"/>
            <a:ext cx="7406640" cy="822960"/>
          </a:xfrm>
        </p:spPr>
        <p:txBody>
          <a:bodyPr>
            <a:normAutofit fontScale="90000"/>
          </a:bodyPr>
          <a:lstStyle/>
          <a:p>
            <a:r>
              <a:rPr lang="en-IN" dirty="0"/>
              <a:t>Comparison between AltaVista and Google Search</a:t>
            </a:r>
          </a:p>
        </p:txBody>
      </p:sp>
      <p:sp>
        <p:nvSpPr>
          <p:cNvPr id="3" name="Content Placeholder 2">
            <a:extLst>
              <a:ext uri="{FF2B5EF4-FFF2-40B4-BE49-F238E27FC236}">
                <a16:creationId xmlns:a16="http://schemas.microsoft.com/office/drawing/2014/main" xmlns="" id="{2DCA20D3-05E7-41DF-8A06-1D10964286D0}"/>
              </a:ext>
            </a:extLst>
          </p:cNvPr>
          <p:cNvSpPr>
            <a:spLocks noGrp="1"/>
          </p:cNvSpPr>
          <p:nvPr>
            <p:ph idx="1"/>
          </p:nvPr>
        </p:nvSpPr>
        <p:spPr>
          <a:xfrm>
            <a:off x="381000" y="1524002"/>
            <a:ext cx="8382000" cy="4902324"/>
          </a:xfrm>
        </p:spPr>
        <p:txBody>
          <a:bodyPr>
            <a:normAutofit fontScale="85000" lnSpcReduction="10000"/>
          </a:bodyPr>
          <a:lstStyle/>
          <a:p>
            <a:pPr algn="just"/>
            <a:r>
              <a:rPr lang="en-IN" dirty="0">
                <a:solidFill>
                  <a:schemeClr val="tx1"/>
                </a:solidFill>
              </a:rPr>
              <a:t>Notable results found after querying both search engines:</a:t>
            </a:r>
            <a:endParaRPr lang="en-IN" sz="900" dirty="0">
              <a:solidFill>
                <a:schemeClr val="tx1"/>
              </a:solidFill>
            </a:endParaRPr>
          </a:p>
          <a:p>
            <a:pPr marL="457200" indent="-457200" algn="just">
              <a:buAutoNum type="arabicPeriod"/>
            </a:pPr>
            <a:r>
              <a:rPr lang="en-IN" dirty="0">
                <a:solidFill>
                  <a:schemeClr val="tx1"/>
                </a:solidFill>
              </a:rPr>
              <a:t>AltaVista was able to find only 3,360,000 results for the query Justice League where as Google Search found about 98,500,000 results in 1.01 seconds.</a:t>
            </a:r>
          </a:p>
          <a:p>
            <a:pPr marL="457200" indent="-457200" algn="just">
              <a:buAutoNum type="arabicPeriod"/>
            </a:pPr>
            <a:r>
              <a:rPr lang="en-IN" dirty="0">
                <a:solidFill>
                  <a:schemeClr val="tx1"/>
                </a:solidFill>
              </a:rPr>
              <a:t>Google was good because there were no annoying advertisements on the search engine, whereas AltaVista had ads scattered in its pages.</a:t>
            </a:r>
          </a:p>
          <a:p>
            <a:pPr marL="457200" indent="-457200" algn="just">
              <a:buAutoNum type="arabicPeriod"/>
            </a:pPr>
            <a:r>
              <a:rPr lang="en-IN" dirty="0">
                <a:solidFill>
                  <a:schemeClr val="tx1"/>
                </a:solidFill>
              </a:rPr>
              <a:t>The search results for what I was looking for were best found by Google because that referenced me to pages containing Justice League movie reviews and ticket booking. AltaVista provided a helpful search suggestion link to help narrow my topic down to something closer to my topic. </a:t>
            </a:r>
          </a:p>
          <a:p>
            <a:pPr algn="just"/>
            <a:r>
              <a:rPr lang="en-IN" dirty="0">
                <a:solidFill>
                  <a:schemeClr val="tx1"/>
                </a:solidFill>
              </a:rPr>
              <a:t>Debuting in 1999, Google is a one of the largest and most efficient search engines. Google is among the most innovative of all the search engines in terms of searches for relevancy. Much of its popularity comes from the fact that displays only the most pertinent links for a given topic by using link analysis. A unique feature that Google has over other search engines is that it has a special cache feature that allows you to access a site from cache if that site is either down or no longer available.</a:t>
            </a:r>
          </a:p>
          <a:p>
            <a:pPr algn="just"/>
            <a:r>
              <a:rPr lang="en-IN" dirty="0">
                <a:solidFill>
                  <a:schemeClr val="tx1"/>
                </a:solidFill>
              </a:rPr>
              <a:t>Debuting in 1995, AltaVista is one of the oldest and reputable search engines. Much of its popularity comes from the fact that it boosts a very large full-text database. AltaVista was the first search engine to store every word of every page on the entire Internet in a fast, searchable index. It also was the first search engine to support multi-language searches and the ability to translate sites from one language to another.</a:t>
            </a:r>
          </a:p>
          <a:p>
            <a:pPr marL="34290" indent="0" algn="just">
              <a:buNone/>
            </a:pPr>
            <a:endParaRPr lang="en-IN" dirty="0">
              <a:solidFill>
                <a:schemeClr val="tx1"/>
              </a:solidFill>
            </a:endParaRPr>
          </a:p>
        </p:txBody>
      </p:sp>
      <p:cxnSp>
        <p:nvCxnSpPr>
          <p:cNvPr id="4" name="Straight Connector 3">
            <a:extLst>
              <a:ext uri="{FF2B5EF4-FFF2-40B4-BE49-F238E27FC236}">
                <a16:creationId xmlns:a16="http://schemas.microsoft.com/office/drawing/2014/main" xmlns="" id="{A43C2B50-15C7-417E-A591-D959E067B901}"/>
              </a:ext>
            </a:extLst>
          </p:cNvPr>
          <p:cNvCxnSpPr/>
          <p:nvPr/>
        </p:nvCxnSpPr>
        <p:spPr>
          <a:xfrm>
            <a:off x="144000" y="1371600"/>
            <a:ext cx="88560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79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680C6-4998-4E6B-B888-40627A55C514}"/>
              </a:ext>
            </a:extLst>
          </p:cNvPr>
          <p:cNvSpPr>
            <a:spLocks noGrp="1"/>
          </p:cNvSpPr>
          <p:nvPr>
            <p:ph type="title"/>
          </p:nvPr>
        </p:nvSpPr>
        <p:spPr>
          <a:xfrm>
            <a:off x="381000" y="431675"/>
            <a:ext cx="7406640" cy="822960"/>
          </a:xfrm>
        </p:spPr>
        <p:txBody>
          <a:bodyPr>
            <a:normAutofit fontScale="90000"/>
          </a:bodyPr>
          <a:lstStyle/>
          <a:p>
            <a:r>
              <a:rPr lang="en-IN" dirty="0"/>
              <a:t>Comparison between AltaVista and Google Search</a:t>
            </a:r>
          </a:p>
        </p:txBody>
      </p:sp>
      <p:sp>
        <p:nvSpPr>
          <p:cNvPr id="3" name="Content Placeholder 2">
            <a:extLst>
              <a:ext uri="{FF2B5EF4-FFF2-40B4-BE49-F238E27FC236}">
                <a16:creationId xmlns:a16="http://schemas.microsoft.com/office/drawing/2014/main" xmlns="" id="{2DCA20D3-05E7-41DF-8A06-1D10964286D0}"/>
              </a:ext>
            </a:extLst>
          </p:cNvPr>
          <p:cNvSpPr>
            <a:spLocks noGrp="1"/>
          </p:cNvSpPr>
          <p:nvPr>
            <p:ph idx="1"/>
          </p:nvPr>
        </p:nvSpPr>
        <p:spPr>
          <a:xfrm>
            <a:off x="381000" y="1524002"/>
            <a:ext cx="8382000" cy="4876796"/>
          </a:xfrm>
        </p:spPr>
        <p:txBody>
          <a:bodyPr>
            <a:normAutofit fontScale="85000" lnSpcReduction="20000"/>
          </a:bodyPr>
          <a:lstStyle/>
          <a:p>
            <a:pPr algn="just"/>
            <a:r>
              <a:rPr lang="en-IN" dirty="0">
                <a:solidFill>
                  <a:schemeClr val="tx1"/>
                </a:solidFill>
              </a:rPr>
              <a:t>While comparing these two search engines, many similarities and differences can be observed. The first notable comparison is the method in which each of these search engines carries out searches. Google uses an automatic AND Boolean search and an optional OR Boolean search. It does not yet support the AND operator, NOT operator, or full Boolean searching with the ability to nest operators. It was also the first to introduce - a NOT search option. Google has stop words, but has the ability to search with stop words if needed. AltaVista uses a default OR Boolean search option and has the options +, -, AND, OR, AND NOT, and (). AltaVista can use full Boolean searching as well as nested searches using parentheses. AltaVista does not have any stop words.</a:t>
            </a:r>
          </a:p>
          <a:p>
            <a:pPr algn="just"/>
            <a:r>
              <a:rPr lang="en-IN" dirty="0">
                <a:solidFill>
                  <a:schemeClr val="tx1"/>
                </a:solidFill>
              </a:rPr>
              <a:t>Other similarities between Google and AltaVista include proximity searching, case sensitivity, fields searching, and sorting. Proximity searching refers to how close words should be when searching phrases. Both of the search engines use phrase matching, which looks for phrases in the exact order that they are entered in the search. Case sensitivity refers to the ability of the search engine to search all cases in both topic entry and search results. Both of the search engines are case insensitive. Fields searching is the ability to define from where a search comes from instead of searching the entire Internet. Both of the engines allow for field searching. Sorting is the ability to organize the results of the search. Both of the search engines sort by relevance to the search topic.</a:t>
            </a:r>
          </a:p>
          <a:p>
            <a:pPr algn="just"/>
            <a:r>
              <a:rPr lang="en-IN" dirty="0">
                <a:solidFill>
                  <a:schemeClr val="tx1"/>
                </a:solidFill>
              </a:rPr>
              <a:t>Differences between these search engines include truncation and their limitations. Truncation refers to the ability of the search engine to search for just a portion of a word by using an asterisk to signify the rest of the word. Google do not permit truncation searches, however, AltaVista does. Limitations between these two search engines differ greatly as well. Google has language, domain, date, filetype, and adult content limits. AltaVista has language limits and the option of date limits. </a:t>
            </a:r>
          </a:p>
        </p:txBody>
      </p:sp>
      <p:cxnSp>
        <p:nvCxnSpPr>
          <p:cNvPr id="4" name="Straight Connector 3">
            <a:extLst>
              <a:ext uri="{FF2B5EF4-FFF2-40B4-BE49-F238E27FC236}">
                <a16:creationId xmlns:a16="http://schemas.microsoft.com/office/drawing/2014/main" xmlns="" id="{A43C2B50-15C7-417E-A591-D959E067B901}"/>
              </a:ext>
            </a:extLst>
          </p:cNvPr>
          <p:cNvCxnSpPr/>
          <p:nvPr/>
        </p:nvCxnSpPr>
        <p:spPr>
          <a:xfrm>
            <a:off x="144000" y="1371600"/>
            <a:ext cx="88560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02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680C6-4998-4E6B-B888-40627A55C514}"/>
              </a:ext>
            </a:extLst>
          </p:cNvPr>
          <p:cNvSpPr>
            <a:spLocks noGrp="1"/>
          </p:cNvSpPr>
          <p:nvPr>
            <p:ph type="title"/>
          </p:nvPr>
        </p:nvSpPr>
        <p:spPr>
          <a:xfrm>
            <a:off x="381000" y="431675"/>
            <a:ext cx="7406640" cy="822960"/>
          </a:xfrm>
        </p:spPr>
        <p:txBody>
          <a:bodyPr>
            <a:normAutofit fontScale="90000"/>
          </a:bodyPr>
          <a:lstStyle/>
          <a:p>
            <a:r>
              <a:rPr lang="en-IN" dirty="0"/>
              <a:t>Comparison between AltaVista and Google Search</a:t>
            </a:r>
          </a:p>
        </p:txBody>
      </p:sp>
      <p:sp>
        <p:nvSpPr>
          <p:cNvPr id="3" name="Content Placeholder 2">
            <a:extLst>
              <a:ext uri="{FF2B5EF4-FFF2-40B4-BE49-F238E27FC236}">
                <a16:creationId xmlns:a16="http://schemas.microsoft.com/office/drawing/2014/main" xmlns="" id="{2DCA20D3-05E7-41DF-8A06-1D10964286D0}"/>
              </a:ext>
            </a:extLst>
          </p:cNvPr>
          <p:cNvSpPr>
            <a:spLocks noGrp="1"/>
          </p:cNvSpPr>
          <p:nvPr>
            <p:ph idx="1"/>
          </p:nvPr>
        </p:nvSpPr>
        <p:spPr>
          <a:xfrm>
            <a:off x="381000" y="1524002"/>
            <a:ext cx="8382000" cy="4876796"/>
          </a:xfrm>
        </p:spPr>
        <p:txBody>
          <a:bodyPr>
            <a:normAutofit/>
          </a:bodyPr>
          <a:lstStyle/>
          <a:p>
            <a:pPr marL="34290" indent="0" algn="just">
              <a:buNone/>
            </a:pPr>
            <a:endParaRPr lang="en-IN" dirty="0">
              <a:solidFill>
                <a:schemeClr val="tx1"/>
              </a:solidFill>
            </a:endParaRPr>
          </a:p>
          <a:p>
            <a:pPr marL="34290" indent="0" algn="just">
              <a:buNone/>
            </a:pPr>
            <a:endParaRPr lang="en-IN" dirty="0">
              <a:solidFill>
                <a:schemeClr val="tx1"/>
              </a:solidFill>
            </a:endParaRPr>
          </a:p>
        </p:txBody>
      </p:sp>
      <p:cxnSp>
        <p:nvCxnSpPr>
          <p:cNvPr id="4" name="Straight Connector 3">
            <a:extLst>
              <a:ext uri="{FF2B5EF4-FFF2-40B4-BE49-F238E27FC236}">
                <a16:creationId xmlns:a16="http://schemas.microsoft.com/office/drawing/2014/main" xmlns="" id="{A43C2B50-15C7-417E-A591-D959E067B901}"/>
              </a:ext>
            </a:extLst>
          </p:cNvPr>
          <p:cNvCxnSpPr/>
          <p:nvPr/>
        </p:nvCxnSpPr>
        <p:spPr>
          <a:xfrm>
            <a:off x="144000" y="1371600"/>
            <a:ext cx="8856000"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xmlns="" id="{52FE1306-CEAC-41F6-BB4D-231ACC172EA7}"/>
              </a:ext>
            </a:extLst>
          </p:cNvPr>
          <p:cNvGraphicFramePr>
            <a:graphicFrameLocks noGrp="1"/>
          </p:cNvGraphicFramePr>
          <p:nvPr>
            <p:extLst>
              <p:ext uri="{D42A27DB-BD31-4B8C-83A1-F6EECF244321}">
                <p14:modId xmlns:p14="http://schemas.microsoft.com/office/powerpoint/2010/main" val="3611419712"/>
              </p:ext>
            </p:extLst>
          </p:nvPr>
        </p:nvGraphicFramePr>
        <p:xfrm>
          <a:off x="381000" y="2261290"/>
          <a:ext cx="8458200" cy="2125980"/>
        </p:xfrm>
        <a:graphic>
          <a:graphicData uri="http://schemas.openxmlformats.org/drawingml/2006/table">
            <a:tbl>
              <a:tblPr firstRow="1" bandRow="1">
                <a:tableStyleId>{5C22544A-7EE6-4342-B048-85BDC9FD1C3A}</a:tableStyleId>
              </a:tblPr>
              <a:tblGrid>
                <a:gridCol w="1163004">
                  <a:extLst>
                    <a:ext uri="{9D8B030D-6E8A-4147-A177-3AD203B41FA5}">
                      <a16:colId xmlns:a16="http://schemas.microsoft.com/office/drawing/2014/main" xmlns="" val="2522309937"/>
                    </a:ext>
                  </a:extLst>
                </a:gridCol>
                <a:gridCol w="894396">
                  <a:extLst>
                    <a:ext uri="{9D8B030D-6E8A-4147-A177-3AD203B41FA5}">
                      <a16:colId xmlns:a16="http://schemas.microsoft.com/office/drawing/2014/main" xmlns="" val="1605677406"/>
                    </a:ext>
                  </a:extLst>
                </a:gridCol>
                <a:gridCol w="914400">
                  <a:extLst>
                    <a:ext uri="{9D8B030D-6E8A-4147-A177-3AD203B41FA5}">
                      <a16:colId xmlns:a16="http://schemas.microsoft.com/office/drawing/2014/main" xmlns="" val="329357731"/>
                    </a:ext>
                  </a:extLst>
                </a:gridCol>
                <a:gridCol w="990600">
                  <a:extLst>
                    <a:ext uri="{9D8B030D-6E8A-4147-A177-3AD203B41FA5}">
                      <a16:colId xmlns:a16="http://schemas.microsoft.com/office/drawing/2014/main" xmlns="" val="276379454"/>
                    </a:ext>
                  </a:extLst>
                </a:gridCol>
                <a:gridCol w="533400">
                  <a:extLst>
                    <a:ext uri="{9D8B030D-6E8A-4147-A177-3AD203B41FA5}">
                      <a16:colId xmlns:a16="http://schemas.microsoft.com/office/drawing/2014/main" xmlns="" val="4113885593"/>
                    </a:ext>
                  </a:extLst>
                </a:gridCol>
                <a:gridCol w="685800">
                  <a:extLst>
                    <a:ext uri="{9D8B030D-6E8A-4147-A177-3AD203B41FA5}">
                      <a16:colId xmlns:a16="http://schemas.microsoft.com/office/drawing/2014/main" xmlns="" val="396488143"/>
                    </a:ext>
                  </a:extLst>
                </a:gridCol>
                <a:gridCol w="762000">
                  <a:extLst>
                    <a:ext uri="{9D8B030D-6E8A-4147-A177-3AD203B41FA5}">
                      <a16:colId xmlns:a16="http://schemas.microsoft.com/office/drawing/2014/main" xmlns="" val="1011688859"/>
                    </a:ext>
                  </a:extLst>
                </a:gridCol>
                <a:gridCol w="1486799">
                  <a:extLst>
                    <a:ext uri="{9D8B030D-6E8A-4147-A177-3AD203B41FA5}">
                      <a16:colId xmlns:a16="http://schemas.microsoft.com/office/drawing/2014/main" xmlns="" val="2974430826"/>
                    </a:ext>
                  </a:extLst>
                </a:gridCol>
                <a:gridCol w="1027801">
                  <a:extLst>
                    <a:ext uri="{9D8B030D-6E8A-4147-A177-3AD203B41FA5}">
                      <a16:colId xmlns:a16="http://schemas.microsoft.com/office/drawing/2014/main" xmlns="" val="2527997297"/>
                    </a:ext>
                  </a:extLst>
                </a:gridCol>
              </a:tblGrid>
              <a:tr h="332198">
                <a:tc>
                  <a:txBody>
                    <a:bodyPr/>
                    <a:lstStyle/>
                    <a:p>
                      <a:r>
                        <a:rPr lang="en-IN" dirty="0"/>
                        <a:t>Search Engine</a:t>
                      </a:r>
                    </a:p>
                  </a:txBody>
                  <a:tcPr/>
                </a:tc>
                <a:tc>
                  <a:txBody>
                    <a:bodyPr/>
                    <a:lstStyle/>
                    <a:p>
                      <a:r>
                        <a:rPr lang="en-IN" dirty="0"/>
                        <a:t>Boolean</a:t>
                      </a:r>
                    </a:p>
                  </a:txBody>
                  <a:tcPr/>
                </a:tc>
                <a:tc>
                  <a:txBody>
                    <a:bodyPr/>
                    <a:lstStyle/>
                    <a:p>
                      <a:r>
                        <a:rPr lang="en-IN" dirty="0"/>
                        <a:t>Proximity</a:t>
                      </a:r>
                    </a:p>
                  </a:txBody>
                  <a:tcPr/>
                </a:tc>
                <a:tc>
                  <a:txBody>
                    <a:bodyPr/>
                    <a:lstStyle/>
                    <a:p>
                      <a:r>
                        <a:rPr lang="en-IN" dirty="0"/>
                        <a:t>Truncation</a:t>
                      </a:r>
                    </a:p>
                  </a:txBody>
                  <a:tcPr/>
                </a:tc>
                <a:tc>
                  <a:txBody>
                    <a:bodyPr/>
                    <a:lstStyle/>
                    <a:p>
                      <a:r>
                        <a:rPr lang="en-IN" dirty="0"/>
                        <a:t>Case</a:t>
                      </a:r>
                    </a:p>
                  </a:txBody>
                  <a:tcPr/>
                </a:tc>
                <a:tc>
                  <a:txBody>
                    <a:bodyPr/>
                    <a:lstStyle/>
                    <a:p>
                      <a:r>
                        <a:rPr lang="en-IN" dirty="0"/>
                        <a:t>Fields</a:t>
                      </a:r>
                    </a:p>
                  </a:txBody>
                  <a:tcPr/>
                </a:tc>
                <a:tc>
                  <a:txBody>
                    <a:bodyPr/>
                    <a:lstStyle/>
                    <a:p>
                      <a:r>
                        <a:rPr lang="en-IN" dirty="0"/>
                        <a:t>Stop words</a:t>
                      </a:r>
                    </a:p>
                  </a:txBody>
                  <a:tcPr/>
                </a:tc>
                <a:tc>
                  <a:txBody>
                    <a:bodyPr/>
                    <a:lstStyle/>
                    <a:p>
                      <a:r>
                        <a:rPr lang="en-IN" dirty="0"/>
                        <a:t>Limitations</a:t>
                      </a:r>
                    </a:p>
                  </a:txBody>
                  <a:tcPr/>
                </a:tc>
                <a:tc>
                  <a:txBody>
                    <a:bodyPr/>
                    <a:lstStyle/>
                    <a:p>
                      <a:r>
                        <a:rPr lang="en-IN" dirty="0"/>
                        <a:t>Sorting</a:t>
                      </a:r>
                    </a:p>
                  </a:txBody>
                  <a:tcPr/>
                </a:tc>
                <a:extLst>
                  <a:ext uri="{0D108BD9-81ED-4DB2-BD59-A6C34878D82A}">
                    <a16:rowId xmlns:a16="http://schemas.microsoft.com/office/drawing/2014/main" xmlns="" val="2574752900"/>
                  </a:ext>
                </a:extLst>
              </a:tr>
              <a:tr h="416291">
                <a:tc>
                  <a:txBody>
                    <a:bodyPr/>
                    <a:lstStyle/>
                    <a:p>
                      <a:r>
                        <a:rPr lang="en-IN" dirty="0"/>
                        <a:t>Google</a:t>
                      </a:r>
                    </a:p>
                  </a:txBody>
                  <a:tcPr/>
                </a:tc>
                <a:tc>
                  <a:txBody>
                    <a:bodyPr/>
                    <a:lstStyle/>
                    <a:p>
                      <a:r>
                        <a:rPr lang="en-IN" sz="1350" b="0" i="0" kern="1200" dirty="0">
                          <a:solidFill>
                            <a:schemeClr val="dk1"/>
                          </a:solidFill>
                          <a:effectLst/>
                          <a:latin typeface="+mn-lt"/>
                          <a:ea typeface="+mn-ea"/>
                          <a:cs typeface="+mn-cs"/>
                        </a:rPr>
                        <a:t>-, OR</a:t>
                      </a:r>
                      <a:endParaRPr lang="en-IN" dirty="0"/>
                    </a:p>
                  </a:txBody>
                  <a:tcPr/>
                </a:tc>
                <a:tc>
                  <a:txBody>
                    <a:bodyPr/>
                    <a:lstStyle/>
                    <a:p>
                      <a:r>
                        <a:rPr lang="en-IN" dirty="0"/>
                        <a:t>Phrase</a:t>
                      </a:r>
                    </a:p>
                  </a:txBody>
                  <a:tcPr/>
                </a:tc>
                <a:tc>
                  <a:txBody>
                    <a:bodyPr/>
                    <a:lstStyle/>
                    <a:p>
                      <a:r>
                        <a:rPr lang="en-IN" dirty="0"/>
                        <a:t>No</a:t>
                      </a:r>
                    </a:p>
                  </a:txBody>
                  <a:tcPr/>
                </a:tc>
                <a:tc>
                  <a:txBody>
                    <a:bodyPr/>
                    <a:lstStyle/>
                    <a:p>
                      <a:r>
                        <a:rPr lang="en-IN" dirty="0"/>
                        <a:t>No</a:t>
                      </a:r>
                    </a:p>
                  </a:txBody>
                  <a:tcPr/>
                </a:tc>
                <a:tc>
                  <a:txBody>
                    <a:bodyPr/>
                    <a:lstStyle/>
                    <a:p>
                      <a:r>
                        <a:rPr lang="en-IN" dirty="0"/>
                        <a:t>Yes</a:t>
                      </a:r>
                    </a:p>
                  </a:txBody>
                  <a:tcPr/>
                </a:tc>
                <a:tc>
                  <a:txBody>
                    <a:bodyPr/>
                    <a:lstStyle/>
                    <a:p>
                      <a:r>
                        <a:rPr lang="en-IN" dirty="0"/>
                        <a:t>Yes</a:t>
                      </a:r>
                    </a:p>
                  </a:txBody>
                  <a:tcPr/>
                </a:tc>
                <a:tc>
                  <a:txBody>
                    <a:bodyPr/>
                    <a:lstStyle/>
                    <a:p>
                      <a:r>
                        <a:rPr lang="fr-FR" sz="1350" b="0" i="0" kern="1200" dirty="0" err="1">
                          <a:solidFill>
                            <a:schemeClr val="dk1"/>
                          </a:solidFill>
                          <a:effectLst/>
                          <a:latin typeface="+mn-lt"/>
                          <a:ea typeface="+mn-ea"/>
                          <a:cs typeface="+mn-cs"/>
                        </a:rPr>
                        <a:t>Language</a:t>
                      </a:r>
                      <a:r>
                        <a:rPr lang="fr-FR" sz="1350" b="0" i="0" kern="1200" dirty="0">
                          <a:solidFill>
                            <a:schemeClr val="dk1"/>
                          </a:solidFill>
                          <a:effectLst/>
                          <a:latin typeface="+mn-lt"/>
                          <a:ea typeface="+mn-ea"/>
                          <a:cs typeface="+mn-cs"/>
                        </a:rPr>
                        <a:t> , Domain, </a:t>
                      </a:r>
                      <a:r>
                        <a:rPr lang="fr-FR" sz="1350" b="0" i="0" kern="1200" dirty="0" err="1">
                          <a:solidFill>
                            <a:schemeClr val="dk1"/>
                          </a:solidFill>
                          <a:effectLst/>
                          <a:latin typeface="+mn-lt"/>
                          <a:ea typeface="+mn-ea"/>
                          <a:cs typeface="+mn-cs"/>
                        </a:rPr>
                        <a:t>Filetype</a:t>
                      </a:r>
                      <a:r>
                        <a:rPr lang="fr-FR" sz="1350" b="0" i="0" kern="1200" dirty="0">
                          <a:solidFill>
                            <a:schemeClr val="dk1"/>
                          </a:solidFill>
                          <a:effectLst/>
                          <a:latin typeface="+mn-lt"/>
                          <a:ea typeface="+mn-ea"/>
                          <a:cs typeface="+mn-cs"/>
                        </a:rPr>
                        <a:t>, Date, </a:t>
                      </a:r>
                      <a:r>
                        <a:rPr lang="fr-FR" sz="1350" b="0" i="0" kern="1200" dirty="0" err="1">
                          <a:solidFill>
                            <a:schemeClr val="dk1"/>
                          </a:solidFill>
                          <a:effectLst/>
                          <a:latin typeface="+mn-lt"/>
                          <a:ea typeface="+mn-ea"/>
                          <a:cs typeface="+mn-cs"/>
                        </a:rPr>
                        <a:t>Adult</a:t>
                      </a:r>
                      <a:r>
                        <a:rPr lang="fr-FR" sz="1350" b="0" i="0" kern="1200" dirty="0">
                          <a:solidFill>
                            <a:schemeClr val="dk1"/>
                          </a:solidFill>
                          <a:effectLst/>
                          <a:latin typeface="+mn-lt"/>
                          <a:ea typeface="+mn-ea"/>
                          <a:cs typeface="+mn-cs"/>
                        </a:rPr>
                        <a:t> Content</a:t>
                      </a:r>
                      <a:endParaRPr lang="en-IN" dirty="0"/>
                    </a:p>
                  </a:txBody>
                  <a:tcPr/>
                </a:tc>
                <a:tc>
                  <a:txBody>
                    <a:bodyPr/>
                    <a:lstStyle/>
                    <a:p>
                      <a:r>
                        <a:rPr lang="en-IN" dirty="0"/>
                        <a:t>Relevance</a:t>
                      </a:r>
                    </a:p>
                  </a:txBody>
                  <a:tcPr/>
                </a:tc>
                <a:extLst>
                  <a:ext uri="{0D108BD9-81ED-4DB2-BD59-A6C34878D82A}">
                    <a16:rowId xmlns:a16="http://schemas.microsoft.com/office/drawing/2014/main" xmlns="" val="16581414"/>
                  </a:ext>
                </a:extLst>
              </a:tr>
              <a:tr h="416291">
                <a:tc>
                  <a:txBody>
                    <a:bodyPr/>
                    <a:lstStyle/>
                    <a:p>
                      <a:r>
                        <a:rPr lang="en-IN" dirty="0"/>
                        <a:t>AltaVista</a:t>
                      </a:r>
                    </a:p>
                  </a:txBody>
                  <a:tcPr/>
                </a:tc>
                <a:tc>
                  <a:txBody>
                    <a:bodyPr/>
                    <a:lstStyle/>
                    <a:p>
                      <a:r>
                        <a:rPr lang="en-IN" sz="1350" b="0" i="0" kern="1200" dirty="0">
                          <a:solidFill>
                            <a:schemeClr val="dk1"/>
                          </a:solidFill>
                          <a:effectLst/>
                          <a:latin typeface="+mn-lt"/>
                          <a:ea typeface="+mn-ea"/>
                          <a:cs typeface="+mn-cs"/>
                        </a:rPr>
                        <a:t>+, -, AND, OR, AND NOT, ( )</a:t>
                      </a:r>
                      <a:endParaRPr lang="en-IN" dirty="0"/>
                    </a:p>
                  </a:txBody>
                  <a:tcPr/>
                </a:tc>
                <a:tc>
                  <a:txBody>
                    <a:bodyPr/>
                    <a:lstStyle/>
                    <a:p>
                      <a:r>
                        <a:rPr lang="en-IN" dirty="0"/>
                        <a:t>Phrase</a:t>
                      </a:r>
                    </a:p>
                  </a:txBody>
                  <a:tcPr/>
                </a:tc>
                <a:tc>
                  <a:txBody>
                    <a:bodyPr/>
                    <a:lstStyle/>
                    <a:p>
                      <a:r>
                        <a:rPr lang="en-IN" dirty="0"/>
                        <a:t>Yes</a:t>
                      </a:r>
                    </a:p>
                  </a:txBody>
                  <a:tcPr/>
                </a:tc>
                <a:tc>
                  <a:txBody>
                    <a:bodyPr/>
                    <a:lstStyle/>
                    <a:p>
                      <a:r>
                        <a:rPr lang="en-IN" dirty="0"/>
                        <a:t>No</a:t>
                      </a:r>
                    </a:p>
                  </a:txBody>
                  <a:tcPr/>
                </a:tc>
                <a:tc>
                  <a:txBody>
                    <a:bodyPr/>
                    <a:lstStyle/>
                    <a:p>
                      <a:r>
                        <a:rPr lang="en-IN" dirty="0"/>
                        <a:t>Yes</a:t>
                      </a:r>
                    </a:p>
                  </a:txBody>
                  <a:tcPr/>
                </a:tc>
                <a:tc>
                  <a:txBody>
                    <a:bodyPr/>
                    <a:lstStyle/>
                    <a:p>
                      <a:r>
                        <a:rPr lang="en-IN" dirty="0"/>
                        <a:t>No</a:t>
                      </a:r>
                    </a:p>
                  </a:txBody>
                  <a:tcPr/>
                </a:tc>
                <a:tc>
                  <a:txBody>
                    <a:bodyPr/>
                    <a:lstStyle/>
                    <a:p>
                      <a:r>
                        <a:rPr lang="en-IN" sz="1350" b="0" i="0" kern="1200" dirty="0">
                          <a:solidFill>
                            <a:schemeClr val="dk1"/>
                          </a:solidFill>
                          <a:effectLst/>
                          <a:latin typeface="+mn-lt"/>
                          <a:ea typeface="+mn-ea"/>
                          <a:cs typeface="+mn-cs"/>
                        </a:rPr>
                        <a:t>Language, Date</a:t>
                      </a:r>
                      <a:endParaRPr lang="en-IN" dirty="0"/>
                    </a:p>
                  </a:txBody>
                  <a:tcPr/>
                </a:tc>
                <a:tc>
                  <a:txBody>
                    <a:bodyPr/>
                    <a:lstStyle/>
                    <a:p>
                      <a:r>
                        <a:rPr lang="en-IN" dirty="0"/>
                        <a:t>Relevance</a:t>
                      </a:r>
                    </a:p>
                  </a:txBody>
                  <a:tcPr/>
                </a:tc>
                <a:extLst>
                  <a:ext uri="{0D108BD9-81ED-4DB2-BD59-A6C34878D82A}">
                    <a16:rowId xmlns:a16="http://schemas.microsoft.com/office/drawing/2014/main" xmlns="" val="2187213716"/>
                  </a:ext>
                </a:extLst>
              </a:tr>
            </a:tbl>
          </a:graphicData>
        </a:graphic>
      </p:graphicFrame>
      <p:sp>
        <p:nvSpPr>
          <p:cNvPr id="8" name="TextBox 7">
            <a:extLst>
              <a:ext uri="{FF2B5EF4-FFF2-40B4-BE49-F238E27FC236}">
                <a16:creationId xmlns:a16="http://schemas.microsoft.com/office/drawing/2014/main" xmlns="" id="{D90193D0-A589-40B9-9E54-1457C978BFCB}"/>
              </a:ext>
            </a:extLst>
          </p:cNvPr>
          <p:cNvSpPr txBox="1"/>
          <p:nvPr/>
        </p:nvSpPr>
        <p:spPr>
          <a:xfrm>
            <a:off x="381000" y="1615176"/>
            <a:ext cx="2895600" cy="646331"/>
          </a:xfrm>
          <a:prstGeom prst="rect">
            <a:avLst/>
          </a:prstGeom>
          <a:noFill/>
        </p:spPr>
        <p:txBody>
          <a:bodyPr wrap="square" rtlCol="0">
            <a:spAutoFit/>
          </a:bodyPr>
          <a:lstStyle/>
          <a:p>
            <a:r>
              <a:rPr lang="en-IN" dirty="0"/>
              <a:t>Comparison at a glance:</a:t>
            </a:r>
          </a:p>
          <a:p>
            <a:endParaRPr lang="en-IN" dirty="0"/>
          </a:p>
        </p:txBody>
      </p:sp>
    </p:spTree>
    <p:extLst>
      <p:ext uri="{BB962C8B-B14F-4D97-AF65-F5344CB8AC3E}">
        <p14:creationId xmlns:p14="http://schemas.microsoft.com/office/powerpoint/2010/main" val="147132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680C6-4998-4E6B-B888-40627A55C514}"/>
              </a:ext>
            </a:extLst>
          </p:cNvPr>
          <p:cNvSpPr>
            <a:spLocks noGrp="1"/>
          </p:cNvSpPr>
          <p:nvPr>
            <p:ph type="title"/>
          </p:nvPr>
        </p:nvSpPr>
        <p:spPr>
          <a:xfrm>
            <a:off x="381000" y="431675"/>
            <a:ext cx="7406640" cy="822960"/>
          </a:xfrm>
        </p:spPr>
        <p:txBody>
          <a:bodyPr>
            <a:normAutofit/>
          </a:bodyPr>
          <a:lstStyle/>
          <a:p>
            <a:r>
              <a:rPr lang="en-IN" dirty="0"/>
              <a:t>References</a:t>
            </a:r>
          </a:p>
        </p:txBody>
      </p:sp>
      <p:sp>
        <p:nvSpPr>
          <p:cNvPr id="3" name="Content Placeholder 2">
            <a:extLst>
              <a:ext uri="{FF2B5EF4-FFF2-40B4-BE49-F238E27FC236}">
                <a16:creationId xmlns:a16="http://schemas.microsoft.com/office/drawing/2014/main" xmlns="" id="{2DCA20D3-05E7-41DF-8A06-1D10964286D0}"/>
              </a:ext>
            </a:extLst>
          </p:cNvPr>
          <p:cNvSpPr>
            <a:spLocks noGrp="1"/>
          </p:cNvSpPr>
          <p:nvPr>
            <p:ph idx="1"/>
          </p:nvPr>
        </p:nvSpPr>
        <p:spPr>
          <a:xfrm>
            <a:off x="381000" y="1524002"/>
            <a:ext cx="8382000" cy="4876796"/>
          </a:xfrm>
        </p:spPr>
        <p:txBody>
          <a:bodyPr>
            <a:normAutofit/>
          </a:bodyPr>
          <a:lstStyle/>
          <a:p>
            <a:pPr marL="34290" indent="0" algn="just">
              <a:buNone/>
            </a:pPr>
            <a:endParaRPr lang="en-IN" dirty="0">
              <a:solidFill>
                <a:schemeClr val="tx1"/>
              </a:solidFill>
            </a:endParaRPr>
          </a:p>
          <a:p>
            <a:pPr algn="just"/>
            <a:r>
              <a:rPr lang="en-IN" dirty="0">
                <a:solidFill>
                  <a:schemeClr val="tx1"/>
                </a:solidFill>
                <a:hlinkClick r:id="rId2"/>
              </a:rPr>
              <a:t>http://homepage.univie.ac.at/juan.gorraiz/Vortrag/altavista3.html</a:t>
            </a:r>
            <a:endParaRPr lang="en-IN" dirty="0">
              <a:solidFill>
                <a:schemeClr val="tx1"/>
              </a:solidFill>
            </a:endParaRPr>
          </a:p>
          <a:p>
            <a:pPr algn="just"/>
            <a:r>
              <a:rPr lang="en-IN" dirty="0">
                <a:solidFill>
                  <a:schemeClr val="tx1"/>
                </a:solidFill>
                <a:hlinkClick r:id="rId3"/>
              </a:rPr>
              <a:t>https://en.wikipedia.org/wiki/AltaVista</a:t>
            </a:r>
            <a:endParaRPr lang="en-IN" dirty="0">
              <a:solidFill>
                <a:schemeClr val="tx1"/>
              </a:solidFill>
            </a:endParaRPr>
          </a:p>
          <a:p>
            <a:pPr algn="just"/>
            <a:r>
              <a:rPr lang="en-IN" dirty="0">
                <a:solidFill>
                  <a:schemeClr val="tx1"/>
                </a:solidFill>
                <a:hlinkClick r:id="rId4"/>
              </a:rPr>
              <a:t>https://en.wikipedia.org/wiki/PageRank</a:t>
            </a:r>
            <a:endParaRPr lang="en-IN" dirty="0">
              <a:solidFill>
                <a:schemeClr val="tx1"/>
              </a:solidFill>
            </a:endParaRPr>
          </a:p>
          <a:p>
            <a:pPr algn="just"/>
            <a:r>
              <a:rPr lang="en-IN" dirty="0">
                <a:solidFill>
                  <a:schemeClr val="tx1"/>
                </a:solidFill>
                <a:hlinkClick r:id="rId5"/>
              </a:rPr>
              <a:t>https://en.wikipedia.org/wiki/Full-text_search</a:t>
            </a:r>
            <a:endParaRPr lang="en-IN" dirty="0">
              <a:solidFill>
                <a:schemeClr val="tx1"/>
              </a:solidFill>
            </a:endParaRPr>
          </a:p>
          <a:p>
            <a:pPr algn="just"/>
            <a:r>
              <a:rPr lang="en-IN" dirty="0">
                <a:solidFill>
                  <a:schemeClr val="tx1"/>
                </a:solidFill>
                <a:hlinkClick r:id="rId6"/>
              </a:rPr>
              <a:t>https://searchenginewatch.com/sew/news/2047405/how-altavista-works</a:t>
            </a:r>
            <a:endParaRPr lang="en-IN" dirty="0">
              <a:solidFill>
                <a:schemeClr val="tx1"/>
              </a:solidFill>
            </a:endParaRPr>
          </a:p>
          <a:p>
            <a:pPr algn="just"/>
            <a:r>
              <a:rPr lang="en-IN" dirty="0">
                <a:solidFill>
                  <a:schemeClr val="tx1"/>
                </a:solidFill>
              </a:rPr>
              <a:t>Books:</a:t>
            </a:r>
          </a:p>
          <a:p>
            <a:pPr algn="just"/>
            <a:r>
              <a:rPr lang="en-IN" dirty="0">
                <a:solidFill>
                  <a:schemeClr val="tx1"/>
                </a:solidFill>
              </a:rPr>
              <a:t>Search Engines Information Retrieval in Practice</a:t>
            </a:r>
          </a:p>
          <a:p>
            <a:pPr algn="just"/>
            <a:r>
              <a:rPr lang="en-IN" dirty="0">
                <a:solidFill>
                  <a:schemeClr val="tx1"/>
                </a:solidFill>
                <a:hlinkClick r:id="rId7"/>
              </a:rPr>
              <a:t>https://dl.acm.org/citation.cfm?id=1516224</a:t>
            </a:r>
            <a:endParaRPr lang="en-IN" dirty="0">
              <a:solidFill>
                <a:schemeClr val="tx1"/>
              </a:solidFill>
            </a:endParaRPr>
          </a:p>
          <a:p>
            <a:pPr algn="just"/>
            <a:endParaRPr lang="en-IN" dirty="0">
              <a:solidFill>
                <a:schemeClr val="tx1"/>
              </a:solidFill>
            </a:endParaRPr>
          </a:p>
        </p:txBody>
      </p:sp>
      <p:cxnSp>
        <p:nvCxnSpPr>
          <p:cNvPr id="4" name="Straight Connector 3">
            <a:extLst>
              <a:ext uri="{FF2B5EF4-FFF2-40B4-BE49-F238E27FC236}">
                <a16:creationId xmlns:a16="http://schemas.microsoft.com/office/drawing/2014/main" xmlns="" id="{A43C2B50-15C7-417E-A591-D959E067B901}"/>
              </a:ext>
            </a:extLst>
          </p:cNvPr>
          <p:cNvCxnSpPr/>
          <p:nvPr/>
        </p:nvCxnSpPr>
        <p:spPr>
          <a:xfrm>
            <a:off x="144000" y="1371600"/>
            <a:ext cx="88560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11894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443</TotalTime>
  <Words>1041</Words>
  <Application>Microsoft Macintosh PowerPoint</Application>
  <PresentationFormat>On-screen Show (4:3)</PresentationFormat>
  <Paragraphs>81</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Corbel</vt:lpstr>
      <vt:lpstr>Basis</vt:lpstr>
      <vt:lpstr>Information retrieval/ search engines</vt:lpstr>
      <vt:lpstr>Introduction</vt:lpstr>
      <vt:lpstr>Overview</vt:lpstr>
      <vt:lpstr>Example 1- AltaVista </vt:lpstr>
      <vt:lpstr>Example 2- Google Search</vt:lpstr>
      <vt:lpstr>Comparison between AltaVista and Google Search</vt:lpstr>
      <vt:lpstr>Comparison between AltaVista and Google Search</vt:lpstr>
      <vt:lpstr>Comparison between AltaVista and Google Search</vt:lpstr>
      <vt:lpstr>References</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search engines</dc:title>
  <dc:creator>Nymeria</dc:creator>
  <cp:lastModifiedBy>Pan Chen</cp:lastModifiedBy>
  <cp:revision>25</cp:revision>
  <dcterms:created xsi:type="dcterms:W3CDTF">2006-08-16T00:00:00Z</dcterms:created>
  <dcterms:modified xsi:type="dcterms:W3CDTF">2017-12-03T18:32:23Z</dcterms:modified>
</cp:coreProperties>
</file>