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8" r:id="rId5"/>
    <p:sldId id="259" r:id="rId6"/>
    <p:sldId id="261" r:id="rId7"/>
    <p:sldId id="262" r:id="rId8"/>
    <p:sldId id="267" r:id="rId9"/>
    <p:sldId id="282" r:id="rId10"/>
    <p:sldId id="269" r:id="rId11"/>
    <p:sldId id="271" r:id="rId12"/>
    <p:sldId id="272" r:id="rId13"/>
    <p:sldId id="273" r:id="rId14"/>
    <p:sldId id="274" r:id="rId15"/>
    <p:sldId id="276" r:id="rId16"/>
    <p:sldId id="277" r:id="rId17"/>
    <p:sldId id="278" r:id="rId18"/>
    <p:sldId id="279" r:id="rId19"/>
    <p:sldId id="280" r:id="rId20"/>
    <p:sldId id="281" r:id="rId21"/>
    <p:sldId id="28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chidedhia@outlook.com" initials="p" lastIdx="3" clrIdx="0">
    <p:extLst>
      <p:ext uri="{19B8F6BF-5375-455C-9EA6-DF929625EA0E}">
        <p15:presenceInfo xmlns:p15="http://schemas.microsoft.com/office/powerpoint/2012/main" userId="c3f4e241fcdb4db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p:scale>
          <a:sx n="72" d="100"/>
          <a:sy n="72" d="100"/>
        </p:scale>
        <p:origin x="5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12-04T22:39:54.569" idx="3">
    <p:pos x="10" y="10"/>
    <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12/4/2017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12/4/2017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12/4/2017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12/4/2017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12/4/2017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12/4/2017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comments" Target="../comments/comment1.xml"/><Relationship Id="rId4" Type="http://schemas.openxmlformats.org/officeDocument/2006/relationships/image" Target="../media/image3.png"/><Relationship Id="rId9"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22.png"/><Relationship Id="rId4" Type="http://schemas.openxmlformats.org/officeDocument/2006/relationships/image" Target="../media/image3.png"/><Relationship Id="rId9"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52BA0-5411-4EDB-9BF5-FA4AA32A760C}"/>
              </a:ext>
            </a:extLst>
          </p:cNvPr>
          <p:cNvSpPr>
            <a:spLocks noGrp="1"/>
          </p:cNvSpPr>
          <p:nvPr>
            <p:ph type="ctrTitle"/>
          </p:nvPr>
        </p:nvSpPr>
        <p:spPr>
          <a:xfrm>
            <a:off x="2359180" y="1345290"/>
            <a:ext cx="8003223" cy="2083710"/>
          </a:xfrm>
        </p:spPr>
        <p:txBody>
          <a:bodyPr/>
          <a:lstStyle/>
          <a:p>
            <a:r>
              <a:rPr lang="en-US" dirty="0"/>
              <a:t>MASS SHOOTING </a:t>
            </a:r>
          </a:p>
        </p:txBody>
      </p:sp>
      <p:sp>
        <p:nvSpPr>
          <p:cNvPr id="3" name="Subtitle 2">
            <a:extLst>
              <a:ext uri="{FF2B5EF4-FFF2-40B4-BE49-F238E27FC236}">
                <a16:creationId xmlns:a16="http://schemas.microsoft.com/office/drawing/2014/main" id="{410CDCB0-2573-48A7-847C-C9B9C1FDB919}"/>
              </a:ext>
            </a:extLst>
          </p:cNvPr>
          <p:cNvSpPr>
            <a:spLocks noGrp="1"/>
          </p:cNvSpPr>
          <p:nvPr>
            <p:ph type="subTitle" idx="1"/>
          </p:nvPr>
        </p:nvSpPr>
        <p:spPr>
          <a:xfrm>
            <a:off x="9220932" y="4061145"/>
            <a:ext cx="3976304" cy="2796855"/>
          </a:xfrm>
        </p:spPr>
        <p:txBody>
          <a:bodyPr>
            <a:normAutofit fontScale="85000" lnSpcReduction="20000"/>
          </a:bodyPr>
          <a:lstStyle/>
          <a:p>
            <a:r>
              <a:rPr lang="en-US" u="sng" dirty="0"/>
              <a:t>GROUP 5</a:t>
            </a:r>
          </a:p>
          <a:p>
            <a:endParaRPr lang="en-US" u="sng" dirty="0"/>
          </a:p>
          <a:p>
            <a:r>
              <a:rPr lang="en-US" dirty="0"/>
              <a:t>Zahra </a:t>
            </a:r>
            <a:r>
              <a:rPr lang="en-US" dirty="0" err="1"/>
              <a:t>abbas</a:t>
            </a:r>
            <a:endParaRPr lang="en-US" dirty="0"/>
          </a:p>
          <a:p>
            <a:r>
              <a:rPr lang="en-US" dirty="0"/>
              <a:t>Benedict ferro</a:t>
            </a:r>
          </a:p>
          <a:p>
            <a:r>
              <a:rPr lang="en-US" dirty="0"/>
              <a:t>Prachi </a:t>
            </a:r>
            <a:r>
              <a:rPr lang="en-US" dirty="0" err="1"/>
              <a:t>dedhia</a:t>
            </a:r>
            <a:endParaRPr lang="en-US" dirty="0"/>
          </a:p>
          <a:p>
            <a:r>
              <a:rPr lang="en-US" dirty="0" err="1"/>
              <a:t>Nilava</a:t>
            </a:r>
            <a:r>
              <a:rPr lang="en-US" dirty="0"/>
              <a:t> Mukherjee</a:t>
            </a:r>
          </a:p>
          <a:p>
            <a:r>
              <a:rPr lang="en-US" dirty="0"/>
              <a:t>Michael </a:t>
            </a:r>
            <a:r>
              <a:rPr lang="en-US" dirty="0" err="1"/>
              <a:t>rossi</a:t>
            </a:r>
            <a:endParaRPr lang="en-US" dirty="0"/>
          </a:p>
          <a:p>
            <a:r>
              <a:rPr lang="en-US" dirty="0"/>
              <a:t>Pan </a:t>
            </a:r>
            <a:r>
              <a:rPr lang="en-US" dirty="0" err="1"/>
              <a:t>chen</a:t>
            </a:r>
            <a:endParaRPr lang="en-US" dirty="0"/>
          </a:p>
        </p:txBody>
      </p:sp>
    </p:spTree>
    <p:extLst>
      <p:ext uri="{BB962C8B-B14F-4D97-AF65-F5344CB8AC3E}">
        <p14:creationId xmlns:p14="http://schemas.microsoft.com/office/powerpoint/2010/main" val="3887149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72" name="Picture 71">
            <a:extLst>
              <a:ext uri="{FF2B5EF4-FFF2-40B4-BE49-F238E27FC236}">
                <a16:creationId xmlns:a16="http://schemas.microsoft.com/office/drawing/2014/main" id="{C9ECDD5C-152A-4CC7-8333-0F367B3A62EA}"/>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4" name="Picture 73">
            <a:extLst>
              <a:ext uri="{FF2B5EF4-FFF2-40B4-BE49-F238E27FC236}">
                <a16:creationId xmlns:a16="http://schemas.microsoft.com/office/drawing/2014/main" id="{7F5C92A3-369B-43F3-BDCE-E560B1B0EC89}"/>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6" name="Oval 75">
            <a:extLst>
              <a:ext uri="{FF2B5EF4-FFF2-40B4-BE49-F238E27FC236}">
                <a16:creationId xmlns:a16="http://schemas.microsoft.com/office/drawing/2014/main" id="{AEBE9F1A-B38D-446E-83AE-14B17CE77FF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8" name="Picture 77">
            <a:extLst>
              <a:ext uri="{FF2B5EF4-FFF2-40B4-BE49-F238E27FC236}">
                <a16:creationId xmlns:a16="http://schemas.microsoft.com/office/drawing/2014/main" id="{915B5014-A7EC-4BA6-9C83-8840CF81DB28}"/>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80" name="Picture 79">
            <a:extLst>
              <a:ext uri="{FF2B5EF4-FFF2-40B4-BE49-F238E27FC236}">
                <a16:creationId xmlns:a16="http://schemas.microsoft.com/office/drawing/2014/main" id="{022C43AB-86D7-420D-8AD7-DC0A15FDD0A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2" name="Rectangle 81">
            <a:extLst>
              <a:ext uri="{FF2B5EF4-FFF2-40B4-BE49-F238E27FC236}">
                <a16:creationId xmlns:a16="http://schemas.microsoft.com/office/drawing/2014/main" id="{5E3EB826-A471-488F-9E8A-D65528A3C0C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4" name="Rectangle 83">
            <a:extLst>
              <a:ext uri="{FF2B5EF4-FFF2-40B4-BE49-F238E27FC236}">
                <a16:creationId xmlns:a16="http://schemas.microsoft.com/office/drawing/2014/main" id="{DFB3CEA1-88D9-42FB-88ED-1E9807FE659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101" name="Picture 2" descr="https://lh5.googleusercontent.com/Qk2_2WN5L7TyJeM0qxc8faY4623WmcW_Me5lnN61aym6jEfspFRA1Myly4Snej_oHHI8tRVQQ8OdwJ2REvAGskx7-fcTfx5DR5FnHQfFyLszu5MhU_HV3XvBiIIV_3mw-coS">
            <a:extLst>
              <a:ext uri="{FF2B5EF4-FFF2-40B4-BE49-F238E27FC236}">
                <a16:creationId xmlns:a16="http://schemas.microsoft.com/office/drawing/2014/main" id="{91E5437B-9A68-4227-8C2D-67ABDB9DC2C2}"/>
              </a:ext>
            </a:extLst>
          </p:cNvPr>
          <p:cNvPicPr>
            <a:picLocks noGrp="1" noChangeAspect="1" noChangeArrowheads="1"/>
          </p:cNvPicPr>
          <p:nvPr>
            <p:ph idx="1"/>
          </p:nvPr>
        </p:nvPicPr>
        <p:blipFill>
          <a:blip r:embed="rId7">
            <a:extLst>
              <a:ext uri="{28A0092B-C50C-407E-A947-70E740481C1C}">
                <a14:useLocalDpi xmlns:a14="http://schemas.microsoft.com/office/drawing/2010/main" val="0"/>
              </a:ext>
            </a:extLst>
          </a:blip>
          <a:srcRect/>
          <a:stretch>
            <a:fillRect/>
          </a:stretch>
        </p:blipFill>
        <p:spPr bwMode="auto">
          <a:xfrm>
            <a:off x="1293356" y="1600199"/>
            <a:ext cx="9605288" cy="4614333"/>
          </a:xfrm>
          <a:prstGeom prst="rect">
            <a:avLst/>
          </a:prstGeom>
          <a:noFill/>
          <a:extLst>
            <a:ext uri="{909E8E84-426E-40DD-AFC4-6F175D3DCCD1}">
              <a14:hiddenFill xmlns:a14="http://schemas.microsoft.com/office/drawing/2010/main">
                <a:solidFill>
                  <a:srgbClr val="FFFFFF"/>
                </a:solidFill>
              </a14:hiddenFill>
            </a:ext>
          </a:extLst>
        </p:spPr>
      </p:pic>
      <p:sp>
        <p:nvSpPr>
          <p:cNvPr id="86" name="Rectangle 85">
            <a:extLst>
              <a:ext uri="{FF2B5EF4-FFF2-40B4-BE49-F238E27FC236}">
                <a16:creationId xmlns:a16="http://schemas.microsoft.com/office/drawing/2014/main" id="{9A6C928E-4252-4F33-8C34-E50A12A317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TextBox 2">
            <a:extLst>
              <a:ext uri="{FF2B5EF4-FFF2-40B4-BE49-F238E27FC236}">
                <a16:creationId xmlns:a16="http://schemas.microsoft.com/office/drawing/2014/main" id="{5AE672BE-1EF1-47EA-93F7-95FC21A387F9}"/>
              </a:ext>
            </a:extLst>
          </p:cNvPr>
          <p:cNvSpPr txBox="1"/>
          <p:nvPr/>
        </p:nvSpPr>
        <p:spPr>
          <a:xfrm>
            <a:off x="1068388" y="662609"/>
            <a:ext cx="9830256" cy="646331"/>
          </a:xfrm>
          <a:prstGeom prst="rect">
            <a:avLst/>
          </a:prstGeom>
          <a:noFill/>
        </p:spPr>
        <p:txBody>
          <a:bodyPr wrap="square" rtlCol="0">
            <a:spAutoFit/>
          </a:bodyPr>
          <a:lstStyle/>
          <a:p>
            <a:pPr algn="ctr"/>
            <a:r>
              <a:rPr lang="en-US" dirty="0">
                <a:solidFill>
                  <a:schemeClr val="bg1"/>
                </a:solidFill>
              </a:rPr>
              <a:t>Terrorism, Psychotic Behavior of the shooter and Anger are the three main causes </a:t>
            </a:r>
          </a:p>
          <a:p>
            <a:pPr algn="ctr"/>
            <a:r>
              <a:rPr lang="en-US" dirty="0">
                <a:solidFill>
                  <a:schemeClr val="bg1"/>
                </a:solidFill>
              </a:rPr>
              <a:t>of mass shooting </a:t>
            </a:r>
          </a:p>
        </p:txBody>
      </p:sp>
    </p:spTree>
    <p:extLst>
      <p:ext uri="{BB962C8B-B14F-4D97-AF65-F5344CB8AC3E}">
        <p14:creationId xmlns:p14="http://schemas.microsoft.com/office/powerpoint/2010/main" val="1851871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72" name="Picture 71">
            <a:extLst>
              <a:ext uri="{FF2B5EF4-FFF2-40B4-BE49-F238E27FC236}">
                <a16:creationId xmlns:a16="http://schemas.microsoft.com/office/drawing/2014/main" id="{C9ECDD5C-152A-4CC7-8333-0F367B3A62EA}"/>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4" name="Picture 73">
            <a:extLst>
              <a:ext uri="{FF2B5EF4-FFF2-40B4-BE49-F238E27FC236}">
                <a16:creationId xmlns:a16="http://schemas.microsoft.com/office/drawing/2014/main" id="{7F5C92A3-369B-43F3-BDCE-E560B1B0EC89}"/>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6" name="Oval 75">
            <a:extLst>
              <a:ext uri="{FF2B5EF4-FFF2-40B4-BE49-F238E27FC236}">
                <a16:creationId xmlns:a16="http://schemas.microsoft.com/office/drawing/2014/main" id="{AEBE9F1A-B38D-446E-83AE-14B17CE77FF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8" name="Picture 77">
            <a:extLst>
              <a:ext uri="{FF2B5EF4-FFF2-40B4-BE49-F238E27FC236}">
                <a16:creationId xmlns:a16="http://schemas.microsoft.com/office/drawing/2014/main" id="{915B5014-A7EC-4BA6-9C83-8840CF81DB28}"/>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80" name="Picture 79">
            <a:extLst>
              <a:ext uri="{FF2B5EF4-FFF2-40B4-BE49-F238E27FC236}">
                <a16:creationId xmlns:a16="http://schemas.microsoft.com/office/drawing/2014/main" id="{022C43AB-86D7-420D-8AD7-DC0A15FDD0A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2" name="Rectangle 81">
            <a:extLst>
              <a:ext uri="{FF2B5EF4-FFF2-40B4-BE49-F238E27FC236}">
                <a16:creationId xmlns:a16="http://schemas.microsoft.com/office/drawing/2014/main" id="{5E3EB826-A471-488F-9E8A-D65528A3C0C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4" name="Rectangle 83">
            <a:extLst>
              <a:ext uri="{FF2B5EF4-FFF2-40B4-BE49-F238E27FC236}">
                <a16:creationId xmlns:a16="http://schemas.microsoft.com/office/drawing/2014/main" id="{DFB3CEA1-88D9-42FB-88ED-1E9807FE659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a:extLst>
              <a:ext uri="{FF2B5EF4-FFF2-40B4-BE49-F238E27FC236}">
                <a16:creationId xmlns:a16="http://schemas.microsoft.com/office/drawing/2014/main" id="{9A6C928E-4252-4F33-8C34-E50A12A317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TextBox 2">
            <a:extLst>
              <a:ext uri="{FF2B5EF4-FFF2-40B4-BE49-F238E27FC236}">
                <a16:creationId xmlns:a16="http://schemas.microsoft.com/office/drawing/2014/main" id="{5AE672BE-1EF1-47EA-93F7-95FC21A387F9}"/>
              </a:ext>
            </a:extLst>
          </p:cNvPr>
          <p:cNvSpPr txBox="1"/>
          <p:nvPr/>
        </p:nvSpPr>
        <p:spPr>
          <a:xfrm>
            <a:off x="1068388" y="662609"/>
            <a:ext cx="4071894" cy="646331"/>
          </a:xfrm>
          <a:prstGeom prst="rect">
            <a:avLst/>
          </a:prstGeom>
          <a:noFill/>
        </p:spPr>
        <p:txBody>
          <a:bodyPr wrap="square" rtlCol="0">
            <a:spAutoFit/>
          </a:bodyPr>
          <a:lstStyle/>
          <a:p>
            <a:pPr algn="ctr"/>
            <a:r>
              <a:rPr lang="en-US" dirty="0">
                <a:solidFill>
                  <a:schemeClr val="bg1"/>
                </a:solidFill>
              </a:rPr>
              <a:t>Total number of open/close/</a:t>
            </a:r>
            <a:r>
              <a:rPr lang="en-US" dirty="0" err="1">
                <a:solidFill>
                  <a:schemeClr val="bg1"/>
                </a:solidFill>
              </a:rPr>
              <a:t>open+close</a:t>
            </a:r>
            <a:r>
              <a:rPr lang="en-US" dirty="0">
                <a:solidFill>
                  <a:schemeClr val="bg1"/>
                </a:solidFill>
              </a:rPr>
              <a:t> locations</a:t>
            </a:r>
          </a:p>
        </p:txBody>
      </p:sp>
      <p:pic>
        <p:nvPicPr>
          <p:cNvPr id="14" name="Picture 2" descr="https://lh4.googleusercontent.com/sg6qn0I3TV-QiqaxkLTlXLX5QR3tJCdSxYxccvkRPkBamKu0EcZgmNku0DcUOcdrBiFYS6jwzpgPlpeq3qsfWiKGleu-U__72qqcEigJQm1qMh3LinYsFm0DTag54XdCvy6a">
            <a:extLst>
              <a:ext uri="{FF2B5EF4-FFF2-40B4-BE49-F238E27FC236}">
                <a16:creationId xmlns:a16="http://schemas.microsoft.com/office/drawing/2014/main" id="{DC6EB92C-DAD1-44BD-AE85-147F1BDCE83D}"/>
              </a:ext>
            </a:extLst>
          </p:cNvPr>
          <p:cNvPicPr>
            <a:picLocks noGrp="1" noChangeAspect="1" noChangeArrowheads="1"/>
          </p:cNvPicPr>
          <p:nvPr>
            <p:ph idx="1"/>
          </p:nvPr>
        </p:nvPicPr>
        <p:blipFill>
          <a:blip r:embed="rId7">
            <a:extLst>
              <a:ext uri="{28A0092B-C50C-407E-A947-70E740481C1C}">
                <a14:useLocalDpi xmlns:a14="http://schemas.microsoft.com/office/drawing/2010/main" val="0"/>
              </a:ext>
            </a:extLst>
          </a:blip>
          <a:srcRect/>
          <a:stretch>
            <a:fillRect/>
          </a:stretch>
        </p:blipFill>
        <p:spPr bwMode="auto">
          <a:xfrm>
            <a:off x="771984" y="1676400"/>
            <a:ext cx="4696308" cy="424730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https://lh3.googleusercontent.com/FmkugJR8Dda_jB_6ZmF8S6lEGzBUSs8vZ4Y_GG8aP-ojGP7IZQZ6EAqiXDUPIdlTxkPN8cUsbVMFjXe9ChcTZ1dqjXJNbqmJ_GQsWBBQUkIhVVbmOCA9be8T-BamRpIg4jt-">
            <a:extLst>
              <a:ext uri="{FF2B5EF4-FFF2-40B4-BE49-F238E27FC236}">
                <a16:creationId xmlns:a16="http://schemas.microsoft.com/office/drawing/2014/main" id="{C493C46D-82A4-4A3C-8A35-693FCC50517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58679" y="1681163"/>
            <a:ext cx="5769734" cy="4247304"/>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8DA7D628-30AB-4B5E-9164-71F5FCAC1F56}"/>
              </a:ext>
            </a:extLst>
          </p:cNvPr>
          <p:cNvSpPr txBox="1"/>
          <p:nvPr/>
        </p:nvSpPr>
        <p:spPr>
          <a:xfrm>
            <a:off x="5468292" y="679742"/>
            <a:ext cx="5487962" cy="923330"/>
          </a:xfrm>
          <a:prstGeom prst="rect">
            <a:avLst/>
          </a:prstGeom>
          <a:noFill/>
        </p:spPr>
        <p:txBody>
          <a:bodyPr wrap="square" rtlCol="0">
            <a:spAutoFit/>
          </a:bodyPr>
          <a:lstStyle/>
          <a:p>
            <a:pPr algn="ctr"/>
            <a:r>
              <a:rPr lang="en-US" dirty="0">
                <a:solidFill>
                  <a:schemeClr val="bg1"/>
                </a:solidFill>
              </a:rPr>
              <a:t>Total number of Victims affected by locations (Closed locations were main targets for mass shootings)</a:t>
            </a:r>
          </a:p>
        </p:txBody>
      </p:sp>
    </p:spTree>
    <p:extLst>
      <p:ext uri="{BB962C8B-B14F-4D97-AF65-F5344CB8AC3E}">
        <p14:creationId xmlns:p14="http://schemas.microsoft.com/office/powerpoint/2010/main" val="1261662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BC6C8-4BCA-43E4-B32A-9C6ACD912A33}"/>
              </a:ext>
            </a:extLst>
          </p:cNvPr>
          <p:cNvSpPr>
            <a:spLocks noGrp="1"/>
          </p:cNvSpPr>
          <p:nvPr>
            <p:ph type="title"/>
          </p:nvPr>
        </p:nvSpPr>
        <p:spPr/>
        <p:txBody>
          <a:bodyPr/>
          <a:lstStyle/>
          <a:p>
            <a:pPr algn="ctr"/>
            <a:r>
              <a:rPr lang="en-US" sz="3200" dirty="0"/>
              <a:t>PART B: Analyzing the association between the                          variables</a:t>
            </a:r>
            <a:br>
              <a:rPr lang="en-US" dirty="0"/>
            </a:br>
            <a:endParaRPr lang="en-US" dirty="0"/>
          </a:p>
        </p:txBody>
      </p:sp>
      <p:sp>
        <p:nvSpPr>
          <p:cNvPr id="3" name="Content Placeholder 2">
            <a:extLst>
              <a:ext uri="{FF2B5EF4-FFF2-40B4-BE49-F238E27FC236}">
                <a16:creationId xmlns:a16="http://schemas.microsoft.com/office/drawing/2014/main" id="{0290677F-7350-4467-A3B2-95FFE29FE8C2}"/>
              </a:ext>
            </a:extLst>
          </p:cNvPr>
          <p:cNvSpPr>
            <a:spLocks noGrp="1"/>
          </p:cNvSpPr>
          <p:nvPr>
            <p:ph idx="1"/>
          </p:nvPr>
        </p:nvSpPr>
        <p:spPr>
          <a:xfrm>
            <a:off x="450574" y="1683026"/>
            <a:ext cx="10880035" cy="5174974"/>
          </a:xfrm>
        </p:spPr>
        <p:txBody>
          <a:bodyPr>
            <a:normAutofit fontScale="92500" lnSpcReduction="10000"/>
          </a:bodyPr>
          <a:lstStyle/>
          <a:p>
            <a:r>
              <a:rPr lang="en-US" dirty="0"/>
              <a:t>Initial Expectations:</a:t>
            </a:r>
          </a:p>
          <a:p>
            <a:endParaRPr lang="en-US" dirty="0"/>
          </a:p>
          <a:p>
            <a:pPr fontAlgn="base">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Age: We want to see if younger killers tend to be cause less injuries and/or fatalities.</a:t>
            </a:r>
          </a:p>
          <a:p>
            <a:pPr marL="0" indent="0" fontAlgn="base">
              <a:buNone/>
            </a:pPr>
            <a:endParaRPr lang="en-US" dirty="0">
              <a:latin typeface="Times New Roman" panose="02020603050405020304" pitchFamily="18" charset="0"/>
              <a:cs typeface="Times New Roman" panose="02020603050405020304" pitchFamily="18" charset="0"/>
            </a:endParaRPr>
          </a:p>
          <a:p>
            <a:pPr fontAlgn="base">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Gender: We want to see if male shooters tend to kill/hurt more people than female shooters.</a:t>
            </a:r>
          </a:p>
          <a:p>
            <a:pPr marL="0" indent="0" fontAlgn="base">
              <a:buNone/>
            </a:pPr>
            <a:endParaRPr lang="en-US" dirty="0">
              <a:latin typeface="Times New Roman" panose="02020603050405020304" pitchFamily="18" charset="0"/>
              <a:cs typeface="Times New Roman" panose="02020603050405020304" pitchFamily="18" charset="0"/>
            </a:endParaRPr>
          </a:p>
          <a:p>
            <a:pPr fontAlgn="base">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Race: We don’t have any expectations for this one. We just want to see if a shooter’s race makes difference in the number of victim he/she caused</a:t>
            </a:r>
          </a:p>
          <a:p>
            <a:pPr marL="0" indent="0" fontAlgn="base">
              <a:buNone/>
            </a:pPr>
            <a:endParaRPr lang="en-US" dirty="0">
              <a:latin typeface="Times New Roman" panose="02020603050405020304" pitchFamily="18" charset="0"/>
              <a:cs typeface="Times New Roman" panose="02020603050405020304" pitchFamily="18" charset="0"/>
            </a:endParaRPr>
          </a:p>
          <a:p>
            <a:pPr fontAlgn="base">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Mental illness or not: We want to see if a shooter with mental illness would harm more people than the shooters without mental illness</a:t>
            </a:r>
          </a:p>
          <a:p>
            <a:pPr marL="0" indent="0" fontAlgn="base">
              <a:buNone/>
            </a:pPr>
            <a:endParaRPr lang="en-US" dirty="0">
              <a:latin typeface="Times New Roman" panose="02020603050405020304" pitchFamily="18" charset="0"/>
              <a:cs typeface="Times New Roman" panose="02020603050405020304" pitchFamily="18" charset="0"/>
            </a:endParaRPr>
          </a:p>
          <a:p>
            <a:pPr fontAlgn="base">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Open space or not: We want to see if a shooter shot in close space would kill/hurt more people than in open space.</a:t>
            </a:r>
          </a:p>
          <a:p>
            <a:endParaRPr lang="en-US" dirty="0"/>
          </a:p>
        </p:txBody>
      </p:sp>
    </p:spTree>
    <p:extLst>
      <p:ext uri="{BB962C8B-B14F-4D97-AF65-F5344CB8AC3E}">
        <p14:creationId xmlns:p14="http://schemas.microsoft.com/office/powerpoint/2010/main" val="1937989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E843F-19C5-4EE3-AC5F-F494218863A8}"/>
              </a:ext>
            </a:extLst>
          </p:cNvPr>
          <p:cNvSpPr>
            <a:spLocks noGrp="1"/>
          </p:cNvSpPr>
          <p:nvPr>
            <p:ph type="title"/>
          </p:nvPr>
        </p:nvSpPr>
        <p:spPr>
          <a:xfrm>
            <a:off x="646111" y="452718"/>
            <a:ext cx="10180915" cy="885752"/>
          </a:xfrm>
        </p:spPr>
        <p:txBody>
          <a:bodyPr/>
          <a:lstStyle/>
          <a:p>
            <a:r>
              <a:rPr lang="en-US" sz="4000" dirty="0"/>
              <a:t>Dependent and Independent Variables</a:t>
            </a:r>
          </a:p>
        </p:txBody>
      </p:sp>
      <p:graphicFrame>
        <p:nvGraphicFramePr>
          <p:cNvPr id="4" name="Content Placeholder 3">
            <a:extLst>
              <a:ext uri="{FF2B5EF4-FFF2-40B4-BE49-F238E27FC236}">
                <a16:creationId xmlns:a16="http://schemas.microsoft.com/office/drawing/2014/main" id="{164623DB-57FE-49AE-8601-CEF07286EA77}"/>
              </a:ext>
            </a:extLst>
          </p:cNvPr>
          <p:cNvGraphicFramePr>
            <a:graphicFrameLocks noGrp="1"/>
          </p:cNvGraphicFramePr>
          <p:nvPr>
            <p:ph idx="1"/>
            <p:extLst>
              <p:ext uri="{D42A27DB-BD31-4B8C-83A1-F6EECF244321}">
                <p14:modId xmlns:p14="http://schemas.microsoft.com/office/powerpoint/2010/main" val="1830763799"/>
              </p:ext>
            </p:extLst>
          </p:nvPr>
        </p:nvGraphicFramePr>
        <p:xfrm>
          <a:off x="772008" y="1999632"/>
          <a:ext cx="10055018" cy="3863724"/>
        </p:xfrm>
        <a:graphic>
          <a:graphicData uri="http://schemas.openxmlformats.org/drawingml/2006/table">
            <a:tbl>
              <a:tblPr firstRow="1" bandRow="1">
                <a:tableStyleId>{00A15C55-8517-42AA-B614-E9B94910E393}</a:tableStyleId>
              </a:tblPr>
              <a:tblGrid>
                <a:gridCol w="3561453">
                  <a:extLst>
                    <a:ext uri="{9D8B030D-6E8A-4147-A177-3AD203B41FA5}">
                      <a16:colId xmlns:a16="http://schemas.microsoft.com/office/drawing/2014/main" val="3075294887"/>
                    </a:ext>
                  </a:extLst>
                </a:gridCol>
                <a:gridCol w="6493565">
                  <a:extLst>
                    <a:ext uri="{9D8B030D-6E8A-4147-A177-3AD203B41FA5}">
                      <a16:colId xmlns:a16="http://schemas.microsoft.com/office/drawing/2014/main" val="356904217"/>
                    </a:ext>
                  </a:extLst>
                </a:gridCol>
              </a:tblGrid>
              <a:tr h="342200">
                <a:tc>
                  <a:txBody>
                    <a:bodyPr/>
                    <a:lstStyle/>
                    <a:p>
                      <a:r>
                        <a:rPr lang="en-US" dirty="0"/>
                        <a:t>Type of Variable</a:t>
                      </a:r>
                    </a:p>
                  </a:txBody>
                  <a:tcPr/>
                </a:tc>
                <a:tc>
                  <a:txBody>
                    <a:bodyPr/>
                    <a:lstStyle/>
                    <a:p>
                      <a:r>
                        <a:rPr lang="en-US" dirty="0"/>
                        <a:t>Variables</a:t>
                      </a:r>
                    </a:p>
                  </a:txBody>
                  <a:tcPr/>
                </a:tc>
                <a:extLst>
                  <a:ext uri="{0D108BD9-81ED-4DB2-BD59-A6C34878D82A}">
                    <a16:rowId xmlns:a16="http://schemas.microsoft.com/office/drawing/2014/main" val="3019882092"/>
                  </a:ext>
                </a:extLst>
              </a:tr>
              <a:tr h="342200">
                <a:tc>
                  <a:txBody>
                    <a:bodyPr/>
                    <a:lstStyle/>
                    <a:p>
                      <a:r>
                        <a:rPr lang="en-US" dirty="0"/>
                        <a:t>Dependent Variable</a:t>
                      </a:r>
                    </a:p>
                  </a:txBody>
                  <a:tcPr/>
                </a:tc>
                <a:tc>
                  <a:txBody>
                    <a:bodyPr/>
                    <a:lstStyle/>
                    <a:p>
                      <a:r>
                        <a:rPr lang="en-US" dirty="0"/>
                        <a:t>Total Number of Victims</a:t>
                      </a:r>
                    </a:p>
                  </a:txBody>
                  <a:tcPr/>
                </a:tc>
                <a:extLst>
                  <a:ext uri="{0D108BD9-81ED-4DB2-BD59-A6C34878D82A}">
                    <a16:rowId xmlns:a16="http://schemas.microsoft.com/office/drawing/2014/main" val="1864103666"/>
                  </a:ext>
                </a:extLst>
              </a:tr>
              <a:tr h="1368800">
                <a:tc>
                  <a:txBody>
                    <a:bodyPr/>
                    <a:lstStyle/>
                    <a:p>
                      <a:r>
                        <a:rPr lang="en-US" dirty="0"/>
                        <a:t>Independent Variable</a:t>
                      </a:r>
                    </a:p>
                  </a:txBody>
                  <a:tcPr/>
                </a:tc>
                <a:tc>
                  <a:txBody>
                    <a:bodyPr/>
                    <a:lstStyle/>
                    <a:p>
                      <a:r>
                        <a:rPr lang="en-US" dirty="0"/>
                        <a:t>Shooter’s Age</a:t>
                      </a:r>
                    </a:p>
                    <a:p>
                      <a:r>
                        <a:rPr lang="en-US" dirty="0"/>
                        <a:t>Gender</a:t>
                      </a:r>
                    </a:p>
                    <a:p>
                      <a:r>
                        <a:rPr lang="en-US" dirty="0"/>
                        <a:t>Race</a:t>
                      </a:r>
                    </a:p>
                    <a:p>
                      <a:r>
                        <a:rPr lang="en-US" dirty="0"/>
                        <a:t>Mental Illness (Yes or No)</a:t>
                      </a:r>
                    </a:p>
                    <a:p>
                      <a:r>
                        <a:rPr lang="en-US" dirty="0"/>
                        <a:t>Locations (Open, Close, Open + Close)</a:t>
                      </a:r>
                    </a:p>
                  </a:txBody>
                  <a:tcPr/>
                </a:tc>
                <a:extLst>
                  <a:ext uri="{0D108BD9-81ED-4DB2-BD59-A6C34878D82A}">
                    <a16:rowId xmlns:a16="http://schemas.microsoft.com/office/drawing/2014/main" val="1126947472"/>
                  </a:ext>
                </a:extLst>
              </a:tr>
              <a:tr h="1112150">
                <a:tc>
                  <a:txBody>
                    <a:bodyPr/>
                    <a:lstStyle/>
                    <a:p>
                      <a:r>
                        <a:rPr lang="en-US" dirty="0"/>
                        <a:t>Dummy Variables</a:t>
                      </a:r>
                    </a:p>
                  </a:txBody>
                  <a:tcPr/>
                </a:tc>
                <a:tc>
                  <a:txBody>
                    <a:bodyPr/>
                    <a:lstStyle/>
                    <a:p>
                      <a:r>
                        <a:rPr lang="en-US" dirty="0"/>
                        <a:t>Locations (Open , Close)</a:t>
                      </a:r>
                    </a:p>
                    <a:p>
                      <a:r>
                        <a:rPr lang="en-US" dirty="0"/>
                        <a:t>Race</a:t>
                      </a:r>
                    </a:p>
                    <a:p>
                      <a:r>
                        <a:rPr lang="en-US" dirty="0"/>
                        <a:t>Gender</a:t>
                      </a:r>
                    </a:p>
                    <a:p>
                      <a:r>
                        <a:rPr lang="en-US" dirty="0"/>
                        <a:t>Mental Health Illness</a:t>
                      </a:r>
                    </a:p>
                  </a:txBody>
                  <a:tcPr/>
                </a:tc>
                <a:extLst>
                  <a:ext uri="{0D108BD9-81ED-4DB2-BD59-A6C34878D82A}">
                    <a16:rowId xmlns:a16="http://schemas.microsoft.com/office/drawing/2014/main" val="3100050520"/>
                  </a:ext>
                </a:extLst>
              </a:tr>
              <a:tr h="480444">
                <a:tc>
                  <a:txBody>
                    <a:bodyPr/>
                    <a:lstStyle/>
                    <a:p>
                      <a:r>
                        <a:rPr lang="en-US" dirty="0"/>
                        <a:t>Interaction Variable</a:t>
                      </a:r>
                    </a:p>
                  </a:txBody>
                  <a:tcPr/>
                </a:tc>
                <a:tc>
                  <a:txBody>
                    <a:bodyPr/>
                    <a:lstStyle/>
                    <a:p>
                      <a:r>
                        <a:rPr lang="en-US" dirty="0"/>
                        <a:t>Race*Age</a:t>
                      </a:r>
                    </a:p>
                  </a:txBody>
                  <a:tcPr/>
                </a:tc>
                <a:extLst>
                  <a:ext uri="{0D108BD9-81ED-4DB2-BD59-A6C34878D82A}">
                    <a16:rowId xmlns:a16="http://schemas.microsoft.com/office/drawing/2014/main" val="2975585241"/>
                  </a:ext>
                </a:extLst>
              </a:tr>
            </a:tbl>
          </a:graphicData>
        </a:graphic>
      </p:graphicFrame>
    </p:spTree>
    <p:extLst>
      <p:ext uri="{BB962C8B-B14F-4D97-AF65-F5344CB8AC3E}">
        <p14:creationId xmlns:p14="http://schemas.microsoft.com/office/powerpoint/2010/main" val="3472013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71" name="Picture 70">
            <a:extLst>
              <a:ext uri="{FF2B5EF4-FFF2-40B4-BE49-F238E27FC236}">
                <a16:creationId xmlns:a16="http://schemas.microsoft.com/office/drawing/2014/main" id="{C9ECDD5C-152A-4CC7-8333-0F367B3A62EA}"/>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3" name="Picture 72">
            <a:extLst>
              <a:ext uri="{FF2B5EF4-FFF2-40B4-BE49-F238E27FC236}">
                <a16:creationId xmlns:a16="http://schemas.microsoft.com/office/drawing/2014/main" id="{7F5C92A3-369B-43F3-BDCE-E560B1B0EC89}"/>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5" name="Oval 74">
            <a:extLst>
              <a:ext uri="{FF2B5EF4-FFF2-40B4-BE49-F238E27FC236}">
                <a16:creationId xmlns:a16="http://schemas.microsoft.com/office/drawing/2014/main" id="{AEBE9F1A-B38D-446E-83AE-14B17CE77FF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7" name="Picture 76">
            <a:extLst>
              <a:ext uri="{FF2B5EF4-FFF2-40B4-BE49-F238E27FC236}">
                <a16:creationId xmlns:a16="http://schemas.microsoft.com/office/drawing/2014/main" id="{915B5014-A7EC-4BA6-9C83-8840CF81DB28}"/>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9" name="Picture 78">
            <a:extLst>
              <a:ext uri="{FF2B5EF4-FFF2-40B4-BE49-F238E27FC236}">
                <a16:creationId xmlns:a16="http://schemas.microsoft.com/office/drawing/2014/main" id="{022C43AB-86D7-420D-8AD7-DC0A15FDD0A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1" name="Rectangle 80">
            <a:extLst>
              <a:ext uri="{FF2B5EF4-FFF2-40B4-BE49-F238E27FC236}">
                <a16:creationId xmlns:a16="http://schemas.microsoft.com/office/drawing/2014/main" id="{5E3EB826-A471-488F-9E8A-D65528A3C0C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3" name="Rectangle 82">
            <a:extLst>
              <a:ext uri="{FF2B5EF4-FFF2-40B4-BE49-F238E27FC236}">
                <a16:creationId xmlns:a16="http://schemas.microsoft.com/office/drawing/2014/main" id="{DFB3CEA1-88D9-42FB-88ED-1E9807FE659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194" name="Picture 2" descr="https://lh5.googleusercontent.com/JBSyG7EV7qdvHD77K9OUZCQK2LqXhgBAs7QY_hqSu0qD1QTCxHU_mwv1_lXTzNXr86TT8S0UoG6TzoL8pBm3Dj8frejVCHTduQHu6Q0f0MF-qfkI5O9SYQJ5Dh0CFDjnGppd">
            <a:extLst>
              <a:ext uri="{FF2B5EF4-FFF2-40B4-BE49-F238E27FC236}">
                <a16:creationId xmlns:a16="http://schemas.microsoft.com/office/drawing/2014/main" id="{5D9A5914-59B5-4A2C-8424-5C2BDE404492}"/>
              </a:ext>
            </a:extLst>
          </p:cNvPr>
          <p:cNvPicPr>
            <a:picLocks noGrp="1" noChangeAspect="1" noChangeArrowheads="1"/>
          </p:cNvPicPr>
          <p:nvPr>
            <p:ph idx="1"/>
          </p:nvPr>
        </p:nvPicPr>
        <p:blipFill>
          <a:blip r:embed="rId7">
            <a:extLst>
              <a:ext uri="{28A0092B-C50C-407E-A947-70E740481C1C}">
                <a14:useLocalDpi xmlns:a14="http://schemas.microsoft.com/office/drawing/2010/main" val="0"/>
              </a:ext>
            </a:extLst>
          </a:blip>
          <a:srcRect/>
          <a:stretch>
            <a:fillRect/>
          </a:stretch>
        </p:blipFill>
        <p:spPr bwMode="auto">
          <a:xfrm>
            <a:off x="1227346" y="1589073"/>
            <a:ext cx="9546671" cy="4593066"/>
          </a:xfrm>
          <a:prstGeom prst="rect">
            <a:avLst/>
          </a:prstGeom>
          <a:noFill/>
          <a:extLst>
            <a:ext uri="{909E8E84-426E-40DD-AFC4-6F175D3DCCD1}">
              <a14:hiddenFill xmlns:a14="http://schemas.microsoft.com/office/drawing/2010/main">
                <a:solidFill>
                  <a:srgbClr val="FFFFFF"/>
                </a:solidFill>
              </a14:hiddenFill>
            </a:ext>
          </a:extLst>
        </p:spPr>
      </p:pic>
      <p:sp>
        <p:nvSpPr>
          <p:cNvPr id="85" name="Rectangle 84">
            <a:extLst>
              <a:ext uri="{FF2B5EF4-FFF2-40B4-BE49-F238E27FC236}">
                <a16:creationId xmlns:a16="http://schemas.microsoft.com/office/drawing/2014/main" id="{9A6C928E-4252-4F33-8C34-E50A12A317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id="{F7C843A3-EB25-4733-BFC4-FBC353CC2AC7}"/>
              </a:ext>
            </a:extLst>
          </p:cNvPr>
          <p:cNvSpPr txBox="1"/>
          <p:nvPr/>
        </p:nvSpPr>
        <p:spPr>
          <a:xfrm>
            <a:off x="3503601" y="824345"/>
            <a:ext cx="6096011" cy="369332"/>
          </a:xfrm>
          <a:prstGeom prst="rect">
            <a:avLst/>
          </a:prstGeom>
          <a:noFill/>
        </p:spPr>
        <p:txBody>
          <a:bodyPr wrap="square" rtlCol="0">
            <a:spAutoFit/>
          </a:bodyPr>
          <a:lstStyle/>
          <a:p>
            <a:r>
              <a:rPr lang="en-US" dirty="0">
                <a:solidFill>
                  <a:schemeClr val="bg1"/>
                </a:solidFill>
              </a:rPr>
              <a:t>Total Number of Victims v/s Age of the shooters </a:t>
            </a:r>
          </a:p>
        </p:txBody>
      </p:sp>
      <p:pic>
        <p:nvPicPr>
          <p:cNvPr id="8198" name="Picture 6" descr="https://lh6.googleusercontent.com/AATweNo-vuKEPvVdaP_ShUgIMtqcgwosoExbZQdzsULJtkDNwAIKkzHDEjGU8H1ehNvmfbYwXJyvPPsTVlR6Bni8YtbQfI9bXnww5cHzQjBWLXu7yL-2I3qoFdoI-XtmiZ8k">
            <a:extLst>
              <a:ext uri="{FF2B5EF4-FFF2-40B4-BE49-F238E27FC236}">
                <a16:creationId xmlns:a16="http://schemas.microsoft.com/office/drawing/2014/main" id="{51E28D5A-FCAD-45E9-98FD-91CD030209E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23678" y="3383302"/>
            <a:ext cx="1213334" cy="1347724"/>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descr="https://lh6.googleusercontent.com/huXPs1eMx1YPHe_hyl6gWHC3JPoTthY4qLOX1Xom6q52ZFQXb1rrGIrx5KDX0v_7CPcyFmbz7n856DscT1J6KW921eaYT3UdQRBmKYnVUdpmc6PpfKyfvBkeezLkWZ13xQAU">
            <a:extLst>
              <a:ext uri="{FF2B5EF4-FFF2-40B4-BE49-F238E27FC236}">
                <a16:creationId xmlns:a16="http://schemas.microsoft.com/office/drawing/2014/main" id="{5B32FC68-D6EB-4568-98BB-CDCDE8AA213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541233" y="1652554"/>
            <a:ext cx="1267445" cy="1200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8184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71" name="Picture 70">
            <a:extLst>
              <a:ext uri="{FF2B5EF4-FFF2-40B4-BE49-F238E27FC236}">
                <a16:creationId xmlns:a16="http://schemas.microsoft.com/office/drawing/2014/main" id="{C9ECDD5C-152A-4CC7-8333-0F367B3A62EA}"/>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3" name="Picture 72">
            <a:extLst>
              <a:ext uri="{FF2B5EF4-FFF2-40B4-BE49-F238E27FC236}">
                <a16:creationId xmlns:a16="http://schemas.microsoft.com/office/drawing/2014/main" id="{7F5C92A3-369B-43F3-BDCE-E560B1B0EC89}"/>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5" name="Oval 74">
            <a:extLst>
              <a:ext uri="{FF2B5EF4-FFF2-40B4-BE49-F238E27FC236}">
                <a16:creationId xmlns:a16="http://schemas.microsoft.com/office/drawing/2014/main" id="{AEBE9F1A-B38D-446E-83AE-14B17CE77FF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7" name="Picture 76">
            <a:extLst>
              <a:ext uri="{FF2B5EF4-FFF2-40B4-BE49-F238E27FC236}">
                <a16:creationId xmlns:a16="http://schemas.microsoft.com/office/drawing/2014/main" id="{915B5014-A7EC-4BA6-9C83-8840CF81DB28}"/>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9" name="Picture 78">
            <a:extLst>
              <a:ext uri="{FF2B5EF4-FFF2-40B4-BE49-F238E27FC236}">
                <a16:creationId xmlns:a16="http://schemas.microsoft.com/office/drawing/2014/main" id="{022C43AB-86D7-420D-8AD7-DC0A15FDD0A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1" name="Rectangle 80">
            <a:extLst>
              <a:ext uri="{FF2B5EF4-FFF2-40B4-BE49-F238E27FC236}">
                <a16:creationId xmlns:a16="http://schemas.microsoft.com/office/drawing/2014/main" id="{5E3EB826-A471-488F-9E8A-D65528A3C0C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3" name="Rectangle 82">
            <a:extLst>
              <a:ext uri="{FF2B5EF4-FFF2-40B4-BE49-F238E27FC236}">
                <a16:creationId xmlns:a16="http://schemas.microsoft.com/office/drawing/2014/main" id="{DFB3CEA1-88D9-42FB-88ED-1E9807FE659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descr="https://lh5.googleusercontent.com/CO3Y_6U6VsaYIpTu2KrsQgaWmbhL3hep8h1RVLt0-pA_Lsb7y8Rydu0yWcEzcVCnoqdlYCxIlCYIX2_XSw8CAyOxop5AJMsU3lnGDnA6LryVQ9EyD76PI3tiD999q7i-5mDS">
            <a:extLst>
              <a:ext uri="{FF2B5EF4-FFF2-40B4-BE49-F238E27FC236}">
                <a16:creationId xmlns:a16="http://schemas.microsoft.com/office/drawing/2014/main" id="{9ACE1C4F-B90A-40D8-BF57-559093752B5B}"/>
              </a:ext>
            </a:extLst>
          </p:cNvPr>
          <p:cNvPicPr>
            <a:picLocks noGrp="1" noChangeAspect="1" noChangeArrowheads="1"/>
          </p:cNvPicPr>
          <p:nvPr>
            <p:ph idx="1"/>
          </p:nvPr>
        </p:nvPicPr>
        <p:blipFill>
          <a:blip r:embed="rId7">
            <a:extLst>
              <a:ext uri="{28A0092B-C50C-407E-A947-70E740481C1C}">
                <a14:useLocalDpi xmlns:a14="http://schemas.microsoft.com/office/drawing/2010/main" val="0"/>
              </a:ext>
            </a:extLst>
          </a:blip>
          <a:srcRect/>
          <a:stretch>
            <a:fillRect/>
          </a:stretch>
        </p:blipFill>
        <p:spPr bwMode="auto">
          <a:xfrm>
            <a:off x="643467" y="1600200"/>
            <a:ext cx="10905066" cy="4777739"/>
          </a:xfrm>
          <a:prstGeom prst="rect">
            <a:avLst/>
          </a:prstGeom>
          <a:noFill/>
          <a:extLst>
            <a:ext uri="{909E8E84-426E-40DD-AFC4-6F175D3DCCD1}">
              <a14:hiddenFill xmlns:a14="http://schemas.microsoft.com/office/drawing/2010/main">
                <a:solidFill>
                  <a:srgbClr val="FFFFFF"/>
                </a:solidFill>
              </a14:hiddenFill>
            </a:ext>
          </a:extLst>
        </p:spPr>
      </p:pic>
      <p:sp>
        <p:nvSpPr>
          <p:cNvPr id="85" name="Rectangle 84">
            <a:extLst>
              <a:ext uri="{FF2B5EF4-FFF2-40B4-BE49-F238E27FC236}">
                <a16:creationId xmlns:a16="http://schemas.microsoft.com/office/drawing/2014/main" id="{9A6C928E-4252-4F33-8C34-E50A12A317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id="{BDF62BF1-4ED2-4F8E-B21B-1375139064D9}"/>
              </a:ext>
            </a:extLst>
          </p:cNvPr>
          <p:cNvSpPr txBox="1"/>
          <p:nvPr/>
        </p:nvSpPr>
        <p:spPr>
          <a:xfrm>
            <a:off x="1298713" y="874643"/>
            <a:ext cx="8984974" cy="369332"/>
          </a:xfrm>
          <a:prstGeom prst="rect">
            <a:avLst/>
          </a:prstGeom>
          <a:noFill/>
        </p:spPr>
        <p:txBody>
          <a:bodyPr wrap="square" rtlCol="0">
            <a:spAutoFit/>
          </a:bodyPr>
          <a:lstStyle/>
          <a:p>
            <a:pPr algn="ctr"/>
            <a:r>
              <a:rPr lang="en-US" dirty="0">
                <a:solidFill>
                  <a:schemeClr val="bg1"/>
                </a:solidFill>
              </a:rPr>
              <a:t>Correlation between Total number of Victims and Gender of the Shooter </a:t>
            </a:r>
          </a:p>
        </p:txBody>
      </p:sp>
    </p:spTree>
    <p:extLst>
      <p:ext uri="{BB962C8B-B14F-4D97-AF65-F5344CB8AC3E}">
        <p14:creationId xmlns:p14="http://schemas.microsoft.com/office/powerpoint/2010/main" val="3664649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73" name="Picture 72">
            <a:extLst>
              <a:ext uri="{FF2B5EF4-FFF2-40B4-BE49-F238E27FC236}">
                <a16:creationId xmlns:a16="http://schemas.microsoft.com/office/drawing/2014/main" id="{C9ECDD5C-152A-4CC7-8333-0F367B3A62EA}"/>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5" name="Picture 74">
            <a:extLst>
              <a:ext uri="{FF2B5EF4-FFF2-40B4-BE49-F238E27FC236}">
                <a16:creationId xmlns:a16="http://schemas.microsoft.com/office/drawing/2014/main" id="{7F5C92A3-369B-43F3-BDCE-E560B1B0EC89}"/>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7" name="Oval 76">
            <a:extLst>
              <a:ext uri="{FF2B5EF4-FFF2-40B4-BE49-F238E27FC236}">
                <a16:creationId xmlns:a16="http://schemas.microsoft.com/office/drawing/2014/main" id="{AEBE9F1A-B38D-446E-83AE-14B17CE77FF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9" name="Picture 78">
            <a:extLst>
              <a:ext uri="{FF2B5EF4-FFF2-40B4-BE49-F238E27FC236}">
                <a16:creationId xmlns:a16="http://schemas.microsoft.com/office/drawing/2014/main" id="{915B5014-A7EC-4BA6-9C83-8840CF81DB28}"/>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81" name="Picture 80">
            <a:extLst>
              <a:ext uri="{FF2B5EF4-FFF2-40B4-BE49-F238E27FC236}">
                <a16:creationId xmlns:a16="http://schemas.microsoft.com/office/drawing/2014/main" id="{022C43AB-86D7-420D-8AD7-DC0A15FDD0A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3" name="Rectangle 82">
            <a:extLst>
              <a:ext uri="{FF2B5EF4-FFF2-40B4-BE49-F238E27FC236}">
                <a16:creationId xmlns:a16="http://schemas.microsoft.com/office/drawing/2014/main" id="{5E3EB826-A471-488F-9E8A-D65528A3C0C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5" name="Rectangle 84">
            <a:extLst>
              <a:ext uri="{FF2B5EF4-FFF2-40B4-BE49-F238E27FC236}">
                <a16:creationId xmlns:a16="http://schemas.microsoft.com/office/drawing/2014/main" id="{DFB3CEA1-88D9-42FB-88ED-1E9807FE659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292" name="Picture 4" descr="https://lh5.googleusercontent.com/NI1Hlp3EgECrjCz8YyqeSccmLLQdKWVIIAJLrfN72RvKGNUy0brSmlq-7VOQu2x_6_OK5ZbiWQiXK5PKwABtkcYh-CAxaforJ6o0meyjF2SzGlkP7kggkcFqfYelqOLzGFde">
            <a:extLst>
              <a:ext uri="{FF2B5EF4-FFF2-40B4-BE49-F238E27FC236}">
                <a16:creationId xmlns:a16="http://schemas.microsoft.com/office/drawing/2014/main" id="{CCF21335-DC56-404A-A6D1-4C47A2299371}"/>
              </a:ext>
            </a:extLst>
          </p:cNvPr>
          <p:cNvPicPr>
            <a:picLocks noGrp="1" noChangeAspect="1" noChangeArrowheads="1"/>
          </p:cNvPicPr>
          <p:nvPr>
            <p:ph idx="1"/>
          </p:nvPr>
        </p:nvPicPr>
        <p:blipFill>
          <a:blip r:embed="rId7">
            <a:extLst>
              <a:ext uri="{28A0092B-C50C-407E-A947-70E740481C1C}">
                <a14:useLocalDpi xmlns:a14="http://schemas.microsoft.com/office/drawing/2010/main" val="0"/>
              </a:ext>
            </a:extLst>
          </a:blip>
          <a:srcRect/>
          <a:stretch>
            <a:fillRect/>
          </a:stretch>
        </p:blipFill>
        <p:spPr bwMode="auto">
          <a:xfrm>
            <a:off x="808771" y="1126246"/>
            <a:ext cx="4783989" cy="2518846"/>
          </a:xfrm>
          <a:prstGeom prst="rect">
            <a:avLst/>
          </a:prstGeom>
          <a:noFill/>
          <a:extLst>
            <a:ext uri="{909E8E84-426E-40DD-AFC4-6F175D3DCCD1}">
              <a14:hiddenFill xmlns:a14="http://schemas.microsoft.com/office/drawing/2010/main">
                <a:solidFill>
                  <a:srgbClr val="FFFFFF"/>
                </a:solidFill>
              </a14:hiddenFill>
            </a:ext>
          </a:extLst>
        </p:spPr>
      </p:pic>
      <p:sp>
        <p:nvSpPr>
          <p:cNvPr id="87" name="Rectangle 86">
            <a:extLst>
              <a:ext uri="{FF2B5EF4-FFF2-40B4-BE49-F238E27FC236}">
                <a16:creationId xmlns:a16="http://schemas.microsoft.com/office/drawing/2014/main" id="{9A6C928E-4252-4F33-8C34-E50A12A317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12294" name="Picture 6" descr="https://lh5.googleusercontent.com/nVYw-W1as-OwOF_xdw6_HludorhW_o6ypI5viU8iaGEL8ZCSXPoLXYlLDjGW_xucY5SvXQzYvFioeR5FOtos1fG1SV-rYZzEUsZVVgRgqHwvoygCrK3K06EYOAyRlfwsUxiX">
            <a:extLst>
              <a:ext uri="{FF2B5EF4-FFF2-40B4-BE49-F238E27FC236}">
                <a16:creationId xmlns:a16="http://schemas.microsoft.com/office/drawing/2014/main" id="{6DBAEEF0-3302-433A-8EC9-B0E0517C19F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46155" y="1003320"/>
            <a:ext cx="5224064" cy="2819400"/>
          </a:xfrm>
          <a:prstGeom prst="rect">
            <a:avLst/>
          </a:prstGeom>
          <a:noFill/>
          <a:extLst>
            <a:ext uri="{909E8E84-426E-40DD-AFC4-6F175D3DCCD1}">
              <a14:hiddenFill xmlns:a14="http://schemas.microsoft.com/office/drawing/2010/main">
                <a:solidFill>
                  <a:srgbClr val="FFFFFF"/>
                </a:solidFill>
              </a14:hiddenFill>
            </a:ext>
          </a:extLst>
        </p:spPr>
      </p:pic>
      <p:pic>
        <p:nvPicPr>
          <p:cNvPr id="12296" name="Picture 8" descr="https://lh6.googleusercontent.com/xsYxrACxkKLIYmBFqFu1YoM2thx7hSLAki6tZ8zd8PyR2pJTChW0SFOTrdzQ2Ekf10mT9aqr9lCrHcVDBLiI_5ryfnUxOzEko9E_9fb_eByFtoL9dKd9ZszWGc2-7Jvq71q6">
            <a:extLst>
              <a:ext uri="{FF2B5EF4-FFF2-40B4-BE49-F238E27FC236}">
                <a16:creationId xmlns:a16="http://schemas.microsoft.com/office/drawing/2014/main" id="{724F0C83-E142-44A7-BE18-C5DF99F8816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4050" y="3530562"/>
            <a:ext cx="4715529" cy="2847377"/>
          </a:xfrm>
          <a:prstGeom prst="rect">
            <a:avLst/>
          </a:prstGeom>
          <a:noFill/>
          <a:extLst>
            <a:ext uri="{909E8E84-426E-40DD-AFC4-6F175D3DCCD1}">
              <a14:hiddenFill xmlns:a14="http://schemas.microsoft.com/office/drawing/2010/main">
                <a:solidFill>
                  <a:srgbClr val="FFFFFF"/>
                </a:solidFill>
              </a14:hiddenFill>
            </a:ext>
          </a:extLst>
        </p:spPr>
      </p:pic>
      <p:pic>
        <p:nvPicPr>
          <p:cNvPr id="12300" name="Picture 12" descr="https://lh6.googleusercontent.com/jJB0eDELU-ToBhZxF4aLbyFJfBTdcBayhqPg_FyA-KnLbirGsFqeX3KqDnUc7XlRRT4N8gEpIWQjPHY4pAEFkoqyqkWvHckcpCw-BlXLUrAREi4iaHm7RlEb4-nPfn4EqCq2">
            <a:extLst>
              <a:ext uri="{FF2B5EF4-FFF2-40B4-BE49-F238E27FC236}">
                <a16:creationId xmlns:a16="http://schemas.microsoft.com/office/drawing/2014/main" id="{CF799128-D8B0-4906-A366-F57ED19F931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91338" y="3645092"/>
            <a:ext cx="5133837" cy="262318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67F8C20-69B4-4B65-BE06-4AB37BAFA54A}"/>
              </a:ext>
            </a:extLst>
          </p:cNvPr>
          <p:cNvSpPr txBox="1"/>
          <p:nvPr/>
        </p:nvSpPr>
        <p:spPr>
          <a:xfrm>
            <a:off x="1325217" y="636104"/>
            <a:ext cx="8959201" cy="367216"/>
          </a:xfrm>
          <a:prstGeom prst="rect">
            <a:avLst/>
          </a:prstGeom>
          <a:noFill/>
        </p:spPr>
        <p:txBody>
          <a:bodyPr wrap="square" rtlCol="0">
            <a:spAutoFit/>
          </a:bodyPr>
          <a:lstStyle/>
          <a:p>
            <a:r>
              <a:rPr lang="en-US" dirty="0">
                <a:solidFill>
                  <a:schemeClr val="bg1"/>
                </a:solidFill>
              </a:rPr>
              <a:t>Correlation between Total number of Victims and Race of the Shooter</a:t>
            </a:r>
          </a:p>
        </p:txBody>
      </p:sp>
    </p:spTree>
    <p:extLst>
      <p:ext uri="{BB962C8B-B14F-4D97-AF65-F5344CB8AC3E}">
        <p14:creationId xmlns:p14="http://schemas.microsoft.com/office/powerpoint/2010/main" val="3424445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71" name="Picture 70">
            <a:extLst>
              <a:ext uri="{FF2B5EF4-FFF2-40B4-BE49-F238E27FC236}">
                <a16:creationId xmlns:a16="http://schemas.microsoft.com/office/drawing/2014/main" id="{C9ECDD5C-152A-4CC7-8333-0F367B3A62EA}"/>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3" name="Picture 72">
            <a:extLst>
              <a:ext uri="{FF2B5EF4-FFF2-40B4-BE49-F238E27FC236}">
                <a16:creationId xmlns:a16="http://schemas.microsoft.com/office/drawing/2014/main" id="{7F5C92A3-369B-43F3-BDCE-E560B1B0EC89}"/>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5" name="Oval 74">
            <a:extLst>
              <a:ext uri="{FF2B5EF4-FFF2-40B4-BE49-F238E27FC236}">
                <a16:creationId xmlns:a16="http://schemas.microsoft.com/office/drawing/2014/main" id="{AEBE9F1A-B38D-446E-83AE-14B17CE77FF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7" name="Picture 76">
            <a:extLst>
              <a:ext uri="{FF2B5EF4-FFF2-40B4-BE49-F238E27FC236}">
                <a16:creationId xmlns:a16="http://schemas.microsoft.com/office/drawing/2014/main" id="{915B5014-A7EC-4BA6-9C83-8840CF81DB28}"/>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9" name="Picture 78">
            <a:extLst>
              <a:ext uri="{FF2B5EF4-FFF2-40B4-BE49-F238E27FC236}">
                <a16:creationId xmlns:a16="http://schemas.microsoft.com/office/drawing/2014/main" id="{022C43AB-86D7-420D-8AD7-DC0A15FDD0A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1" name="Rectangle 80">
            <a:extLst>
              <a:ext uri="{FF2B5EF4-FFF2-40B4-BE49-F238E27FC236}">
                <a16:creationId xmlns:a16="http://schemas.microsoft.com/office/drawing/2014/main" id="{5E3EB826-A471-488F-9E8A-D65528A3C0C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3" name="Rectangle 82">
            <a:extLst>
              <a:ext uri="{FF2B5EF4-FFF2-40B4-BE49-F238E27FC236}">
                <a16:creationId xmlns:a16="http://schemas.microsoft.com/office/drawing/2014/main" id="{DFB3CEA1-88D9-42FB-88ED-1E9807FE659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314" name="Picture 2" descr="https://lh6.googleusercontent.com/eL8i3_1x5RWMsU0tpbUvWSGTGkYZlooW376RxfSK2uXv7xypTzGs-NzhcLjBT58RCjPhWR0TNckm8XejLUxcgCb5Mk6UG6FW5XwprWstsNey5_mSPu6Zt99ax38GYdPHmdjJ">
            <a:extLst>
              <a:ext uri="{FF2B5EF4-FFF2-40B4-BE49-F238E27FC236}">
                <a16:creationId xmlns:a16="http://schemas.microsoft.com/office/drawing/2014/main" id="{03AF5FE4-E348-4D82-BA3B-EE3998C10A5A}"/>
              </a:ext>
            </a:extLst>
          </p:cNvPr>
          <p:cNvPicPr>
            <a:picLocks noGrp="1" noChangeAspect="1" noChangeArrowheads="1"/>
          </p:cNvPicPr>
          <p:nvPr>
            <p:ph idx="1"/>
          </p:nvPr>
        </p:nvPicPr>
        <p:blipFill>
          <a:blip r:embed="rId7">
            <a:extLst>
              <a:ext uri="{28A0092B-C50C-407E-A947-70E740481C1C}">
                <a14:useLocalDpi xmlns:a14="http://schemas.microsoft.com/office/drawing/2010/main" val="0"/>
              </a:ext>
            </a:extLst>
          </a:blip>
          <a:srcRect/>
          <a:stretch>
            <a:fillRect/>
          </a:stretch>
        </p:blipFill>
        <p:spPr bwMode="auto">
          <a:xfrm>
            <a:off x="477012" y="1364974"/>
            <a:ext cx="10905066" cy="4784128"/>
          </a:xfrm>
          <a:prstGeom prst="rect">
            <a:avLst/>
          </a:prstGeom>
          <a:noFill/>
          <a:extLst>
            <a:ext uri="{909E8E84-426E-40DD-AFC4-6F175D3DCCD1}">
              <a14:hiddenFill xmlns:a14="http://schemas.microsoft.com/office/drawing/2010/main">
                <a:solidFill>
                  <a:srgbClr val="FFFFFF"/>
                </a:solidFill>
              </a14:hiddenFill>
            </a:ext>
          </a:extLst>
        </p:spPr>
      </p:pic>
      <p:sp>
        <p:nvSpPr>
          <p:cNvPr id="85" name="Rectangle 84">
            <a:extLst>
              <a:ext uri="{FF2B5EF4-FFF2-40B4-BE49-F238E27FC236}">
                <a16:creationId xmlns:a16="http://schemas.microsoft.com/office/drawing/2014/main" id="{9A6C928E-4252-4F33-8C34-E50A12A317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id="{F338484D-A196-45AE-AEBE-1C5E98303F3C}"/>
              </a:ext>
            </a:extLst>
          </p:cNvPr>
          <p:cNvSpPr txBox="1"/>
          <p:nvPr/>
        </p:nvSpPr>
        <p:spPr>
          <a:xfrm>
            <a:off x="861390" y="708898"/>
            <a:ext cx="9761951" cy="369332"/>
          </a:xfrm>
          <a:prstGeom prst="rect">
            <a:avLst/>
          </a:prstGeom>
          <a:noFill/>
        </p:spPr>
        <p:txBody>
          <a:bodyPr wrap="square" rtlCol="0">
            <a:spAutoFit/>
          </a:bodyPr>
          <a:lstStyle/>
          <a:p>
            <a:r>
              <a:rPr lang="en-US" dirty="0">
                <a:solidFill>
                  <a:schemeClr val="bg1"/>
                </a:solidFill>
              </a:rPr>
              <a:t>Correlation between the total number of victims and the mental health of the shooter</a:t>
            </a:r>
          </a:p>
        </p:txBody>
      </p:sp>
    </p:spTree>
    <p:extLst>
      <p:ext uri="{BB962C8B-B14F-4D97-AF65-F5344CB8AC3E}">
        <p14:creationId xmlns:p14="http://schemas.microsoft.com/office/powerpoint/2010/main" val="3359857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71" name="Picture 70">
            <a:extLst>
              <a:ext uri="{FF2B5EF4-FFF2-40B4-BE49-F238E27FC236}">
                <a16:creationId xmlns:a16="http://schemas.microsoft.com/office/drawing/2014/main" id="{C9ECDD5C-152A-4CC7-8333-0F367B3A62EA}"/>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3" name="Picture 72">
            <a:extLst>
              <a:ext uri="{FF2B5EF4-FFF2-40B4-BE49-F238E27FC236}">
                <a16:creationId xmlns:a16="http://schemas.microsoft.com/office/drawing/2014/main" id="{7F5C92A3-369B-43F3-BDCE-E560B1B0EC89}"/>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5" name="Oval 74">
            <a:extLst>
              <a:ext uri="{FF2B5EF4-FFF2-40B4-BE49-F238E27FC236}">
                <a16:creationId xmlns:a16="http://schemas.microsoft.com/office/drawing/2014/main" id="{AEBE9F1A-B38D-446E-83AE-14B17CE77FF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7" name="Picture 76">
            <a:extLst>
              <a:ext uri="{FF2B5EF4-FFF2-40B4-BE49-F238E27FC236}">
                <a16:creationId xmlns:a16="http://schemas.microsoft.com/office/drawing/2014/main" id="{915B5014-A7EC-4BA6-9C83-8840CF81DB28}"/>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9" name="Picture 78">
            <a:extLst>
              <a:ext uri="{FF2B5EF4-FFF2-40B4-BE49-F238E27FC236}">
                <a16:creationId xmlns:a16="http://schemas.microsoft.com/office/drawing/2014/main" id="{022C43AB-86D7-420D-8AD7-DC0A15FDD0A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1" name="Rectangle 80">
            <a:extLst>
              <a:ext uri="{FF2B5EF4-FFF2-40B4-BE49-F238E27FC236}">
                <a16:creationId xmlns:a16="http://schemas.microsoft.com/office/drawing/2014/main" id="{5E3EB826-A471-488F-9E8A-D65528A3C0C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3" name="Rectangle 82">
            <a:extLst>
              <a:ext uri="{FF2B5EF4-FFF2-40B4-BE49-F238E27FC236}">
                <a16:creationId xmlns:a16="http://schemas.microsoft.com/office/drawing/2014/main" id="{DFB3CEA1-88D9-42FB-88ED-1E9807FE659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338" name="Picture 2" descr="https://lh4.googleusercontent.com/GF1kEJ8X4pif0lfv7qlPJAu75cGCSqsqOLUDbMKz0GufknQCbSslqhznwuXgZo7osD4pNVMmslUstnRgc81-eC1oCL65dlj_4cva8XBOkKdEPsVuGW_etOcGxqPZ7SxPT0N9">
            <a:extLst>
              <a:ext uri="{FF2B5EF4-FFF2-40B4-BE49-F238E27FC236}">
                <a16:creationId xmlns:a16="http://schemas.microsoft.com/office/drawing/2014/main" id="{75DD351E-3132-4A43-9E74-5BCB265C9685}"/>
              </a:ext>
            </a:extLst>
          </p:cNvPr>
          <p:cNvPicPr>
            <a:picLocks noGrp="1" noChangeAspect="1" noChangeArrowheads="1"/>
          </p:cNvPicPr>
          <p:nvPr>
            <p:ph idx="1"/>
          </p:nvPr>
        </p:nvPicPr>
        <p:blipFill>
          <a:blip r:embed="rId7">
            <a:extLst>
              <a:ext uri="{28A0092B-C50C-407E-A947-70E740481C1C}">
                <a14:useLocalDpi xmlns:a14="http://schemas.microsoft.com/office/drawing/2010/main" val="0"/>
              </a:ext>
            </a:extLst>
          </a:blip>
          <a:srcRect/>
          <a:stretch>
            <a:fillRect/>
          </a:stretch>
        </p:blipFill>
        <p:spPr bwMode="auto">
          <a:xfrm>
            <a:off x="1077021" y="1608214"/>
            <a:ext cx="10227083" cy="4580551"/>
          </a:xfrm>
          <a:prstGeom prst="rect">
            <a:avLst/>
          </a:prstGeom>
          <a:noFill/>
          <a:extLst>
            <a:ext uri="{909E8E84-426E-40DD-AFC4-6F175D3DCCD1}">
              <a14:hiddenFill xmlns:a14="http://schemas.microsoft.com/office/drawing/2010/main">
                <a:solidFill>
                  <a:srgbClr val="FFFFFF"/>
                </a:solidFill>
              </a14:hiddenFill>
            </a:ext>
          </a:extLst>
        </p:spPr>
      </p:pic>
      <p:sp>
        <p:nvSpPr>
          <p:cNvPr id="85" name="Rectangle 84">
            <a:extLst>
              <a:ext uri="{FF2B5EF4-FFF2-40B4-BE49-F238E27FC236}">
                <a16:creationId xmlns:a16="http://schemas.microsoft.com/office/drawing/2014/main" id="{9A6C928E-4252-4F33-8C34-E50A12A317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id="{6C81137C-CC9B-4AB3-98C1-FA238F3EC4E4}"/>
              </a:ext>
            </a:extLst>
          </p:cNvPr>
          <p:cNvSpPr txBox="1"/>
          <p:nvPr/>
        </p:nvSpPr>
        <p:spPr>
          <a:xfrm>
            <a:off x="1522412" y="808383"/>
            <a:ext cx="8915400" cy="369332"/>
          </a:xfrm>
          <a:prstGeom prst="rect">
            <a:avLst/>
          </a:prstGeom>
          <a:noFill/>
        </p:spPr>
        <p:txBody>
          <a:bodyPr wrap="square" rtlCol="0">
            <a:spAutoFit/>
          </a:bodyPr>
          <a:lstStyle/>
          <a:p>
            <a:r>
              <a:rPr lang="en-US" dirty="0">
                <a:solidFill>
                  <a:schemeClr val="bg1"/>
                </a:solidFill>
              </a:rPr>
              <a:t>Correlation between Total number of victims and Location (Open/Close)</a:t>
            </a:r>
          </a:p>
        </p:txBody>
      </p:sp>
    </p:spTree>
    <p:extLst>
      <p:ext uri="{BB962C8B-B14F-4D97-AF65-F5344CB8AC3E}">
        <p14:creationId xmlns:p14="http://schemas.microsoft.com/office/powerpoint/2010/main" val="2291346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71" name="Picture 70">
            <a:extLst>
              <a:ext uri="{FF2B5EF4-FFF2-40B4-BE49-F238E27FC236}">
                <a16:creationId xmlns:a16="http://schemas.microsoft.com/office/drawing/2014/main" id="{C9ECDD5C-152A-4CC7-8333-0F367B3A62EA}"/>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3" name="Picture 72">
            <a:extLst>
              <a:ext uri="{FF2B5EF4-FFF2-40B4-BE49-F238E27FC236}">
                <a16:creationId xmlns:a16="http://schemas.microsoft.com/office/drawing/2014/main" id="{7F5C92A3-369B-43F3-BDCE-E560B1B0EC89}"/>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5" name="Oval 74">
            <a:extLst>
              <a:ext uri="{FF2B5EF4-FFF2-40B4-BE49-F238E27FC236}">
                <a16:creationId xmlns:a16="http://schemas.microsoft.com/office/drawing/2014/main" id="{AEBE9F1A-B38D-446E-83AE-14B17CE77FF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7" name="Picture 76">
            <a:extLst>
              <a:ext uri="{FF2B5EF4-FFF2-40B4-BE49-F238E27FC236}">
                <a16:creationId xmlns:a16="http://schemas.microsoft.com/office/drawing/2014/main" id="{915B5014-A7EC-4BA6-9C83-8840CF81DB28}"/>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9" name="Picture 78">
            <a:extLst>
              <a:ext uri="{FF2B5EF4-FFF2-40B4-BE49-F238E27FC236}">
                <a16:creationId xmlns:a16="http://schemas.microsoft.com/office/drawing/2014/main" id="{022C43AB-86D7-420D-8AD7-DC0A15FDD0A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1" name="Rectangle 80">
            <a:extLst>
              <a:ext uri="{FF2B5EF4-FFF2-40B4-BE49-F238E27FC236}">
                <a16:creationId xmlns:a16="http://schemas.microsoft.com/office/drawing/2014/main" id="{5E3EB826-A471-488F-9E8A-D65528A3C0C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3" name="Rectangle 82">
            <a:extLst>
              <a:ext uri="{FF2B5EF4-FFF2-40B4-BE49-F238E27FC236}">
                <a16:creationId xmlns:a16="http://schemas.microsoft.com/office/drawing/2014/main" id="{DFB3CEA1-88D9-42FB-88ED-1E9807FE659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362" name="Picture 2" descr="https://lh6.googleusercontent.com/vMW7fBtlH55zycfxAlZJFjNC3h1PbS3j6Zj9Qa79Qb_BR93eQbuTWg7BUoCWmcA2vRKyF7yWE16AmkU2cJMft6Bp2Kgn82EwxIQzIj0bT8PCDakVz6wd0fyyKoV4a8Opn5oj">
            <a:extLst>
              <a:ext uri="{FF2B5EF4-FFF2-40B4-BE49-F238E27FC236}">
                <a16:creationId xmlns:a16="http://schemas.microsoft.com/office/drawing/2014/main" id="{A068F96B-DDE1-422E-A6FD-1AF8D781F12F}"/>
              </a:ext>
            </a:extLst>
          </p:cNvPr>
          <p:cNvPicPr>
            <a:picLocks noGrp="1" noChangeAspect="1" noChangeArrowheads="1"/>
          </p:cNvPicPr>
          <p:nvPr>
            <p:ph idx="1"/>
          </p:nvPr>
        </p:nvPicPr>
        <p:blipFill>
          <a:blip r:embed="rId7">
            <a:extLst>
              <a:ext uri="{28A0092B-C50C-407E-A947-70E740481C1C}">
                <a14:useLocalDpi xmlns:a14="http://schemas.microsoft.com/office/drawing/2010/main" val="0"/>
              </a:ext>
            </a:extLst>
          </a:blip>
          <a:srcRect/>
          <a:stretch>
            <a:fillRect/>
          </a:stretch>
        </p:blipFill>
        <p:spPr bwMode="auto">
          <a:xfrm>
            <a:off x="643467" y="1094554"/>
            <a:ext cx="10905066" cy="3780183"/>
          </a:xfrm>
          <a:prstGeom prst="rect">
            <a:avLst/>
          </a:prstGeom>
          <a:noFill/>
          <a:extLst>
            <a:ext uri="{909E8E84-426E-40DD-AFC4-6F175D3DCCD1}">
              <a14:hiddenFill xmlns:a14="http://schemas.microsoft.com/office/drawing/2010/main">
                <a:solidFill>
                  <a:srgbClr val="FFFFFF"/>
                </a:solidFill>
              </a14:hiddenFill>
            </a:ext>
          </a:extLst>
        </p:spPr>
      </p:pic>
      <p:sp>
        <p:nvSpPr>
          <p:cNvPr id="85" name="Rectangle 84">
            <a:extLst>
              <a:ext uri="{FF2B5EF4-FFF2-40B4-BE49-F238E27FC236}">
                <a16:creationId xmlns:a16="http://schemas.microsoft.com/office/drawing/2014/main" id="{9A6C928E-4252-4F33-8C34-E50A12A317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id="{F9A9C7A6-FE12-4E2A-AC26-A515CC7CEE51}"/>
              </a:ext>
            </a:extLst>
          </p:cNvPr>
          <p:cNvSpPr txBox="1"/>
          <p:nvPr/>
        </p:nvSpPr>
        <p:spPr>
          <a:xfrm>
            <a:off x="3370954" y="602641"/>
            <a:ext cx="5022889" cy="369332"/>
          </a:xfrm>
          <a:prstGeom prst="rect">
            <a:avLst/>
          </a:prstGeom>
          <a:noFill/>
        </p:spPr>
        <p:txBody>
          <a:bodyPr wrap="square" rtlCol="0">
            <a:spAutoFit/>
          </a:bodyPr>
          <a:lstStyle/>
          <a:p>
            <a:pPr algn="ctr"/>
            <a:r>
              <a:rPr lang="en-US" dirty="0">
                <a:solidFill>
                  <a:schemeClr val="bg1"/>
                </a:solidFill>
              </a:rPr>
              <a:t>Correlation Analysis </a:t>
            </a:r>
          </a:p>
        </p:txBody>
      </p:sp>
      <p:sp>
        <p:nvSpPr>
          <p:cNvPr id="5" name="TextBox 4">
            <a:extLst>
              <a:ext uri="{FF2B5EF4-FFF2-40B4-BE49-F238E27FC236}">
                <a16:creationId xmlns:a16="http://schemas.microsoft.com/office/drawing/2014/main" id="{9B167059-77D3-491D-9A93-DABD7B041F03}"/>
              </a:ext>
            </a:extLst>
          </p:cNvPr>
          <p:cNvSpPr txBox="1"/>
          <p:nvPr/>
        </p:nvSpPr>
        <p:spPr>
          <a:xfrm>
            <a:off x="901148" y="5257800"/>
            <a:ext cx="10527264" cy="923330"/>
          </a:xfrm>
          <a:prstGeom prst="rect">
            <a:avLst/>
          </a:prstGeom>
          <a:noFill/>
        </p:spPr>
        <p:txBody>
          <a:bodyPr wrap="square" rtlCol="0">
            <a:spAutoFit/>
          </a:bodyPr>
          <a:lstStyle/>
          <a:p>
            <a:r>
              <a:rPr lang="en-US" dirty="0">
                <a:solidFill>
                  <a:schemeClr val="bg1"/>
                </a:solidFill>
              </a:rPr>
              <a:t>1. Age and Total number of victims have the highest correlation. However, the correlation not being very high indicates that there may be other important factors that would strongly represents the relationship with Total number of victims.</a:t>
            </a:r>
          </a:p>
        </p:txBody>
      </p:sp>
    </p:spTree>
    <p:extLst>
      <p:ext uri="{BB962C8B-B14F-4D97-AF65-F5344CB8AC3E}">
        <p14:creationId xmlns:p14="http://schemas.microsoft.com/office/powerpoint/2010/main" val="1432070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1EED2-43C2-4D12-903B-8635DD567783}"/>
              </a:ext>
            </a:extLst>
          </p:cNvPr>
          <p:cNvSpPr>
            <a:spLocks noGrp="1"/>
          </p:cNvSpPr>
          <p:nvPr>
            <p:ph type="title"/>
          </p:nvPr>
        </p:nvSpPr>
        <p:spPr/>
        <p:txBody>
          <a:bodyPr/>
          <a:lstStyle/>
          <a:p>
            <a:pPr algn="ctr"/>
            <a:r>
              <a:rPr lang="en-US" sz="5400" dirty="0">
                <a:latin typeface="Times New Roman" panose="02020603050405020304" pitchFamily="18" charset="0"/>
                <a:cs typeface="Times New Roman" panose="02020603050405020304" pitchFamily="18" charset="0"/>
              </a:rPr>
              <a:t>MASS SHOOTING</a:t>
            </a:r>
          </a:p>
        </p:txBody>
      </p:sp>
      <p:sp>
        <p:nvSpPr>
          <p:cNvPr id="3" name="Content Placeholder 2">
            <a:extLst>
              <a:ext uri="{FF2B5EF4-FFF2-40B4-BE49-F238E27FC236}">
                <a16:creationId xmlns:a16="http://schemas.microsoft.com/office/drawing/2014/main" id="{B97553EA-B009-42C8-938E-7CCFFE54ADCD}"/>
              </a:ext>
            </a:extLst>
          </p:cNvPr>
          <p:cNvSpPr>
            <a:spLocks noGrp="1"/>
          </p:cNvSpPr>
          <p:nvPr>
            <p:ph idx="1"/>
          </p:nvPr>
        </p:nvSpPr>
        <p:spPr>
          <a:xfrm>
            <a:off x="1104293" y="1575840"/>
            <a:ext cx="8946541" cy="4352363"/>
          </a:xfrm>
        </p:spPr>
        <p:txBody>
          <a:bodyPr>
            <a:noAutofit/>
          </a:bodyPr>
          <a:lstStyle/>
          <a:p>
            <a:r>
              <a:rPr lang="en-US" sz="1800" dirty="0"/>
              <a:t>Introduction</a:t>
            </a:r>
          </a:p>
          <a:p>
            <a:endParaRPr lang="en-US" sz="1800" dirty="0"/>
          </a:p>
          <a:p>
            <a:r>
              <a:rPr lang="en-US" sz="1800" dirty="0"/>
              <a:t>PART A: Descriptive Analysis of the Data</a:t>
            </a:r>
          </a:p>
          <a:p>
            <a:pPr>
              <a:buFont typeface="Arial" panose="020B0604020202020204" pitchFamily="34" charset="0"/>
              <a:buChar char="•"/>
            </a:pPr>
            <a:r>
              <a:rPr lang="en-US" sz="1800" dirty="0"/>
              <a:t>Describing the source of data</a:t>
            </a:r>
          </a:p>
          <a:p>
            <a:pPr>
              <a:buFont typeface="Arial" panose="020B0604020202020204" pitchFamily="34" charset="0"/>
              <a:buChar char="•"/>
            </a:pPr>
            <a:r>
              <a:rPr lang="en-US" sz="1800" dirty="0"/>
              <a:t>Population of Interest</a:t>
            </a:r>
          </a:p>
          <a:p>
            <a:pPr>
              <a:buFont typeface="Arial" panose="020B0604020202020204" pitchFamily="34" charset="0"/>
              <a:buChar char="•"/>
            </a:pPr>
            <a:r>
              <a:rPr lang="en-US" sz="1800" dirty="0"/>
              <a:t>Variables Captured</a:t>
            </a:r>
          </a:p>
          <a:p>
            <a:pPr marL="0" indent="0">
              <a:buNone/>
            </a:pPr>
            <a:endParaRPr lang="en-US" sz="1800" dirty="0"/>
          </a:p>
          <a:p>
            <a:r>
              <a:rPr lang="en-US" sz="1800" dirty="0"/>
              <a:t>PART B: Analyzing the association between the variables</a:t>
            </a:r>
          </a:p>
          <a:p>
            <a:pPr>
              <a:buFont typeface="Arial" panose="020B0604020202020204" pitchFamily="34" charset="0"/>
              <a:buChar char="•"/>
            </a:pPr>
            <a:r>
              <a:rPr lang="en-US" sz="1800" dirty="0"/>
              <a:t>Initial Expectations</a:t>
            </a:r>
          </a:p>
          <a:p>
            <a:pPr>
              <a:buFont typeface="Arial" panose="020B0604020202020204" pitchFamily="34" charset="0"/>
              <a:buChar char="•"/>
            </a:pPr>
            <a:r>
              <a:rPr lang="en-US" sz="1800" dirty="0"/>
              <a:t>Identifying the dependent and Independent variables</a:t>
            </a:r>
          </a:p>
          <a:p>
            <a:pPr>
              <a:buFont typeface="Arial" panose="020B0604020202020204" pitchFamily="34" charset="0"/>
              <a:buChar char="•"/>
            </a:pPr>
            <a:r>
              <a:rPr lang="en-US" sz="1800" dirty="0"/>
              <a:t>Scatter Plots and Correlation Analysis</a:t>
            </a:r>
          </a:p>
          <a:p>
            <a:pPr>
              <a:buFont typeface="Arial" panose="020B0604020202020204" pitchFamily="34" charset="0"/>
              <a:buChar char="•"/>
            </a:pPr>
            <a:r>
              <a:rPr lang="en-US" sz="1800" dirty="0"/>
              <a:t>Multiple Regression Analysis</a:t>
            </a:r>
          </a:p>
          <a:p>
            <a:pPr>
              <a:buFont typeface="Arial" panose="020B0604020202020204" pitchFamily="34" charset="0"/>
              <a:buChar char="•"/>
            </a:pPr>
            <a:endParaRPr lang="en-US" sz="1800" dirty="0"/>
          </a:p>
          <a:p>
            <a:pPr>
              <a:buFont typeface="Arial" panose="020B0604020202020204" pitchFamily="34" charset="0"/>
              <a:buChar char="•"/>
            </a:pPr>
            <a:endParaRPr lang="en-US" sz="1800" dirty="0"/>
          </a:p>
        </p:txBody>
      </p:sp>
    </p:spTree>
    <p:extLst>
      <p:ext uri="{BB962C8B-B14F-4D97-AF65-F5344CB8AC3E}">
        <p14:creationId xmlns:p14="http://schemas.microsoft.com/office/powerpoint/2010/main" val="33173141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71" name="Picture 70">
            <a:extLst>
              <a:ext uri="{FF2B5EF4-FFF2-40B4-BE49-F238E27FC236}">
                <a16:creationId xmlns:a16="http://schemas.microsoft.com/office/drawing/2014/main" id="{C9ECDD5C-152A-4CC7-8333-0F367B3A62EA}"/>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3" name="Picture 72">
            <a:extLst>
              <a:ext uri="{FF2B5EF4-FFF2-40B4-BE49-F238E27FC236}">
                <a16:creationId xmlns:a16="http://schemas.microsoft.com/office/drawing/2014/main" id="{7F5C92A3-369B-43F3-BDCE-E560B1B0EC89}"/>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5" name="Oval 74">
            <a:extLst>
              <a:ext uri="{FF2B5EF4-FFF2-40B4-BE49-F238E27FC236}">
                <a16:creationId xmlns:a16="http://schemas.microsoft.com/office/drawing/2014/main" id="{AEBE9F1A-B38D-446E-83AE-14B17CE77FF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7" name="Picture 76">
            <a:extLst>
              <a:ext uri="{FF2B5EF4-FFF2-40B4-BE49-F238E27FC236}">
                <a16:creationId xmlns:a16="http://schemas.microsoft.com/office/drawing/2014/main" id="{915B5014-A7EC-4BA6-9C83-8840CF81DB28}"/>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9" name="Picture 78">
            <a:extLst>
              <a:ext uri="{FF2B5EF4-FFF2-40B4-BE49-F238E27FC236}">
                <a16:creationId xmlns:a16="http://schemas.microsoft.com/office/drawing/2014/main" id="{022C43AB-86D7-420D-8AD7-DC0A15FDD0A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1" name="Rectangle 80">
            <a:extLst>
              <a:ext uri="{FF2B5EF4-FFF2-40B4-BE49-F238E27FC236}">
                <a16:creationId xmlns:a16="http://schemas.microsoft.com/office/drawing/2014/main" id="{5E3EB826-A471-488F-9E8A-D65528A3C0C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3" name="Rectangle 82">
            <a:extLst>
              <a:ext uri="{FF2B5EF4-FFF2-40B4-BE49-F238E27FC236}">
                <a16:creationId xmlns:a16="http://schemas.microsoft.com/office/drawing/2014/main" id="{DFB3CEA1-88D9-42FB-88ED-1E9807FE659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386" name="Picture 2" descr="https://lh6.googleusercontent.com/Wq45zyKOYCy4pIWX9aW5r1Orp3NDRXVKeFjfiHfOgdileZhTA2oRXtuAKy7vi-4uEhc2h7zOLJayzsbLUhgjdInk3BMZQn9nhJKSFhSvYA9rejHrRXbTj-GNTtuu6JbcttX5">
            <a:extLst>
              <a:ext uri="{FF2B5EF4-FFF2-40B4-BE49-F238E27FC236}">
                <a16:creationId xmlns:a16="http://schemas.microsoft.com/office/drawing/2014/main" id="{37A1D992-374A-4BA7-8757-AA44422B678E}"/>
              </a:ext>
            </a:extLst>
          </p:cNvPr>
          <p:cNvPicPr>
            <a:picLocks noGrp="1" noChangeAspect="1" noChangeArrowheads="1"/>
          </p:cNvPicPr>
          <p:nvPr>
            <p:ph idx="1"/>
          </p:nvPr>
        </p:nvPicPr>
        <p:blipFill>
          <a:blip r:embed="rId7">
            <a:extLst>
              <a:ext uri="{28A0092B-C50C-407E-A947-70E740481C1C}">
                <a14:useLocalDpi xmlns:a14="http://schemas.microsoft.com/office/drawing/2010/main" val="0"/>
              </a:ext>
            </a:extLst>
          </a:blip>
          <a:srcRect/>
          <a:stretch>
            <a:fillRect/>
          </a:stretch>
        </p:blipFill>
        <p:spPr bwMode="auto">
          <a:xfrm>
            <a:off x="763588" y="1325217"/>
            <a:ext cx="10500760" cy="4338431"/>
          </a:xfrm>
          <a:prstGeom prst="rect">
            <a:avLst/>
          </a:prstGeom>
          <a:noFill/>
          <a:extLst>
            <a:ext uri="{909E8E84-426E-40DD-AFC4-6F175D3DCCD1}">
              <a14:hiddenFill xmlns:a14="http://schemas.microsoft.com/office/drawing/2010/main">
                <a:solidFill>
                  <a:srgbClr val="FFFFFF"/>
                </a:solidFill>
              </a14:hiddenFill>
            </a:ext>
          </a:extLst>
        </p:spPr>
      </p:pic>
      <p:sp>
        <p:nvSpPr>
          <p:cNvPr id="85" name="Rectangle 84">
            <a:extLst>
              <a:ext uri="{FF2B5EF4-FFF2-40B4-BE49-F238E27FC236}">
                <a16:creationId xmlns:a16="http://schemas.microsoft.com/office/drawing/2014/main" id="{9A6C928E-4252-4F33-8C34-E50A12A317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id="{890B23B3-D169-4295-8FB9-7C9E4E203053}"/>
              </a:ext>
            </a:extLst>
          </p:cNvPr>
          <p:cNvSpPr txBox="1"/>
          <p:nvPr/>
        </p:nvSpPr>
        <p:spPr>
          <a:xfrm>
            <a:off x="3246783" y="772075"/>
            <a:ext cx="4956313" cy="369332"/>
          </a:xfrm>
          <a:prstGeom prst="rect">
            <a:avLst/>
          </a:prstGeom>
          <a:noFill/>
        </p:spPr>
        <p:txBody>
          <a:bodyPr wrap="square" rtlCol="0">
            <a:spAutoFit/>
          </a:bodyPr>
          <a:lstStyle/>
          <a:p>
            <a:pPr algn="ctr"/>
            <a:r>
              <a:rPr lang="en-US" dirty="0">
                <a:solidFill>
                  <a:schemeClr val="bg1"/>
                </a:solidFill>
              </a:rPr>
              <a:t>Multiple Regression Analysis </a:t>
            </a:r>
          </a:p>
        </p:txBody>
      </p:sp>
      <p:sp>
        <p:nvSpPr>
          <p:cNvPr id="5" name="TextBox 4">
            <a:extLst>
              <a:ext uri="{FF2B5EF4-FFF2-40B4-BE49-F238E27FC236}">
                <a16:creationId xmlns:a16="http://schemas.microsoft.com/office/drawing/2014/main" id="{0B923D4F-BA61-43C6-8B97-82EF26366042}"/>
              </a:ext>
            </a:extLst>
          </p:cNvPr>
          <p:cNvSpPr txBox="1"/>
          <p:nvPr/>
        </p:nvSpPr>
        <p:spPr>
          <a:xfrm>
            <a:off x="761348" y="5715649"/>
            <a:ext cx="10953640" cy="1200329"/>
          </a:xfrm>
          <a:prstGeom prst="rect">
            <a:avLst/>
          </a:prstGeom>
          <a:noFill/>
        </p:spPr>
        <p:txBody>
          <a:bodyPr wrap="none" rtlCol="0">
            <a:spAutoFit/>
          </a:bodyPr>
          <a:lstStyle/>
          <a:p>
            <a:r>
              <a:rPr lang="en-US" dirty="0" err="1">
                <a:solidFill>
                  <a:schemeClr val="bg1"/>
                </a:solidFill>
              </a:rPr>
              <a:t>Yhat</a:t>
            </a:r>
            <a:r>
              <a:rPr lang="en-US" dirty="0">
                <a:solidFill>
                  <a:schemeClr val="bg1"/>
                </a:solidFill>
              </a:rPr>
              <a:t> = 5.15 + 0.11*age - 20.01*White + 10.93*Black + 23.98*Latino + 34.25*Asian + 0.82*White*Age</a:t>
            </a:r>
          </a:p>
          <a:p>
            <a:r>
              <a:rPr lang="en-US" dirty="0">
                <a:solidFill>
                  <a:schemeClr val="bg1"/>
                </a:solidFill>
              </a:rPr>
              <a:t>                                       - 0.46*Black*age - 0.88*Latino*age - 1.05*Asian*Age</a:t>
            </a:r>
          </a:p>
          <a:p>
            <a:br>
              <a:rPr lang="en-US" dirty="0">
                <a:solidFill>
                  <a:schemeClr val="bg1"/>
                </a:solidFill>
              </a:rPr>
            </a:br>
            <a:endParaRPr lang="en-US" dirty="0">
              <a:solidFill>
                <a:schemeClr val="bg1"/>
              </a:solidFill>
            </a:endParaRPr>
          </a:p>
        </p:txBody>
      </p:sp>
    </p:spTree>
    <p:extLst>
      <p:ext uri="{BB962C8B-B14F-4D97-AF65-F5344CB8AC3E}">
        <p14:creationId xmlns:p14="http://schemas.microsoft.com/office/powerpoint/2010/main" val="14174642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A7A92-5B21-4E75-8E40-0C897F4E6E0E}"/>
              </a:ext>
            </a:extLst>
          </p:cNvPr>
          <p:cNvSpPr>
            <a:spLocks noGrp="1"/>
          </p:cNvSpPr>
          <p:nvPr>
            <p:ph type="title"/>
          </p:nvPr>
        </p:nvSpPr>
        <p:spPr>
          <a:xfrm>
            <a:off x="646111" y="452718"/>
            <a:ext cx="9404723" cy="991769"/>
          </a:xfrm>
        </p:spPr>
        <p:txBody>
          <a:bodyPr/>
          <a:lstStyle/>
          <a:p>
            <a:r>
              <a:rPr lang="en-US" dirty="0"/>
              <a:t>Conclusions</a:t>
            </a:r>
          </a:p>
        </p:txBody>
      </p:sp>
      <p:sp>
        <p:nvSpPr>
          <p:cNvPr id="3" name="Content Placeholder 2">
            <a:extLst>
              <a:ext uri="{FF2B5EF4-FFF2-40B4-BE49-F238E27FC236}">
                <a16:creationId xmlns:a16="http://schemas.microsoft.com/office/drawing/2014/main" id="{C709ADC4-5F61-4039-8C17-7DDDF93C0726}"/>
              </a:ext>
            </a:extLst>
          </p:cNvPr>
          <p:cNvSpPr>
            <a:spLocks noGrp="1"/>
          </p:cNvSpPr>
          <p:nvPr>
            <p:ph idx="1"/>
          </p:nvPr>
        </p:nvSpPr>
        <p:spPr/>
        <p:txBody>
          <a:bodyPr/>
          <a:lstStyle/>
          <a:p>
            <a:pPr fontAlgn="base"/>
            <a:r>
              <a:rPr lang="en-US" dirty="0"/>
              <a:t>There are other factors which might be more important than the ones we have analyzed from the present data set.</a:t>
            </a:r>
          </a:p>
          <a:p>
            <a:pPr fontAlgn="base"/>
            <a:r>
              <a:rPr lang="en-US" dirty="0"/>
              <a:t>The bigger problem here is not related to a particular race, age or mental issues, but factor like gun control laws might be more substantial.</a:t>
            </a:r>
          </a:p>
          <a:p>
            <a:endParaRPr lang="en-US" dirty="0"/>
          </a:p>
        </p:txBody>
      </p:sp>
    </p:spTree>
    <p:extLst>
      <p:ext uri="{BB962C8B-B14F-4D97-AF65-F5344CB8AC3E}">
        <p14:creationId xmlns:p14="http://schemas.microsoft.com/office/powerpoint/2010/main" val="2855339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CF1E4-054E-4DF0-95E3-156D5CBD1CBA}"/>
              </a:ext>
            </a:extLst>
          </p:cNvPr>
          <p:cNvSpPr>
            <a:spLocks noGrp="1"/>
          </p:cNvSpPr>
          <p:nvPr>
            <p:ph type="title"/>
          </p:nvPr>
        </p:nvSpPr>
        <p:spPr/>
        <p:txBody>
          <a:bodyPr/>
          <a:lstStyle/>
          <a:p>
            <a:r>
              <a:rPr lang="en-US" sz="5400" dirty="0"/>
              <a:t>Introduction</a:t>
            </a:r>
          </a:p>
        </p:txBody>
      </p:sp>
      <p:sp>
        <p:nvSpPr>
          <p:cNvPr id="3" name="Content Placeholder 2">
            <a:extLst>
              <a:ext uri="{FF2B5EF4-FFF2-40B4-BE49-F238E27FC236}">
                <a16:creationId xmlns:a16="http://schemas.microsoft.com/office/drawing/2014/main" id="{1BA1D053-70FE-455F-9054-A510D0B96853}"/>
              </a:ext>
            </a:extLst>
          </p:cNvPr>
          <p:cNvSpPr>
            <a:spLocks noGrp="1"/>
          </p:cNvSpPr>
          <p:nvPr>
            <p:ph idx="1"/>
          </p:nvPr>
        </p:nvSpPr>
        <p:spPr>
          <a:xfrm>
            <a:off x="1104293" y="1853248"/>
            <a:ext cx="9735985" cy="4706578"/>
          </a:xfrm>
        </p:spPr>
        <p:txBody>
          <a:bodyPr>
            <a:normAutofit/>
          </a:bodyPr>
          <a:lstStyle/>
          <a:p>
            <a:r>
              <a:rPr lang="en-US" sz="1800" dirty="0"/>
              <a:t>Mass shooting has always been a widely discussed topic. More than any other forms of crime, the intensity of this form of crime is worrisome.</a:t>
            </a:r>
          </a:p>
          <a:p>
            <a:endParaRPr lang="en-US" sz="1800" dirty="0"/>
          </a:p>
          <a:p>
            <a:r>
              <a:rPr lang="en-US" sz="1800" dirty="0"/>
              <a:t>Mass shootings have a devastating impact on our communities‐from the victims killed, to the surviving witnesses, to the public at large. In order to prevent such tragic violence in the future, we must understand how and why these incidents unfold.</a:t>
            </a:r>
          </a:p>
          <a:p>
            <a:pPr marL="0" indent="0">
              <a:buNone/>
            </a:pPr>
            <a:endParaRPr lang="en-US" sz="1800" dirty="0"/>
          </a:p>
          <a:p>
            <a:r>
              <a:rPr lang="en-US" sz="1800" dirty="0"/>
              <a:t>We are trying to find the general trend and reasons or factors that might be responsible behind these horrible incidents</a:t>
            </a:r>
          </a:p>
          <a:p>
            <a:pPr marL="0" indent="0">
              <a:buNone/>
            </a:pPr>
            <a:endParaRPr lang="en-US" sz="1800" dirty="0"/>
          </a:p>
        </p:txBody>
      </p:sp>
    </p:spTree>
    <p:extLst>
      <p:ext uri="{BB962C8B-B14F-4D97-AF65-F5344CB8AC3E}">
        <p14:creationId xmlns:p14="http://schemas.microsoft.com/office/powerpoint/2010/main" val="3621177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CCA17-D26E-4CBD-82C3-4D7B964D7C98}"/>
              </a:ext>
            </a:extLst>
          </p:cNvPr>
          <p:cNvSpPr>
            <a:spLocks noGrp="1"/>
          </p:cNvSpPr>
          <p:nvPr>
            <p:ph type="title"/>
          </p:nvPr>
        </p:nvSpPr>
        <p:spPr>
          <a:xfrm>
            <a:off x="646112" y="452718"/>
            <a:ext cx="10432706" cy="1111039"/>
          </a:xfrm>
        </p:spPr>
        <p:txBody>
          <a:bodyPr/>
          <a:lstStyle/>
          <a:p>
            <a:r>
              <a:rPr lang="en-US" dirty="0"/>
              <a:t>PART A: Descriptive Analysis of the Data</a:t>
            </a:r>
            <a:br>
              <a:rPr lang="en-US" dirty="0"/>
            </a:br>
            <a:endParaRPr lang="en-US" dirty="0"/>
          </a:p>
        </p:txBody>
      </p:sp>
      <p:sp>
        <p:nvSpPr>
          <p:cNvPr id="3" name="Content Placeholder 2">
            <a:extLst>
              <a:ext uri="{FF2B5EF4-FFF2-40B4-BE49-F238E27FC236}">
                <a16:creationId xmlns:a16="http://schemas.microsoft.com/office/drawing/2014/main" id="{2F0FF505-A3AB-4892-8372-15FFEF8D9C37}"/>
              </a:ext>
            </a:extLst>
          </p:cNvPr>
          <p:cNvSpPr>
            <a:spLocks noGrp="1"/>
          </p:cNvSpPr>
          <p:nvPr>
            <p:ph idx="1"/>
          </p:nvPr>
        </p:nvSpPr>
        <p:spPr>
          <a:xfrm>
            <a:off x="1103312" y="1775792"/>
            <a:ext cx="8946541" cy="4472608"/>
          </a:xfrm>
        </p:spPr>
        <p:txBody>
          <a:bodyPr>
            <a:noAutofit/>
          </a:bodyPr>
          <a:lstStyle/>
          <a:p>
            <a:r>
              <a:rPr lang="en-US" sz="1600" dirty="0"/>
              <a:t>Data Source and Collection method: Secondary method of data was used for this project. The data set was obtained from Kaggle.</a:t>
            </a:r>
          </a:p>
          <a:p>
            <a:pPr marL="0" indent="0">
              <a:buNone/>
            </a:pPr>
            <a:r>
              <a:rPr lang="en-US" sz="1600" dirty="0"/>
              <a:t>     (https://www.kaggle.com/zusmani/us-mass-shootings-last-50-years)</a:t>
            </a:r>
          </a:p>
          <a:p>
            <a:pPr marL="0" indent="0">
              <a:buNone/>
            </a:pPr>
            <a:endParaRPr lang="en-US" sz="1600" dirty="0"/>
          </a:p>
          <a:p>
            <a:r>
              <a:rPr lang="en-US" sz="1600" dirty="0"/>
              <a:t>Data Valid as of: November 1, 2017</a:t>
            </a:r>
          </a:p>
          <a:p>
            <a:pPr marL="0" indent="0">
              <a:buNone/>
            </a:pPr>
            <a:endParaRPr lang="en-US" sz="1600" dirty="0"/>
          </a:p>
          <a:p>
            <a:r>
              <a:rPr lang="en-US" sz="1600" dirty="0"/>
              <a:t>Data Set Size: 323 major shootings that took place in United States in the last 50 years.</a:t>
            </a:r>
          </a:p>
          <a:p>
            <a:pPr marL="0" indent="0">
              <a:buNone/>
            </a:pPr>
            <a:endParaRPr lang="en-US" sz="1600" dirty="0"/>
          </a:p>
          <a:p>
            <a:r>
              <a:rPr lang="en-US" sz="1600" dirty="0"/>
              <a:t>Population of Interest: General Citizens, Shooters, Police force, Gun control law makers</a:t>
            </a:r>
          </a:p>
          <a:p>
            <a:endParaRPr lang="en-US" sz="1600" dirty="0"/>
          </a:p>
          <a:p>
            <a:r>
              <a:rPr lang="en-US" sz="1600" dirty="0"/>
              <a:t>Data Type: This is a cross sectional time series data. This is a not a random sample since it includes the information on all the shooting incidents that have taken place since the last 50 years in United States</a:t>
            </a:r>
          </a:p>
        </p:txBody>
      </p:sp>
    </p:spTree>
    <p:extLst>
      <p:ext uri="{BB962C8B-B14F-4D97-AF65-F5344CB8AC3E}">
        <p14:creationId xmlns:p14="http://schemas.microsoft.com/office/powerpoint/2010/main" val="3102493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44596-7A30-41E8-B7D1-DBB062E566D4}"/>
              </a:ext>
            </a:extLst>
          </p:cNvPr>
          <p:cNvSpPr>
            <a:spLocks noGrp="1"/>
          </p:cNvSpPr>
          <p:nvPr>
            <p:ph type="title"/>
          </p:nvPr>
        </p:nvSpPr>
        <p:spPr>
          <a:xfrm>
            <a:off x="2178437" y="121413"/>
            <a:ext cx="9404723" cy="766482"/>
          </a:xfrm>
        </p:spPr>
        <p:txBody>
          <a:bodyPr/>
          <a:lstStyle/>
          <a:p>
            <a:r>
              <a:rPr lang="en-US" dirty="0"/>
              <a:t>Definition of the Variables</a:t>
            </a:r>
          </a:p>
        </p:txBody>
      </p:sp>
      <p:graphicFrame>
        <p:nvGraphicFramePr>
          <p:cNvPr id="4" name="Content Placeholder 3">
            <a:extLst>
              <a:ext uri="{FF2B5EF4-FFF2-40B4-BE49-F238E27FC236}">
                <a16:creationId xmlns:a16="http://schemas.microsoft.com/office/drawing/2014/main" id="{BC56B85E-8766-43E3-B4CF-9580E88078EE}"/>
              </a:ext>
            </a:extLst>
          </p:cNvPr>
          <p:cNvGraphicFramePr>
            <a:graphicFrameLocks noGrp="1"/>
          </p:cNvGraphicFramePr>
          <p:nvPr>
            <p:ph idx="1"/>
            <p:extLst>
              <p:ext uri="{D42A27DB-BD31-4B8C-83A1-F6EECF244321}">
                <p14:modId xmlns:p14="http://schemas.microsoft.com/office/powerpoint/2010/main" val="3701515041"/>
              </p:ext>
            </p:extLst>
          </p:nvPr>
        </p:nvGraphicFramePr>
        <p:xfrm>
          <a:off x="371061" y="848604"/>
          <a:ext cx="11212099" cy="5760720"/>
        </p:xfrm>
        <a:graphic>
          <a:graphicData uri="http://schemas.openxmlformats.org/drawingml/2006/table">
            <a:tbl>
              <a:tblPr firstRow="1" bandRow="1">
                <a:tableStyleId>{00A15C55-8517-42AA-B614-E9B94910E393}</a:tableStyleId>
              </a:tblPr>
              <a:tblGrid>
                <a:gridCol w="2623931">
                  <a:extLst>
                    <a:ext uri="{9D8B030D-6E8A-4147-A177-3AD203B41FA5}">
                      <a16:colId xmlns:a16="http://schemas.microsoft.com/office/drawing/2014/main" val="1267271226"/>
                    </a:ext>
                  </a:extLst>
                </a:gridCol>
                <a:gridCol w="2849217">
                  <a:extLst>
                    <a:ext uri="{9D8B030D-6E8A-4147-A177-3AD203B41FA5}">
                      <a16:colId xmlns:a16="http://schemas.microsoft.com/office/drawing/2014/main" val="3286076621"/>
                    </a:ext>
                  </a:extLst>
                </a:gridCol>
                <a:gridCol w="5738951">
                  <a:extLst>
                    <a:ext uri="{9D8B030D-6E8A-4147-A177-3AD203B41FA5}">
                      <a16:colId xmlns:a16="http://schemas.microsoft.com/office/drawing/2014/main" val="4109118283"/>
                    </a:ext>
                  </a:extLst>
                </a:gridCol>
              </a:tblGrid>
              <a:tr h="272898">
                <a:tc>
                  <a:txBody>
                    <a:bodyPr/>
                    <a:lstStyle/>
                    <a:p>
                      <a:r>
                        <a:rPr lang="en-US" sz="1200" dirty="0"/>
                        <a:t>Variable</a:t>
                      </a:r>
                    </a:p>
                  </a:txBody>
                  <a:tcPr/>
                </a:tc>
                <a:tc>
                  <a:txBody>
                    <a:bodyPr/>
                    <a:lstStyle/>
                    <a:p>
                      <a:r>
                        <a:rPr lang="en-US" sz="1200" dirty="0"/>
                        <a:t>Variable Type</a:t>
                      </a:r>
                    </a:p>
                  </a:txBody>
                  <a:tcPr/>
                </a:tc>
                <a:tc>
                  <a:txBody>
                    <a:bodyPr/>
                    <a:lstStyle/>
                    <a:p>
                      <a:r>
                        <a:rPr lang="en-US" sz="1200" dirty="0"/>
                        <a:t>Description</a:t>
                      </a:r>
                    </a:p>
                  </a:txBody>
                  <a:tcPr/>
                </a:tc>
                <a:extLst>
                  <a:ext uri="{0D108BD9-81ED-4DB2-BD59-A6C34878D82A}">
                    <a16:rowId xmlns:a16="http://schemas.microsoft.com/office/drawing/2014/main" val="2560159501"/>
                  </a:ext>
                </a:extLst>
              </a:tr>
              <a:tr h="243025">
                <a:tc>
                  <a:txBody>
                    <a:bodyPr/>
                    <a:lstStyle/>
                    <a:p>
                      <a:r>
                        <a:rPr lang="en-US" sz="1200" dirty="0"/>
                        <a:t>Title</a:t>
                      </a:r>
                    </a:p>
                  </a:txBody>
                  <a:tcPr/>
                </a:tc>
                <a:tc>
                  <a:txBody>
                    <a:bodyPr/>
                    <a:lstStyle/>
                    <a:p>
                      <a:r>
                        <a:rPr lang="en-US" sz="1200" dirty="0"/>
                        <a:t>Categorical - Nominal</a:t>
                      </a:r>
                    </a:p>
                  </a:txBody>
                  <a:tcPr/>
                </a:tc>
                <a:tc>
                  <a:txBody>
                    <a:bodyPr/>
                    <a:lstStyle/>
                    <a:p>
                      <a:r>
                        <a:rPr lang="en-US" sz="1200" dirty="0"/>
                        <a:t>Name and the place where the shooting incidents have taken place</a:t>
                      </a:r>
                    </a:p>
                  </a:txBody>
                  <a:tcPr/>
                </a:tc>
                <a:extLst>
                  <a:ext uri="{0D108BD9-81ED-4DB2-BD59-A6C34878D82A}">
                    <a16:rowId xmlns:a16="http://schemas.microsoft.com/office/drawing/2014/main" val="2340844415"/>
                  </a:ext>
                </a:extLst>
              </a:tr>
              <a:tr h="272898">
                <a:tc>
                  <a:txBody>
                    <a:bodyPr/>
                    <a:lstStyle/>
                    <a:p>
                      <a:r>
                        <a:rPr lang="en-US" sz="1200" dirty="0"/>
                        <a:t>City</a:t>
                      </a:r>
                    </a:p>
                  </a:txBody>
                  <a:tcPr/>
                </a:tc>
                <a:tc>
                  <a:txBody>
                    <a:bodyPr/>
                    <a:lstStyle/>
                    <a:p>
                      <a:r>
                        <a:rPr lang="en-US" sz="1200" dirty="0"/>
                        <a:t>Categorical – Nominal</a:t>
                      </a:r>
                    </a:p>
                  </a:txBody>
                  <a:tcPr/>
                </a:tc>
                <a:tc>
                  <a:txBody>
                    <a:bodyPr/>
                    <a:lstStyle/>
                    <a:p>
                      <a:r>
                        <a:rPr lang="en-US" sz="1200" dirty="0"/>
                        <a:t>Cities where the shootings have take place</a:t>
                      </a:r>
                    </a:p>
                  </a:txBody>
                  <a:tcPr/>
                </a:tc>
                <a:extLst>
                  <a:ext uri="{0D108BD9-81ED-4DB2-BD59-A6C34878D82A}">
                    <a16:rowId xmlns:a16="http://schemas.microsoft.com/office/drawing/2014/main" val="1407619035"/>
                  </a:ext>
                </a:extLst>
              </a:tr>
              <a:tr h="272898">
                <a:tc>
                  <a:txBody>
                    <a:bodyPr/>
                    <a:lstStyle/>
                    <a:p>
                      <a:r>
                        <a:rPr lang="en-US" sz="1200" dirty="0"/>
                        <a:t>State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Categorical – Nominal</a:t>
                      </a:r>
                    </a:p>
                  </a:txBody>
                  <a:tcPr/>
                </a:tc>
                <a:tc>
                  <a:txBody>
                    <a:bodyPr/>
                    <a:lstStyle/>
                    <a:p>
                      <a:r>
                        <a:rPr lang="en-US" sz="1200" dirty="0"/>
                        <a:t>States where the shootings have taken place</a:t>
                      </a:r>
                    </a:p>
                  </a:txBody>
                  <a:tcPr/>
                </a:tc>
                <a:extLst>
                  <a:ext uri="{0D108BD9-81ED-4DB2-BD59-A6C34878D82A}">
                    <a16:rowId xmlns:a16="http://schemas.microsoft.com/office/drawing/2014/main" val="3726881771"/>
                  </a:ext>
                </a:extLst>
              </a:tr>
              <a:tr h="272898">
                <a:tc>
                  <a:txBody>
                    <a:bodyPr/>
                    <a:lstStyle/>
                    <a:p>
                      <a:r>
                        <a:rPr lang="en-US" sz="1200" dirty="0"/>
                        <a:t>Date</a:t>
                      </a:r>
                    </a:p>
                  </a:txBody>
                  <a:tcPr/>
                </a:tc>
                <a:tc>
                  <a:txBody>
                    <a:bodyPr/>
                    <a:lstStyle/>
                    <a:p>
                      <a:r>
                        <a:rPr lang="en-US" sz="1200" dirty="0"/>
                        <a:t>Quantitative – Discrete </a:t>
                      </a:r>
                    </a:p>
                  </a:txBody>
                  <a:tcPr/>
                </a:tc>
                <a:tc>
                  <a:txBody>
                    <a:bodyPr/>
                    <a:lstStyle/>
                    <a:p>
                      <a:r>
                        <a:rPr lang="en-US" sz="1200" dirty="0"/>
                        <a:t>Date on which the shootings occurred </a:t>
                      </a:r>
                    </a:p>
                  </a:txBody>
                  <a:tcPr/>
                </a:tc>
                <a:extLst>
                  <a:ext uri="{0D108BD9-81ED-4DB2-BD59-A6C34878D82A}">
                    <a16:rowId xmlns:a16="http://schemas.microsoft.com/office/drawing/2014/main" val="3430946416"/>
                  </a:ext>
                </a:extLst>
              </a:tr>
              <a:tr h="272898">
                <a:tc>
                  <a:txBody>
                    <a:bodyPr/>
                    <a:lstStyle/>
                    <a:p>
                      <a:r>
                        <a:rPr lang="en-US" sz="1200" dirty="0"/>
                        <a:t>Incident Area</a:t>
                      </a:r>
                    </a:p>
                  </a:txBody>
                  <a:tcPr/>
                </a:tc>
                <a:tc>
                  <a:txBody>
                    <a:bodyPr/>
                    <a:lstStyle/>
                    <a:p>
                      <a:r>
                        <a:rPr lang="en-US" sz="1200" dirty="0"/>
                        <a:t>Categorical – Nominal</a:t>
                      </a:r>
                    </a:p>
                  </a:txBody>
                  <a:tcPr/>
                </a:tc>
                <a:tc>
                  <a:txBody>
                    <a:bodyPr/>
                    <a:lstStyle/>
                    <a:p>
                      <a:r>
                        <a:rPr lang="en-US" sz="1200" dirty="0"/>
                        <a:t>The area/ place where mass shooting took place</a:t>
                      </a:r>
                    </a:p>
                  </a:txBody>
                  <a:tcPr/>
                </a:tc>
                <a:extLst>
                  <a:ext uri="{0D108BD9-81ED-4DB2-BD59-A6C34878D82A}">
                    <a16:rowId xmlns:a16="http://schemas.microsoft.com/office/drawing/2014/main" val="1293550936"/>
                  </a:ext>
                </a:extLst>
              </a:tr>
              <a:tr h="251374">
                <a:tc>
                  <a:txBody>
                    <a:bodyPr/>
                    <a:lstStyle/>
                    <a:p>
                      <a:r>
                        <a:rPr lang="en-US" sz="1200" dirty="0"/>
                        <a:t>Open/Close Location</a:t>
                      </a:r>
                    </a:p>
                  </a:txBody>
                  <a:tcPr/>
                </a:tc>
                <a:tc>
                  <a:txBody>
                    <a:bodyPr/>
                    <a:lstStyle/>
                    <a:p>
                      <a:r>
                        <a:rPr lang="en-US" sz="1200" dirty="0"/>
                        <a:t>Categorical – Ordinal</a:t>
                      </a:r>
                    </a:p>
                  </a:txBody>
                  <a:tcPr/>
                </a:tc>
                <a:tc>
                  <a:txBody>
                    <a:bodyPr/>
                    <a:lstStyle/>
                    <a:p>
                      <a:r>
                        <a:rPr lang="en-US" sz="1200" dirty="0"/>
                        <a:t>Whether the location was an open public area or a closed location</a:t>
                      </a:r>
                    </a:p>
                  </a:txBody>
                  <a:tcPr/>
                </a:tc>
                <a:extLst>
                  <a:ext uri="{0D108BD9-81ED-4DB2-BD59-A6C34878D82A}">
                    <a16:rowId xmlns:a16="http://schemas.microsoft.com/office/drawing/2014/main" val="1123696319"/>
                  </a:ext>
                </a:extLst>
              </a:tr>
              <a:tr h="243028">
                <a:tc>
                  <a:txBody>
                    <a:bodyPr/>
                    <a:lstStyle/>
                    <a:p>
                      <a:r>
                        <a:rPr lang="en-US" sz="1200" dirty="0"/>
                        <a:t>Target</a:t>
                      </a:r>
                    </a:p>
                  </a:txBody>
                  <a:tcPr/>
                </a:tc>
                <a:tc>
                  <a:txBody>
                    <a:bodyPr/>
                    <a:lstStyle/>
                    <a:p>
                      <a:r>
                        <a:rPr lang="en-US" sz="1200" dirty="0"/>
                        <a:t>Categorical – Ordinal </a:t>
                      </a:r>
                    </a:p>
                  </a:txBody>
                  <a:tcPr/>
                </a:tc>
                <a:tc>
                  <a:txBody>
                    <a:bodyPr/>
                    <a:lstStyle/>
                    <a:p>
                      <a:r>
                        <a:rPr lang="en-US" sz="1200" dirty="0"/>
                        <a:t>The category of the people affected in the mass shooting</a:t>
                      </a:r>
                    </a:p>
                  </a:txBody>
                  <a:tcPr/>
                </a:tc>
                <a:extLst>
                  <a:ext uri="{0D108BD9-81ED-4DB2-BD59-A6C34878D82A}">
                    <a16:rowId xmlns:a16="http://schemas.microsoft.com/office/drawing/2014/main" val="2898546539"/>
                  </a:ext>
                </a:extLst>
              </a:tr>
              <a:tr h="272898">
                <a:tc>
                  <a:txBody>
                    <a:bodyPr/>
                    <a:lstStyle/>
                    <a:p>
                      <a:r>
                        <a:rPr lang="en-US" sz="1200" dirty="0"/>
                        <a:t>Cause</a:t>
                      </a:r>
                    </a:p>
                  </a:txBody>
                  <a:tcPr/>
                </a:tc>
                <a:tc>
                  <a:txBody>
                    <a:bodyPr/>
                    <a:lstStyle/>
                    <a:p>
                      <a:r>
                        <a:rPr lang="en-US" sz="1200" dirty="0"/>
                        <a:t>Categorical – Ordinal</a:t>
                      </a:r>
                    </a:p>
                  </a:txBody>
                  <a:tcPr/>
                </a:tc>
                <a:tc>
                  <a:txBody>
                    <a:bodyPr/>
                    <a:lstStyle/>
                    <a:p>
                      <a:r>
                        <a:rPr lang="en-US" sz="1200" dirty="0"/>
                        <a:t>The reason behind why the shooter conducted the shooting</a:t>
                      </a:r>
                    </a:p>
                  </a:txBody>
                  <a:tcPr/>
                </a:tc>
                <a:extLst>
                  <a:ext uri="{0D108BD9-81ED-4DB2-BD59-A6C34878D82A}">
                    <a16:rowId xmlns:a16="http://schemas.microsoft.com/office/drawing/2014/main" val="3199120498"/>
                  </a:ext>
                </a:extLst>
              </a:tr>
              <a:tr h="272898">
                <a:tc>
                  <a:txBody>
                    <a:bodyPr/>
                    <a:lstStyle/>
                    <a:p>
                      <a:r>
                        <a:rPr lang="en-US" sz="1200" dirty="0"/>
                        <a:t>Fatalities</a:t>
                      </a:r>
                    </a:p>
                  </a:txBody>
                  <a:tcPr/>
                </a:tc>
                <a:tc>
                  <a:txBody>
                    <a:bodyPr/>
                    <a:lstStyle/>
                    <a:p>
                      <a:r>
                        <a:rPr lang="en-US" sz="1200" dirty="0"/>
                        <a:t>Quantitative – Discrete</a:t>
                      </a:r>
                    </a:p>
                  </a:txBody>
                  <a:tcPr/>
                </a:tc>
                <a:tc>
                  <a:txBody>
                    <a:bodyPr/>
                    <a:lstStyle/>
                    <a:p>
                      <a:r>
                        <a:rPr lang="en-US" sz="1200" dirty="0"/>
                        <a:t>Number of deaths caused due to mass shooting incident </a:t>
                      </a:r>
                    </a:p>
                  </a:txBody>
                  <a:tcPr/>
                </a:tc>
                <a:extLst>
                  <a:ext uri="{0D108BD9-81ED-4DB2-BD59-A6C34878D82A}">
                    <a16:rowId xmlns:a16="http://schemas.microsoft.com/office/drawing/2014/main" val="1915713774"/>
                  </a:ext>
                </a:extLst>
              </a:tr>
              <a:tr h="222733">
                <a:tc>
                  <a:txBody>
                    <a:bodyPr/>
                    <a:lstStyle/>
                    <a:p>
                      <a:r>
                        <a:rPr lang="en-US" sz="1200" dirty="0"/>
                        <a:t>Injured</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Quantitative – Discrete</a:t>
                      </a:r>
                    </a:p>
                  </a:txBody>
                  <a:tcPr/>
                </a:tc>
                <a:tc>
                  <a:txBody>
                    <a:bodyPr/>
                    <a:lstStyle/>
                    <a:p>
                      <a:r>
                        <a:rPr lang="en-US" sz="1200" dirty="0"/>
                        <a:t>Number of people being injured because of the mass shooting </a:t>
                      </a:r>
                    </a:p>
                  </a:txBody>
                  <a:tcPr/>
                </a:tc>
                <a:extLst>
                  <a:ext uri="{0D108BD9-81ED-4DB2-BD59-A6C34878D82A}">
                    <a16:rowId xmlns:a16="http://schemas.microsoft.com/office/drawing/2014/main" val="2533983367"/>
                  </a:ext>
                </a:extLst>
              </a:tr>
              <a:tr h="272898">
                <a:tc>
                  <a:txBody>
                    <a:bodyPr/>
                    <a:lstStyle/>
                    <a:p>
                      <a:r>
                        <a:rPr lang="en-US" sz="1200" dirty="0"/>
                        <a:t>Total Victims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Quantitative – Discrete</a:t>
                      </a:r>
                    </a:p>
                  </a:txBody>
                  <a:tcPr/>
                </a:tc>
                <a:tc>
                  <a:txBody>
                    <a:bodyPr/>
                    <a:lstStyle/>
                    <a:p>
                      <a:r>
                        <a:rPr lang="en-US" sz="1200" dirty="0"/>
                        <a:t>Total number of victims affected in the mass shooting (Fatalities + Injured)</a:t>
                      </a:r>
                    </a:p>
                  </a:txBody>
                  <a:tcPr/>
                </a:tc>
                <a:extLst>
                  <a:ext uri="{0D108BD9-81ED-4DB2-BD59-A6C34878D82A}">
                    <a16:rowId xmlns:a16="http://schemas.microsoft.com/office/drawing/2014/main" val="4094367375"/>
                  </a:ext>
                </a:extLst>
              </a:tr>
              <a:tr h="272898">
                <a:tc>
                  <a:txBody>
                    <a:bodyPr/>
                    <a:lstStyle/>
                    <a:p>
                      <a:r>
                        <a:rPr lang="en-US" sz="1200" dirty="0"/>
                        <a:t>Policemen Killed</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Quantitative – Discrete</a:t>
                      </a:r>
                    </a:p>
                  </a:txBody>
                  <a:tcPr/>
                </a:tc>
                <a:tc>
                  <a:txBody>
                    <a:bodyPr/>
                    <a:lstStyle/>
                    <a:p>
                      <a:r>
                        <a:rPr lang="en-US" sz="1200" dirty="0"/>
                        <a:t>The number of policemen killed in the mass shooting incident</a:t>
                      </a:r>
                    </a:p>
                  </a:txBody>
                  <a:tcPr/>
                </a:tc>
                <a:extLst>
                  <a:ext uri="{0D108BD9-81ED-4DB2-BD59-A6C34878D82A}">
                    <a16:rowId xmlns:a16="http://schemas.microsoft.com/office/drawing/2014/main" val="1802634082"/>
                  </a:ext>
                </a:extLst>
              </a:tr>
              <a:tr h="272898">
                <a:tc>
                  <a:txBody>
                    <a:bodyPr/>
                    <a:lstStyle/>
                    <a:p>
                      <a:r>
                        <a:rPr lang="en-US" sz="1200" dirty="0"/>
                        <a:t>Age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Quantitative – Discrete</a:t>
                      </a:r>
                    </a:p>
                  </a:txBody>
                  <a:tcPr/>
                </a:tc>
                <a:tc>
                  <a:txBody>
                    <a:bodyPr/>
                    <a:lstStyle/>
                    <a:p>
                      <a:r>
                        <a:rPr lang="en-US" sz="1200" dirty="0"/>
                        <a:t>The age of the shooter </a:t>
                      </a:r>
                    </a:p>
                  </a:txBody>
                  <a:tcPr/>
                </a:tc>
                <a:extLst>
                  <a:ext uri="{0D108BD9-81ED-4DB2-BD59-A6C34878D82A}">
                    <a16:rowId xmlns:a16="http://schemas.microsoft.com/office/drawing/2014/main" val="2781545769"/>
                  </a:ext>
                </a:extLst>
              </a:tr>
              <a:tr h="272898">
                <a:tc>
                  <a:txBody>
                    <a:bodyPr/>
                    <a:lstStyle/>
                    <a:p>
                      <a:r>
                        <a:rPr lang="en-US" sz="1200" dirty="0"/>
                        <a:t>Employed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Categorical – Ordinal</a:t>
                      </a:r>
                    </a:p>
                  </a:txBody>
                  <a:tcPr/>
                </a:tc>
                <a:tc>
                  <a:txBody>
                    <a:bodyPr/>
                    <a:lstStyle/>
                    <a:p>
                      <a:r>
                        <a:rPr lang="en-US" sz="1200" dirty="0"/>
                        <a:t>Whether the shooter was employed or not</a:t>
                      </a:r>
                    </a:p>
                  </a:txBody>
                  <a:tcPr/>
                </a:tc>
                <a:extLst>
                  <a:ext uri="{0D108BD9-81ED-4DB2-BD59-A6C34878D82A}">
                    <a16:rowId xmlns:a16="http://schemas.microsoft.com/office/drawing/2014/main" val="2768276748"/>
                  </a:ext>
                </a:extLst>
              </a:tr>
              <a:tr h="272898">
                <a:tc>
                  <a:txBody>
                    <a:bodyPr/>
                    <a:lstStyle/>
                    <a:p>
                      <a:r>
                        <a:rPr lang="en-US" sz="1200" dirty="0"/>
                        <a:t>Employed 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Categorical – Nominal</a:t>
                      </a:r>
                    </a:p>
                  </a:txBody>
                  <a:tcPr/>
                </a:tc>
                <a:tc>
                  <a:txBody>
                    <a:bodyPr/>
                    <a:lstStyle/>
                    <a:p>
                      <a:r>
                        <a:rPr lang="en-US" sz="1200" dirty="0"/>
                        <a:t>If the shooter was employed, where was he/she employed</a:t>
                      </a:r>
                    </a:p>
                  </a:txBody>
                  <a:tcPr/>
                </a:tc>
                <a:extLst>
                  <a:ext uri="{0D108BD9-81ED-4DB2-BD59-A6C34878D82A}">
                    <a16:rowId xmlns:a16="http://schemas.microsoft.com/office/drawing/2014/main" val="3896728787"/>
                  </a:ext>
                </a:extLst>
              </a:tr>
              <a:tr h="222733">
                <a:tc>
                  <a:txBody>
                    <a:bodyPr/>
                    <a:lstStyle/>
                    <a:p>
                      <a:r>
                        <a:rPr lang="en-US" sz="1200" dirty="0"/>
                        <a:t>Mental Health Issue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Categorical – Ordinal</a:t>
                      </a:r>
                    </a:p>
                  </a:txBody>
                  <a:tcPr/>
                </a:tc>
                <a:tc>
                  <a:txBody>
                    <a:bodyPr/>
                    <a:lstStyle/>
                    <a:p>
                      <a:r>
                        <a:rPr lang="en-US" sz="1200" dirty="0"/>
                        <a:t>Whether the shooter has ay mental illness or not</a:t>
                      </a:r>
                    </a:p>
                  </a:txBody>
                  <a:tcPr/>
                </a:tc>
                <a:extLst>
                  <a:ext uri="{0D108BD9-81ED-4DB2-BD59-A6C34878D82A}">
                    <a16:rowId xmlns:a16="http://schemas.microsoft.com/office/drawing/2014/main" val="1927514879"/>
                  </a:ext>
                </a:extLst>
              </a:tr>
              <a:tr h="272898">
                <a:tc>
                  <a:txBody>
                    <a:bodyPr/>
                    <a:lstStyle/>
                    <a:p>
                      <a:r>
                        <a:rPr lang="en-US" sz="1200" dirty="0"/>
                        <a:t>Race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Categorical – Ordinal</a:t>
                      </a:r>
                    </a:p>
                  </a:txBody>
                  <a:tcPr/>
                </a:tc>
                <a:tc>
                  <a:txBody>
                    <a:bodyPr/>
                    <a:lstStyle/>
                    <a:p>
                      <a:r>
                        <a:rPr lang="en-US" sz="1200" dirty="0"/>
                        <a:t>The race of the shooter</a:t>
                      </a:r>
                    </a:p>
                  </a:txBody>
                  <a:tcPr/>
                </a:tc>
                <a:extLst>
                  <a:ext uri="{0D108BD9-81ED-4DB2-BD59-A6C34878D82A}">
                    <a16:rowId xmlns:a16="http://schemas.microsoft.com/office/drawing/2014/main" val="1893834380"/>
                  </a:ext>
                </a:extLst>
              </a:tr>
              <a:tr h="272898">
                <a:tc>
                  <a:txBody>
                    <a:bodyPr/>
                    <a:lstStyle/>
                    <a:p>
                      <a:r>
                        <a:rPr lang="en-US" sz="1200" dirty="0"/>
                        <a:t>Gender</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Categorical – Ordinal</a:t>
                      </a:r>
                    </a:p>
                  </a:txBody>
                  <a:tcPr/>
                </a:tc>
                <a:tc>
                  <a:txBody>
                    <a:bodyPr/>
                    <a:lstStyle/>
                    <a:p>
                      <a:r>
                        <a:rPr lang="en-US" sz="1200" dirty="0"/>
                        <a:t>The gender of the shooter</a:t>
                      </a:r>
                    </a:p>
                  </a:txBody>
                  <a:tcPr/>
                </a:tc>
                <a:extLst>
                  <a:ext uri="{0D108BD9-81ED-4DB2-BD59-A6C34878D82A}">
                    <a16:rowId xmlns:a16="http://schemas.microsoft.com/office/drawing/2014/main" val="422384214"/>
                  </a:ext>
                </a:extLst>
              </a:tr>
              <a:tr h="272898">
                <a:tc>
                  <a:txBody>
                    <a:bodyPr/>
                    <a:lstStyle/>
                    <a:p>
                      <a:r>
                        <a:rPr lang="en-US" sz="1200" dirty="0"/>
                        <a:t>Latitude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Quantitative - Continuous</a:t>
                      </a:r>
                    </a:p>
                  </a:txBody>
                  <a:tcPr/>
                </a:tc>
                <a:tc>
                  <a:txBody>
                    <a:bodyPr/>
                    <a:lstStyle/>
                    <a:p>
                      <a:r>
                        <a:rPr lang="en-US" sz="1200" dirty="0"/>
                        <a:t>The geographic angle at which the shooting took place</a:t>
                      </a:r>
                    </a:p>
                  </a:txBody>
                  <a:tcPr/>
                </a:tc>
                <a:extLst>
                  <a:ext uri="{0D108BD9-81ED-4DB2-BD59-A6C34878D82A}">
                    <a16:rowId xmlns:a16="http://schemas.microsoft.com/office/drawing/2014/main" val="842377076"/>
                  </a:ext>
                </a:extLst>
              </a:tr>
              <a:tr h="272898">
                <a:tc>
                  <a:txBody>
                    <a:bodyPr/>
                    <a:lstStyle/>
                    <a:p>
                      <a:r>
                        <a:rPr lang="en-US" sz="1200" dirty="0"/>
                        <a:t>Longitude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Quantitative - Continuous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The geographic angle at which the shooting took place</a:t>
                      </a:r>
                    </a:p>
                  </a:txBody>
                  <a:tcPr/>
                </a:tc>
                <a:extLst>
                  <a:ext uri="{0D108BD9-81ED-4DB2-BD59-A6C34878D82A}">
                    <a16:rowId xmlns:a16="http://schemas.microsoft.com/office/drawing/2014/main" val="4228414970"/>
                  </a:ext>
                </a:extLst>
              </a:tr>
            </a:tbl>
          </a:graphicData>
        </a:graphic>
      </p:graphicFrame>
    </p:spTree>
    <p:extLst>
      <p:ext uri="{BB962C8B-B14F-4D97-AF65-F5344CB8AC3E}">
        <p14:creationId xmlns:p14="http://schemas.microsoft.com/office/powerpoint/2010/main" val="541200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71" name="Picture 70">
            <a:extLst>
              <a:ext uri="{FF2B5EF4-FFF2-40B4-BE49-F238E27FC236}">
                <a16:creationId xmlns:a16="http://schemas.microsoft.com/office/drawing/2014/main" id="{C9ECDD5C-152A-4CC7-8333-0F367B3A62EA}"/>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3" name="Picture 72">
            <a:extLst>
              <a:ext uri="{FF2B5EF4-FFF2-40B4-BE49-F238E27FC236}">
                <a16:creationId xmlns:a16="http://schemas.microsoft.com/office/drawing/2014/main" id="{7F5C92A3-369B-43F3-BDCE-E560B1B0EC89}"/>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5" name="Oval 74">
            <a:extLst>
              <a:ext uri="{FF2B5EF4-FFF2-40B4-BE49-F238E27FC236}">
                <a16:creationId xmlns:a16="http://schemas.microsoft.com/office/drawing/2014/main" id="{AEBE9F1A-B38D-446E-83AE-14B17CE77FF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7" name="Picture 76">
            <a:extLst>
              <a:ext uri="{FF2B5EF4-FFF2-40B4-BE49-F238E27FC236}">
                <a16:creationId xmlns:a16="http://schemas.microsoft.com/office/drawing/2014/main" id="{915B5014-A7EC-4BA6-9C83-8840CF81DB28}"/>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9" name="Picture 78">
            <a:extLst>
              <a:ext uri="{FF2B5EF4-FFF2-40B4-BE49-F238E27FC236}">
                <a16:creationId xmlns:a16="http://schemas.microsoft.com/office/drawing/2014/main" id="{022C43AB-86D7-420D-8AD7-DC0A15FDD0A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1" name="Rectangle 80">
            <a:extLst>
              <a:ext uri="{FF2B5EF4-FFF2-40B4-BE49-F238E27FC236}">
                <a16:creationId xmlns:a16="http://schemas.microsoft.com/office/drawing/2014/main" id="{5E3EB826-A471-488F-9E8A-D65528A3C0C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3" name="Rectangle 82">
            <a:extLst>
              <a:ext uri="{FF2B5EF4-FFF2-40B4-BE49-F238E27FC236}">
                <a16:creationId xmlns:a16="http://schemas.microsoft.com/office/drawing/2014/main" id="{DFB3CEA1-88D9-42FB-88ED-1E9807FE659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https://lh4.googleusercontent.com/MDzx3-3uEor1Z-z40DgYz-qOxfvwuvEH4Rt4cEIPgrFWC8qMDDLI9ZPgf1ikxZxIWUKNkBwYiGKPh2rfEmQxM_CRF4h71EW-JDlgX5Cuastsz1SzvwzmJ_6aax3JfnboR9WX">
            <a:extLst>
              <a:ext uri="{FF2B5EF4-FFF2-40B4-BE49-F238E27FC236}">
                <a16:creationId xmlns:a16="http://schemas.microsoft.com/office/drawing/2014/main" id="{3E2319D6-126E-4FCF-A868-5C38A30E2AC8}"/>
              </a:ext>
            </a:extLst>
          </p:cNvPr>
          <p:cNvPicPr>
            <a:picLocks noGrp="1" noChangeAspect="1" noChangeArrowheads="1"/>
          </p:cNvPicPr>
          <p:nvPr>
            <p:ph idx="1"/>
          </p:nvPr>
        </p:nvPicPr>
        <p:blipFill>
          <a:blip r:embed="rId7">
            <a:extLst>
              <a:ext uri="{28A0092B-C50C-407E-A947-70E740481C1C}">
                <a14:useLocalDpi xmlns:a14="http://schemas.microsoft.com/office/drawing/2010/main" val="0"/>
              </a:ext>
            </a:extLst>
          </a:blip>
          <a:srcRect/>
          <a:stretch>
            <a:fillRect/>
          </a:stretch>
        </p:blipFill>
        <p:spPr bwMode="auto">
          <a:xfrm>
            <a:off x="643467" y="1328738"/>
            <a:ext cx="10905066" cy="4767262"/>
          </a:xfrm>
          <a:prstGeom prst="rect">
            <a:avLst/>
          </a:prstGeom>
          <a:noFill/>
          <a:extLst>
            <a:ext uri="{909E8E84-426E-40DD-AFC4-6F175D3DCCD1}">
              <a14:hiddenFill xmlns:a14="http://schemas.microsoft.com/office/drawing/2010/main">
                <a:solidFill>
                  <a:srgbClr val="FFFFFF"/>
                </a:solidFill>
              </a14:hiddenFill>
            </a:ext>
          </a:extLst>
        </p:spPr>
      </p:pic>
      <p:sp>
        <p:nvSpPr>
          <p:cNvPr id="85" name="Rectangle 84">
            <a:extLst>
              <a:ext uri="{FF2B5EF4-FFF2-40B4-BE49-F238E27FC236}">
                <a16:creationId xmlns:a16="http://schemas.microsoft.com/office/drawing/2014/main" id="{9A6C928E-4252-4F33-8C34-E50A12A317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id="{E942BF76-0A5A-412B-9D6C-7409686B3252}"/>
              </a:ext>
            </a:extLst>
          </p:cNvPr>
          <p:cNvSpPr txBox="1"/>
          <p:nvPr/>
        </p:nvSpPr>
        <p:spPr>
          <a:xfrm>
            <a:off x="598004" y="693242"/>
            <a:ext cx="10830408" cy="461665"/>
          </a:xfrm>
          <a:prstGeom prst="rect">
            <a:avLst/>
          </a:prstGeom>
          <a:noFill/>
        </p:spPr>
        <p:txBody>
          <a:bodyPr wrap="square" rtlCol="0">
            <a:spAutoFit/>
          </a:bodyPr>
          <a:lstStyle/>
          <a:p>
            <a:r>
              <a:rPr lang="en-US" sz="2400" dirty="0">
                <a:solidFill>
                  <a:schemeClr val="bg1"/>
                </a:solidFill>
              </a:rPr>
              <a:t>Increasing Trend of the Total Number of Victims from 1966 to 2017</a:t>
            </a:r>
          </a:p>
        </p:txBody>
      </p:sp>
    </p:spTree>
    <p:extLst>
      <p:ext uri="{BB962C8B-B14F-4D97-AF65-F5344CB8AC3E}">
        <p14:creationId xmlns:p14="http://schemas.microsoft.com/office/powerpoint/2010/main" val="2161008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71" name="Picture 70">
            <a:extLst>
              <a:ext uri="{FF2B5EF4-FFF2-40B4-BE49-F238E27FC236}">
                <a16:creationId xmlns:a16="http://schemas.microsoft.com/office/drawing/2014/main" id="{C9ECDD5C-152A-4CC7-8333-0F367B3A62EA}"/>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3" name="Picture 72">
            <a:extLst>
              <a:ext uri="{FF2B5EF4-FFF2-40B4-BE49-F238E27FC236}">
                <a16:creationId xmlns:a16="http://schemas.microsoft.com/office/drawing/2014/main" id="{7F5C92A3-369B-43F3-BDCE-E560B1B0EC89}"/>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5" name="Oval 74">
            <a:extLst>
              <a:ext uri="{FF2B5EF4-FFF2-40B4-BE49-F238E27FC236}">
                <a16:creationId xmlns:a16="http://schemas.microsoft.com/office/drawing/2014/main" id="{AEBE9F1A-B38D-446E-83AE-14B17CE77FF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7" name="Picture 76">
            <a:extLst>
              <a:ext uri="{FF2B5EF4-FFF2-40B4-BE49-F238E27FC236}">
                <a16:creationId xmlns:a16="http://schemas.microsoft.com/office/drawing/2014/main" id="{915B5014-A7EC-4BA6-9C83-8840CF81DB28}"/>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9" name="Picture 78">
            <a:extLst>
              <a:ext uri="{FF2B5EF4-FFF2-40B4-BE49-F238E27FC236}">
                <a16:creationId xmlns:a16="http://schemas.microsoft.com/office/drawing/2014/main" id="{022C43AB-86D7-420D-8AD7-DC0A15FDD0A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1" name="Rectangle 80">
            <a:extLst>
              <a:ext uri="{FF2B5EF4-FFF2-40B4-BE49-F238E27FC236}">
                <a16:creationId xmlns:a16="http://schemas.microsoft.com/office/drawing/2014/main" id="{5E3EB826-A471-488F-9E8A-D65528A3C0C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3" name="Rectangle 82">
            <a:extLst>
              <a:ext uri="{FF2B5EF4-FFF2-40B4-BE49-F238E27FC236}">
                <a16:creationId xmlns:a16="http://schemas.microsoft.com/office/drawing/2014/main" id="{DFB3CEA1-88D9-42FB-88ED-1E9807FE659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descr="https://lh5.googleusercontent.com/yGJvoSInhMCUbxCe6PYYL4uTlYHx5zuj65_xsNCoOH7VS-eiuNa1YU7Xn-7EwMi2FYLxrgTK2Oh2d9CXwp0VVdhoGPB3dOnrpbSbFQ1jb8qoLzDTPAsOfneMbHIcM6aldDrn">
            <a:extLst>
              <a:ext uri="{FF2B5EF4-FFF2-40B4-BE49-F238E27FC236}">
                <a16:creationId xmlns:a16="http://schemas.microsoft.com/office/drawing/2014/main" id="{547B4193-B46D-43BF-B769-6CE9CEC48CB4}"/>
              </a:ext>
            </a:extLst>
          </p:cNvPr>
          <p:cNvPicPr>
            <a:picLocks noGrp="1" noChangeAspect="1" noChangeArrowheads="1"/>
          </p:cNvPicPr>
          <p:nvPr>
            <p:ph idx="1"/>
          </p:nvPr>
        </p:nvPicPr>
        <p:blipFill>
          <a:blip r:embed="rId7">
            <a:extLst>
              <a:ext uri="{28A0092B-C50C-407E-A947-70E740481C1C}">
                <a14:useLocalDpi xmlns:a14="http://schemas.microsoft.com/office/drawing/2010/main" val="0"/>
              </a:ext>
            </a:extLst>
          </a:blip>
          <a:srcRect/>
          <a:stretch>
            <a:fillRect/>
          </a:stretch>
        </p:blipFill>
        <p:spPr bwMode="auto">
          <a:xfrm>
            <a:off x="1033670" y="1378225"/>
            <a:ext cx="10089941" cy="4999715"/>
          </a:xfrm>
          <a:prstGeom prst="rect">
            <a:avLst/>
          </a:prstGeom>
          <a:noFill/>
          <a:extLst>
            <a:ext uri="{909E8E84-426E-40DD-AFC4-6F175D3DCCD1}">
              <a14:hiddenFill xmlns:a14="http://schemas.microsoft.com/office/drawing/2010/main">
                <a:solidFill>
                  <a:srgbClr val="FFFFFF"/>
                </a:solidFill>
              </a14:hiddenFill>
            </a:ext>
          </a:extLst>
        </p:spPr>
      </p:pic>
      <p:sp>
        <p:nvSpPr>
          <p:cNvPr id="85" name="Rectangle 84">
            <a:extLst>
              <a:ext uri="{FF2B5EF4-FFF2-40B4-BE49-F238E27FC236}">
                <a16:creationId xmlns:a16="http://schemas.microsoft.com/office/drawing/2014/main" id="{9A6C928E-4252-4F33-8C34-E50A12A317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TextBox 4">
            <a:extLst>
              <a:ext uri="{FF2B5EF4-FFF2-40B4-BE49-F238E27FC236}">
                <a16:creationId xmlns:a16="http://schemas.microsoft.com/office/drawing/2014/main" id="{12450DE9-205B-4315-8263-F7E3C5AEDB8E}"/>
              </a:ext>
            </a:extLst>
          </p:cNvPr>
          <p:cNvSpPr txBox="1"/>
          <p:nvPr/>
        </p:nvSpPr>
        <p:spPr>
          <a:xfrm>
            <a:off x="-331304" y="609600"/>
            <a:ext cx="12801600" cy="830997"/>
          </a:xfrm>
          <a:prstGeom prst="rect">
            <a:avLst/>
          </a:prstGeom>
          <a:noFill/>
        </p:spPr>
        <p:txBody>
          <a:bodyPr wrap="square" rtlCol="0">
            <a:spAutoFit/>
          </a:bodyPr>
          <a:lstStyle/>
          <a:p>
            <a:pPr algn="ctr"/>
            <a:r>
              <a:rPr lang="en-US" sz="2400" dirty="0">
                <a:solidFill>
                  <a:schemeClr val="bg1"/>
                </a:solidFill>
              </a:rPr>
              <a:t>Total Number of victims affected by Gender and Race </a:t>
            </a:r>
          </a:p>
          <a:p>
            <a:pPr algn="ctr"/>
            <a:r>
              <a:rPr lang="en-US" sz="2400" dirty="0">
                <a:solidFill>
                  <a:schemeClr val="bg1"/>
                </a:solidFill>
              </a:rPr>
              <a:t>(White Males being the highest amongst the other shooters)</a:t>
            </a:r>
          </a:p>
        </p:txBody>
      </p:sp>
    </p:spTree>
    <p:extLst>
      <p:ext uri="{BB962C8B-B14F-4D97-AF65-F5344CB8AC3E}">
        <p14:creationId xmlns:p14="http://schemas.microsoft.com/office/powerpoint/2010/main" val="482878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71" name="Picture 70">
            <a:extLst>
              <a:ext uri="{FF2B5EF4-FFF2-40B4-BE49-F238E27FC236}">
                <a16:creationId xmlns:a16="http://schemas.microsoft.com/office/drawing/2014/main" id="{C9ECDD5C-152A-4CC7-8333-0F367B3A62EA}"/>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3" name="Picture 72">
            <a:extLst>
              <a:ext uri="{FF2B5EF4-FFF2-40B4-BE49-F238E27FC236}">
                <a16:creationId xmlns:a16="http://schemas.microsoft.com/office/drawing/2014/main" id="{7F5C92A3-369B-43F3-BDCE-E560B1B0EC89}"/>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5" name="Oval 74">
            <a:extLst>
              <a:ext uri="{FF2B5EF4-FFF2-40B4-BE49-F238E27FC236}">
                <a16:creationId xmlns:a16="http://schemas.microsoft.com/office/drawing/2014/main" id="{AEBE9F1A-B38D-446E-83AE-14B17CE77FF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7" name="Picture 76">
            <a:extLst>
              <a:ext uri="{FF2B5EF4-FFF2-40B4-BE49-F238E27FC236}">
                <a16:creationId xmlns:a16="http://schemas.microsoft.com/office/drawing/2014/main" id="{915B5014-A7EC-4BA6-9C83-8840CF81DB28}"/>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9" name="Picture 78">
            <a:extLst>
              <a:ext uri="{FF2B5EF4-FFF2-40B4-BE49-F238E27FC236}">
                <a16:creationId xmlns:a16="http://schemas.microsoft.com/office/drawing/2014/main" id="{022C43AB-86D7-420D-8AD7-DC0A15FDD0A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1" name="Rectangle 80">
            <a:extLst>
              <a:ext uri="{FF2B5EF4-FFF2-40B4-BE49-F238E27FC236}">
                <a16:creationId xmlns:a16="http://schemas.microsoft.com/office/drawing/2014/main" id="{5E3EB826-A471-488F-9E8A-D65528A3C0C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3" name="Rectangle 82">
            <a:extLst>
              <a:ext uri="{FF2B5EF4-FFF2-40B4-BE49-F238E27FC236}">
                <a16:creationId xmlns:a16="http://schemas.microsoft.com/office/drawing/2014/main" id="{DFB3CEA1-88D9-42FB-88ED-1E9807FE659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a:extLst>
              <a:ext uri="{FF2B5EF4-FFF2-40B4-BE49-F238E27FC236}">
                <a16:creationId xmlns:a16="http://schemas.microsoft.com/office/drawing/2014/main" id="{9A6C928E-4252-4F33-8C34-E50A12A317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TextBox 4">
            <a:extLst>
              <a:ext uri="{FF2B5EF4-FFF2-40B4-BE49-F238E27FC236}">
                <a16:creationId xmlns:a16="http://schemas.microsoft.com/office/drawing/2014/main" id="{12450DE9-205B-4315-8263-F7E3C5AEDB8E}"/>
              </a:ext>
            </a:extLst>
          </p:cNvPr>
          <p:cNvSpPr txBox="1"/>
          <p:nvPr/>
        </p:nvSpPr>
        <p:spPr>
          <a:xfrm>
            <a:off x="624236" y="682614"/>
            <a:ext cx="5249688" cy="923330"/>
          </a:xfrm>
          <a:prstGeom prst="rect">
            <a:avLst/>
          </a:prstGeom>
          <a:noFill/>
        </p:spPr>
        <p:txBody>
          <a:bodyPr wrap="square" rtlCol="0">
            <a:spAutoFit/>
          </a:bodyPr>
          <a:lstStyle/>
          <a:p>
            <a:pPr algn="ctr"/>
            <a:r>
              <a:rPr lang="en-US" dirty="0">
                <a:solidFill>
                  <a:schemeClr val="bg1"/>
                </a:solidFill>
              </a:rPr>
              <a:t>Total Number of victims affected – </a:t>
            </a:r>
            <a:r>
              <a:rPr lang="en-US" dirty="0" err="1">
                <a:solidFill>
                  <a:schemeClr val="bg1"/>
                </a:solidFill>
              </a:rPr>
              <a:t>Statewise</a:t>
            </a:r>
            <a:r>
              <a:rPr lang="en-US" dirty="0">
                <a:solidFill>
                  <a:schemeClr val="bg1"/>
                </a:solidFill>
              </a:rPr>
              <a:t> (Nevada observed the highest number of victims affected)</a:t>
            </a:r>
          </a:p>
        </p:txBody>
      </p:sp>
      <p:pic>
        <p:nvPicPr>
          <p:cNvPr id="14" name="Picture 2" descr="https://lh3.googleusercontent.com/V6t8EAiM_h8MdURhUZxcVSDqqzT-mU4JW4OWGwJNNnt8Wdd1kXQXa6TXdLJWiWW1TigjXW4f3ZYSg6xTM9dq9bMSR81oWzfJlJ75uHLH9wJSBn4aI20Cq-qmWAvbK3utpH_I">
            <a:extLst>
              <a:ext uri="{FF2B5EF4-FFF2-40B4-BE49-F238E27FC236}">
                <a16:creationId xmlns:a16="http://schemas.microsoft.com/office/drawing/2014/main" id="{E8F327D4-B6A5-4975-A6EA-F93CEE6C433F}"/>
              </a:ext>
            </a:extLst>
          </p:cNvPr>
          <p:cNvPicPr>
            <a:picLocks noGrp="1" noChangeAspect="1" noChangeArrowheads="1"/>
          </p:cNvPicPr>
          <p:nvPr>
            <p:ph idx="1"/>
          </p:nvPr>
        </p:nvPicPr>
        <p:blipFill>
          <a:blip r:embed="rId7">
            <a:extLst>
              <a:ext uri="{28A0092B-C50C-407E-A947-70E740481C1C}">
                <a14:useLocalDpi xmlns:a14="http://schemas.microsoft.com/office/drawing/2010/main" val="0"/>
              </a:ext>
            </a:extLst>
          </a:blip>
          <a:srcRect/>
          <a:stretch>
            <a:fillRect/>
          </a:stretch>
        </p:blipFill>
        <p:spPr bwMode="auto">
          <a:xfrm>
            <a:off x="618310" y="1670416"/>
            <a:ext cx="5191114" cy="457798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https://lh5.googleusercontent.com/SbPcEtKE8hh7-l3Cg5pELfsx7wjkiSDE_NV20s6uSvBLmnonTbvheCX80o-9r4s8l2GUYHdFVoCX-UyKlvq5fRM409DLcLUB69wF1onBRm1vSOcjaxGaPjXIrDz78eSe422D">
            <a:extLst>
              <a:ext uri="{FF2B5EF4-FFF2-40B4-BE49-F238E27FC236}">
                <a16:creationId xmlns:a16="http://schemas.microsoft.com/office/drawing/2014/main" id="{31331229-02A6-4EE5-AFC8-3F4BCC42044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0" y="1702964"/>
            <a:ext cx="5477691" cy="4674976"/>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F8986823-B7B2-418D-9020-D4A074B597BA}"/>
              </a:ext>
            </a:extLst>
          </p:cNvPr>
          <p:cNvSpPr txBox="1"/>
          <p:nvPr/>
        </p:nvSpPr>
        <p:spPr>
          <a:xfrm>
            <a:off x="5809424" y="702921"/>
            <a:ext cx="5249688" cy="923330"/>
          </a:xfrm>
          <a:prstGeom prst="rect">
            <a:avLst/>
          </a:prstGeom>
          <a:noFill/>
        </p:spPr>
        <p:txBody>
          <a:bodyPr wrap="square" rtlCol="0">
            <a:spAutoFit/>
          </a:bodyPr>
          <a:lstStyle/>
          <a:p>
            <a:pPr algn="ctr"/>
            <a:r>
              <a:rPr lang="en-US" dirty="0">
                <a:solidFill>
                  <a:schemeClr val="bg1"/>
                </a:solidFill>
              </a:rPr>
              <a:t>Total Number of Incidents – </a:t>
            </a:r>
            <a:r>
              <a:rPr lang="en-US" dirty="0" err="1">
                <a:solidFill>
                  <a:schemeClr val="bg1"/>
                </a:solidFill>
              </a:rPr>
              <a:t>Statewise</a:t>
            </a:r>
            <a:endParaRPr lang="en-US" dirty="0">
              <a:solidFill>
                <a:schemeClr val="bg1"/>
              </a:solidFill>
            </a:endParaRPr>
          </a:p>
          <a:p>
            <a:pPr algn="ctr"/>
            <a:r>
              <a:rPr lang="en-US" dirty="0">
                <a:solidFill>
                  <a:schemeClr val="bg1"/>
                </a:solidFill>
              </a:rPr>
              <a:t>(California had the highest number of mass shooting incidents)</a:t>
            </a:r>
          </a:p>
        </p:txBody>
      </p:sp>
    </p:spTree>
    <p:extLst>
      <p:ext uri="{BB962C8B-B14F-4D97-AF65-F5344CB8AC3E}">
        <p14:creationId xmlns:p14="http://schemas.microsoft.com/office/powerpoint/2010/main" val="387448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71" name="Picture 70">
            <a:extLst>
              <a:ext uri="{FF2B5EF4-FFF2-40B4-BE49-F238E27FC236}">
                <a16:creationId xmlns:a16="http://schemas.microsoft.com/office/drawing/2014/main" id="{C9ECDD5C-152A-4CC7-8333-0F367B3A62EA}"/>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3" name="Picture 72">
            <a:extLst>
              <a:ext uri="{FF2B5EF4-FFF2-40B4-BE49-F238E27FC236}">
                <a16:creationId xmlns:a16="http://schemas.microsoft.com/office/drawing/2014/main" id="{7F5C92A3-369B-43F3-BDCE-E560B1B0EC89}"/>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5" name="Oval 74">
            <a:extLst>
              <a:ext uri="{FF2B5EF4-FFF2-40B4-BE49-F238E27FC236}">
                <a16:creationId xmlns:a16="http://schemas.microsoft.com/office/drawing/2014/main" id="{AEBE9F1A-B38D-446E-83AE-14B17CE77FF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7" name="Picture 76">
            <a:extLst>
              <a:ext uri="{FF2B5EF4-FFF2-40B4-BE49-F238E27FC236}">
                <a16:creationId xmlns:a16="http://schemas.microsoft.com/office/drawing/2014/main" id="{915B5014-A7EC-4BA6-9C83-8840CF81DB28}"/>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9" name="Picture 78">
            <a:extLst>
              <a:ext uri="{FF2B5EF4-FFF2-40B4-BE49-F238E27FC236}">
                <a16:creationId xmlns:a16="http://schemas.microsoft.com/office/drawing/2014/main" id="{022C43AB-86D7-420D-8AD7-DC0A15FDD0A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1" name="Rectangle 80">
            <a:extLst>
              <a:ext uri="{FF2B5EF4-FFF2-40B4-BE49-F238E27FC236}">
                <a16:creationId xmlns:a16="http://schemas.microsoft.com/office/drawing/2014/main" id="{5E3EB826-A471-488F-9E8A-D65528A3C0C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3" name="Rectangle 82">
            <a:extLst>
              <a:ext uri="{FF2B5EF4-FFF2-40B4-BE49-F238E27FC236}">
                <a16:creationId xmlns:a16="http://schemas.microsoft.com/office/drawing/2014/main" id="{DFB3CEA1-88D9-42FB-88ED-1E9807FE659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a:extLst>
              <a:ext uri="{FF2B5EF4-FFF2-40B4-BE49-F238E27FC236}">
                <a16:creationId xmlns:a16="http://schemas.microsoft.com/office/drawing/2014/main" id="{9A6C928E-4252-4F33-8C34-E50A12A317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TextBox 4">
            <a:extLst>
              <a:ext uri="{FF2B5EF4-FFF2-40B4-BE49-F238E27FC236}">
                <a16:creationId xmlns:a16="http://schemas.microsoft.com/office/drawing/2014/main" id="{12450DE9-205B-4315-8263-F7E3C5AEDB8E}"/>
              </a:ext>
            </a:extLst>
          </p:cNvPr>
          <p:cNvSpPr txBox="1"/>
          <p:nvPr/>
        </p:nvSpPr>
        <p:spPr>
          <a:xfrm>
            <a:off x="624235" y="682614"/>
            <a:ext cx="5389255" cy="923330"/>
          </a:xfrm>
          <a:prstGeom prst="rect">
            <a:avLst/>
          </a:prstGeom>
          <a:noFill/>
        </p:spPr>
        <p:txBody>
          <a:bodyPr wrap="square" rtlCol="0">
            <a:spAutoFit/>
          </a:bodyPr>
          <a:lstStyle/>
          <a:p>
            <a:pPr algn="ctr"/>
            <a:r>
              <a:rPr lang="en-US" dirty="0">
                <a:solidFill>
                  <a:schemeClr val="bg1"/>
                </a:solidFill>
              </a:rPr>
              <a:t>Mental health issues observed amongst the races (Whites followed by black Americans are considered having mental health issues)</a:t>
            </a:r>
          </a:p>
        </p:txBody>
      </p:sp>
      <p:sp>
        <p:nvSpPr>
          <p:cNvPr id="3" name="Content Placeholder 2">
            <a:extLst>
              <a:ext uri="{FF2B5EF4-FFF2-40B4-BE49-F238E27FC236}">
                <a16:creationId xmlns:a16="http://schemas.microsoft.com/office/drawing/2014/main" id="{989699B4-5919-4F5C-963F-FAC6AE8294E7}"/>
              </a:ext>
            </a:extLst>
          </p:cNvPr>
          <p:cNvSpPr>
            <a:spLocks noGrp="1"/>
          </p:cNvSpPr>
          <p:nvPr>
            <p:ph idx="1"/>
          </p:nvPr>
        </p:nvSpPr>
        <p:spPr/>
        <p:txBody>
          <a:bodyPr/>
          <a:lstStyle/>
          <a:p>
            <a:endParaRPr lang="en-US" dirty="0"/>
          </a:p>
        </p:txBody>
      </p:sp>
      <p:pic>
        <p:nvPicPr>
          <p:cNvPr id="16" name="Picture 2" descr="https://lh4.googleusercontent.com/ixUq7CMjW_gtRizOxWPoM5qbjf7cp9BNfHFxm12bWdjLkjHzxY8pgTo3pLN0HRlw5us6nd7Lq2zrSHoYlVINbJSRGRTHSzIgarErp8-UT_9Xi9p13mNdrarHlA415ZwlE0BU">
            <a:extLst>
              <a:ext uri="{FF2B5EF4-FFF2-40B4-BE49-F238E27FC236}">
                <a16:creationId xmlns:a16="http://schemas.microsoft.com/office/drawing/2014/main" id="{0B87FC41-D0D8-4660-902C-D7C4B729B9F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3589" y="1868557"/>
            <a:ext cx="5249902" cy="434597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descr="https://lh3.googleusercontent.com/_BY2C5klPrwr0JWMeu5TzVUHW6xtohMoVlgShIawyI5QkkmOrCFpj1kJgpejiXo_GdtpzlZ_jkNSt6FPhIlMsqJ8i8wDTra1ScY-07qnZV6PEy_MwL5I7FYJq2fMzFI5pLxZ">
            <a:extLst>
              <a:ext uri="{FF2B5EF4-FFF2-40B4-BE49-F238E27FC236}">
                <a16:creationId xmlns:a16="http://schemas.microsoft.com/office/drawing/2014/main" id="{0DB94C80-9C99-4D6B-BBA5-02A3CCD3F54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13491" y="1868557"/>
            <a:ext cx="5414920" cy="4345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60472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1597</TotalTime>
  <Words>1086</Words>
  <Application>Microsoft Office PowerPoint</Application>
  <PresentationFormat>Widescreen</PresentationFormat>
  <Paragraphs>158</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Century Gothic</vt:lpstr>
      <vt:lpstr>Times New Roman</vt:lpstr>
      <vt:lpstr>Wingdings 3</vt:lpstr>
      <vt:lpstr>Ion</vt:lpstr>
      <vt:lpstr>MASS SHOOTING </vt:lpstr>
      <vt:lpstr>MASS SHOOTING</vt:lpstr>
      <vt:lpstr>Introduction</vt:lpstr>
      <vt:lpstr>PART A: Descriptive Analysis of the Data </vt:lpstr>
      <vt:lpstr>Definition of the Variables</vt:lpstr>
      <vt:lpstr>PowerPoint Presentation</vt:lpstr>
      <vt:lpstr>PowerPoint Presentation</vt:lpstr>
      <vt:lpstr>PowerPoint Presentation</vt:lpstr>
      <vt:lpstr>PowerPoint Presentation</vt:lpstr>
      <vt:lpstr>PowerPoint Presentation</vt:lpstr>
      <vt:lpstr>PowerPoint Presentation</vt:lpstr>
      <vt:lpstr>PART B: Analyzing the association between the                          variables </vt:lpstr>
      <vt:lpstr>Dependent and Independent Variables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MASS SHOOTING</dc:title>
  <dc:creator>prachidedhia@outlook.com</dc:creator>
  <cp:lastModifiedBy>prachidedhia@outlook.com</cp:lastModifiedBy>
  <cp:revision>56</cp:revision>
  <dcterms:created xsi:type="dcterms:W3CDTF">2017-12-04T03:16:13Z</dcterms:created>
  <dcterms:modified xsi:type="dcterms:W3CDTF">2017-12-05T20:43:25Z</dcterms:modified>
</cp:coreProperties>
</file>