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6" r:id="rId1"/>
  </p:sldMasterIdLst>
  <p:notesMasterIdLst>
    <p:notesMasterId r:id="rId24"/>
  </p:notesMasterIdLst>
  <p:sldIdLst>
    <p:sldId id="454" r:id="rId2"/>
    <p:sldId id="455" r:id="rId3"/>
    <p:sldId id="428" r:id="rId4"/>
    <p:sldId id="429" r:id="rId5"/>
    <p:sldId id="430" r:id="rId6"/>
    <p:sldId id="457" r:id="rId7"/>
    <p:sldId id="432" r:id="rId8"/>
    <p:sldId id="433" r:id="rId9"/>
    <p:sldId id="435" r:id="rId10"/>
    <p:sldId id="458" r:id="rId11"/>
    <p:sldId id="437" r:id="rId12"/>
    <p:sldId id="439" r:id="rId13"/>
    <p:sldId id="459" r:id="rId14"/>
    <p:sldId id="461" r:id="rId15"/>
    <p:sldId id="460" r:id="rId16"/>
    <p:sldId id="465" r:id="rId17"/>
    <p:sldId id="466" r:id="rId18"/>
    <p:sldId id="445" r:id="rId19"/>
    <p:sldId id="467" r:id="rId20"/>
    <p:sldId id="462" r:id="rId21"/>
    <p:sldId id="452" r:id="rId22"/>
    <p:sldId id="45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9900"/>
    <a:srgbClr val="3333CC"/>
    <a:srgbClr val="800000"/>
    <a:srgbClr val="6AE9FA"/>
    <a:srgbClr val="B8EFFA"/>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49" autoAdjust="0"/>
    <p:restoredTop sz="78693" autoAdjust="0"/>
  </p:normalViewPr>
  <p:slideViewPr>
    <p:cSldViewPr>
      <p:cViewPr varScale="1">
        <p:scale>
          <a:sx n="80" d="100"/>
          <a:sy n="80" d="100"/>
        </p:scale>
        <p:origin x="696" y="3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0D81A38-8CE1-4358-B1FA-3ABD65DF9232}" type="slidenum">
              <a:rPr lang="en-US"/>
              <a:pPr>
                <a:defRPr/>
              </a:pPr>
              <a:t>‹#›</a:t>
            </a:fld>
            <a:endParaRPr lang="en-US"/>
          </a:p>
        </p:txBody>
      </p:sp>
    </p:spTree>
    <p:extLst>
      <p:ext uri="{BB962C8B-B14F-4D97-AF65-F5344CB8AC3E}">
        <p14:creationId xmlns:p14="http://schemas.microsoft.com/office/powerpoint/2010/main" val="36105704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Chernobai</a:t>
            </a:r>
          </a:p>
        </p:txBody>
      </p:sp>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EF64DF-8697-42D2-A52D-9105B38C918E}" type="slidenum">
              <a:rPr lang="en-US" altLang="en-US" smtClean="0"/>
              <a:pPr>
                <a:spcBef>
                  <a:spcPct val="0"/>
                </a:spcBef>
              </a:pPr>
              <a:t>1</a:t>
            </a:fld>
            <a:endParaRPr lang="en-US" altLang="en-US"/>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2819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469DD7F-996A-47E6-AE25-4432994775A7}" type="slidenum">
              <a:rPr lang="en-US" altLang="en-US" smtClean="0">
                <a:latin typeface="Arial" panose="020B0604020202020204" pitchFamily="34" charset="0"/>
              </a:rPr>
              <a:pPr/>
              <a:t>2</a:t>
            </a:fld>
            <a:endParaRPr lang="en-US" altLang="en-US">
              <a:latin typeface="Arial" panose="020B0604020202020204" pitchFamily="34" charset="0"/>
            </a:endParaRPr>
          </a:p>
        </p:txBody>
      </p:sp>
    </p:spTree>
    <p:extLst>
      <p:ext uri="{BB962C8B-B14F-4D97-AF65-F5344CB8AC3E}">
        <p14:creationId xmlns:p14="http://schemas.microsoft.com/office/powerpoint/2010/main" val="2243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MBC638-Chernobai</a:t>
            </a:r>
          </a:p>
        </p:txBody>
      </p:sp>
      <p:sp>
        <p:nvSpPr>
          <p:cNvPr id="5" name="Footer Placeholder 4"/>
          <p:cNvSpPr>
            <a:spLocks noGrp="1"/>
          </p:cNvSpPr>
          <p:nvPr>
            <p:ph type="ftr" sz="quarter" idx="11"/>
          </p:nvPr>
        </p:nvSpPr>
        <p:spPr/>
        <p:txBody>
          <a:bodyPr/>
          <a:lstStyle>
            <a:lvl1pPr>
              <a:defRPr/>
            </a:lvl1pPr>
          </a:lstStyle>
          <a:p>
            <a:pPr>
              <a:defRPr/>
            </a:pPr>
            <a:r>
              <a:rPr lang="en-US"/>
              <a:t>Lecture 11</a:t>
            </a:r>
          </a:p>
        </p:txBody>
      </p:sp>
      <p:sp>
        <p:nvSpPr>
          <p:cNvPr id="6" name="Slide Number Placeholder 5"/>
          <p:cNvSpPr>
            <a:spLocks noGrp="1"/>
          </p:cNvSpPr>
          <p:nvPr>
            <p:ph type="sldNum" sz="quarter" idx="12"/>
          </p:nvPr>
        </p:nvSpPr>
        <p:spPr/>
        <p:txBody>
          <a:bodyPr/>
          <a:lstStyle>
            <a:lvl1pPr>
              <a:defRPr/>
            </a:lvl1pPr>
          </a:lstStyle>
          <a:p>
            <a:pPr>
              <a:defRPr/>
            </a:pPr>
            <a:fld id="{F9206FCD-446B-4B17-BF99-86D53C53083E}" type="slidenum">
              <a:rPr lang="en-US"/>
              <a:pPr>
                <a:defRPr/>
              </a:pPr>
              <a:t>‹#›</a:t>
            </a:fld>
            <a:endParaRPr lang="en-US"/>
          </a:p>
        </p:txBody>
      </p:sp>
    </p:spTree>
    <p:extLst>
      <p:ext uri="{BB962C8B-B14F-4D97-AF65-F5344CB8AC3E}">
        <p14:creationId xmlns:p14="http://schemas.microsoft.com/office/powerpoint/2010/main" val="332259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MBC638-Chernobai</a:t>
            </a:r>
          </a:p>
        </p:txBody>
      </p:sp>
      <p:sp>
        <p:nvSpPr>
          <p:cNvPr id="5" name="Footer Placeholder 4"/>
          <p:cNvSpPr>
            <a:spLocks noGrp="1"/>
          </p:cNvSpPr>
          <p:nvPr>
            <p:ph type="ftr" sz="quarter" idx="11"/>
          </p:nvPr>
        </p:nvSpPr>
        <p:spPr/>
        <p:txBody>
          <a:bodyPr/>
          <a:lstStyle>
            <a:lvl1pPr>
              <a:defRPr/>
            </a:lvl1pPr>
          </a:lstStyle>
          <a:p>
            <a:pPr>
              <a:defRPr/>
            </a:pPr>
            <a:r>
              <a:rPr lang="en-US"/>
              <a:t>Lecture 11</a:t>
            </a:r>
          </a:p>
        </p:txBody>
      </p:sp>
      <p:sp>
        <p:nvSpPr>
          <p:cNvPr id="6" name="Slide Number Placeholder 5"/>
          <p:cNvSpPr>
            <a:spLocks noGrp="1"/>
          </p:cNvSpPr>
          <p:nvPr>
            <p:ph type="sldNum" sz="quarter" idx="12"/>
          </p:nvPr>
        </p:nvSpPr>
        <p:spPr/>
        <p:txBody>
          <a:bodyPr/>
          <a:lstStyle>
            <a:lvl1pPr>
              <a:defRPr/>
            </a:lvl1pPr>
          </a:lstStyle>
          <a:p>
            <a:pPr>
              <a:defRPr/>
            </a:pPr>
            <a:fld id="{FDA5D16E-1961-4226-95B3-6CFA2F3DE925}" type="slidenum">
              <a:rPr lang="en-US"/>
              <a:pPr>
                <a:defRPr/>
              </a:pPr>
              <a:t>‹#›</a:t>
            </a:fld>
            <a:endParaRPr lang="en-US"/>
          </a:p>
        </p:txBody>
      </p:sp>
    </p:spTree>
    <p:extLst>
      <p:ext uri="{BB962C8B-B14F-4D97-AF65-F5344CB8AC3E}">
        <p14:creationId xmlns:p14="http://schemas.microsoft.com/office/powerpoint/2010/main" val="292429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MBC638-Chernobai</a:t>
            </a:r>
          </a:p>
        </p:txBody>
      </p:sp>
      <p:sp>
        <p:nvSpPr>
          <p:cNvPr id="5" name="Footer Placeholder 4"/>
          <p:cNvSpPr>
            <a:spLocks noGrp="1"/>
          </p:cNvSpPr>
          <p:nvPr>
            <p:ph type="ftr" sz="quarter" idx="11"/>
          </p:nvPr>
        </p:nvSpPr>
        <p:spPr/>
        <p:txBody>
          <a:bodyPr/>
          <a:lstStyle>
            <a:lvl1pPr>
              <a:defRPr/>
            </a:lvl1pPr>
          </a:lstStyle>
          <a:p>
            <a:pPr>
              <a:defRPr/>
            </a:pPr>
            <a:r>
              <a:rPr lang="en-US"/>
              <a:t>Lecture 11</a:t>
            </a:r>
          </a:p>
        </p:txBody>
      </p:sp>
      <p:sp>
        <p:nvSpPr>
          <p:cNvPr id="6" name="Slide Number Placeholder 5"/>
          <p:cNvSpPr>
            <a:spLocks noGrp="1"/>
          </p:cNvSpPr>
          <p:nvPr>
            <p:ph type="sldNum" sz="quarter" idx="12"/>
          </p:nvPr>
        </p:nvSpPr>
        <p:spPr/>
        <p:txBody>
          <a:bodyPr/>
          <a:lstStyle>
            <a:lvl1pPr>
              <a:defRPr/>
            </a:lvl1pPr>
          </a:lstStyle>
          <a:p>
            <a:pPr>
              <a:defRPr/>
            </a:pPr>
            <a:fld id="{733FC618-48DF-49C5-ACB8-8DD84E15AFE1}" type="slidenum">
              <a:rPr lang="en-US"/>
              <a:pPr>
                <a:defRPr/>
              </a:pPr>
              <a:t>‹#›</a:t>
            </a:fld>
            <a:endParaRPr lang="en-US"/>
          </a:p>
        </p:txBody>
      </p:sp>
    </p:spTree>
    <p:extLst>
      <p:ext uri="{BB962C8B-B14F-4D97-AF65-F5344CB8AC3E}">
        <p14:creationId xmlns:p14="http://schemas.microsoft.com/office/powerpoint/2010/main" val="2506881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MBC638-Chernobai</a:t>
            </a:r>
          </a:p>
        </p:txBody>
      </p:sp>
      <p:sp>
        <p:nvSpPr>
          <p:cNvPr id="6" name="Footer Placeholder 4"/>
          <p:cNvSpPr>
            <a:spLocks noGrp="1"/>
          </p:cNvSpPr>
          <p:nvPr>
            <p:ph type="ftr" sz="quarter" idx="11"/>
          </p:nvPr>
        </p:nvSpPr>
        <p:spPr/>
        <p:txBody>
          <a:bodyPr/>
          <a:lstStyle>
            <a:lvl1pPr>
              <a:defRPr/>
            </a:lvl1pPr>
          </a:lstStyle>
          <a:p>
            <a:pPr>
              <a:defRPr/>
            </a:pPr>
            <a:r>
              <a:rPr lang="en-US"/>
              <a:t>Lecture 11</a:t>
            </a:r>
          </a:p>
        </p:txBody>
      </p:sp>
      <p:sp>
        <p:nvSpPr>
          <p:cNvPr id="7" name="Slide Number Placeholder 5"/>
          <p:cNvSpPr>
            <a:spLocks noGrp="1"/>
          </p:cNvSpPr>
          <p:nvPr>
            <p:ph type="sldNum" sz="quarter" idx="12"/>
          </p:nvPr>
        </p:nvSpPr>
        <p:spPr/>
        <p:txBody>
          <a:bodyPr/>
          <a:lstStyle>
            <a:lvl1pPr>
              <a:defRPr/>
            </a:lvl1pPr>
          </a:lstStyle>
          <a:p>
            <a:pPr>
              <a:defRPr/>
            </a:pPr>
            <a:fld id="{D680F176-2F81-4F71-8B4F-A92BADE6AA00}" type="slidenum">
              <a:rPr lang="en-US"/>
              <a:pPr>
                <a:defRPr/>
              </a:pPr>
              <a:t>‹#›</a:t>
            </a:fld>
            <a:endParaRPr lang="en-US"/>
          </a:p>
        </p:txBody>
      </p:sp>
    </p:spTree>
    <p:extLst>
      <p:ext uri="{BB962C8B-B14F-4D97-AF65-F5344CB8AC3E}">
        <p14:creationId xmlns:p14="http://schemas.microsoft.com/office/powerpoint/2010/main" val="133677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MBC638-Chernobai</a:t>
            </a:r>
          </a:p>
        </p:txBody>
      </p:sp>
      <p:sp>
        <p:nvSpPr>
          <p:cNvPr id="5" name="Footer Placeholder 4"/>
          <p:cNvSpPr>
            <a:spLocks noGrp="1"/>
          </p:cNvSpPr>
          <p:nvPr>
            <p:ph type="ftr" sz="quarter" idx="11"/>
          </p:nvPr>
        </p:nvSpPr>
        <p:spPr/>
        <p:txBody>
          <a:bodyPr/>
          <a:lstStyle>
            <a:lvl1pPr>
              <a:defRPr/>
            </a:lvl1pPr>
          </a:lstStyle>
          <a:p>
            <a:pPr>
              <a:defRPr/>
            </a:pPr>
            <a:r>
              <a:rPr lang="en-US"/>
              <a:t>Lecture 11</a:t>
            </a:r>
          </a:p>
        </p:txBody>
      </p:sp>
      <p:sp>
        <p:nvSpPr>
          <p:cNvPr id="6" name="Slide Number Placeholder 5"/>
          <p:cNvSpPr>
            <a:spLocks noGrp="1"/>
          </p:cNvSpPr>
          <p:nvPr>
            <p:ph type="sldNum" sz="quarter" idx="12"/>
          </p:nvPr>
        </p:nvSpPr>
        <p:spPr/>
        <p:txBody>
          <a:bodyPr/>
          <a:lstStyle>
            <a:lvl1pPr>
              <a:defRPr/>
            </a:lvl1pPr>
          </a:lstStyle>
          <a:p>
            <a:pPr>
              <a:defRPr/>
            </a:pPr>
            <a:fld id="{4B487087-A73C-42B7-826C-62BD74189C17}" type="slidenum">
              <a:rPr lang="en-US"/>
              <a:pPr>
                <a:defRPr/>
              </a:pPr>
              <a:t>‹#›</a:t>
            </a:fld>
            <a:endParaRPr lang="en-US"/>
          </a:p>
        </p:txBody>
      </p:sp>
    </p:spTree>
    <p:extLst>
      <p:ext uri="{BB962C8B-B14F-4D97-AF65-F5344CB8AC3E}">
        <p14:creationId xmlns:p14="http://schemas.microsoft.com/office/powerpoint/2010/main" val="62834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MBC638-Chernobai</a:t>
            </a:r>
          </a:p>
        </p:txBody>
      </p:sp>
      <p:sp>
        <p:nvSpPr>
          <p:cNvPr id="5" name="Footer Placeholder 4"/>
          <p:cNvSpPr>
            <a:spLocks noGrp="1"/>
          </p:cNvSpPr>
          <p:nvPr>
            <p:ph type="ftr" sz="quarter" idx="11"/>
          </p:nvPr>
        </p:nvSpPr>
        <p:spPr/>
        <p:txBody>
          <a:bodyPr/>
          <a:lstStyle>
            <a:lvl1pPr>
              <a:defRPr/>
            </a:lvl1pPr>
          </a:lstStyle>
          <a:p>
            <a:pPr>
              <a:defRPr/>
            </a:pPr>
            <a:r>
              <a:rPr lang="en-US"/>
              <a:t>Lecture 11</a:t>
            </a:r>
          </a:p>
        </p:txBody>
      </p:sp>
      <p:sp>
        <p:nvSpPr>
          <p:cNvPr id="6" name="Slide Number Placeholder 5"/>
          <p:cNvSpPr>
            <a:spLocks noGrp="1"/>
          </p:cNvSpPr>
          <p:nvPr>
            <p:ph type="sldNum" sz="quarter" idx="12"/>
          </p:nvPr>
        </p:nvSpPr>
        <p:spPr/>
        <p:txBody>
          <a:bodyPr/>
          <a:lstStyle>
            <a:lvl1pPr>
              <a:defRPr/>
            </a:lvl1pPr>
          </a:lstStyle>
          <a:p>
            <a:pPr>
              <a:defRPr/>
            </a:pPr>
            <a:fld id="{6AD69790-0C1B-469D-AFCC-04685AF82064}" type="slidenum">
              <a:rPr lang="en-US"/>
              <a:pPr>
                <a:defRPr/>
              </a:pPr>
              <a:t>‹#›</a:t>
            </a:fld>
            <a:endParaRPr lang="en-US"/>
          </a:p>
        </p:txBody>
      </p:sp>
    </p:spTree>
    <p:extLst>
      <p:ext uri="{BB962C8B-B14F-4D97-AF65-F5344CB8AC3E}">
        <p14:creationId xmlns:p14="http://schemas.microsoft.com/office/powerpoint/2010/main" val="201554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MBC638-Chernobai</a:t>
            </a:r>
          </a:p>
        </p:txBody>
      </p:sp>
      <p:sp>
        <p:nvSpPr>
          <p:cNvPr id="6" name="Footer Placeholder 4"/>
          <p:cNvSpPr>
            <a:spLocks noGrp="1"/>
          </p:cNvSpPr>
          <p:nvPr>
            <p:ph type="ftr" sz="quarter" idx="11"/>
          </p:nvPr>
        </p:nvSpPr>
        <p:spPr/>
        <p:txBody>
          <a:bodyPr/>
          <a:lstStyle>
            <a:lvl1pPr>
              <a:defRPr/>
            </a:lvl1pPr>
          </a:lstStyle>
          <a:p>
            <a:pPr>
              <a:defRPr/>
            </a:pPr>
            <a:r>
              <a:rPr lang="en-US"/>
              <a:t>Lecture 11</a:t>
            </a:r>
          </a:p>
        </p:txBody>
      </p:sp>
      <p:sp>
        <p:nvSpPr>
          <p:cNvPr id="7" name="Slide Number Placeholder 5"/>
          <p:cNvSpPr>
            <a:spLocks noGrp="1"/>
          </p:cNvSpPr>
          <p:nvPr>
            <p:ph type="sldNum" sz="quarter" idx="12"/>
          </p:nvPr>
        </p:nvSpPr>
        <p:spPr/>
        <p:txBody>
          <a:bodyPr/>
          <a:lstStyle>
            <a:lvl1pPr>
              <a:defRPr/>
            </a:lvl1pPr>
          </a:lstStyle>
          <a:p>
            <a:pPr>
              <a:defRPr/>
            </a:pPr>
            <a:fld id="{CD542F49-A925-4A26-985C-80EDABCBBFD9}" type="slidenum">
              <a:rPr lang="en-US"/>
              <a:pPr>
                <a:defRPr/>
              </a:pPr>
              <a:t>‹#›</a:t>
            </a:fld>
            <a:endParaRPr lang="en-US"/>
          </a:p>
        </p:txBody>
      </p:sp>
    </p:spTree>
    <p:extLst>
      <p:ext uri="{BB962C8B-B14F-4D97-AF65-F5344CB8AC3E}">
        <p14:creationId xmlns:p14="http://schemas.microsoft.com/office/powerpoint/2010/main" val="100888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MBC638-Chernobai</a:t>
            </a:r>
          </a:p>
        </p:txBody>
      </p:sp>
      <p:sp>
        <p:nvSpPr>
          <p:cNvPr id="8" name="Footer Placeholder 4"/>
          <p:cNvSpPr>
            <a:spLocks noGrp="1"/>
          </p:cNvSpPr>
          <p:nvPr>
            <p:ph type="ftr" sz="quarter" idx="11"/>
          </p:nvPr>
        </p:nvSpPr>
        <p:spPr/>
        <p:txBody>
          <a:bodyPr/>
          <a:lstStyle>
            <a:lvl1pPr>
              <a:defRPr/>
            </a:lvl1pPr>
          </a:lstStyle>
          <a:p>
            <a:pPr>
              <a:defRPr/>
            </a:pPr>
            <a:r>
              <a:rPr lang="en-US"/>
              <a:t>Lecture 11</a:t>
            </a:r>
          </a:p>
        </p:txBody>
      </p:sp>
      <p:sp>
        <p:nvSpPr>
          <p:cNvPr id="9" name="Slide Number Placeholder 5"/>
          <p:cNvSpPr>
            <a:spLocks noGrp="1"/>
          </p:cNvSpPr>
          <p:nvPr>
            <p:ph type="sldNum" sz="quarter" idx="12"/>
          </p:nvPr>
        </p:nvSpPr>
        <p:spPr/>
        <p:txBody>
          <a:bodyPr/>
          <a:lstStyle>
            <a:lvl1pPr>
              <a:defRPr/>
            </a:lvl1pPr>
          </a:lstStyle>
          <a:p>
            <a:pPr>
              <a:defRPr/>
            </a:pPr>
            <a:fld id="{11957284-4C8C-43BA-894E-9590DAA363C0}" type="slidenum">
              <a:rPr lang="en-US"/>
              <a:pPr>
                <a:defRPr/>
              </a:pPr>
              <a:t>‹#›</a:t>
            </a:fld>
            <a:endParaRPr lang="en-US"/>
          </a:p>
        </p:txBody>
      </p:sp>
    </p:spTree>
    <p:extLst>
      <p:ext uri="{BB962C8B-B14F-4D97-AF65-F5344CB8AC3E}">
        <p14:creationId xmlns:p14="http://schemas.microsoft.com/office/powerpoint/2010/main" val="129651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MBC638-Chernobai</a:t>
            </a:r>
          </a:p>
        </p:txBody>
      </p:sp>
      <p:sp>
        <p:nvSpPr>
          <p:cNvPr id="4" name="Footer Placeholder 4"/>
          <p:cNvSpPr>
            <a:spLocks noGrp="1"/>
          </p:cNvSpPr>
          <p:nvPr>
            <p:ph type="ftr" sz="quarter" idx="11"/>
          </p:nvPr>
        </p:nvSpPr>
        <p:spPr/>
        <p:txBody>
          <a:bodyPr/>
          <a:lstStyle>
            <a:lvl1pPr>
              <a:defRPr/>
            </a:lvl1pPr>
          </a:lstStyle>
          <a:p>
            <a:pPr>
              <a:defRPr/>
            </a:pPr>
            <a:r>
              <a:rPr lang="en-US"/>
              <a:t>Lecture 11</a:t>
            </a:r>
          </a:p>
        </p:txBody>
      </p:sp>
      <p:sp>
        <p:nvSpPr>
          <p:cNvPr id="5" name="Slide Number Placeholder 5"/>
          <p:cNvSpPr>
            <a:spLocks noGrp="1"/>
          </p:cNvSpPr>
          <p:nvPr>
            <p:ph type="sldNum" sz="quarter" idx="12"/>
          </p:nvPr>
        </p:nvSpPr>
        <p:spPr/>
        <p:txBody>
          <a:bodyPr/>
          <a:lstStyle>
            <a:lvl1pPr>
              <a:defRPr/>
            </a:lvl1pPr>
          </a:lstStyle>
          <a:p>
            <a:pPr>
              <a:defRPr/>
            </a:pPr>
            <a:fld id="{C9A3FFD8-DA81-40B2-887C-BDAC82BE23EB}" type="slidenum">
              <a:rPr lang="en-US"/>
              <a:pPr>
                <a:defRPr/>
              </a:pPr>
              <a:t>‹#›</a:t>
            </a:fld>
            <a:endParaRPr lang="en-US"/>
          </a:p>
        </p:txBody>
      </p:sp>
    </p:spTree>
    <p:extLst>
      <p:ext uri="{BB962C8B-B14F-4D97-AF65-F5344CB8AC3E}">
        <p14:creationId xmlns:p14="http://schemas.microsoft.com/office/powerpoint/2010/main" val="234694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MBC638-Chernobai</a:t>
            </a:r>
          </a:p>
        </p:txBody>
      </p:sp>
      <p:sp>
        <p:nvSpPr>
          <p:cNvPr id="3" name="Footer Placeholder 4"/>
          <p:cNvSpPr>
            <a:spLocks noGrp="1"/>
          </p:cNvSpPr>
          <p:nvPr>
            <p:ph type="ftr" sz="quarter" idx="11"/>
          </p:nvPr>
        </p:nvSpPr>
        <p:spPr/>
        <p:txBody>
          <a:bodyPr/>
          <a:lstStyle>
            <a:lvl1pPr>
              <a:defRPr/>
            </a:lvl1pPr>
          </a:lstStyle>
          <a:p>
            <a:pPr>
              <a:defRPr/>
            </a:pPr>
            <a:r>
              <a:rPr lang="en-US"/>
              <a:t>Lecture 11</a:t>
            </a:r>
          </a:p>
        </p:txBody>
      </p:sp>
      <p:sp>
        <p:nvSpPr>
          <p:cNvPr id="4" name="Slide Number Placeholder 5"/>
          <p:cNvSpPr>
            <a:spLocks noGrp="1"/>
          </p:cNvSpPr>
          <p:nvPr>
            <p:ph type="sldNum" sz="quarter" idx="12"/>
          </p:nvPr>
        </p:nvSpPr>
        <p:spPr/>
        <p:txBody>
          <a:bodyPr/>
          <a:lstStyle>
            <a:lvl1pPr>
              <a:defRPr/>
            </a:lvl1pPr>
          </a:lstStyle>
          <a:p>
            <a:pPr>
              <a:defRPr/>
            </a:pPr>
            <a:fld id="{56692254-FDBB-42F8-96E4-C7B81199C36C}" type="slidenum">
              <a:rPr lang="en-US"/>
              <a:pPr>
                <a:defRPr/>
              </a:pPr>
              <a:t>‹#›</a:t>
            </a:fld>
            <a:endParaRPr lang="en-US"/>
          </a:p>
        </p:txBody>
      </p:sp>
    </p:spTree>
    <p:extLst>
      <p:ext uri="{BB962C8B-B14F-4D97-AF65-F5344CB8AC3E}">
        <p14:creationId xmlns:p14="http://schemas.microsoft.com/office/powerpoint/2010/main" val="390201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MBC638-Chernobai</a:t>
            </a:r>
          </a:p>
        </p:txBody>
      </p:sp>
      <p:sp>
        <p:nvSpPr>
          <p:cNvPr id="6" name="Footer Placeholder 4"/>
          <p:cNvSpPr>
            <a:spLocks noGrp="1"/>
          </p:cNvSpPr>
          <p:nvPr>
            <p:ph type="ftr" sz="quarter" idx="11"/>
          </p:nvPr>
        </p:nvSpPr>
        <p:spPr/>
        <p:txBody>
          <a:bodyPr/>
          <a:lstStyle>
            <a:lvl1pPr>
              <a:defRPr/>
            </a:lvl1pPr>
          </a:lstStyle>
          <a:p>
            <a:pPr>
              <a:defRPr/>
            </a:pPr>
            <a:r>
              <a:rPr lang="en-US"/>
              <a:t>Lecture 11</a:t>
            </a:r>
          </a:p>
        </p:txBody>
      </p:sp>
      <p:sp>
        <p:nvSpPr>
          <p:cNvPr id="7" name="Slide Number Placeholder 5"/>
          <p:cNvSpPr>
            <a:spLocks noGrp="1"/>
          </p:cNvSpPr>
          <p:nvPr>
            <p:ph type="sldNum" sz="quarter" idx="12"/>
          </p:nvPr>
        </p:nvSpPr>
        <p:spPr/>
        <p:txBody>
          <a:bodyPr/>
          <a:lstStyle>
            <a:lvl1pPr>
              <a:defRPr/>
            </a:lvl1pPr>
          </a:lstStyle>
          <a:p>
            <a:pPr>
              <a:defRPr/>
            </a:pPr>
            <a:fld id="{D1F5585A-559D-4B8E-9342-6E01BB3DF3E4}" type="slidenum">
              <a:rPr lang="en-US"/>
              <a:pPr>
                <a:defRPr/>
              </a:pPr>
              <a:t>‹#›</a:t>
            </a:fld>
            <a:endParaRPr lang="en-US"/>
          </a:p>
        </p:txBody>
      </p:sp>
    </p:spTree>
    <p:extLst>
      <p:ext uri="{BB962C8B-B14F-4D97-AF65-F5344CB8AC3E}">
        <p14:creationId xmlns:p14="http://schemas.microsoft.com/office/powerpoint/2010/main" val="26409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MBC638-Chernobai</a:t>
            </a:r>
          </a:p>
        </p:txBody>
      </p:sp>
      <p:sp>
        <p:nvSpPr>
          <p:cNvPr id="6" name="Footer Placeholder 4"/>
          <p:cNvSpPr>
            <a:spLocks noGrp="1"/>
          </p:cNvSpPr>
          <p:nvPr>
            <p:ph type="ftr" sz="quarter" idx="11"/>
          </p:nvPr>
        </p:nvSpPr>
        <p:spPr/>
        <p:txBody>
          <a:bodyPr/>
          <a:lstStyle>
            <a:lvl1pPr>
              <a:defRPr/>
            </a:lvl1pPr>
          </a:lstStyle>
          <a:p>
            <a:pPr>
              <a:defRPr/>
            </a:pPr>
            <a:r>
              <a:rPr lang="en-US"/>
              <a:t>Lecture 11</a:t>
            </a:r>
          </a:p>
        </p:txBody>
      </p:sp>
      <p:sp>
        <p:nvSpPr>
          <p:cNvPr id="7" name="Slide Number Placeholder 5"/>
          <p:cNvSpPr>
            <a:spLocks noGrp="1"/>
          </p:cNvSpPr>
          <p:nvPr>
            <p:ph type="sldNum" sz="quarter" idx="12"/>
          </p:nvPr>
        </p:nvSpPr>
        <p:spPr/>
        <p:txBody>
          <a:bodyPr/>
          <a:lstStyle>
            <a:lvl1pPr>
              <a:defRPr/>
            </a:lvl1pPr>
          </a:lstStyle>
          <a:p>
            <a:pPr>
              <a:defRPr/>
            </a:pPr>
            <a:fld id="{9DADFD66-3992-414C-8128-F8BC710F4105}" type="slidenum">
              <a:rPr lang="en-US"/>
              <a:pPr>
                <a:defRPr/>
              </a:pPr>
              <a:t>‹#›</a:t>
            </a:fld>
            <a:endParaRPr lang="en-US"/>
          </a:p>
        </p:txBody>
      </p:sp>
    </p:spTree>
    <p:extLst>
      <p:ext uri="{BB962C8B-B14F-4D97-AF65-F5344CB8AC3E}">
        <p14:creationId xmlns:p14="http://schemas.microsoft.com/office/powerpoint/2010/main" val="331038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r>
              <a:rPr lang="en-US"/>
              <a:t>MBC638-Chernobai</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a:t>Lecture 11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75A6B053-B7F6-4BB3-A630-032A9B04D0D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en.wikipedia.org/wiki/Student's_t-distribu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 Id="rId14"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8.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theacsi.org/"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www.bus.umich.edu/facultyresearch/researchcenters/centers/acsi.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a:off x="0" y="5119688"/>
            <a:ext cx="9144000" cy="12461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550" y="2949443"/>
            <a:ext cx="2876550" cy="1922423"/>
          </a:xfrm>
          <a:prstGeom prst="rect">
            <a:avLst/>
          </a:prstGeom>
          <a:effectLst>
            <a:softEdge rad="31750"/>
          </a:effectLst>
          <a:scene3d>
            <a:camera prst="orthographicFront"/>
            <a:lightRig rig="threePt" dir="t"/>
          </a:scene3d>
          <a:sp3d>
            <a:bevelT/>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5806" y="2948599"/>
            <a:ext cx="2501283" cy="1929561"/>
          </a:xfrm>
          <a:prstGeom prst="rect">
            <a:avLst/>
          </a:prstGeom>
          <a:effectLst>
            <a:softEdge rad="31750"/>
          </a:effectLst>
          <a:scene3d>
            <a:camera prst="orthographicFront"/>
            <a:lightRig rig="threePt" dir="t"/>
          </a:scene3d>
          <a:sp3d>
            <a:bevelT/>
          </a:sp3d>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7089" y="2945003"/>
            <a:ext cx="2570825" cy="1930107"/>
          </a:xfrm>
          <a:prstGeom prst="rect">
            <a:avLst/>
          </a:prstGeom>
          <a:effectLst>
            <a:softEdge rad="31750"/>
          </a:effectLst>
          <a:scene3d>
            <a:camera prst="orthographicFront"/>
            <a:lightRig rig="threePt" dir="t"/>
          </a:scene3d>
          <a:sp3d>
            <a:bevelT/>
          </a:sp3d>
        </p:spPr>
      </p:pic>
      <p:pic>
        <p:nvPicPr>
          <p:cNvPr id="307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095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504825" y="5353050"/>
            <a:ext cx="85629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spcAft>
                <a:spcPts val="600"/>
              </a:spcAft>
              <a:buFontTx/>
              <a:buNone/>
            </a:pPr>
            <a:r>
              <a:rPr lang="en-US" altLang="en-US" sz="1800" b="1" dirty="0">
                <a:latin typeface="Arial" panose="020B0604020202020204" pitchFamily="34" charset="0"/>
              </a:rPr>
              <a:t>Lecture 11: </a:t>
            </a:r>
          </a:p>
          <a:p>
            <a:pPr eaLnBrk="1" hangingPunct="1">
              <a:spcBef>
                <a:spcPct val="0"/>
              </a:spcBef>
              <a:buFontTx/>
              <a:buNone/>
            </a:pPr>
            <a:r>
              <a:rPr lang="en-US" altLang="en-US" sz="1800" b="1" dirty="0">
                <a:latin typeface="Arial" panose="020B0604020202020204" pitchFamily="34" charset="0"/>
              </a:rPr>
              <a:t>Confidence interval for population mean (Chapter 8)</a:t>
            </a:r>
          </a:p>
        </p:txBody>
      </p:sp>
      <p:sp>
        <p:nvSpPr>
          <p:cNvPr id="3081" name="TextBox 9"/>
          <p:cNvSpPr txBox="1">
            <a:spLocks noChangeArrowheads="1"/>
          </p:cNvSpPr>
          <p:nvPr/>
        </p:nvSpPr>
        <p:spPr bwMode="auto">
          <a:xfrm>
            <a:off x="2201863" y="1765300"/>
            <a:ext cx="54197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br>
              <a:rPr lang="en-US" altLang="en-US" sz="1800" b="1">
                <a:solidFill>
                  <a:srgbClr val="990033"/>
                </a:solidFill>
                <a:latin typeface="Arial" panose="020B0604020202020204" pitchFamily="34" charset="0"/>
              </a:rPr>
            </a:br>
            <a:r>
              <a:rPr lang="en-US" altLang="en-US" sz="1800">
                <a:latin typeface="Arial" panose="020B0604020202020204" pitchFamily="34" charset="0"/>
              </a:rPr>
              <a:t>Anna Chernobai</a:t>
            </a:r>
          </a:p>
        </p:txBody>
      </p:sp>
      <p:sp>
        <p:nvSpPr>
          <p:cNvPr id="12" name="Rectangle 2"/>
          <p:cNvSpPr>
            <a:spLocks noGrp="1" noChangeArrowheads="1"/>
          </p:cNvSpPr>
          <p:nvPr>
            <p:ph type="ctrTitle"/>
          </p:nvPr>
        </p:nvSpPr>
        <p:spPr>
          <a:xfrm>
            <a:off x="2163763" y="-6350"/>
            <a:ext cx="6381750" cy="1149350"/>
          </a:xfrm>
        </p:spPr>
        <p:txBody>
          <a:bodyPr rtlCol="0">
            <a:normAutofit/>
          </a:bodyPr>
          <a:lstStyle/>
          <a:p>
            <a:pPr algn="l" eaLnBrk="1" fontAlgn="auto" hangingPunct="1">
              <a:spcBef>
                <a:spcPct val="50000"/>
              </a:spcBef>
              <a:spcAft>
                <a:spcPts val="0"/>
              </a:spcAft>
              <a:defRPr/>
            </a:pPr>
            <a:r>
              <a:rPr lang="en-US" sz="3200" b="1" dirty="0">
                <a:latin typeface="+mn-lt"/>
              </a:rPr>
              <a:t>MBC 638: </a:t>
            </a:r>
            <a:br>
              <a:rPr lang="en-US" sz="3200" b="1" dirty="0">
                <a:latin typeface="+mn-lt"/>
              </a:rPr>
            </a:br>
            <a:r>
              <a:rPr lang="en-US" sz="3200" b="1" dirty="0">
                <a:latin typeface="+mn-lt"/>
              </a:rPr>
              <a:t>Data Analysis &amp; Decision Making</a:t>
            </a:r>
            <a:endParaRPr lang="en-US" sz="2000" b="1" dirty="0">
              <a:latin typeface="+mn-l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5"/>
          <p:cNvGraphicFramePr>
            <a:graphicFrameLocks noGrp="1" noChangeAspect="1"/>
          </p:cNvGraphicFramePr>
          <p:nvPr>
            <p:ph idx="1"/>
          </p:nvPr>
        </p:nvGraphicFramePr>
        <p:xfrm>
          <a:off x="4953000" y="1600200"/>
          <a:ext cx="2725738" cy="1474788"/>
        </p:xfrm>
        <a:graphic>
          <a:graphicData uri="http://schemas.openxmlformats.org/presentationml/2006/ole">
            <mc:AlternateContent xmlns:mc="http://schemas.openxmlformats.org/markup-compatibility/2006">
              <mc:Choice xmlns:v="urn:schemas-microsoft-com:vml" Requires="v">
                <p:oleObj spid="_x0000_s15388" name="Equation" r:id="rId3" imgW="774364" imgH="418918" progId="Equation.3">
                  <p:embed/>
                </p:oleObj>
              </mc:Choice>
              <mc:Fallback>
                <p:oleObj name="Equation" r:id="rId3" imgW="774364" imgH="418918"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2725738" cy="1474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3"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07D7A2-8149-424A-8DCA-7080877D0AA2}" type="slidenum">
              <a:rPr lang="en-US" altLang="en-US" sz="1200" smtClean="0">
                <a:latin typeface="Verdana" panose="020B0604030504040204" pitchFamily="34" charset="0"/>
              </a:rPr>
              <a:pPr>
                <a:spcBef>
                  <a:spcPct val="0"/>
                </a:spcBef>
                <a:buFontTx/>
                <a:buNone/>
              </a:pPr>
              <a:t>10</a:t>
            </a:fld>
            <a:endParaRPr lang="en-US" altLang="en-US" sz="1200">
              <a:latin typeface="Verdana" panose="020B0604030504040204" pitchFamily="34" charset="0"/>
            </a:endParaRPr>
          </a:p>
        </p:txBody>
      </p:sp>
      <p:sp>
        <p:nvSpPr>
          <p:cNvPr id="12293" name="Text Box 4"/>
          <p:cNvSpPr txBox="1">
            <a:spLocks noChangeArrowheads="1"/>
          </p:cNvSpPr>
          <p:nvPr/>
        </p:nvSpPr>
        <p:spPr bwMode="auto">
          <a:xfrm>
            <a:off x="520700" y="2057400"/>
            <a:ext cx="83947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defRPr/>
            </a:pPr>
            <a:r>
              <a:rPr lang="en-US" altLang="en-US" sz="2000" dirty="0"/>
              <a:t>(1 - </a:t>
            </a:r>
            <a:r>
              <a:rPr lang="en-US" altLang="en-US" sz="2000" dirty="0">
                <a:latin typeface="Arial"/>
                <a:cs typeface="Arial"/>
              </a:rPr>
              <a:t>α</a:t>
            </a:r>
            <a:r>
              <a:rPr lang="en-US" altLang="en-US" sz="2000" dirty="0"/>
              <a:t>)% C.I. for </a:t>
            </a:r>
            <a:r>
              <a:rPr lang="en-US" altLang="en-US" sz="2400" i="1" dirty="0">
                <a:latin typeface="Times New Roman" pitchFamily="18" charset="0"/>
              </a:rPr>
              <a:t>µ</a:t>
            </a:r>
            <a:r>
              <a:rPr lang="en-US" altLang="en-US" sz="2000" dirty="0"/>
              <a:t> is:</a:t>
            </a:r>
          </a:p>
          <a:p>
            <a:pPr>
              <a:spcBef>
                <a:spcPct val="50000"/>
              </a:spcBef>
              <a:defRPr/>
            </a:pPr>
            <a:endParaRPr lang="en-US" altLang="en-US" sz="2000" dirty="0"/>
          </a:p>
          <a:p>
            <a:pPr>
              <a:spcBef>
                <a:spcPct val="50000"/>
              </a:spcBef>
              <a:defRPr/>
            </a:pPr>
            <a:endParaRPr lang="en-US" altLang="en-US" sz="2000" dirty="0"/>
          </a:p>
          <a:p>
            <a:pPr>
              <a:spcBef>
                <a:spcPct val="50000"/>
              </a:spcBef>
              <a:defRPr/>
            </a:pPr>
            <a:r>
              <a:rPr lang="en-US" altLang="en-US" sz="2000" b="1" u="sng" dirty="0">
                <a:solidFill>
                  <a:srgbClr val="C00000"/>
                </a:solidFill>
              </a:rPr>
              <a:t>Assumptions: </a:t>
            </a:r>
          </a:p>
          <a:p>
            <a:pPr marL="800100" lvl="1" indent="-342900">
              <a:spcBef>
                <a:spcPct val="50000"/>
              </a:spcBef>
              <a:buFont typeface="Wingdings 2" pitchFamily="18" charset="2"/>
              <a:buChar char="u"/>
              <a:defRPr/>
            </a:pPr>
            <a:r>
              <a:rPr lang="el-GR" altLang="en-US" sz="2000" b="1" dirty="0"/>
              <a:t>σ</a:t>
            </a:r>
            <a:r>
              <a:rPr lang="en-US" altLang="en-US" sz="2000" b="1" dirty="0"/>
              <a:t> is unknown</a:t>
            </a:r>
          </a:p>
          <a:p>
            <a:pPr marL="457200" lvl="1" indent="0">
              <a:spcBef>
                <a:spcPct val="50000"/>
              </a:spcBef>
              <a:defRPr/>
            </a:pPr>
            <a:r>
              <a:rPr lang="en-US" altLang="en-US" sz="2000" b="1" dirty="0">
                <a:sym typeface="Wingdings 2"/>
              </a:rPr>
              <a:t> </a:t>
            </a:r>
            <a:r>
              <a:rPr lang="en-US" altLang="en-US" sz="2000" b="1" dirty="0"/>
              <a:t>n is large (≥30)</a:t>
            </a:r>
            <a:endParaRPr lang="en-US" altLang="en-US" sz="2000" dirty="0"/>
          </a:p>
          <a:p>
            <a:pPr algn="ctr">
              <a:spcBef>
                <a:spcPct val="50000"/>
              </a:spcBef>
              <a:defRPr/>
            </a:pPr>
            <a:endParaRPr lang="en-US" altLang="en-US" dirty="0"/>
          </a:p>
          <a:p>
            <a:pPr algn="r">
              <a:spcBef>
                <a:spcPct val="50000"/>
              </a:spcBef>
              <a:defRPr/>
            </a:pPr>
            <a:r>
              <a:rPr lang="en-US" altLang="en-US" dirty="0"/>
              <a:t>Or:                                    </a:t>
            </a:r>
            <a:r>
              <a:rPr lang="en-US" altLang="en-US" dirty="0" err="1"/>
              <a:t>d.f.</a:t>
            </a:r>
            <a:r>
              <a:rPr lang="en-US" altLang="en-US" dirty="0"/>
              <a:t> = n-1</a:t>
            </a:r>
          </a:p>
        </p:txBody>
      </p:sp>
      <p:sp>
        <p:nvSpPr>
          <p:cNvPr id="10" name="Rectangle 9"/>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67"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graphicFrame>
        <p:nvGraphicFramePr>
          <p:cNvPr id="15369" name="Object 5"/>
          <p:cNvGraphicFramePr>
            <a:graphicFrameLocks noChangeAspect="1"/>
          </p:cNvGraphicFramePr>
          <p:nvPr/>
        </p:nvGraphicFramePr>
        <p:xfrm>
          <a:off x="5232400" y="4953000"/>
          <a:ext cx="1997075" cy="1136650"/>
        </p:xfrm>
        <a:graphic>
          <a:graphicData uri="http://schemas.openxmlformats.org/presentationml/2006/ole">
            <mc:AlternateContent xmlns:mc="http://schemas.openxmlformats.org/markup-compatibility/2006">
              <mc:Choice xmlns:v="urn:schemas-microsoft-com:vml" Requires="v">
                <p:oleObj spid="_x0000_s15389" name="Equation" r:id="rId5" imgW="736600" imgH="419100" progId="Equation.3">
                  <p:embed/>
                </p:oleObj>
              </mc:Choice>
              <mc:Fallback>
                <p:oleObj name="Equation" r:id="rId5" imgW="7366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400" y="4953000"/>
                        <a:ext cx="1997075" cy="1136650"/>
                      </a:xfrm>
                      <a:prstGeom prst="rect">
                        <a:avLst/>
                      </a:prstGeom>
                      <a:noFill/>
                      <a:ln w="31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E60D39-CA0A-4943-8A7B-FD16F211CDD3}" type="slidenum">
              <a:rPr lang="en-US" altLang="en-US" sz="1200" smtClean="0">
                <a:latin typeface="Verdana" panose="020B0604030504040204" pitchFamily="34" charset="0"/>
              </a:rPr>
              <a:pPr>
                <a:spcBef>
                  <a:spcPct val="0"/>
                </a:spcBef>
                <a:buFontTx/>
                <a:buNone/>
              </a:pPr>
              <a:t>11</a:t>
            </a:fld>
            <a:endParaRPr lang="en-US" altLang="en-US" sz="1200">
              <a:latin typeface="Verdana" panose="020B0604030504040204" pitchFamily="34" charset="0"/>
            </a:endParaRPr>
          </a:p>
        </p:txBody>
      </p:sp>
      <p:sp>
        <p:nvSpPr>
          <p:cNvPr id="17412" name="Text Box 4"/>
          <p:cNvSpPr txBox="1">
            <a:spLocks noChangeArrowheads="1"/>
          </p:cNvSpPr>
          <p:nvPr/>
        </p:nvSpPr>
        <p:spPr bwMode="auto">
          <a:xfrm>
            <a:off x="377825" y="2438400"/>
            <a:ext cx="84582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defRPr/>
            </a:pPr>
            <a:r>
              <a:rPr lang="en-US" altLang="en-US" sz="2000" dirty="0">
                <a:latin typeface="+mn-lt"/>
              </a:rPr>
              <a:t>A random sampling of a company’s monthly operating expenses for a sample of n=36 months produced a mean of $5,474 and a standard deviation of $764. </a:t>
            </a:r>
          </a:p>
          <a:p>
            <a:pPr>
              <a:spcBef>
                <a:spcPct val="50000"/>
              </a:spcBef>
              <a:defRPr/>
            </a:pPr>
            <a:endParaRPr lang="en-US" altLang="en-US" sz="2000" dirty="0">
              <a:latin typeface="+mn-lt"/>
            </a:endParaRPr>
          </a:p>
          <a:p>
            <a:pPr>
              <a:spcBef>
                <a:spcPct val="50000"/>
              </a:spcBef>
              <a:defRPr/>
            </a:pPr>
            <a:r>
              <a:rPr lang="en-US" altLang="en-US" sz="2000" dirty="0">
                <a:latin typeface="+mn-lt"/>
              </a:rPr>
              <a:t>a) With 98% confidence, the company’s true (=population) average monthly expenses fall in what range?</a:t>
            </a:r>
          </a:p>
          <a:p>
            <a:pPr>
              <a:spcBef>
                <a:spcPct val="50000"/>
              </a:spcBef>
              <a:defRPr/>
            </a:pPr>
            <a:endParaRPr lang="en-US" altLang="en-US" sz="2000" dirty="0">
              <a:latin typeface="+mn-lt"/>
            </a:endParaRPr>
          </a:p>
          <a:p>
            <a:pPr>
              <a:spcBef>
                <a:spcPct val="50000"/>
              </a:spcBef>
              <a:defRPr/>
            </a:pPr>
            <a:r>
              <a:rPr lang="en-US" altLang="en-US" sz="2000" dirty="0">
                <a:latin typeface="+mn-lt"/>
              </a:rPr>
              <a:t>b) How many months of data are needed in order to reduce the margin of error of your estimated interval to half the size? One third the size?</a:t>
            </a:r>
          </a:p>
        </p:txBody>
      </p:sp>
      <p:sp>
        <p:nvSpPr>
          <p:cNvPr id="2" name="Date Placeholder 1"/>
          <p:cNvSpPr>
            <a:spLocks noGrp="1"/>
          </p:cNvSpPr>
          <p:nvPr>
            <p:ph type="dt" sz="quarter" idx="10"/>
          </p:nvPr>
        </p:nvSpPr>
        <p:spPr/>
        <p:txBody>
          <a:bodyPr/>
          <a:lstStyle/>
          <a:p>
            <a:pPr>
              <a:defRPr/>
            </a:pPr>
            <a:r>
              <a:rPr lang="en-US"/>
              <a:t>MBC638-Chernobai</a:t>
            </a:r>
          </a:p>
        </p:txBody>
      </p:sp>
      <p:sp>
        <p:nvSpPr>
          <p:cNvPr id="9" name="Rectangle 8"/>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391"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16392" name="TextBox 2"/>
          <p:cNvSpPr txBox="1">
            <a:spLocks noChangeArrowheads="1"/>
          </p:cNvSpPr>
          <p:nvPr/>
        </p:nvSpPr>
        <p:spPr bwMode="auto">
          <a:xfrm>
            <a:off x="377825" y="1676400"/>
            <a:ext cx="1143000" cy="3698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solidFill>
                  <a:schemeClr val="bg1"/>
                </a:solidFill>
                <a:latin typeface="Aharoni" panose="02010803020104030203" pitchFamily="2" charset="-79"/>
                <a:cs typeface="Aharoni" panose="02010803020104030203" pitchFamily="2" charset="-79"/>
              </a:rPr>
              <a:t>Example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5"/>
          <p:cNvGraphicFramePr>
            <a:graphicFrameLocks noGrp="1" noChangeAspect="1"/>
          </p:cNvGraphicFramePr>
          <p:nvPr>
            <p:ph idx="1"/>
          </p:nvPr>
        </p:nvGraphicFramePr>
        <p:xfrm>
          <a:off x="2093913" y="3040063"/>
          <a:ext cx="2435225" cy="1670050"/>
        </p:xfrm>
        <a:graphic>
          <a:graphicData uri="http://schemas.openxmlformats.org/presentationml/2006/ole">
            <mc:AlternateContent xmlns:mc="http://schemas.openxmlformats.org/markup-compatibility/2006">
              <mc:Choice xmlns:v="urn:schemas-microsoft-com:vml" Requires="v">
                <p:oleObj spid="_x0000_s17429" name="Equation" r:id="rId3" imgW="889000" imgH="609600" progId="Equation.3">
                  <p:embed/>
                </p:oleObj>
              </mc:Choice>
              <mc:Fallback>
                <p:oleObj name="Equation" r:id="rId3" imgW="889000" imgH="6096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13" y="3040063"/>
                        <a:ext cx="2435225" cy="167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74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EEC23D-7883-4DAE-8422-0D97FBCCAA82}" type="slidenum">
              <a:rPr lang="en-US" altLang="en-US" sz="1200" smtClean="0">
                <a:latin typeface="Verdana" panose="020B0604030504040204" pitchFamily="34" charset="0"/>
              </a:rPr>
              <a:pPr>
                <a:spcBef>
                  <a:spcPct val="0"/>
                </a:spcBef>
                <a:buFontTx/>
                <a:buNone/>
              </a:pPr>
              <a:t>12</a:t>
            </a:fld>
            <a:endParaRPr lang="en-US" altLang="en-US" sz="1200">
              <a:latin typeface="Verdana" panose="020B0604030504040204" pitchFamily="34" charset="0"/>
            </a:endParaRPr>
          </a:p>
        </p:txBody>
      </p:sp>
      <p:sp>
        <p:nvSpPr>
          <p:cNvPr id="17413" name="Text Box 6"/>
          <p:cNvSpPr txBox="1">
            <a:spLocks noChangeArrowheads="1"/>
          </p:cNvSpPr>
          <p:nvPr/>
        </p:nvSpPr>
        <p:spPr bwMode="auto">
          <a:xfrm>
            <a:off x="228600" y="1600200"/>
            <a:ext cx="8599488"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Clr>
                <a:srgbClr val="C00000"/>
              </a:buClr>
              <a:buFont typeface="Arial" panose="020B0604020202020204" pitchFamily="34" charset="0"/>
              <a:buChar char="■"/>
            </a:pPr>
            <a:r>
              <a:rPr lang="en-US" altLang="en-US" sz="2000" b="1" dirty="0">
                <a:solidFill>
                  <a:srgbClr val="00B050"/>
                </a:solidFill>
                <a:latin typeface="Arial" panose="020B0604020202020204" pitchFamily="34" charset="0"/>
              </a:rPr>
              <a:t>Selecting appropriate sample size</a:t>
            </a:r>
          </a:p>
          <a:p>
            <a:pPr>
              <a:spcBef>
                <a:spcPct val="50000"/>
              </a:spcBef>
              <a:buFontTx/>
              <a:buNone/>
            </a:pPr>
            <a:r>
              <a:rPr lang="en-US" altLang="en-US" sz="2000" dirty="0">
                <a:latin typeface="Arial" panose="020B0604020202020204" pitchFamily="34" charset="0"/>
              </a:rPr>
              <a:t>If you want margin of error to be </a:t>
            </a:r>
            <a:r>
              <a:rPr lang="en-US" altLang="en-US" sz="2000" b="1" dirty="0">
                <a:solidFill>
                  <a:srgbClr val="C00000"/>
                </a:solidFill>
                <a:latin typeface="Arial" panose="020B0604020202020204" pitchFamily="34" charset="0"/>
              </a:rPr>
              <a:t>within some number</a:t>
            </a:r>
            <a:r>
              <a:rPr lang="en-US" altLang="en-US" sz="2000" dirty="0">
                <a:solidFill>
                  <a:srgbClr val="C00000"/>
                </a:solidFill>
                <a:latin typeface="Arial" panose="020B0604020202020204" pitchFamily="34" charset="0"/>
              </a:rPr>
              <a:t> </a:t>
            </a:r>
            <a:r>
              <a:rPr lang="en-US" altLang="en-US" sz="2800" b="1" i="1" dirty="0">
                <a:solidFill>
                  <a:srgbClr val="C00000"/>
                </a:solidFill>
                <a:latin typeface="Arial" panose="020B0604020202020204" pitchFamily="34" charset="0"/>
              </a:rPr>
              <a:t>B</a:t>
            </a:r>
            <a:r>
              <a:rPr lang="en-US" altLang="en-US" sz="2000" dirty="0">
                <a:latin typeface="Arial" panose="020B0604020202020204" pitchFamily="34" charset="0"/>
              </a:rPr>
              <a:t>, then choose </a:t>
            </a:r>
            <a:r>
              <a:rPr lang="en-US" altLang="en-US" sz="2000" i="1" dirty="0">
                <a:latin typeface="Arial" panose="020B0604020202020204" pitchFamily="34" charset="0"/>
              </a:rPr>
              <a:t>n</a:t>
            </a:r>
            <a:r>
              <a:rPr lang="en-US" altLang="en-US" sz="2000" dirty="0">
                <a:latin typeface="Arial" panose="020B0604020202020204" pitchFamily="34" charset="0"/>
              </a:rPr>
              <a:t> according to the formula:</a:t>
            </a:r>
          </a:p>
          <a:p>
            <a:pPr>
              <a:spcBef>
                <a:spcPct val="50000"/>
              </a:spcBef>
              <a:buFontTx/>
              <a:buNone/>
            </a:pPr>
            <a:endParaRPr lang="en-US" altLang="en-US" sz="2200" dirty="0">
              <a:latin typeface="Arial" panose="020B0604020202020204" pitchFamily="34" charset="0"/>
            </a:endParaRPr>
          </a:p>
          <a:p>
            <a:pPr>
              <a:spcBef>
                <a:spcPct val="50000"/>
              </a:spcBef>
              <a:buFontTx/>
              <a:buNone/>
            </a:pPr>
            <a:endParaRPr lang="en-US" altLang="en-US" sz="2000" dirty="0">
              <a:latin typeface="Arial" panose="020B0604020202020204" pitchFamily="34" charset="0"/>
            </a:endParaRPr>
          </a:p>
        </p:txBody>
      </p:sp>
      <p:sp>
        <p:nvSpPr>
          <p:cNvPr id="17414" name="Text Box 7"/>
          <p:cNvSpPr txBox="1">
            <a:spLocks noChangeArrowheads="1"/>
          </p:cNvSpPr>
          <p:nvPr/>
        </p:nvSpPr>
        <p:spPr bwMode="auto">
          <a:xfrm>
            <a:off x="298450" y="5029200"/>
            <a:ext cx="8305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spcBef>
                <a:spcPct val="50000"/>
              </a:spcBef>
              <a:buFontTx/>
              <a:buNone/>
            </a:pPr>
            <a:r>
              <a:rPr lang="en-US" altLang="en-US" sz="1800" i="1" u="sng" dirty="0">
                <a:latin typeface="Verdana" panose="020B0604030504040204" pitchFamily="34" charset="0"/>
              </a:rPr>
              <a:t>Note:</a:t>
            </a:r>
            <a:r>
              <a:rPr lang="en-US" altLang="en-US" sz="1800" dirty="0">
                <a:latin typeface="Verdana" panose="020B0604030504040204" pitchFamily="34" charset="0"/>
              </a:rPr>
              <a:t> If </a:t>
            </a:r>
            <a:r>
              <a:rPr lang="el-GR" altLang="en-US" sz="1800" i="1" dirty="0">
                <a:latin typeface="Verdana" panose="020B0604030504040204" pitchFamily="34" charset="0"/>
              </a:rPr>
              <a:t>σ</a:t>
            </a:r>
            <a:r>
              <a:rPr lang="en-US" altLang="en-US" sz="1800" dirty="0">
                <a:latin typeface="Verdana" panose="020B0604030504040204" pitchFamily="34" charset="0"/>
              </a:rPr>
              <a:t> is not given (but </a:t>
            </a:r>
            <a:r>
              <a:rPr lang="en-US" altLang="en-US" sz="1800" i="1" dirty="0">
                <a:latin typeface="Verdana" panose="020B0604030504040204" pitchFamily="34" charset="0"/>
              </a:rPr>
              <a:t>s</a:t>
            </a:r>
            <a:r>
              <a:rPr lang="en-US" altLang="en-US" sz="1800" dirty="0">
                <a:latin typeface="Verdana" panose="020B0604030504040204" pitchFamily="34" charset="0"/>
              </a:rPr>
              <a:t> is given) and </a:t>
            </a:r>
            <a:r>
              <a:rPr lang="en-US" altLang="en-US" sz="1800" i="1" dirty="0">
                <a:latin typeface="Verdana" panose="020B0604030504040204" pitchFamily="34" charset="0"/>
              </a:rPr>
              <a:t>n</a:t>
            </a:r>
            <a:r>
              <a:rPr lang="en-US" altLang="en-US" sz="1800" dirty="0">
                <a:latin typeface="Verdana" panose="020B0604030504040204" pitchFamily="34" charset="0"/>
              </a:rPr>
              <a:t> is large, use </a:t>
            </a:r>
            <a:r>
              <a:rPr lang="en-US" altLang="en-US" sz="1800" i="1" dirty="0">
                <a:latin typeface="Verdana" panose="020B0604030504040204" pitchFamily="34" charset="0"/>
              </a:rPr>
              <a:t>s</a:t>
            </a:r>
            <a:r>
              <a:rPr lang="en-US" altLang="en-US" sz="1800" dirty="0">
                <a:latin typeface="Verdana" panose="020B0604030504040204" pitchFamily="34" charset="0"/>
              </a:rPr>
              <a:t> instead.</a:t>
            </a:r>
          </a:p>
          <a:p>
            <a:pPr>
              <a:spcBef>
                <a:spcPct val="50000"/>
              </a:spcBef>
              <a:buFontTx/>
              <a:buNone/>
            </a:pPr>
            <a:endParaRPr lang="en-US" altLang="en-US" sz="800" dirty="0">
              <a:latin typeface="Verdana" panose="020B0604030504040204" pitchFamily="34" charset="0"/>
            </a:endParaRPr>
          </a:p>
        </p:txBody>
      </p:sp>
      <p:sp>
        <p:nvSpPr>
          <p:cNvPr id="17415" name="TextBox 11"/>
          <p:cNvSpPr txBox="1">
            <a:spLocks noChangeArrowheads="1"/>
          </p:cNvSpPr>
          <p:nvPr/>
        </p:nvSpPr>
        <p:spPr bwMode="auto">
          <a:xfrm>
            <a:off x="5297488" y="3738563"/>
            <a:ext cx="3276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solidFill>
                  <a:srgbClr val="C00000"/>
                </a:solidFill>
                <a:latin typeface="Verdana" panose="020B0604030504040204" pitchFamily="34" charset="0"/>
              </a:rPr>
              <a:t>Round up </a:t>
            </a:r>
            <a:r>
              <a:rPr lang="en-US" altLang="en-US" sz="1800" dirty="0">
                <a:latin typeface="Verdana" panose="020B0604030504040204" pitchFamily="34" charset="0"/>
              </a:rPr>
              <a:t>your answer to the next digit.</a:t>
            </a:r>
          </a:p>
        </p:txBody>
      </p:sp>
      <p:sp>
        <p:nvSpPr>
          <p:cNvPr id="2" name="Date Placeholder 1"/>
          <p:cNvSpPr>
            <a:spLocks noGrp="1"/>
          </p:cNvSpPr>
          <p:nvPr>
            <p:ph type="dt" sz="quarter" idx="10"/>
          </p:nvPr>
        </p:nvSpPr>
        <p:spPr/>
        <p:txBody>
          <a:bodyPr/>
          <a:lstStyle/>
          <a:p>
            <a:pPr>
              <a:defRPr/>
            </a:pPr>
            <a:r>
              <a:rPr lang="en-US"/>
              <a:t>MBC638-Chernobai</a:t>
            </a:r>
          </a:p>
        </p:txBody>
      </p:sp>
      <p:sp>
        <p:nvSpPr>
          <p:cNvPr id="13" name="Rectangle 12"/>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418"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5"/>
          <p:cNvGraphicFramePr>
            <a:graphicFrameLocks noGrp="1" noChangeAspect="1"/>
          </p:cNvGraphicFramePr>
          <p:nvPr>
            <p:ph idx="1"/>
          </p:nvPr>
        </p:nvGraphicFramePr>
        <p:xfrm>
          <a:off x="5019675" y="1600200"/>
          <a:ext cx="2592388" cy="1474788"/>
        </p:xfrm>
        <a:graphic>
          <a:graphicData uri="http://schemas.openxmlformats.org/presentationml/2006/ole">
            <mc:AlternateContent xmlns:mc="http://schemas.openxmlformats.org/markup-compatibility/2006">
              <mc:Choice xmlns:v="urn:schemas-microsoft-com:vml" Requires="v">
                <p:oleObj spid="_x0000_s18452" name="Equation" r:id="rId3" imgW="736600" imgH="419100" progId="Equation.3">
                  <p:embed/>
                </p:oleObj>
              </mc:Choice>
              <mc:Fallback>
                <p:oleObj name="Equation" r:id="rId3" imgW="736600" imgH="4191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675" y="1600200"/>
                        <a:ext cx="2592388" cy="1474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5EA38-44EC-43C8-8C90-220325437B6A}" type="slidenum">
              <a:rPr lang="en-US" altLang="en-US" sz="1200" smtClean="0">
                <a:latin typeface="Verdana" panose="020B0604030504040204" pitchFamily="34" charset="0"/>
              </a:rPr>
              <a:pPr>
                <a:spcBef>
                  <a:spcPct val="0"/>
                </a:spcBef>
                <a:buFontTx/>
                <a:buNone/>
              </a:pPr>
              <a:t>13</a:t>
            </a:fld>
            <a:endParaRPr lang="en-US" altLang="en-US" sz="1200">
              <a:latin typeface="Verdana" panose="020B0604030504040204" pitchFamily="34" charset="0"/>
            </a:endParaRPr>
          </a:p>
        </p:txBody>
      </p:sp>
      <p:sp>
        <p:nvSpPr>
          <p:cNvPr id="12293" name="Text Box 4"/>
          <p:cNvSpPr txBox="1">
            <a:spLocks noChangeArrowheads="1"/>
          </p:cNvSpPr>
          <p:nvPr/>
        </p:nvSpPr>
        <p:spPr bwMode="auto">
          <a:xfrm>
            <a:off x="520700" y="2057400"/>
            <a:ext cx="839470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defRPr/>
            </a:pPr>
            <a:r>
              <a:rPr lang="en-US" altLang="en-US" sz="2000" dirty="0"/>
              <a:t>(1 - </a:t>
            </a:r>
            <a:r>
              <a:rPr lang="en-US" altLang="en-US" sz="2000" dirty="0">
                <a:latin typeface="Arial"/>
                <a:cs typeface="Arial"/>
              </a:rPr>
              <a:t>α</a:t>
            </a:r>
            <a:r>
              <a:rPr lang="en-US" altLang="en-US" sz="2000" dirty="0"/>
              <a:t>)% C.I. for </a:t>
            </a:r>
            <a:r>
              <a:rPr lang="en-US" altLang="en-US" sz="2400" i="1" dirty="0">
                <a:latin typeface="Times New Roman" pitchFamily="18" charset="0"/>
              </a:rPr>
              <a:t>µ</a:t>
            </a:r>
            <a:r>
              <a:rPr lang="en-US" altLang="en-US" sz="2000" dirty="0"/>
              <a:t> is:</a:t>
            </a:r>
          </a:p>
          <a:p>
            <a:pPr>
              <a:spcBef>
                <a:spcPct val="50000"/>
              </a:spcBef>
              <a:defRPr/>
            </a:pPr>
            <a:endParaRPr lang="en-US" altLang="en-US" sz="2000" dirty="0"/>
          </a:p>
          <a:p>
            <a:pPr>
              <a:spcBef>
                <a:spcPct val="50000"/>
              </a:spcBef>
              <a:defRPr/>
            </a:pPr>
            <a:r>
              <a:rPr lang="en-US" altLang="en-US" sz="2000" dirty="0"/>
              <a:t>					</a:t>
            </a:r>
          </a:p>
          <a:p>
            <a:pPr>
              <a:spcBef>
                <a:spcPct val="50000"/>
              </a:spcBef>
              <a:defRPr/>
            </a:pPr>
            <a:r>
              <a:rPr lang="en-US" altLang="en-US" sz="2000" b="1" u="sng" dirty="0">
                <a:solidFill>
                  <a:srgbClr val="C00000"/>
                </a:solidFill>
              </a:rPr>
              <a:t>Assumptions: </a:t>
            </a:r>
          </a:p>
          <a:p>
            <a:pPr marL="800100" lvl="1" indent="-342900">
              <a:spcBef>
                <a:spcPct val="50000"/>
              </a:spcBef>
              <a:buFont typeface="Wingdings 2" pitchFamily="18" charset="2"/>
              <a:buChar char="u"/>
              <a:defRPr/>
            </a:pPr>
            <a:r>
              <a:rPr lang="el-GR" altLang="en-US" b="1" dirty="0"/>
              <a:t>σ</a:t>
            </a:r>
            <a:r>
              <a:rPr lang="en-US" altLang="en-US" b="1" dirty="0"/>
              <a:t> is unknown</a:t>
            </a:r>
          </a:p>
          <a:p>
            <a:pPr marL="800100" lvl="1" indent="-342900">
              <a:spcBef>
                <a:spcPct val="50000"/>
              </a:spcBef>
              <a:buFont typeface="Wingdings 2" pitchFamily="18" charset="2"/>
              <a:buChar char="v"/>
              <a:defRPr/>
            </a:pPr>
            <a:r>
              <a:rPr lang="en-US" altLang="en-US" b="1" dirty="0"/>
              <a:t>n is small (&lt;30)</a:t>
            </a:r>
          </a:p>
          <a:p>
            <a:pPr marL="457200" lvl="1" indent="0">
              <a:spcBef>
                <a:spcPct val="50000"/>
              </a:spcBef>
              <a:defRPr/>
            </a:pPr>
            <a:r>
              <a:rPr lang="en-US" altLang="en-US" b="1" dirty="0">
                <a:sym typeface="Wingdings 2"/>
              </a:rPr>
              <a:t> The sample is drawn from a bell-shaped population</a:t>
            </a:r>
            <a:endParaRPr lang="en-US" altLang="en-US" dirty="0"/>
          </a:p>
          <a:p>
            <a:pPr algn="ctr">
              <a:spcBef>
                <a:spcPct val="50000"/>
              </a:spcBef>
              <a:defRPr/>
            </a:pPr>
            <a:endParaRPr lang="en-US" altLang="en-US" dirty="0"/>
          </a:p>
        </p:txBody>
      </p:sp>
      <p:sp>
        <p:nvSpPr>
          <p:cNvPr id="10" name="Rectangle 9"/>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439"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sp>
        <p:nvSpPr>
          <p:cNvPr id="12" name="Text Box 13"/>
          <p:cNvSpPr txBox="1">
            <a:spLocks noChangeArrowheads="1"/>
          </p:cNvSpPr>
          <p:nvPr/>
        </p:nvSpPr>
        <p:spPr bwMode="auto">
          <a:xfrm>
            <a:off x="520700" y="5334000"/>
            <a:ext cx="79248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nSpc>
                <a:spcPct val="90000"/>
              </a:lnSpc>
              <a:spcBef>
                <a:spcPct val="50000"/>
              </a:spcBef>
              <a:defRPr/>
            </a:pPr>
            <a:r>
              <a:rPr lang="en-US" altLang="en-US" sz="2000" dirty="0">
                <a:latin typeface="+mn-lt"/>
              </a:rPr>
              <a:t>Use </a:t>
            </a:r>
            <a:r>
              <a:rPr lang="en-US" altLang="en-US" sz="2000" b="1" i="1" dirty="0">
                <a:solidFill>
                  <a:srgbClr val="3333CC"/>
                </a:solidFill>
                <a:latin typeface="+mn-lt"/>
              </a:rPr>
              <a:t>t </a:t>
            </a:r>
            <a:r>
              <a:rPr lang="en-US" altLang="en-US" sz="2000" b="1" dirty="0">
                <a:solidFill>
                  <a:srgbClr val="3333CC"/>
                </a:solidFill>
                <a:latin typeface="+mn-lt"/>
              </a:rPr>
              <a:t>distribution. </a:t>
            </a:r>
            <a:r>
              <a:rPr lang="en-US" altLang="en-US" sz="2000" i="1" dirty="0">
                <a:latin typeface="+mn-lt"/>
              </a:rPr>
              <a:t>t</a:t>
            </a:r>
            <a:r>
              <a:rPr lang="en-US" altLang="en-US" sz="2000" dirty="0">
                <a:latin typeface="+mn-lt"/>
              </a:rPr>
              <a:t> distribution has one parameter:</a:t>
            </a:r>
          </a:p>
          <a:p>
            <a:pPr>
              <a:lnSpc>
                <a:spcPct val="90000"/>
              </a:lnSpc>
              <a:spcBef>
                <a:spcPct val="50000"/>
              </a:spcBef>
              <a:defRPr/>
            </a:pPr>
            <a:r>
              <a:rPr lang="en-US" altLang="en-US" sz="2000" b="1" dirty="0">
                <a:latin typeface="+mn-lt"/>
              </a:rPr>
              <a:t>   </a:t>
            </a:r>
            <a:r>
              <a:rPr lang="en-US" altLang="en-US" sz="2000" b="1" dirty="0" err="1">
                <a:solidFill>
                  <a:srgbClr val="C00000"/>
                </a:solidFill>
                <a:latin typeface="+mn-lt"/>
              </a:rPr>
              <a:t>d.f.</a:t>
            </a:r>
            <a:r>
              <a:rPr lang="en-US" altLang="en-US" sz="2000" b="1" dirty="0">
                <a:solidFill>
                  <a:srgbClr val="C00000"/>
                </a:solidFill>
                <a:latin typeface="+mn-lt"/>
              </a:rPr>
              <a:t> </a:t>
            </a:r>
            <a:r>
              <a:rPr lang="en-US" altLang="en-US" sz="2000" b="1" dirty="0">
                <a:latin typeface="+mn-lt"/>
              </a:rPr>
              <a:t>=</a:t>
            </a:r>
            <a:r>
              <a:rPr lang="en-US" altLang="en-US" sz="2000" b="1" dirty="0">
                <a:solidFill>
                  <a:srgbClr val="C00000"/>
                </a:solidFill>
                <a:latin typeface="+mn-lt"/>
              </a:rPr>
              <a:t> “degrees of freedom”</a:t>
            </a:r>
            <a:r>
              <a:rPr lang="en-US" altLang="en-US" sz="2000" dirty="0">
                <a:solidFill>
                  <a:srgbClr val="C00000"/>
                </a:solidFill>
                <a:latin typeface="+mn-lt"/>
              </a:rPr>
              <a:t> </a:t>
            </a:r>
            <a:r>
              <a:rPr lang="en-US" altLang="en-US" sz="2000" dirty="0">
                <a:latin typeface="+mn-lt"/>
              </a:rPr>
              <a:t>= </a:t>
            </a:r>
            <a:r>
              <a:rPr lang="en-US" altLang="en-US" sz="2000" b="1" dirty="0">
                <a:solidFill>
                  <a:srgbClr val="C00000"/>
                </a:solidFill>
                <a:latin typeface="+mn-lt"/>
              </a:rPr>
              <a:t>n – 1</a:t>
            </a:r>
            <a:endParaRPr lang="en-US" altLang="en-US" sz="200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215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E164E3-A0EC-4653-AE42-144C1E735F4E}" type="slidenum">
              <a:rPr lang="en-US" altLang="en-US" sz="1200" smtClean="0">
                <a:latin typeface="Verdana" panose="020B0604030504040204" pitchFamily="34" charset="0"/>
              </a:rPr>
              <a:pPr>
                <a:spcBef>
                  <a:spcPct val="0"/>
                </a:spcBef>
                <a:buFontTx/>
                <a:buNone/>
              </a:pPr>
              <a:t>14</a:t>
            </a:fld>
            <a:endParaRPr lang="en-US" altLang="en-US" sz="1200">
              <a:latin typeface="Verdana" panose="020B0604030504040204" pitchFamily="34" charset="0"/>
            </a:endParaRPr>
          </a:p>
        </p:txBody>
      </p:sp>
      <p:sp>
        <p:nvSpPr>
          <p:cNvPr id="12293" name="Text Box 4"/>
          <p:cNvSpPr txBox="1">
            <a:spLocks noChangeArrowheads="1"/>
          </p:cNvSpPr>
          <p:nvPr/>
        </p:nvSpPr>
        <p:spPr bwMode="auto">
          <a:xfrm>
            <a:off x="374650" y="1703388"/>
            <a:ext cx="61023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defRPr/>
            </a:pPr>
            <a:r>
              <a:rPr lang="en-US" altLang="en-US" sz="2000" b="1" i="1" dirty="0">
                <a:solidFill>
                  <a:srgbClr val="009900"/>
                </a:solidFill>
              </a:rPr>
              <a:t>Student t</a:t>
            </a:r>
            <a:r>
              <a:rPr lang="en-US" altLang="en-US" sz="2000" b="1" dirty="0">
                <a:solidFill>
                  <a:srgbClr val="009900"/>
                </a:solidFill>
              </a:rPr>
              <a:t> distribution:</a:t>
            </a:r>
          </a:p>
          <a:p>
            <a:pPr>
              <a:spcBef>
                <a:spcPts val="1200"/>
              </a:spcBef>
              <a:defRPr/>
            </a:pPr>
            <a:r>
              <a:rPr lang="en-US" altLang="en-US" sz="1600" dirty="0"/>
              <a:t>	</a:t>
            </a:r>
            <a:r>
              <a:rPr lang="en-US" altLang="en-US" dirty="0"/>
              <a:t>Where does the funny name come from?</a:t>
            </a:r>
          </a:p>
          <a:p>
            <a:pPr>
              <a:spcBef>
                <a:spcPts val="1200"/>
              </a:spcBef>
              <a:defRPr/>
            </a:pPr>
            <a:endParaRPr lang="en-US" altLang="en-US" sz="1600" dirty="0"/>
          </a:p>
          <a:p>
            <a:pPr algn="just">
              <a:spcBef>
                <a:spcPts val="1200"/>
              </a:spcBef>
              <a:defRPr/>
            </a:pPr>
            <a:r>
              <a:rPr lang="en-US" altLang="en-US" dirty="0">
                <a:latin typeface="+mn-lt"/>
              </a:rPr>
              <a:t>It takes its name from William Sealy </a:t>
            </a:r>
            <a:r>
              <a:rPr lang="en-US" altLang="en-US" dirty="0" err="1">
                <a:latin typeface="+mn-lt"/>
              </a:rPr>
              <a:t>Gosset's</a:t>
            </a:r>
            <a:r>
              <a:rPr lang="en-US" altLang="en-US" dirty="0">
                <a:latin typeface="+mn-lt"/>
              </a:rPr>
              <a:t> 1908 paper in </a:t>
            </a:r>
            <a:r>
              <a:rPr lang="en-US" altLang="en-US" i="1" dirty="0" err="1">
                <a:latin typeface="+mn-lt"/>
              </a:rPr>
              <a:t>Biometrika</a:t>
            </a:r>
            <a:r>
              <a:rPr lang="en-US" altLang="en-US" dirty="0">
                <a:latin typeface="+mn-lt"/>
              </a:rPr>
              <a:t> under the pseudonym "Student". </a:t>
            </a:r>
            <a:r>
              <a:rPr lang="en-US" altLang="en-US" dirty="0" err="1">
                <a:latin typeface="+mn-lt"/>
              </a:rPr>
              <a:t>Gosset</a:t>
            </a:r>
            <a:r>
              <a:rPr lang="en-US" altLang="en-US" dirty="0">
                <a:latin typeface="+mn-lt"/>
              </a:rPr>
              <a:t> worked at the Guinness Brewery in Dublin, Ireland, and was interested in the problems of small samples, for example of the chemical properties of barley where sample sizes might be as low as 3. </a:t>
            </a:r>
            <a:r>
              <a:rPr lang="en-US" altLang="en-US" dirty="0" err="1">
                <a:latin typeface="+mn-lt"/>
              </a:rPr>
              <a:t>Gosset's</a:t>
            </a:r>
            <a:r>
              <a:rPr lang="en-US" altLang="en-US" dirty="0">
                <a:latin typeface="+mn-lt"/>
              </a:rPr>
              <a:t> employer forbade members of its staff from publishing scientific papers, so he had to hide his identity and wrote the paper under the pen name “Student”.</a:t>
            </a:r>
          </a:p>
          <a:p>
            <a:pPr algn="r">
              <a:spcBef>
                <a:spcPts val="1200"/>
              </a:spcBef>
              <a:defRPr/>
            </a:pPr>
            <a:r>
              <a:rPr lang="en-US" altLang="en-US" dirty="0">
                <a:latin typeface="+mn-lt"/>
              </a:rPr>
              <a:t>Source: </a:t>
            </a:r>
            <a:r>
              <a:rPr lang="en-US" altLang="en-US" dirty="0">
                <a:latin typeface="+mn-lt"/>
                <a:hlinkClick r:id="rId2"/>
              </a:rPr>
              <a:t>Wikipedia</a:t>
            </a:r>
            <a:endParaRPr lang="en-US" altLang="en-US" dirty="0">
              <a:latin typeface="+mn-lt"/>
            </a:endParaRPr>
          </a:p>
        </p:txBody>
      </p:sp>
      <p:sp>
        <p:nvSpPr>
          <p:cNvPr id="10" name="Rectangle 9"/>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510"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sp>
        <p:nvSpPr>
          <p:cNvPr id="2" name="TextBox 1"/>
          <p:cNvSpPr txBox="1"/>
          <p:nvPr/>
        </p:nvSpPr>
        <p:spPr>
          <a:xfrm>
            <a:off x="7239000" y="4038600"/>
            <a:ext cx="1403350" cy="369888"/>
          </a:xfrm>
          <a:prstGeom prst="rect">
            <a:avLst/>
          </a:prstGeom>
          <a:noFill/>
        </p:spPr>
        <p:txBody>
          <a:bodyPr>
            <a:spAutoFit/>
          </a:bodyPr>
          <a:lstStyle/>
          <a:p>
            <a:pPr>
              <a:defRPr/>
            </a:pPr>
            <a:r>
              <a:rPr lang="en-US" dirty="0">
                <a:latin typeface="+mn-lt"/>
              </a:rPr>
              <a:t>1876-1937</a:t>
            </a:r>
          </a:p>
        </p:txBody>
      </p:sp>
      <p:pic>
        <p:nvPicPr>
          <p:cNvPr id="21513" name="Picture 4" descr="http://www-groups.dcs.st-and.ac.uk/~history/BigPictures/Gosset_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073275"/>
            <a:ext cx="155575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DB3D8A-40D0-4AD7-985E-2360949C8E1F}" type="slidenum">
              <a:rPr lang="en-US" altLang="en-US" sz="1200" smtClean="0">
                <a:latin typeface="Verdana" panose="020B0604030504040204" pitchFamily="34" charset="0"/>
              </a:rPr>
              <a:pPr>
                <a:spcBef>
                  <a:spcPct val="0"/>
                </a:spcBef>
                <a:buFontTx/>
                <a:buNone/>
              </a:pPr>
              <a:t>15</a:t>
            </a:fld>
            <a:endParaRPr lang="en-US" altLang="en-US" sz="1200">
              <a:latin typeface="Verdana" panose="020B0604030504040204" pitchFamily="34" charset="0"/>
            </a:endParaRPr>
          </a:p>
        </p:txBody>
      </p:sp>
      <p:sp>
        <p:nvSpPr>
          <p:cNvPr id="12293" name="Text Box 4"/>
          <p:cNvSpPr txBox="1">
            <a:spLocks noChangeArrowheads="1"/>
          </p:cNvSpPr>
          <p:nvPr/>
        </p:nvSpPr>
        <p:spPr bwMode="auto">
          <a:xfrm>
            <a:off x="374650" y="1703388"/>
            <a:ext cx="83947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defRPr/>
            </a:pPr>
            <a:r>
              <a:rPr lang="en-US" altLang="en-US" sz="2000" b="1" i="1" dirty="0">
                <a:solidFill>
                  <a:srgbClr val="009900"/>
                </a:solidFill>
              </a:rPr>
              <a:t>Student t</a:t>
            </a:r>
            <a:r>
              <a:rPr lang="en-US" altLang="en-US" sz="2000" b="1" dirty="0">
                <a:solidFill>
                  <a:srgbClr val="009900"/>
                </a:solidFill>
              </a:rPr>
              <a:t> distribution:</a:t>
            </a:r>
          </a:p>
          <a:p>
            <a:pPr marL="342900" indent="-342900">
              <a:spcBef>
                <a:spcPts val="1200"/>
              </a:spcBef>
              <a:buFont typeface="Arial" panose="020B0604020202020204" pitchFamily="34" charset="0"/>
              <a:buChar char="•"/>
              <a:defRPr/>
            </a:pPr>
            <a:r>
              <a:rPr lang="en-US" altLang="en-US" sz="1600" dirty="0"/>
              <a:t>Is symmetric around 0, resembles standard Normal distribution</a:t>
            </a:r>
          </a:p>
          <a:p>
            <a:pPr marL="342900" indent="-342900">
              <a:spcBef>
                <a:spcPts val="600"/>
              </a:spcBef>
              <a:buFont typeface="Arial" panose="020B0604020202020204" pitchFamily="34" charset="0"/>
              <a:buChar char="•"/>
              <a:defRPr/>
            </a:pPr>
            <a:r>
              <a:rPr lang="en-US" altLang="en-US" sz="1600" dirty="0"/>
              <a:t>Is more “heavy-tailed” than the Normal distribution</a:t>
            </a:r>
          </a:p>
          <a:p>
            <a:pPr marL="342900" indent="-342900">
              <a:spcBef>
                <a:spcPts val="600"/>
              </a:spcBef>
              <a:buFont typeface="Arial" panose="020B0604020202020204" pitchFamily="34" charset="0"/>
              <a:buChar char="•"/>
              <a:defRPr/>
            </a:pPr>
            <a:r>
              <a:rPr lang="en-US" altLang="en-US" sz="1600" dirty="0"/>
              <a:t>Is commonly used for small samples. Approaches Normal distr. for large n</a:t>
            </a:r>
          </a:p>
          <a:p>
            <a:pPr marL="342900" indent="-342900">
              <a:spcBef>
                <a:spcPts val="600"/>
              </a:spcBef>
              <a:buFont typeface="Arial" panose="020B0604020202020204" pitchFamily="34" charset="0"/>
              <a:buChar char="•"/>
              <a:defRPr/>
            </a:pPr>
            <a:r>
              <a:rPr lang="en-US" altLang="en-US" sz="1600" dirty="0"/>
              <a:t>Has only 1 parameter: degrees of freedom = </a:t>
            </a:r>
            <a:r>
              <a:rPr lang="en-US" altLang="en-US" sz="1600" dirty="0" err="1"/>
              <a:t>d.f.</a:t>
            </a:r>
            <a:r>
              <a:rPr lang="en-US" altLang="en-US" sz="1600" dirty="0"/>
              <a:t> ( &gt;0)</a:t>
            </a:r>
          </a:p>
          <a:p>
            <a:pPr marL="342900" indent="-342900">
              <a:spcBef>
                <a:spcPts val="600"/>
              </a:spcBef>
              <a:buFont typeface="Arial" panose="020B0604020202020204" pitchFamily="34" charset="0"/>
              <a:buChar char="•"/>
              <a:defRPr/>
            </a:pPr>
            <a:endParaRPr lang="en-US" altLang="en-US" sz="1600" dirty="0"/>
          </a:p>
          <a:p>
            <a:pPr>
              <a:spcBef>
                <a:spcPct val="50000"/>
              </a:spcBef>
              <a:defRPr/>
            </a:pPr>
            <a:r>
              <a:rPr lang="en-US" altLang="en-US" dirty="0"/>
              <a:t>	black = standard normal 	 </a:t>
            </a:r>
            <a:r>
              <a:rPr lang="en-US" altLang="en-US" dirty="0">
                <a:solidFill>
                  <a:srgbClr val="FF0000"/>
                </a:solidFill>
              </a:rPr>
              <a:t>red, </a:t>
            </a:r>
            <a:r>
              <a:rPr lang="en-US" altLang="en-US" dirty="0">
                <a:solidFill>
                  <a:srgbClr val="3333CC"/>
                </a:solidFill>
              </a:rPr>
              <a:t>blue  </a:t>
            </a:r>
            <a:r>
              <a:rPr lang="en-US" altLang="en-US" dirty="0"/>
              <a:t>= t</a:t>
            </a:r>
            <a:r>
              <a:rPr lang="en-US" altLang="en-US" dirty="0">
                <a:solidFill>
                  <a:srgbClr val="FF0000"/>
                </a:solidFill>
              </a:rPr>
              <a:t> </a:t>
            </a:r>
            <a:endParaRPr lang="en-US" altLang="en-US" dirty="0"/>
          </a:p>
        </p:txBody>
      </p:sp>
      <p:sp>
        <p:nvSpPr>
          <p:cNvPr id="10" name="Rectangle 9"/>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462"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pic>
        <p:nvPicPr>
          <p:cNvPr id="19464" name="Picture 4" descr="http://www.psychstat.missouristate.edu/introbook/sbgraph/tdist01.gif"/>
          <p:cNvPicPr>
            <a:picLocks noChangeAspect="1" noChangeArrowheads="1"/>
          </p:cNvPicPr>
          <p:nvPr/>
        </p:nvPicPr>
        <p:blipFill>
          <a:blip r:embed="rId2">
            <a:extLst>
              <a:ext uri="{28A0092B-C50C-407E-A947-70E740481C1C}">
                <a14:useLocalDpi xmlns:a14="http://schemas.microsoft.com/office/drawing/2010/main" val="0"/>
              </a:ext>
            </a:extLst>
          </a:blip>
          <a:srcRect t="4350" b="26434"/>
          <a:stretch>
            <a:fillRect/>
          </a:stretch>
        </p:blipFill>
        <p:spPr bwMode="auto">
          <a:xfrm>
            <a:off x="1181100" y="4205288"/>
            <a:ext cx="67818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227AED-66F7-4669-8147-50747009D992}" type="slidenum">
              <a:rPr lang="en-US" altLang="en-US" sz="1200" smtClean="0">
                <a:latin typeface="Verdana" panose="020B0604030504040204" pitchFamily="34" charset="0"/>
              </a:rPr>
              <a:pPr>
                <a:spcBef>
                  <a:spcPct val="0"/>
                </a:spcBef>
                <a:buFontTx/>
                <a:buNone/>
              </a:pPr>
              <a:t>16</a:t>
            </a:fld>
            <a:endParaRPr lang="en-US" altLang="en-US" sz="1200">
              <a:latin typeface="Verdana" panose="020B0604030504040204" pitchFamily="34" charset="0"/>
            </a:endParaRPr>
          </a:p>
        </p:txBody>
      </p:sp>
      <p:sp>
        <p:nvSpPr>
          <p:cNvPr id="20484" name="Text Box 4"/>
          <p:cNvSpPr txBox="1">
            <a:spLocks noChangeArrowheads="1"/>
          </p:cNvSpPr>
          <p:nvPr/>
        </p:nvSpPr>
        <p:spPr bwMode="auto">
          <a:xfrm>
            <a:off x="374650" y="1703388"/>
            <a:ext cx="8394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i="1">
                <a:solidFill>
                  <a:srgbClr val="009900"/>
                </a:solidFill>
                <a:latin typeface="Verdana" panose="020B0604030504040204" pitchFamily="34" charset="0"/>
              </a:rPr>
              <a:t>Student t</a:t>
            </a:r>
            <a:r>
              <a:rPr lang="en-US" altLang="en-US" sz="2000" b="1">
                <a:solidFill>
                  <a:srgbClr val="009900"/>
                </a:solidFill>
                <a:latin typeface="Verdana" panose="020B0604030504040204" pitchFamily="34" charset="0"/>
              </a:rPr>
              <a:t> distribution vs. Standard Normal:</a:t>
            </a:r>
          </a:p>
        </p:txBody>
      </p:sp>
      <p:sp>
        <p:nvSpPr>
          <p:cNvPr id="10" name="Rectangle 9"/>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0486"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pic>
        <p:nvPicPr>
          <p:cNvPr id="2048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78050"/>
            <a:ext cx="640715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
          <p:cNvSpPr txBox="1"/>
          <p:nvPr/>
        </p:nvSpPr>
        <p:spPr>
          <a:xfrm>
            <a:off x="5207000" y="3011488"/>
            <a:ext cx="2447925" cy="342900"/>
          </a:xfrm>
          <a:prstGeom prst="rect">
            <a:avLst/>
          </a:prstGeom>
          <a:solidFill>
            <a:schemeClr val="accent2">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1400" b="1" dirty="0">
                <a:solidFill>
                  <a:srgbClr val="FF3300"/>
                </a:solidFill>
              </a:rPr>
              <a:t>Standard Normal distribution</a:t>
            </a:r>
          </a:p>
          <a:p>
            <a:pPr>
              <a:defRPr/>
            </a:pPr>
            <a:endParaRPr lang="en-US" dirty="0"/>
          </a:p>
        </p:txBody>
      </p:sp>
      <p:sp>
        <p:nvSpPr>
          <p:cNvPr id="12" name="TextBox 3"/>
          <p:cNvSpPr txBox="1"/>
          <p:nvPr/>
        </p:nvSpPr>
        <p:spPr>
          <a:xfrm>
            <a:off x="4159250" y="3916363"/>
            <a:ext cx="1266825" cy="342900"/>
          </a:xfrm>
          <a:prstGeom prst="rect">
            <a:avLst/>
          </a:prstGeom>
          <a:solidFill>
            <a:srgbClr val="B9F3F2"/>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1800" b="1" i="1" dirty="0">
                <a:solidFill>
                  <a:srgbClr val="0066FF"/>
                </a:solidFill>
              </a:rPr>
              <a:t>t</a:t>
            </a:r>
            <a:r>
              <a:rPr lang="en-US" sz="1400" b="1" dirty="0">
                <a:solidFill>
                  <a:srgbClr val="0066FF"/>
                </a:solidFill>
              </a:rPr>
              <a:t>  distribution</a:t>
            </a:r>
          </a:p>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A9A62D-E846-4B88-9B37-1955EB0DD7AA}" type="slidenum">
              <a:rPr lang="en-US" altLang="en-US" sz="1200" smtClean="0">
                <a:latin typeface="Verdana" panose="020B0604030504040204" pitchFamily="34" charset="0"/>
              </a:rPr>
              <a:pPr>
                <a:spcBef>
                  <a:spcPct val="0"/>
                </a:spcBef>
                <a:buFontTx/>
                <a:buNone/>
              </a:pPr>
              <a:t>17</a:t>
            </a:fld>
            <a:endParaRPr lang="en-US" altLang="en-US" sz="1200">
              <a:latin typeface="Verdana" panose="020B0604030504040204" pitchFamily="34" charset="0"/>
            </a:endParaRPr>
          </a:p>
        </p:txBody>
      </p:sp>
      <p:sp>
        <p:nvSpPr>
          <p:cNvPr id="22532" name="Text Box 4"/>
          <p:cNvSpPr txBox="1">
            <a:spLocks noChangeArrowheads="1"/>
          </p:cNvSpPr>
          <p:nvPr/>
        </p:nvSpPr>
        <p:spPr bwMode="auto">
          <a:xfrm>
            <a:off x="374650" y="1703388"/>
            <a:ext cx="8394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i="1">
                <a:solidFill>
                  <a:srgbClr val="009900"/>
                </a:solidFill>
                <a:latin typeface="Verdana" panose="020B0604030504040204" pitchFamily="34" charset="0"/>
              </a:rPr>
              <a:t>t</a:t>
            </a:r>
            <a:r>
              <a:rPr lang="en-US" altLang="en-US" sz="2000" b="1">
                <a:solidFill>
                  <a:srgbClr val="009900"/>
                </a:solidFill>
                <a:latin typeface="Verdana" panose="020B0604030504040204" pitchFamily="34" charset="0"/>
              </a:rPr>
              <a:t> distribution in Excel:</a:t>
            </a:r>
          </a:p>
        </p:txBody>
      </p:sp>
      <p:sp>
        <p:nvSpPr>
          <p:cNvPr id="10" name="Rectangle 9"/>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2534"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sp>
        <p:nvSpPr>
          <p:cNvPr id="22536" name="TextBox 1"/>
          <p:cNvSpPr txBox="1">
            <a:spLocks noChangeArrowheads="1"/>
          </p:cNvSpPr>
          <p:nvPr/>
        </p:nvSpPr>
        <p:spPr bwMode="auto">
          <a:xfrm>
            <a:off x="457200" y="2392363"/>
            <a:ext cx="8153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Verdana" panose="020B0604030504040204" pitchFamily="34" charset="0"/>
              </a:rPr>
              <a:t>1. Finding probability:</a:t>
            </a:r>
          </a:p>
          <a:p>
            <a:pPr>
              <a:spcBef>
                <a:spcPct val="0"/>
              </a:spcBef>
              <a:buFontTx/>
              <a:buNone/>
            </a:pPr>
            <a:endParaRPr lang="en-US" altLang="en-US" sz="1800" dirty="0">
              <a:latin typeface="Verdana" panose="020B0604030504040204" pitchFamily="34" charset="0"/>
            </a:endParaRPr>
          </a:p>
          <a:p>
            <a:pPr>
              <a:spcBef>
                <a:spcPct val="0"/>
              </a:spcBef>
              <a:buFontTx/>
              <a:buNone/>
            </a:pPr>
            <a:r>
              <a:rPr lang="en-US" altLang="en-US" sz="1800" dirty="0">
                <a:solidFill>
                  <a:srgbClr val="009900"/>
                </a:solidFill>
                <a:latin typeface="Verdana" panose="020B0604030504040204" pitchFamily="34" charset="0"/>
              </a:rPr>
              <a:t>= </a:t>
            </a:r>
            <a:r>
              <a:rPr lang="en-US" altLang="en-US" sz="1800" dirty="0" err="1">
                <a:solidFill>
                  <a:srgbClr val="009900"/>
                </a:solidFill>
                <a:latin typeface="Verdana" panose="020B0604030504040204" pitchFamily="34" charset="0"/>
              </a:rPr>
              <a:t>t.dist</a:t>
            </a:r>
            <a:r>
              <a:rPr lang="en-US" altLang="en-US" sz="1800" dirty="0">
                <a:solidFill>
                  <a:srgbClr val="009900"/>
                </a:solidFill>
                <a:latin typeface="Verdana" panose="020B0604030504040204" pitchFamily="34" charset="0"/>
              </a:rPr>
              <a:t>( </a:t>
            </a:r>
            <a:r>
              <a:rPr lang="en-US" altLang="en-US" sz="1800" b="1" i="1" dirty="0" err="1">
                <a:solidFill>
                  <a:srgbClr val="009900"/>
                </a:solidFill>
                <a:latin typeface="Verdana" panose="020B0604030504040204" pitchFamily="34" charset="0"/>
              </a:rPr>
              <a:t>t</a:t>
            </a:r>
            <a:r>
              <a:rPr lang="en-US" altLang="en-US" sz="1800" dirty="0" err="1">
                <a:solidFill>
                  <a:srgbClr val="009900"/>
                </a:solidFill>
                <a:latin typeface="Verdana" panose="020B0604030504040204" pitchFamily="34" charset="0"/>
              </a:rPr>
              <a:t>value</a:t>
            </a:r>
            <a:r>
              <a:rPr lang="en-US" altLang="en-US" sz="1800" dirty="0">
                <a:solidFill>
                  <a:srgbClr val="009900"/>
                </a:solidFill>
                <a:latin typeface="Verdana" panose="020B0604030504040204" pitchFamily="34" charset="0"/>
              </a:rPr>
              <a:t> , </a:t>
            </a:r>
            <a:r>
              <a:rPr lang="en-US" altLang="en-US" sz="1800" dirty="0" err="1">
                <a:solidFill>
                  <a:srgbClr val="009900"/>
                </a:solidFill>
                <a:latin typeface="Verdana" panose="020B0604030504040204" pitchFamily="34" charset="0"/>
              </a:rPr>
              <a:t>d.f.</a:t>
            </a:r>
            <a:r>
              <a:rPr lang="en-US" altLang="en-US" sz="1800" dirty="0">
                <a:solidFill>
                  <a:srgbClr val="009900"/>
                </a:solidFill>
                <a:latin typeface="Verdana" panose="020B0604030504040204" pitchFamily="34" charset="0"/>
              </a:rPr>
              <a:t> , </a:t>
            </a:r>
            <a:r>
              <a:rPr lang="en-US" altLang="en-US" sz="1800" i="1" dirty="0">
                <a:solidFill>
                  <a:srgbClr val="009900"/>
                </a:solidFill>
                <a:latin typeface="Verdana" panose="020B0604030504040204" pitchFamily="34" charset="0"/>
              </a:rPr>
              <a:t>TRUE</a:t>
            </a:r>
            <a:r>
              <a:rPr lang="en-US" altLang="en-US" sz="1800" dirty="0">
                <a:solidFill>
                  <a:srgbClr val="009900"/>
                </a:solidFill>
                <a:latin typeface="Verdana" panose="020B0604030504040204" pitchFamily="34" charset="0"/>
              </a:rPr>
              <a:t>)</a:t>
            </a:r>
          </a:p>
          <a:p>
            <a:pPr>
              <a:spcBef>
                <a:spcPct val="0"/>
              </a:spcBef>
              <a:buFontTx/>
              <a:buNone/>
            </a:pPr>
            <a:endParaRPr lang="en-US" altLang="en-US" sz="1800" dirty="0">
              <a:solidFill>
                <a:srgbClr val="009900"/>
              </a:solidFill>
              <a:latin typeface="Verdana" panose="020B0604030504040204" pitchFamily="34" charset="0"/>
            </a:endParaRPr>
          </a:p>
          <a:p>
            <a:pPr>
              <a:spcBef>
                <a:spcPct val="0"/>
              </a:spcBef>
              <a:buFontTx/>
              <a:buNone/>
            </a:pPr>
            <a:endParaRPr lang="en-US" altLang="en-US" sz="1800" dirty="0">
              <a:solidFill>
                <a:srgbClr val="009900"/>
              </a:solidFill>
              <a:latin typeface="Verdana" panose="020B0604030504040204" pitchFamily="34" charset="0"/>
            </a:endParaRPr>
          </a:p>
          <a:p>
            <a:pPr>
              <a:spcBef>
                <a:spcPct val="0"/>
              </a:spcBef>
              <a:buFontTx/>
              <a:buNone/>
            </a:pPr>
            <a:endParaRPr lang="en-US" altLang="en-US" sz="1800" dirty="0">
              <a:solidFill>
                <a:srgbClr val="009900"/>
              </a:solidFill>
              <a:latin typeface="Verdana" panose="020B0604030504040204" pitchFamily="34" charset="0"/>
            </a:endParaRPr>
          </a:p>
          <a:p>
            <a:pPr>
              <a:spcBef>
                <a:spcPct val="0"/>
              </a:spcBef>
              <a:buFontTx/>
              <a:buNone/>
            </a:pPr>
            <a:endParaRPr lang="en-US" altLang="en-US" sz="1800" dirty="0">
              <a:solidFill>
                <a:srgbClr val="009900"/>
              </a:solidFill>
              <a:latin typeface="Verdana" panose="020B0604030504040204" pitchFamily="34" charset="0"/>
            </a:endParaRPr>
          </a:p>
          <a:p>
            <a:pPr>
              <a:spcBef>
                <a:spcPct val="0"/>
              </a:spcBef>
              <a:buFontTx/>
              <a:buNone/>
            </a:pPr>
            <a:r>
              <a:rPr lang="en-US" altLang="en-US" sz="1800" b="1" dirty="0">
                <a:latin typeface="Verdana" panose="020B0604030504040204" pitchFamily="34" charset="0"/>
              </a:rPr>
              <a:t>2. Finding percentile:  </a:t>
            </a:r>
            <a:r>
              <a:rPr lang="en-US" altLang="en-US" sz="1800" b="1" dirty="0">
                <a:solidFill>
                  <a:srgbClr val="FF0000"/>
                </a:solidFill>
                <a:latin typeface="Verdana" panose="020B0604030504040204" pitchFamily="34" charset="0"/>
              </a:rPr>
              <a:t>(what we need)</a:t>
            </a:r>
          </a:p>
          <a:p>
            <a:pPr>
              <a:spcBef>
                <a:spcPct val="0"/>
              </a:spcBef>
              <a:buFontTx/>
              <a:buNone/>
            </a:pPr>
            <a:endParaRPr lang="en-US" altLang="en-US" sz="1800" b="1" dirty="0">
              <a:solidFill>
                <a:srgbClr val="FF0000"/>
              </a:solidFill>
              <a:latin typeface="Verdana" panose="020B0604030504040204" pitchFamily="34" charset="0"/>
            </a:endParaRPr>
          </a:p>
          <a:p>
            <a:pPr>
              <a:spcBef>
                <a:spcPct val="0"/>
              </a:spcBef>
              <a:buFontTx/>
              <a:buNone/>
            </a:pPr>
            <a:r>
              <a:rPr lang="en-US" altLang="en-US" sz="1800" dirty="0">
                <a:solidFill>
                  <a:srgbClr val="009900"/>
                </a:solidFill>
                <a:latin typeface="Verdana" panose="020B0604030504040204" pitchFamily="34" charset="0"/>
              </a:rPr>
              <a:t>= </a:t>
            </a:r>
            <a:r>
              <a:rPr lang="en-US" altLang="en-US" sz="1800" dirty="0" err="1">
                <a:solidFill>
                  <a:srgbClr val="009900"/>
                </a:solidFill>
                <a:latin typeface="Verdana" panose="020B0604030504040204" pitchFamily="34" charset="0"/>
              </a:rPr>
              <a:t>t.inv</a:t>
            </a:r>
            <a:r>
              <a:rPr lang="en-US" altLang="en-US" sz="1800" dirty="0">
                <a:solidFill>
                  <a:srgbClr val="009900"/>
                </a:solidFill>
                <a:latin typeface="Verdana" panose="020B0604030504040204" pitchFamily="34" charset="0"/>
              </a:rPr>
              <a:t>(percentage , </a:t>
            </a:r>
            <a:r>
              <a:rPr lang="en-US" altLang="en-US" sz="1800" dirty="0" err="1">
                <a:solidFill>
                  <a:srgbClr val="009900"/>
                </a:solidFill>
                <a:latin typeface="Verdana" panose="020B0604030504040204" pitchFamily="34" charset="0"/>
              </a:rPr>
              <a:t>d.f.</a:t>
            </a:r>
            <a:r>
              <a:rPr lang="en-US" altLang="en-US" sz="1800" dirty="0">
                <a:solidFill>
                  <a:srgbClr val="009900"/>
                </a:solidFill>
                <a:latin typeface="Verdana" panose="020B0604030504040204" pitchFamily="34" charset="0"/>
              </a:rPr>
              <a:t>)</a:t>
            </a:r>
          </a:p>
          <a:p>
            <a:pPr>
              <a:spcBef>
                <a:spcPct val="0"/>
              </a:spcBef>
              <a:buFontTx/>
              <a:buNone/>
            </a:pPr>
            <a:endParaRPr lang="en-US" altLang="en-US" sz="1800" dirty="0">
              <a:solidFill>
                <a:srgbClr val="009900"/>
              </a:solidFill>
              <a:latin typeface="Verdana" panose="020B0604030504040204" pitchFamily="34" charset="0"/>
            </a:endParaRPr>
          </a:p>
        </p:txBody>
      </p:sp>
      <p:pic>
        <p:nvPicPr>
          <p:cNvPr id="22537" name="Picture 15"/>
          <p:cNvPicPr>
            <a:picLocks noChangeAspect="1"/>
          </p:cNvPicPr>
          <p:nvPr/>
        </p:nvPicPr>
        <p:blipFill>
          <a:blip r:embed="rId2">
            <a:extLst>
              <a:ext uri="{28A0092B-C50C-407E-A947-70E740481C1C}">
                <a14:useLocalDpi xmlns:a14="http://schemas.microsoft.com/office/drawing/2010/main" val="0"/>
              </a:ext>
            </a:extLst>
          </a:blip>
          <a:srcRect l="57143" t="19809" r="28572" b="58176"/>
          <a:stretch>
            <a:fillRect/>
          </a:stretch>
        </p:blipFill>
        <p:spPr bwMode="auto">
          <a:xfrm>
            <a:off x="5251450" y="1981200"/>
            <a:ext cx="229235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TextBox 2"/>
          <p:cNvSpPr txBox="1">
            <a:spLocks noChangeArrowheads="1"/>
          </p:cNvSpPr>
          <p:nvPr/>
        </p:nvSpPr>
        <p:spPr bwMode="auto">
          <a:xfrm>
            <a:off x="6248400" y="3084513"/>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Verdana" panose="020B0604030504040204" pitchFamily="34" charset="0"/>
              </a:rPr>
              <a:t>0             t</a:t>
            </a:r>
          </a:p>
        </p:txBody>
      </p:sp>
      <p:pic>
        <p:nvPicPr>
          <p:cNvPr id="22539" name="Picture 18"/>
          <p:cNvPicPr>
            <a:picLocks noChangeAspect="1"/>
          </p:cNvPicPr>
          <p:nvPr/>
        </p:nvPicPr>
        <p:blipFill>
          <a:blip r:embed="rId2">
            <a:extLst>
              <a:ext uri="{28A0092B-C50C-407E-A947-70E740481C1C}">
                <a14:useLocalDpi xmlns:a14="http://schemas.microsoft.com/office/drawing/2010/main" val="0"/>
              </a:ext>
            </a:extLst>
          </a:blip>
          <a:srcRect l="57143" t="19809" r="28572" b="58176"/>
          <a:stretch>
            <a:fillRect/>
          </a:stretch>
        </p:blipFill>
        <p:spPr bwMode="auto">
          <a:xfrm>
            <a:off x="5251450" y="4645025"/>
            <a:ext cx="229235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TextBox 19"/>
          <p:cNvSpPr txBox="1">
            <a:spLocks noChangeArrowheads="1"/>
          </p:cNvSpPr>
          <p:nvPr/>
        </p:nvSpPr>
        <p:spPr bwMode="auto">
          <a:xfrm>
            <a:off x="6248400" y="5748338"/>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Verdana" panose="020B0604030504040204" pitchFamily="34" charset="0"/>
              </a:rPr>
              <a:t>0             t</a:t>
            </a:r>
          </a:p>
        </p:txBody>
      </p:sp>
      <p:sp>
        <p:nvSpPr>
          <p:cNvPr id="22541" name="Oval 20"/>
          <p:cNvSpPr>
            <a:spLocks noChangeArrowheads="1"/>
          </p:cNvSpPr>
          <p:nvPr/>
        </p:nvSpPr>
        <p:spPr bwMode="auto">
          <a:xfrm>
            <a:off x="6711950" y="5583238"/>
            <a:ext cx="228600" cy="228600"/>
          </a:xfrm>
          <a:prstGeom prst="ellipse">
            <a:avLst/>
          </a:prstGeom>
          <a:solidFill>
            <a:srgbClr val="FF0000"/>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rgbClr val="FF0000"/>
              </a:solidFill>
              <a:latin typeface="Verdana" panose="020B0604030504040204" pitchFamily="34" charset="0"/>
            </a:endParaRPr>
          </a:p>
        </p:txBody>
      </p:sp>
      <p:sp>
        <p:nvSpPr>
          <p:cNvPr id="22542" name="TextBox 3"/>
          <p:cNvSpPr txBox="1">
            <a:spLocks noChangeArrowheads="1"/>
          </p:cNvSpPr>
          <p:nvPr/>
        </p:nvSpPr>
        <p:spPr bwMode="auto">
          <a:xfrm>
            <a:off x="1620838" y="5132388"/>
            <a:ext cx="969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solidFill>
                  <a:srgbClr val="D60093"/>
                </a:solidFill>
                <a:latin typeface="Times New Roman" panose="02020603050405020304" pitchFamily="18" charset="0"/>
                <a:cs typeface="Times New Roman" panose="02020603050405020304" pitchFamily="18" charset="0"/>
              </a:rPr>
              <a:t>1 - </a:t>
            </a:r>
            <a:r>
              <a:rPr lang="el-GR" altLang="en-US" sz="2000" b="1">
                <a:solidFill>
                  <a:srgbClr val="D60093"/>
                </a:solidFill>
                <a:latin typeface="Times New Roman" panose="02020603050405020304" pitchFamily="18" charset="0"/>
                <a:cs typeface="Times New Roman" panose="02020603050405020304" pitchFamily="18" charset="0"/>
              </a:rPr>
              <a:t>α</a:t>
            </a:r>
            <a:r>
              <a:rPr lang="en-US" altLang="en-US" sz="2000" b="1">
                <a:solidFill>
                  <a:srgbClr val="D60093"/>
                </a:solidFill>
                <a:latin typeface="Times New Roman" panose="02020603050405020304" pitchFamily="18" charset="0"/>
                <a:cs typeface="Times New Roman" panose="02020603050405020304" pitchFamily="18" charset="0"/>
              </a:rPr>
              <a:t>/2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235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219336-19B6-402C-9AD8-91A8D5C0D072}" type="slidenum">
              <a:rPr lang="en-US" altLang="en-US" sz="1200" smtClean="0">
                <a:latin typeface="Verdana" panose="020B0604030504040204" pitchFamily="34" charset="0"/>
              </a:rPr>
              <a:pPr>
                <a:spcBef>
                  <a:spcPct val="0"/>
                </a:spcBef>
                <a:buFontTx/>
                <a:buNone/>
              </a:pPr>
              <a:t>18</a:t>
            </a:fld>
            <a:endParaRPr lang="en-US" altLang="en-US" sz="1200">
              <a:latin typeface="Verdana" panose="020B0604030504040204" pitchFamily="34" charset="0"/>
            </a:endParaRPr>
          </a:p>
        </p:txBody>
      </p:sp>
      <p:sp>
        <p:nvSpPr>
          <p:cNvPr id="24580" name="Text Box 4"/>
          <p:cNvSpPr txBox="1">
            <a:spLocks noChangeArrowheads="1"/>
          </p:cNvSpPr>
          <p:nvPr/>
        </p:nvSpPr>
        <p:spPr bwMode="auto">
          <a:xfrm>
            <a:off x="342900" y="2514600"/>
            <a:ext cx="84582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defRPr/>
            </a:pPr>
            <a:r>
              <a:rPr lang="en-US" altLang="en-US" sz="2000" dirty="0">
                <a:latin typeface="+mn-lt"/>
              </a:rPr>
              <a:t>A random sampling of a company’s monthly operating expenses for a sample of n=16 months produced a mean of $5,474 and a standard deviation of $764. </a:t>
            </a:r>
          </a:p>
          <a:p>
            <a:pPr>
              <a:spcBef>
                <a:spcPct val="50000"/>
              </a:spcBef>
              <a:defRPr/>
            </a:pPr>
            <a:endParaRPr lang="en-US" altLang="en-US" sz="2000" dirty="0">
              <a:latin typeface="+mn-lt"/>
            </a:endParaRPr>
          </a:p>
          <a:p>
            <a:pPr>
              <a:spcBef>
                <a:spcPct val="50000"/>
              </a:spcBef>
              <a:defRPr/>
            </a:pPr>
            <a:r>
              <a:rPr lang="en-US" altLang="en-US" sz="2000" dirty="0">
                <a:latin typeface="+mn-lt"/>
              </a:rPr>
              <a:t>With 98% confidence, the company’s true (=population) average monthly expenses fall in what range? Assume that the distribution of a firm’s monthly expenses is approximately bell-shaped.</a:t>
            </a:r>
          </a:p>
          <a:p>
            <a:pPr>
              <a:spcBef>
                <a:spcPct val="50000"/>
              </a:spcBef>
              <a:defRPr/>
            </a:pPr>
            <a:endParaRPr lang="en-US" altLang="en-US" sz="2000" dirty="0"/>
          </a:p>
          <a:p>
            <a:pPr>
              <a:spcBef>
                <a:spcPct val="50000"/>
              </a:spcBef>
              <a:defRPr/>
            </a:pPr>
            <a:endParaRPr lang="en-US" altLang="en-US" sz="2000" i="1" dirty="0"/>
          </a:p>
        </p:txBody>
      </p:sp>
      <p:sp>
        <p:nvSpPr>
          <p:cNvPr id="2" name="Date Placeholder 1"/>
          <p:cNvSpPr>
            <a:spLocks noGrp="1"/>
          </p:cNvSpPr>
          <p:nvPr>
            <p:ph type="dt" sz="quarter" idx="10"/>
          </p:nvPr>
        </p:nvSpPr>
        <p:spPr/>
        <p:txBody>
          <a:bodyPr/>
          <a:lstStyle/>
          <a:p>
            <a:pPr>
              <a:defRPr/>
            </a:pPr>
            <a:r>
              <a:rPr lang="en-US"/>
              <a:t>MBC638-Chernobai</a:t>
            </a:r>
          </a:p>
        </p:txBody>
      </p:sp>
      <p:sp>
        <p:nvSpPr>
          <p:cNvPr id="9" name="Rectangle 8"/>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3559"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23560" name="TextBox 2"/>
          <p:cNvSpPr txBox="1">
            <a:spLocks noChangeArrowheads="1"/>
          </p:cNvSpPr>
          <p:nvPr/>
        </p:nvSpPr>
        <p:spPr bwMode="auto">
          <a:xfrm>
            <a:off x="377825" y="1676400"/>
            <a:ext cx="1143000" cy="3698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solidFill>
                  <a:schemeClr val="bg1"/>
                </a:solidFill>
                <a:latin typeface="Aharoni" panose="02010803020104030203" pitchFamily="2" charset="-79"/>
                <a:cs typeface="Aharoni" panose="02010803020104030203" pitchFamily="2" charset="-79"/>
              </a:rPr>
              <a:t>Example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dirty="0"/>
              <a:t>Lecture 11</a:t>
            </a:r>
          </a:p>
        </p:txBody>
      </p:sp>
      <p:sp>
        <p:nvSpPr>
          <p:cNvPr id="1945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92F0A93-8E48-4A63-933C-9103DEB0502D}" type="slidenum">
              <a:rPr lang="en-US" altLang="en-US"/>
              <a:pPr/>
              <a:t>19</a:t>
            </a:fld>
            <a:endParaRPr lang="en-US" altLang="en-US"/>
          </a:p>
        </p:txBody>
      </p:sp>
      <p:sp>
        <p:nvSpPr>
          <p:cNvPr id="12293" name="Text Box 17"/>
          <p:cNvSpPr txBox="1">
            <a:spLocks noChangeArrowheads="1"/>
          </p:cNvSpPr>
          <p:nvPr/>
        </p:nvSpPr>
        <p:spPr bwMode="auto">
          <a:xfrm>
            <a:off x="112713" y="2090738"/>
            <a:ext cx="8650287" cy="426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defRPr>
            </a:lvl1pPr>
            <a:lvl2pPr marL="800100" indent="-34290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a:spcBef>
                <a:spcPct val="50000"/>
              </a:spcBef>
              <a:defRPr/>
            </a:pPr>
            <a:r>
              <a:rPr lang="en-US" dirty="0">
                <a:latin typeface="+mn-lt"/>
              </a:rPr>
              <a:t>Periodically, Merrill Lynch customers are asked to evaluate Merrill Lynch financial consultants and services (</a:t>
            </a:r>
            <a:r>
              <a:rPr lang="en-US" i="1" dirty="0">
                <a:solidFill>
                  <a:srgbClr val="0070C0"/>
                </a:solidFill>
                <a:latin typeface="+mn-lt"/>
              </a:rPr>
              <a:t>2000 Merrill Lynch Client Satisfaction Survey</a:t>
            </a:r>
            <a:r>
              <a:rPr lang="en-US" dirty="0">
                <a:latin typeface="+mn-lt"/>
              </a:rPr>
              <a:t>) . Higher ratings on the client satisfaction survey indicate better service, with 7 the maximum service rating. </a:t>
            </a:r>
          </a:p>
          <a:p>
            <a:pPr algn="just">
              <a:spcBef>
                <a:spcPct val="50000"/>
              </a:spcBef>
              <a:defRPr/>
            </a:pPr>
            <a:r>
              <a:rPr lang="en-US" dirty="0">
                <a:latin typeface="+mn-lt"/>
              </a:rPr>
              <a:t>Independent samples of service ratings for 2 financial consultants—Ms. Daniels and Mr. Rossi are summarized here. Ms. Daniels has 10 years of experience, whereas Mr. Rossi has 1 year of experience. </a:t>
            </a:r>
          </a:p>
          <a:p>
            <a:pPr algn="just">
              <a:spcBef>
                <a:spcPct val="50000"/>
              </a:spcBef>
              <a:defRPr/>
            </a:pPr>
            <a:r>
              <a:rPr lang="en-US" dirty="0">
                <a:latin typeface="+mn-lt"/>
              </a:rPr>
              <a:t>At 95% confidence level (i.e., </a:t>
            </a:r>
            <a:r>
              <a:rPr lang="el-GR" dirty="0">
                <a:latin typeface="+mn-lt"/>
              </a:rPr>
              <a:t>α</a:t>
            </a:r>
            <a:r>
              <a:rPr lang="en-US" dirty="0">
                <a:latin typeface="+mn-lt"/>
              </a:rPr>
              <a:t>=5%), provide an interval estimate for the overall average service rating for each consultant. Based on these intervals, can you determine whether the consultant with more experience provides better service?</a:t>
            </a:r>
          </a:p>
          <a:p>
            <a:pPr>
              <a:spcBef>
                <a:spcPct val="50000"/>
              </a:spcBef>
              <a:defRPr/>
            </a:pPr>
            <a:endParaRPr lang="en-US" dirty="0">
              <a:latin typeface="Arial" panose="020B0604020202020204" pitchFamily="34" charset="0"/>
            </a:endParaRPr>
          </a:p>
          <a:p>
            <a:pPr lvl="1">
              <a:spcBef>
                <a:spcPts val="600"/>
              </a:spcBef>
              <a:defRPr/>
            </a:pPr>
            <a:r>
              <a:rPr lang="en-US" b="1" dirty="0">
                <a:latin typeface="Arial" panose="020B0604020202020204" pitchFamily="34" charset="0"/>
              </a:rPr>
              <a:t>Ms. Daniels : </a:t>
            </a:r>
            <a:r>
              <a:rPr lang="en-US" dirty="0">
                <a:latin typeface="Arial" panose="020B0604020202020204" pitchFamily="34" charset="0"/>
              </a:rPr>
              <a:t>56 reviews collected:	mean=6.82	</a:t>
            </a:r>
            <a:r>
              <a:rPr lang="en-US" dirty="0" err="1">
                <a:latin typeface="Arial" panose="020B0604020202020204" pitchFamily="34" charset="0"/>
              </a:rPr>
              <a:t>st.deviation</a:t>
            </a:r>
            <a:r>
              <a:rPr lang="en-US" dirty="0">
                <a:latin typeface="Arial" panose="020B0604020202020204" pitchFamily="34" charset="0"/>
              </a:rPr>
              <a:t>=0.64</a:t>
            </a:r>
          </a:p>
          <a:p>
            <a:pPr lvl="1">
              <a:spcBef>
                <a:spcPts val="600"/>
              </a:spcBef>
              <a:defRPr/>
            </a:pPr>
            <a:r>
              <a:rPr lang="en-US" b="1" dirty="0">
                <a:latin typeface="Arial" panose="020B0604020202020204" pitchFamily="34" charset="0"/>
              </a:rPr>
              <a:t>Mr. Rossi:    </a:t>
            </a:r>
            <a:r>
              <a:rPr lang="en-US" dirty="0">
                <a:latin typeface="Arial" panose="020B0604020202020204" pitchFamily="34" charset="0"/>
              </a:rPr>
              <a:t>40 reviews collected:	mean=6.25	</a:t>
            </a:r>
            <a:r>
              <a:rPr lang="en-US" dirty="0" err="1">
                <a:latin typeface="Arial" panose="020B0604020202020204" pitchFamily="34" charset="0"/>
              </a:rPr>
              <a:t>st.deviation</a:t>
            </a:r>
            <a:r>
              <a:rPr lang="en-US" dirty="0">
                <a:latin typeface="Arial" panose="020B0604020202020204" pitchFamily="34" charset="0"/>
              </a:rPr>
              <a:t>=0.75</a:t>
            </a:r>
          </a:p>
        </p:txBody>
      </p:sp>
      <p:sp>
        <p:nvSpPr>
          <p:cNvPr id="19461" name="Rectangle 12"/>
          <p:cNvSpPr>
            <a:spLocks noChangeArrowheads="1"/>
          </p:cNvSpPr>
          <p:nvPr/>
        </p:nvSpPr>
        <p:spPr bwMode="auto">
          <a:xfrm>
            <a:off x="495300" y="5562599"/>
            <a:ext cx="8153400" cy="79084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9463" name="TextBox 2"/>
          <p:cNvSpPr txBox="1">
            <a:spLocks noChangeArrowheads="1"/>
          </p:cNvSpPr>
          <p:nvPr/>
        </p:nvSpPr>
        <p:spPr bwMode="auto">
          <a:xfrm>
            <a:off x="228600" y="1544638"/>
            <a:ext cx="1143000" cy="36988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1800" b="1">
                <a:solidFill>
                  <a:schemeClr val="bg1"/>
                </a:solidFill>
                <a:latin typeface="Aharoni" panose="02010803020104030203" pitchFamily="2" charset="-79"/>
                <a:cs typeface="Aharoni" panose="02010803020104030203" pitchFamily="2" charset="-79"/>
              </a:rPr>
              <a:t>Example</a:t>
            </a:r>
          </a:p>
        </p:txBody>
      </p:sp>
      <p:sp>
        <p:nvSpPr>
          <p:cNvPr id="12" name="Rectangle 11"/>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465" name="Rectangle 3"/>
          <p:cNvSpPr>
            <a:spLocks noGrp="1" noChangeArrowheads="1"/>
          </p:cNvSpPr>
          <p:nvPr>
            <p:ph type="title"/>
          </p:nvPr>
        </p:nvSpPr>
        <p:spPr>
          <a:xfrm>
            <a:off x="606425" y="250825"/>
            <a:ext cx="7886700" cy="1325563"/>
          </a:xfrm>
        </p:spPr>
        <p:txBody>
          <a:bodyPr/>
          <a:lstStyle/>
          <a:p>
            <a:pPr algn="l"/>
            <a:r>
              <a:rPr lang="en-US" altLang="en-US" sz="2400" b="1" dirty="0">
                <a:latin typeface="Arial" panose="020B0604020202020204" pitchFamily="34" charset="0"/>
              </a:rPr>
              <a:t>Confidence interval for </a:t>
            </a:r>
            <a:r>
              <a:rPr lang="el-GR" altLang="en-US" sz="2400" b="1" i="1" dirty="0">
                <a:latin typeface="Times New Roman" panose="02020603050405020304" pitchFamily="18" charset="0"/>
                <a:cs typeface="Times New Roman" panose="02020603050405020304" pitchFamily="18" charset="0"/>
              </a:rPr>
              <a:t>μ</a:t>
            </a:r>
            <a:endParaRPr lang="en-US" altLang="en-US" sz="2400" b="1" i="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r>
              <a:rPr lang="en-US"/>
              <a:t>MBC638-Chernobai</a:t>
            </a:r>
          </a:p>
        </p:txBody>
      </p:sp>
    </p:spTree>
    <p:extLst>
      <p:ext uri="{BB962C8B-B14F-4D97-AF65-F5344CB8AC3E}">
        <p14:creationId xmlns:p14="http://schemas.microsoft.com/office/powerpoint/2010/main" val="34847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228600" y="1905000"/>
            <a:ext cx="6934200" cy="3810000"/>
          </a:xfrm>
        </p:spPr>
        <p:txBody>
          <a:bodyPr/>
          <a:lstStyle/>
          <a:p>
            <a:pPr marL="533400" indent="-533400" eaLnBrk="1" hangingPunct="1">
              <a:buFont typeface="Wingdings" panose="05000000000000000000" pitchFamily="2" charset="2"/>
              <a:buAutoNum type="arabicPeriod"/>
            </a:pPr>
            <a:r>
              <a:rPr lang="en-US" altLang="en-US" sz="2000" dirty="0">
                <a:latin typeface="Arial" panose="020B0604020202020204" pitchFamily="34" charset="0"/>
              </a:rPr>
              <a:t>Confidence interval for population mean</a:t>
            </a:r>
          </a:p>
          <a:p>
            <a:pPr lvl="2" eaLnBrk="1" hangingPunct="1">
              <a:buFont typeface="Courier New" panose="02070309020205020404" pitchFamily="49" charset="0"/>
              <a:buChar char="o"/>
            </a:pPr>
            <a:r>
              <a:rPr lang="en-US" altLang="en-US" sz="1800" dirty="0">
                <a:latin typeface="Arial" panose="020B0604020202020204" pitchFamily="34" charset="0"/>
              </a:rPr>
              <a:t>Sample size selection</a:t>
            </a:r>
          </a:p>
          <a:p>
            <a:pPr marL="533400" indent="-533400" eaLnBrk="1" hangingPunct="1">
              <a:buFont typeface="Wingdings" panose="05000000000000000000" pitchFamily="2" charset="2"/>
              <a:buAutoNum type="arabicPeriod"/>
            </a:pPr>
            <a:endParaRPr lang="en-US" altLang="en-US" sz="2000" dirty="0">
              <a:latin typeface="Arial" panose="020B0604020202020204" pitchFamily="34" charset="0"/>
            </a:endParaRPr>
          </a:p>
          <a:p>
            <a:pPr marL="533400" indent="-533400" eaLnBrk="1" hangingPunct="1">
              <a:buFont typeface="Wingdings" panose="05000000000000000000" pitchFamily="2" charset="2"/>
              <a:buAutoNum type="arabicPeriod"/>
            </a:pPr>
            <a:endParaRPr lang="en-US" altLang="en-US" sz="2400" dirty="0">
              <a:latin typeface="Arial" panose="020B0604020202020204" pitchFamily="34" charset="0"/>
            </a:endParaRPr>
          </a:p>
        </p:txBody>
      </p:sp>
      <p:sp>
        <p:nvSpPr>
          <p:cNvPr id="5123" name="Rectangle 4"/>
          <p:cNvSpPr>
            <a:spLocks noGrp="1" noChangeArrowheads="1"/>
          </p:cNvSpPr>
          <p:nvPr>
            <p:ph type="dt" sz="quarter" idx="10"/>
          </p:nvPr>
        </p:nvSpPr>
        <p:spPr bwMode="auto">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MBC638-Chernobai</a:t>
            </a:r>
          </a:p>
        </p:txBody>
      </p:sp>
      <p:sp>
        <p:nvSpPr>
          <p:cNvPr id="5124"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51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4E1684-EB97-45E1-A768-BA69C0A45B7A}" type="slidenum">
              <a:rPr lang="en-US" altLang="en-US" sz="1200" smtClean="0">
                <a:latin typeface="Verdana" panose="020B0604030504040204" pitchFamily="34" charset="0"/>
              </a:rPr>
              <a:pPr>
                <a:spcBef>
                  <a:spcPct val="0"/>
                </a:spcBef>
                <a:buFontTx/>
                <a:buNone/>
              </a:pPr>
              <a:t>2</a:t>
            </a:fld>
            <a:endParaRPr lang="en-US" altLang="en-US" sz="1200">
              <a:latin typeface="Verdana" panose="020B0604030504040204" pitchFamily="34" charset="0"/>
            </a:endParaRPr>
          </a:p>
        </p:txBody>
      </p:sp>
      <p:sp>
        <p:nvSpPr>
          <p:cNvPr id="8" name="Rectangle 7"/>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127" name="Rectangle 3"/>
          <p:cNvSpPr>
            <a:spLocks noGrp="1" noChangeArrowheads="1"/>
          </p:cNvSpPr>
          <p:nvPr>
            <p:ph type="title"/>
          </p:nvPr>
        </p:nvSpPr>
        <p:spPr>
          <a:xfrm>
            <a:off x="606425" y="250825"/>
            <a:ext cx="7886700" cy="1325563"/>
          </a:xfrm>
        </p:spPr>
        <p:txBody>
          <a:bodyPr/>
          <a:lstStyle/>
          <a:p>
            <a:pPr eaLnBrk="1" hangingPunct="1"/>
            <a:r>
              <a:rPr lang="en-US" altLang="en-US" sz="2400" b="1">
                <a:latin typeface="Arial" panose="020B0604020202020204" pitchFamily="34" charset="0"/>
              </a:rPr>
              <a:t>Today: Confidence interval</a:t>
            </a:r>
            <a:endParaRPr lang="en-US" altLang="en-US" sz="2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228600" y="1905000"/>
            <a:ext cx="6934200" cy="3810000"/>
          </a:xfrm>
        </p:spPr>
        <p:txBody>
          <a:bodyPr/>
          <a:lstStyle/>
          <a:p>
            <a:pPr marL="533400" indent="-533400" eaLnBrk="1" hangingPunct="1">
              <a:buFont typeface="Wingdings" panose="05000000000000000000" pitchFamily="2" charset="2"/>
              <a:buAutoNum type="arabicPeriod"/>
            </a:pPr>
            <a:r>
              <a:rPr lang="en-US" altLang="en-US" sz="2000" dirty="0">
                <a:latin typeface="Arial" panose="020B0604020202020204" pitchFamily="34" charset="0"/>
              </a:rPr>
              <a:t>Confidence interval for population mean</a:t>
            </a:r>
          </a:p>
          <a:p>
            <a:pPr lvl="2" eaLnBrk="1" hangingPunct="1">
              <a:buFont typeface="Courier New" panose="02070309020205020404" pitchFamily="49" charset="0"/>
              <a:buChar char="o"/>
            </a:pPr>
            <a:r>
              <a:rPr lang="en-US" altLang="en-US" sz="1800" dirty="0">
                <a:latin typeface="Arial" panose="020B0604020202020204" pitchFamily="34" charset="0"/>
              </a:rPr>
              <a:t>Sample size selection</a:t>
            </a:r>
          </a:p>
          <a:p>
            <a:pPr marL="533400" indent="-533400" eaLnBrk="1" hangingPunct="1">
              <a:buFont typeface="Wingdings" panose="05000000000000000000" pitchFamily="2" charset="2"/>
              <a:buAutoNum type="arabicPeriod"/>
            </a:pPr>
            <a:endParaRPr lang="en-US" altLang="en-US" sz="2000" dirty="0">
              <a:latin typeface="Arial" panose="020B0604020202020204" pitchFamily="34" charset="0"/>
            </a:endParaRPr>
          </a:p>
          <a:p>
            <a:pPr marL="533400" indent="-533400" eaLnBrk="1" hangingPunct="1">
              <a:buFont typeface="Wingdings" panose="05000000000000000000" pitchFamily="2" charset="2"/>
              <a:buAutoNum type="arabicPeriod"/>
            </a:pPr>
            <a:endParaRPr lang="en-US" altLang="en-US" sz="2400" dirty="0">
              <a:latin typeface="Arial" panose="020B0604020202020204" pitchFamily="34" charset="0"/>
            </a:endParaRPr>
          </a:p>
        </p:txBody>
      </p:sp>
      <p:sp>
        <p:nvSpPr>
          <p:cNvPr id="24579" name="Rectangle 4"/>
          <p:cNvSpPr>
            <a:spLocks noGrp="1" noChangeArrowheads="1"/>
          </p:cNvSpPr>
          <p:nvPr>
            <p:ph type="dt" sz="quarter" idx="10"/>
          </p:nvPr>
        </p:nvSpPr>
        <p:spPr bwMode="auto">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MBC638-Chernobai</a:t>
            </a:r>
          </a:p>
        </p:txBody>
      </p:sp>
      <p:sp>
        <p:nvSpPr>
          <p:cNvPr id="24580"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4DE6EE-9671-4A5A-A51C-EA4F1F2E3311}" type="slidenum">
              <a:rPr lang="en-US" altLang="en-US" sz="1200" smtClean="0">
                <a:latin typeface="Verdana" panose="020B0604030504040204" pitchFamily="34" charset="0"/>
              </a:rPr>
              <a:pPr>
                <a:spcBef>
                  <a:spcPct val="0"/>
                </a:spcBef>
                <a:buFontTx/>
                <a:buNone/>
              </a:pPr>
              <a:t>20</a:t>
            </a:fld>
            <a:endParaRPr lang="en-US" altLang="en-US" sz="1200">
              <a:latin typeface="Verdana" panose="020B0604030504040204" pitchFamily="34" charset="0"/>
            </a:endParaRPr>
          </a:p>
        </p:txBody>
      </p:sp>
      <p:sp>
        <p:nvSpPr>
          <p:cNvPr id="8" name="Rectangle 7"/>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4583" name="Rectangle 3"/>
          <p:cNvSpPr>
            <a:spLocks noGrp="1" noChangeArrowheads="1"/>
          </p:cNvSpPr>
          <p:nvPr>
            <p:ph type="title"/>
          </p:nvPr>
        </p:nvSpPr>
        <p:spPr>
          <a:xfrm>
            <a:off x="606425" y="250825"/>
            <a:ext cx="7886700" cy="1325563"/>
          </a:xfrm>
        </p:spPr>
        <p:txBody>
          <a:bodyPr/>
          <a:lstStyle/>
          <a:p>
            <a:pPr eaLnBrk="1" hangingPunct="1"/>
            <a:r>
              <a:rPr lang="en-US" altLang="en-US" sz="2400" b="1">
                <a:latin typeface="Arial" panose="020B0604020202020204" pitchFamily="34" charset="0"/>
              </a:rPr>
              <a:t>Today: Confidence interval</a:t>
            </a:r>
            <a:endParaRPr lang="en-US" altLang="en-US" sz="2400" b="1"/>
          </a:p>
        </p:txBody>
      </p:sp>
      <p:sp>
        <p:nvSpPr>
          <p:cNvPr id="24584" name="AutoShape 2" descr="data:image/jpeg;base64,/9j/4AAQSkZJRgABAQAAAQABAAD/2wCEAAkGBg8ODw4QDhAPDQ8SFhEQEBAPDQ4ODhcQFBAYGBMQExIXGyYeFxsjGRgeIDsgLycsLCwsGB4xQTAqNSYrLCkBCQoKDgwOGg8PGjIiHyQ0Ly81MiwsLCoyLCwsLCwsLDMyNCwpLCwyMSwsLCw0LDAsLCk0Mi4tLC0tLC80LCwsMv/AABEIANUA7QMBIgACEQEDEQH/xAAcAAEAAgMBAQEAAAAAAAAAAAAAAgcBBQYEAwj/xAA7EAACAQIEAwQIBQQABwAAAAAAAQIDEQQGITEFQVESIjJhExRSYnGBsdEHkaHB8CMzQkMkNFNyksLh/8QAGwEBAAIDAQEAAAAAAAAAAAAAAAUGAQMEAgf/xAAwEQABAwIFAQYGAgMAAAAAAAAAAQIDBBEFEiExQWETUaGx0fAiMnGBweEUI0KR8f/aAAwDAQACEQMRAD8AvEAAAAAAAAAAAAAAAAAAAAAAAAAAAAAAAAAAAA5rMma1RvSoNSq7Slo4w+8vp+h5cz5tt2qGGlrtOrF7dYwfXz5fHbjLkVVVn+Ef+/QquK4zkvDTrryvd9OvU73JXF3VpzpVJOVSDck5NuThJ63b1bUvqjpSqOEcSeGr06qu1F2klzg/FH8v1SLUpVYzjGUWpRklKLWzTV0zdQzZ2ZV3TyO3A6zt4Mjl+Jun249CYAO8nQAAAAAAAAAAAAAAAAAAAAAAAAAAAAAAAYbtvoAZOIzPm/t9qjhpdzadVPxdYwfTz5/Df45qzZ6btUMO7UtpzX+fur3fr8N+VuQ9VV5vgj27yoYti+a8MC6cr+E9SdzFyNzFyNKrYnc7XIvG7p4Wo9VeVK73jvKHy3+F+hw9yeHxMqU4zg+zOLUovzRthlWJ6OQ7qCqdSTJIm3PVC5QeHgvFYYujCrHRvScb37M1vH+cmj3Fja5HJdNj6Qx7XtRzVuigAHo9gAAAAAAAAAAAAAAAAAAAAAAAAAw3YAN21ei5vkcBmvNnp+1Qw7tR2nNbz8l7v1+G+M25s9O5UMO/6K0nNf5vovd+vw35W5D1dVn+Bm3n+vMqGLYrnvBAunK9/ROhK4uQuLkcVixK4uQuLgzYlcXI3MXBmxvMr8feDrd5v0M7Kot7dJpdV9L+RaMZJpNNNPVNO6a6opG5YWR8VivV3GdKU6UWvQzlJRbi94q+8VyfnbkSVDMqL2a7eXv3uWjA6xyL/Hdqm6dP1+fqdaACXLYAAAAAAAAAAAAAAAAAAAAAAAACv835u9N2sPh5f0tqlRPx9Yxfs+fP4b/bOebL9rDYeWmsa1RPfrTi+nV/LqcTciKuqzf1s25Kpi+J3vBCv1X8epO5i5G5i5GlXsTuYuRuLgzYlcxcjcXMmbEriKbaSTbbSSSu23skuZPCYWpWnGnSi6k5bRjv8fJeZZmWco08GlOpariOc7XjG61jC/13flsb4YHSrZNu8kKHD5Kt2mjeV98mry1kVK1XGJN7xobxXnU6v3dvjsu0SttoZBORQtiSzS8U1LHTMyRp6qAAbTpAAAAAAAAAAAAAAAAAAAAABxudc2eivhsPL+o9KtRPWK9iL9p9eXx29mcs1eqQ9FRaeImt9/Rxf+b8+i+fk6ylNttttt6tt3bb3bZGVdTb+tn3K7i2JdmiwRLryvd0+pm4uRuYuRRUrEri5G5i4FiVxcjcxcGbErnq4Zw2riqsaVGPak93tGMecpPkv5uS4NwerjKqpUl5yk/DGPtS+3MtjgnA6WCpKnSV29ZzfjlLq/tyOqnpllW/BLYfhrqpcztG+f0Pll/LlLA07Q79R/3KrXeb6LpHyNsATjWoxMrdi6xxtjajGJZEAAPR7AAAB4+LcWpYSk6tVvsqySVnKUntGKe7+zPVOaim5NJJNtt2SS3bZVOa8xPG1u62qELqktr9ajXV/oreZy1M/ZN03UjsQrUpYrp8y7e+haOCxtOvTjUpSU4S2a+jXJ+R9yn+BZirYKfap96D8dJvuyX7Pz+pafCeL0sXSVWjK62lF6TjLnGS5MxT1KSpZdFPNBiLKtttnJunoe0AHWSYAAAAAAAAANNmfMUcDR7Wkq07qlB837UvdX/zme3i3FaeEozrVXaMdkvFKT2hHzZT3FuLVMXWnWqvvS2V+7GK2hHyX3fM4qqo7NMrd18CJxOv/jMys+ZfDr6HyxGJnVnKdSTnOTcpSe7Z8rkbi5ClKW6rdSVzFyNxcGLErmLkbi4M2JXPdwXg1XGVVSpLznN+GMfaf25nz4Rwqri60aNFXk9W34Yx5zk+hb/A+CUsFSVKkr85za70pe0/tyOqnp1lW67Eth2HLUuzO0anj0M8F4LSwdJUqS85SfilL2pP+WPeATjWo1LIXNrUYiNalkQAAyegAAAAc3nPM6wdP0dJr1iou7z7EdnUa+nn8DxI9I2q5xqmmbCxXv2Q02fszXbwlGWi/vyXN/8AST+v5dUcPcjKbbbbu3q23d36sxcr8siyOzKUGrqX1MiyO+3RCVz3cH41VwdVVKT8pQfglH2ZL9+Rrri5rRVRboaGOdG5HNWyoXRwPjlLG0lUpOzWk4PxRl0f35mxKS4TxerhKsatGVpLRp+GUecZLmi2+A8epY6kqlN2krKpTb70JdH1XR8/zJumqUlTK7fzLrh+ItqW5XaOTx+hsgAdhKgAAAjVqxhGUpNRjFOUpN2SildtvkrEivPxDzR2m8HRl3V/fkucuVJPot352XJmmaVIm5lOaqqW08avd/1TSZszLLHVu62qELqlHa/Wo11f6L530VyNzFyAc5XKrl3KJLI6Z6vfupK4uQuLnk12JXFyNzFzIsSuenh3D6uJqwpUY9qctuSS5yk+SR8MNh51Zxp04uc5NRjFbtst/KeV4YClradeetWa28oR91frv5LoggWV3QkaGhWpfr8qbr+D0Zcy9SwFLsQ705WdWo1aUpftFcl+7be1AJxrUalk2LoxjY2o1qWRAAD0ewAAAAADVZizBTwNFzn3pyuqVO+spfslzf7tFQ43Gzr1J1asu1ObvJ/RLoktPkbvPODxccTKpie/CTcaM4X9EobqCX+Lty+O5zVyDqpXPfZdEQpmK1UksuRUsicfn0J3MXI3MXOQibE7mLkbmLgWJ3PZwfjNXB1Y1aLs1pKL8Mo84yXQ8FzFzKKqLdD2xzmORzVsqF38D45SxtFVaT8pwfijLnF/fmbEpDgXHauCrKrSd1tODdozj7L/AGfL9C4uD8XpYyjGtRd4vRp+KMlvCS5NfZ7Mm6aoSVLLuXOgrkqW2do5Pdz2gHyxWJhShOpUfZhBOUm+SSuzr2JNVtqppM55kWBw/cf9epeNJaaaa1Gui+rXmVBKbbbbbb1bbu23u2z3cf43PG4idaeifdpx9mmm+zH463fm2a65A1EyyvvxwUrEKpamXT5U29fuSuYuRuLnOR9iVzFyNxcGbEriKbaSTbeiSV229kkQuWP+H2T+z2cZiI95q9Cm1sn/ALWur5dFr0ttiiWR2VDqpaV1Q/I37r3GzyPlH1OHpqyTxM1tv6OD/wAF73V/Lld9WAT0caRtytLrDC2FiMZsgAB7NoAAAAAAAAB8cXhKdaEqdWEakJaSjJXT/nUq7NmSqmDbq0b1cNu3vOn5T6r3vz6u1zEopppq6ejT1VuhomgbKmu/ecdXRx1LbO34UoC4udxnDILp9rEYKN4b1KCV3HrKn1j7vLlpouEuQkkTo1s4p1RSvp35Xp+yVxchcXNZz2JXFyFxcGbErm4yxmWpgK3bjeVKVlVp33j1XvLl+RpbmLnprlat0Nkb3RuR7VsqF/4HHU8RThVoyU6c1eMl+qfRp6W5NHA/ibmK7jgqb0Vp17dd4U//AG/8Tn8p5wqcPc4tOrRmm/R3tap2e7JdL6J+XwNDicTKrOdSo+1ObcpN85N3Z3TVeeNGpuu/vqTdViSS06Nbo5d/fUjcXI3MXOAgrEri5G5i4M2JXFyNzd5Ty1PiFfsaxowtKtNco8or3nb6vkemtVy2Tc2RxOkcjGpqpt8g5R9bn6xXjfDwfdi1pUmuXnFc+r06lrnyw2GhShGnTioQglGMVsktkfUnIYUibZNy50lM2njypvyveAAbzqAAAAAAAAAAAAAAABwmdMhel7WJwcUqmsqlFaKfWcOkvLn8d+7BrlibI3K40TwMnZkeh+eZXTad01o01Z36GLlqZ2yKsUpV8MlHELWUNFGp9p+fPn1VVTi4txknGSbUotNSTTs009mQksLonWUqFVSPp3Wdtwpm5i5G4uaTlsSuYuRuLgzYlcxcjcXMixK4uQuLgzYlcxcjczFNtJJtvRJK7beySBmx6+F8Nq4qtCjRXanN2V9Ipc5SfJJal48B4HSwNCFGly1nO1pTm95v+aJJcjUZEymsBR7dVL1qqk6j37Ed1ST+vV9bI6gmKWDs0zO3XwLTh9H2Dc7vmXw98gAHYSgAAAAAAAAAAAAAAAAAAAAAOPzxkdYxOvh0o4pLVaRjVSXhb5S6S+T0s12APEkbZG5XGqaFkzFY9ND86VIuLlGScZRbjKMk1JSTs009ncjctzPWRljYuvh0o4qK1WijVilpFvlJLaXyelmqiqRcW4yTjJNxlGSakmnZpp7O5BywuidZSpVVI6ndZduFFxcjcxc1HLYlcXI3MXBmxK4uRuYuDNiVyxfwyyj2msdXjov+Wi+b51mv0XzfRnNZJytLiOISkmsPTtKtK7V1ypp9X+iv5F306cYxjGKUYxSjGKVkklZJLkjvpIMy53bEzhtJmXtX7JsSABKlhAAAAAAAAAAAAAAAAAAAAAAAAAAABxWfsjLFxeJw0UsTFd+K0VWKW3/els+e3S3ag8PYj25XGqWJsrVY7Y/Nsk02mmmtGmrNNbpojctP8RcjemUsZhIXrLWtSitZxX+yK9tdOa896quQksSxuspVaimdA/KpK5i5G4uajnsSuejhvD6mJrU6FFdqpUfZiuXVt9EldvyR5Llx/hrlL1Sj6zWjbEVkrJqzp0nqo+Te7+S5M3QxLI6x10tMs77ccnR5e4FTwGHhQpa21nO1nOo/FN/zRJLkbIAnERESyFra1GpZNgADJkAAAAAAAAAAAAAAAAAAAAAAAAAAAAAAFW/iVkf0fbxuFj3HeWIpxXhfOtFdOvTfa9rSMNJpp6p6NPaxqljSRtlNE8DZmZXH5nuYudj+ImSXganp8PH/AISo9l/qqP8Awfuvk/l0vzXA+D1cbiKWHpeKb1la6jBeKcvJL89FzIZ0bmuyruVl8D2P7NU1Oo/DTKfrlf1itG+HoNWT2nWVnGNuaW7+S1uy5jycJ4XTwlClQors06a7K6t85Pzb1fmz1kxDEkbbFkpoEgZl55AANx0gAAAAAAAAAAAAAAAAAAAAAAAAAAAAAAAAAAAHxxmDp16c6VWKqU5pxnF7NM5zJGTqPDvWJQk6s5zlBTlFKSpRfdp6eerel9NNEAeVaiqirueFY1XI5U1Q6kAHo9gAAAAAAAAAAAAAAAAAAAAAAAH/2Q=="/>
          <p:cNvSpPr>
            <a:spLocks noChangeAspect="1" noChangeArrowheads="1"/>
          </p:cNvSpPr>
          <p:nvPr/>
        </p:nvSpPr>
        <p:spPr bwMode="auto">
          <a:xfrm>
            <a:off x="80963" y="-384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sp>
        <p:nvSpPr>
          <p:cNvPr id="24585" name="AutoShape 4" descr="data:image/jpeg;base64,/9j/4AAQSkZJRgABAQAAAQABAAD/2wCEAAkGBg8ODw4QDhAPDQ8SFhEQEBAPDQ4ODhcQFBAYGBMQExIXGyYeFxsjGRgeIDsgLycsLCwsGB4xQTAqNSYrLCkBCQoKDgwOGg8PGjIiHyQ0Ly81MiwsLCoyLCwsLCwsLDMyNCwpLCwyMSwsLCw0LDAsLCk0Mi4tLC0tLC80LCwsMv/AABEIANUA7QMBIgACEQEDEQH/xAAcAAEAAgMBAQEAAAAAAAAAAAAAAgcBBQYEAwj/xAA7EAACAQIEAwQIBQQABwAAAAAAAQIDEQQGITEFQVESIjJhExRSYnGBsdEHkaHB8CMzQkMkNFNyksLh/8QAGwEBAAIDAQEAAAAAAAAAAAAAAAUGAQMEAgf/xAAwEQABAwIFAQYGAgMAAAAAAAAAAQIDBBEFEiExQWETUaGx0fAiMnGBweEUI0KR8f/aAAwDAQACEQMRAD8AvEAAAAAAAAAAAAAAAAAAAAAAAAAAAAAAAAAAAA5rMma1RvSoNSq7Slo4w+8vp+h5cz5tt2qGGlrtOrF7dYwfXz5fHbjLkVVVn+Ef+/QquK4zkvDTrryvd9OvU73JXF3VpzpVJOVSDck5NuThJ63b1bUvqjpSqOEcSeGr06qu1F2klzg/FH8v1SLUpVYzjGUWpRklKLWzTV0zdQzZ2ZV3TyO3A6zt4Mjl+Jun249CYAO8nQAAAAAAAAAAAAAAAAAAAAAAAAAAAAAAAYbtvoAZOIzPm/t9qjhpdzadVPxdYwfTz5/Df45qzZ6btUMO7UtpzX+fur3fr8N+VuQ9VV5vgj27yoYti+a8MC6cr+E9SdzFyNzFyNKrYnc7XIvG7p4Wo9VeVK73jvKHy3+F+hw9yeHxMqU4zg+zOLUovzRthlWJ6OQ7qCqdSTJIm3PVC5QeHgvFYYujCrHRvScb37M1vH+cmj3Fja5HJdNj6Qx7XtRzVuigAHo9gAAAAAAAAAAAAAAAAAAAAAAAAAw3YAN21ei5vkcBmvNnp+1Qw7tR2nNbz8l7v1+G+M25s9O5UMO/6K0nNf5vovd+vw35W5D1dVn+Bm3n+vMqGLYrnvBAunK9/ROhK4uQuLkcVixK4uQuLgzYlcXI3MXBmxvMr8feDrd5v0M7Kot7dJpdV9L+RaMZJpNNNPVNO6a6opG5YWR8VivV3GdKU6UWvQzlJRbi94q+8VyfnbkSVDMqL2a7eXv3uWjA6xyL/Hdqm6dP1+fqdaACXLYAAAAAAAAAAAAAAAAAAAAAAAACv835u9N2sPh5f0tqlRPx9Yxfs+fP4b/bOebL9rDYeWmsa1RPfrTi+nV/LqcTciKuqzf1s25Kpi+J3vBCv1X8epO5i5G5i5GlXsTuYuRuLgzYlcxcjcXMmbEriKbaSTbbSSSu23skuZPCYWpWnGnSi6k5bRjv8fJeZZmWco08GlOpariOc7XjG61jC/13flsb4YHSrZNu8kKHD5Kt2mjeV98mry1kVK1XGJN7xobxXnU6v3dvjsu0SttoZBORQtiSzS8U1LHTMyRp6qAAbTpAAAAAAAAAAAAAAAAAAAAABxudc2eivhsPL+o9KtRPWK9iL9p9eXx29mcs1eqQ9FRaeImt9/Rxf+b8+i+fk6ylNttttt6tt3bb3bZGVdTb+tn3K7i2JdmiwRLryvd0+pm4uRuYuRRUrEri5G5i4FiVxcjcxcGbErnq4Zw2riqsaVGPak93tGMecpPkv5uS4NwerjKqpUl5yk/DGPtS+3MtjgnA6WCpKnSV29ZzfjlLq/tyOqnpllW/BLYfhrqpcztG+f0Pll/LlLA07Q79R/3KrXeb6LpHyNsATjWoxMrdi6xxtjajGJZEAAPR7AAAB4+LcWpYSk6tVvsqySVnKUntGKe7+zPVOaim5NJJNtt2SS3bZVOa8xPG1u62qELqktr9ajXV/oreZy1M/ZN03UjsQrUpYrp8y7e+haOCxtOvTjUpSU4S2a+jXJ+R9yn+BZirYKfap96D8dJvuyX7Pz+pafCeL0sXSVWjK62lF6TjLnGS5MxT1KSpZdFPNBiLKtttnJunoe0AHWSYAAAAAAAAANNmfMUcDR7Wkq07qlB837UvdX/zme3i3FaeEozrVXaMdkvFKT2hHzZT3FuLVMXWnWqvvS2V+7GK2hHyX3fM4qqo7NMrd18CJxOv/jMys+ZfDr6HyxGJnVnKdSTnOTcpSe7Z8rkbi5ClKW6rdSVzFyNxcGLErmLkbi4M2JXPdwXg1XGVVSpLznN+GMfaf25nz4Rwqri60aNFXk9W34Yx5zk+hb/A+CUsFSVKkr85za70pe0/tyOqnp1lW67Eth2HLUuzO0anj0M8F4LSwdJUqS85SfilL2pP+WPeATjWo1LIXNrUYiNalkQAAyegAAAAc3nPM6wdP0dJr1iou7z7EdnUa+nn8DxI9I2q5xqmmbCxXv2Q02fszXbwlGWi/vyXN/8AST+v5dUcPcjKbbbbu3q23d36sxcr8siyOzKUGrqX1MiyO+3RCVz3cH41VwdVVKT8pQfglH2ZL9+Rrri5rRVRboaGOdG5HNWyoXRwPjlLG0lUpOzWk4PxRl0f35mxKS4TxerhKsatGVpLRp+GUecZLmi2+A8epY6kqlN2krKpTb70JdH1XR8/zJumqUlTK7fzLrh+ItqW5XaOTx+hsgAdhKgAAAjVqxhGUpNRjFOUpN2SildtvkrEivPxDzR2m8HRl3V/fkucuVJPot352XJmmaVIm5lOaqqW08avd/1TSZszLLHVu62qELqlHa/Wo11f6L530VyNzFyAc5XKrl3KJLI6Z6vfupK4uQuLnk12JXFyNzFzIsSuenh3D6uJqwpUY9qctuSS5yk+SR8MNh51Zxp04uc5NRjFbtst/KeV4YClradeetWa28oR91frv5LoggWV3QkaGhWpfr8qbr+D0Zcy9SwFLsQ705WdWo1aUpftFcl+7be1AJxrUalk2LoxjY2o1qWRAAD0ewAAAAADVZizBTwNFzn3pyuqVO+spfslzf7tFQ43Gzr1J1asu1ObvJ/RLoktPkbvPODxccTKpie/CTcaM4X9EobqCX+Lty+O5zVyDqpXPfZdEQpmK1UksuRUsicfn0J3MXI3MXOQibE7mLkbmLgWJ3PZwfjNXB1Y1aLs1pKL8Mo84yXQ8FzFzKKqLdD2xzmORzVsqF38D45SxtFVaT8pwfijLnF/fmbEpDgXHauCrKrSd1tODdozj7L/AGfL9C4uD8XpYyjGtRd4vRp+KMlvCS5NfZ7Mm6aoSVLLuXOgrkqW2do5Pdz2gHyxWJhShOpUfZhBOUm+SSuzr2JNVtqppM55kWBw/cf9epeNJaaaa1Gui+rXmVBKbbbbbb1bbu23u2z3cf43PG4idaeifdpx9mmm+zH463fm2a65A1EyyvvxwUrEKpamXT5U29fuSuYuRuLnOR9iVzFyNxcGbEriKbaSTbeiSV229kkQuWP+H2T+z2cZiI95q9Cm1sn/ALWur5dFr0ttiiWR2VDqpaV1Q/I37r3GzyPlH1OHpqyTxM1tv6OD/wAF73V/Lld9WAT0caRtytLrDC2FiMZsgAB7NoAAAAAAAAB8cXhKdaEqdWEakJaSjJXT/nUq7NmSqmDbq0b1cNu3vOn5T6r3vz6u1zEopppq6ejT1VuhomgbKmu/ecdXRx1LbO34UoC4udxnDILp9rEYKN4b1KCV3HrKn1j7vLlpouEuQkkTo1s4p1RSvp35Xp+yVxchcXNZz2JXFyFxcGbErm4yxmWpgK3bjeVKVlVp33j1XvLl+RpbmLnprlat0Nkb3RuR7VsqF/4HHU8RThVoyU6c1eMl+qfRp6W5NHA/ibmK7jgqb0Vp17dd4U//AG/8Tn8p5wqcPc4tOrRmm/R3tap2e7JdL6J+XwNDicTKrOdSo+1ObcpN85N3Z3TVeeNGpuu/vqTdViSS06Nbo5d/fUjcXI3MXOAgrEri5G5i4M2JXFyNzd5Ty1PiFfsaxowtKtNco8or3nb6vkemtVy2Tc2RxOkcjGpqpt8g5R9bn6xXjfDwfdi1pUmuXnFc+r06lrnyw2GhShGnTioQglGMVsktkfUnIYUibZNy50lM2njypvyveAAbzqAAAAAAAAAAAAAAABwmdMhel7WJwcUqmsqlFaKfWcOkvLn8d+7BrlibI3K40TwMnZkeh+eZXTad01o01Z36GLlqZ2yKsUpV8MlHELWUNFGp9p+fPn1VVTi4txknGSbUotNSTTs009mQksLonWUqFVSPp3Wdtwpm5i5G4uaTlsSuYuRuLgzYlcxcjcXMixK4uQuLgzYlcxcjczFNtJJtvRJK7beySBmx6+F8Nq4qtCjRXanN2V9Ipc5SfJJal48B4HSwNCFGly1nO1pTm95v+aJJcjUZEymsBR7dVL1qqk6j37Ed1ST+vV9bI6gmKWDs0zO3XwLTh9H2Dc7vmXw98gAHYSgAAAAAAAAAAAAAAAAAAAAAOPzxkdYxOvh0o4pLVaRjVSXhb5S6S+T0s12APEkbZG5XGqaFkzFY9ND86VIuLlGScZRbjKMk1JSTs009ncjctzPWRljYuvh0o4qK1WijVilpFvlJLaXyelmqiqRcW4yTjJNxlGSakmnZpp7O5BywuidZSpVVI6ndZduFFxcjcxc1HLYlcXI3MXBmxK4uRuYuDNiVyxfwyyj2msdXjov+Wi+b51mv0XzfRnNZJytLiOISkmsPTtKtK7V1ypp9X+iv5F306cYxjGKUYxSjGKVkklZJLkjvpIMy53bEzhtJmXtX7JsSABKlhAAAAAAAAAAAAAAAAAAAAAAAAAAABxWfsjLFxeJw0UsTFd+K0VWKW3/els+e3S3ag8PYj25XGqWJsrVY7Y/Nsk02mmmtGmrNNbpojctP8RcjemUsZhIXrLWtSitZxX+yK9tdOa896quQksSxuspVaimdA/KpK5i5G4uajnsSuejhvD6mJrU6FFdqpUfZiuXVt9EldvyR5Llx/hrlL1Sj6zWjbEVkrJqzp0nqo+Te7+S5M3QxLI6x10tMs77ccnR5e4FTwGHhQpa21nO1nOo/FN/zRJLkbIAnERESyFra1GpZNgADJkAAAAAAAAAAAAAAAAAAAAAAAAAAAAAAFW/iVkf0fbxuFj3HeWIpxXhfOtFdOvTfa9rSMNJpp6p6NPaxqljSRtlNE8DZmZXH5nuYudj+ImSXganp8PH/AISo9l/qqP8Awfuvk/l0vzXA+D1cbiKWHpeKb1la6jBeKcvJL89FzIZ0bmuyruVl8D2P7NU1Oo/DTKfrlf1itG+HoNWT2nWVnGNuaW7+S1uy5jycJ4XTwlClQors06a7K6t85Pzb1fmz1kxDEkbbFkpoEgZl55AANx0gAAAAAAAAAAAAAAAAAAAAAAAAAAAAAAAAAAAHxxmDp16c6VWKqU5pxnF7NM5zJGTqPDvWJQk6s5zlBTlFKSpRfdp6eerel9NNEAeVaiqirueFY1XI5U1Q6kAHo9gAAAAAAAAAAAAAAAAAAAAAAAH/2Q=="/>
          <p:cNvSpPr>
            <a:spLocks noChangeAspect="1" noChangeArrowheads="1"/>
          </p:cNvSpPr>
          <p:nvPr/>
        </p:nvSpPr>
        <p:spPr bwMode="auto">
          <a:xfrm>
            <a:off x="233363" y="-23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sp>
        <p:nvSpPr>
          <p:cNvPr id="24586" name="AutoShape 6" descr="data:image/jpeg;base64,/9j/4AAQSkZJRgABAQAAAQABAAD/2wCEAAkGBg8ODw4QDhAPDQ8SFhEQEBAPDQ4ODhcQFBAYGBMQExIXGyYeFxsjGRgeIDsgLycsLCwsGB4xQTAqNSYrLCkBCQoKDgwOGg8PGjIiHyQ0Ly81MiwsLCoyLCwsLCwsLDMyNCwpLCwyMSwsLCw0LDAsLCk0Mi4tLC0tLC80LCwsMv/AABEIANUA7QMBIgACEQEDEQH/xAAcAAEAAgMBAQEAAAAAAAAAAAAAAgcBBQYEAwj/xAA7EAACAQIEAwQIBQQABwAAAAAAAQIDEQQGITEFQVESIjJhExRSYnGBsdEHkaHB8CMzQkMkNFNyksLh/8QAGwEBAAIDAQEAAAAAAAAAAAAAAAUGAQMEAgf/xAAwEQABAwIFAQYGAgMAAAAAAAAAAQIDBBEFEiExQWETUaGx0fAiMnGBweEUI0KR8f/aAAwDAQACEQMRAD8AvEAAAAAAAAAAAAAAAAAAAAAAAAAAAAAAAAAAAA5rMma1RvSoNSq7Slo4w+8vp+h5cz5tt2qGGlrtOrF7dYwfXz5fHbjLkVVVn+Ef+/QquK4zkvDTrryvd9OvU73JXF3VpzpVJOVSDck5NuThJ63b1bUvqjpSqOEcSeGr06qu1F2klzg/FH8v1SLUpVYzjGUWpRklKLWzTV0zdQzZ2ZV3TyO3A6zt4Mjl+Jun249CYAO8nQAAAAAAAAAAAAAAAAAAAAAAAAAAAAAAAYbtvoAZOIzPm/t9qjhpdzadVPxdYwfTz5/Df45qzZ6btUMO7UtpzX+fur3fr8N+VuQ9VV5vgj27yoYti+a8MC6cr+E9SdzFyNzFyNKrYnc7XIvG7p4Wo9VeVK73jvKHy3+F+hw9yeHxMqU4zg+zOLUovzRthlWJ6OQ7qCqdSTJIm3PVC5QeHgvFYYujCrHRvScb37M1vH+cmj3Fja5HJdNj6Qx7XtRzVuigAHo9gAAAAAAAAAAAAAAAAAAAAAAAAAw3YAN21ei5vkcBmvNnp+1Qw7tR2nNbz8l7v1+G+M25s9O5UMO/6K0nNf5vovd+vw35W5D1dVn+Bm3n+vMqGLYrnvBAunK9/ROhK4uQuLkcVixK4uQuLgzYlcXI3MXBmxvMr8feDrd5v0M7Kot7dJpdV9L+RaMZJpNNNPVNO6a6opG5YWR8VivV3GdKU6UWvQzlJRbi94q+8VyfnbkSVDMqL2a7eXv3uWjA6xyL/Hdqm6dP1+fqdaACXLYAAAAAAAAAAAAAAAAAAAAAAAACv835u9N2sPh5f0tqlRPx9Yxfs+fP4b/bOebL9rDYeWmsa1RPfrTi+nV/LqcTciKuqzf1s25Kpi+J3vBCv1X8epO5i5G5i5GlXsTuYuRuLgzYlcxcjcXMmbEriKbaSTbbSSSu23skuZPCYWpWnGnSi6k5bRjv8fJeZZmWco08GlOpariOc7XjG61jC/13flsb4YHSrZNu8kKHD5Kt2mjeV98mry1kVK1XGJN7xobxXnU6v3dvjsu0SttoZBORQtiSzS8U1LHTMyRp6qAAbTpAAAAAAAAAAAAAAAAAAAAABxudc2eivhsPL+o9KtRPWK9iL9p9eXx29mcs1eqQ9FRaeImt9/Rxf+b8+i+fk6ylNttttt6tt3bb3bZGVdTb+tn3K7i2JdmiwRLryvd0+pm4uRuYuRRUrEri5G5i4FiVxcjcxcGbErnq4Zw2riqsaVGPak93tGMecpPkv5uS4NwerjKqpUl5yk/DGPtS+3MtjgnA6WCpKnSV29ZzfjlLq/tyOqnpllW/BLYfhrqpcztG+f0Pll/LlLA07Q79R/3KrXeb6LpHyNsATjWoxMrdi6xxtjajGJZEAAPR7AAAB4+LcWpYSk6tVvsqySVnKUntGKe7+zPVOaim5NJJNtt2SS3bZVOa8xPG1u62qELqktr9ajXV/oreZy1M/ZN03UjsQrUpYrp8y7e+haOCxtOvTjUpSU4S2a+jXJ+R9yn+BZirYKfap96D8dJvuyX7Pz+pafCeL0sXSVWjK62lF6TjLnGS5MxT1KSpZdFPNBiLKtttnJunoe0AHWSYAAAAAAAAANNmfMUcDR7Wkq07qlB837UvdX/zme3i3FaeEozrVXaMdkvFKT2hHzZT3FuLVMXWnWqvvS2V+7GK2hHyX3fM4qqo7NMrd18CJxOv/jMys+ZfDr6HyxGJnVnKdSTnOTcpSe7Z8rkbi5ClKW6rdSVzFyNxcGLErmLkbi4M2JXPdwXg1XGVVSpLznN+GMfaf25nz4Rwqri60aNFXk9W34Yx5zk+hb/A+CUsFSVKkr85za70pe0/tyOqnp1lW67Eth2HLUuzO0anj0M8F4LSwdJUqS85SfilL2pP+WPeATjWo1LIXNrUYiNalkQAAyegAAAAc3nPM6wdP0dJr1iou7z7EdnUa+nn8DxI9I2q5xqmmbCxXv2Q02fszXbwlGWi/vyXN/8AST+v5dUcPcjKbbbbu3q23d36sxcr8siyOzKUGrqX1MiyO+3RCVz3cH41VwdVVKT8pQfglH2ZL9+Rrri5rRVRboaGOdG5HNWyoXRwPjlLG0lUpOzWk4PxRl0f35mxKS4TxerhKsatGVpLRp+GUecZLmi2+A8epY6kqlN2krKpTb70JdH1XR8/zJumqUlTK7fzLrh+ItqW5XaOTx+hsgAdhKgAAAjVqxhGUpNRjFOUpN2SildtvkrEivPxDzR2m8HRl3V/fkucuVJPot352XJmmaVIm5lOaqqW08avd/1TSZszLLHVu62qELqlHa/Wo11f6L530VyNzFyAc5XKrl3KJLI6Z6vfupK4uQuLnk12JXFyNzFzIsSuenh3D6uJqwpUY9qctuSS5yk+SR8MNh51Zxp04uc5NRjFbtst/KeV4YClradeetWa28oR91frv5LoggWV3QkaGhWpfr8qbr+D0Zcy9SwFLsQ705WdWo1aUpftFcl+7be1AJxrUalk2LoxjY2o1qWRAAD0ewAAAAADVZizBTwNFzn3pyuqVO+spfslzf7tFQ43Gzr1J1asu1ObvJ/RLoktPkbvPODxccTKpie/CTcaM4X9EobqCX+Lty+O5zVyDqpXPfZdEQpmK1UksuRUsicfn0J3MXI3MXOQibE7mLkbmLgWJ3PZwfjNXB1Y1aLs1pKL8Mo84yXQ8FzFzKKqLdD2xzmORzVsqF38D45SxtFVaT8pwfijLnF/fmbEpDgXHauCrKrSd1tODdozj7L/AGfL9C4uD8XpYyjGtRd4vRp+KMlvCS5NfZ7Mm6aoSVLLuXOgrkqW2do5Pdz2gHyxWJhShOpUfZhBOUm+SSuzr2JNVtqppM55kWBw/cf9epeNJaaaa1Gui+rXmVBKbbbbbb1bbu23u2z3cf43PG4idaeifdpx9mmm+zH463fm2a65A1EyyvvxwUrEKpamXT5U29fuSuYuRuLnOR9iVzFyNxcGbEriKbaSTbeiSV229kkQuWP+H2T+z2cZiI95q9Cm1sn/ALWur5dFr0ttiiWR2VDqpaV1Q/I37r3GzyPlH1OHpqyTxM1tv6OD/wAF73V/Lld9WAT0caRtytLrDC2FiMZsgAB7NoAAAAAAAAB8cXhKdaEqdWEakJaSjJXT/nUq7NmSqmDbq0b1cNu3vOn5T6r3vz6u1zEopppq6ejT1VuhomgbKmu/ecdXRx1LbO34UoC4udxnDILp9rEYKN4b1KCV3HrKn1j7vLlpouEuQkkTo1s4p1RSvp35Xp+yVxchcXNZz2JXFyFxcGbErm4yxmWpgK3bjeVKVlVp33j1XvLl+RpbmLnprlat0Nkb3RuR7VsqF/4HHU8RThVoyU6c1eMl+qfRp6W5NHA/ibmK7jgqb0Vp17dd4U//AG/8Tn8p5wqcPc4tOrRmm/R3tap2e7JdL6J+XwNDicTKrOdSo+1ObcpN85N3Z3TVeeNGpuu/vqTdViSS06Nbo5d/fUjcXI3MXOAgrEri5G5i4M2JXFyNzd5Ty1PiFfsaxowtKtNco8or3nb6vkemtVy2Tc2RxOkcjGpqpt8g5R9bn6xXjfDwfdi1pUmuXnFc+r06lrnyw2GhShGnTioQglGMVsktkfUnIYUibZNy50lM2njypvyveAAbzqAAAAAAAAAAAAAAABwmdMhel7WJwcUqmsqlFaKfWcOkvLn8d+7BrlibI3K40TwMnZkeh+eZXTad01o01Z36GLlqZ2yKsUpV8MlHELWUNFGp9p+fPn1VVTi4txknGSbUotNSTTs009mQksLonWUqFVSPp3Wdtwpm5i5G4uaTlsSuYuRuLgzYlcxcjcXMixK4uQuLgzYlcxcjczFNtJJtvRJK7beySBmx6+F8Nq4qtCjRXanN2V9Ipc5SfJJal48B4HSwNCFGly1nO1pTm95v+aJJcjUZEymsBR7dVL1qqk6j37Ed1ST+vV9bI6gmKWDs0zO3XwLTh9H2Dc7vmXw98gAHYSgAAAAAAAAAAAAAAAAAAAAAOPzxkdYxOvh0o4pLVaRjVSXhb5S6S+T0s12APEkbZG5XGqaFkzFY9ND86VIuLlGScZRbjKMk1JSTs009ncjctzPWRljYuvh0o4qK1WijVilpFvlJLaXyelmqiqRcW4yTjJNxlGSakmnZpp7O5BywuidZSpVVI6ndZduFFxcjcxc1HLYlcXI3MXBmxK4uRuYuDNiVyxfwyyj2msdXjov+Wi+b51mv0XzfRnNZJytLiOISkmsPTtKtK7V1ypp9X+iv5F306cYxjGKUYxSjGKVkklZJLkjvpIMy53bEzhtJmXtX7JsSABKlhAAAAAAAAAAAAAAAAAAAAAAAAAAABxWfsjLFxeJw0UsTFd+K0VWKW3/els+e3S3ag8PYj25XGqWJsrVY7Y/Nsk02mmmtGmrNNbpojctP8RcjemUsZhIXrLWtSitZxX+yK9tdOa896quQksSxuspVaimdA/KpK5i5G4uajnsSuejhvD6mJrU6FFdqpUfZiuXVt9EldvyR5Llx/hrlL1Sj6zWjbEVkrJqzp0nqo+Te7+S5M3QxLI6x10tMs77ccnR5e4FTwGHhQpa21nO1nOo/FN/zRJLkbIAnERESyFra1GpZNgADJkAAAAAAAAAAAAAAAAAAAAAAAAAAAAAAFW/iVkf0fbxuFj3HeWIpxXhfOtFdOvTfa9rSMNJpp6p6NPaxqljSRtlNE8DZmZXH5nuYudj+ImSXganp8PH/AISo9l/qqP8Awfuvk/l0vzXA+D1cbiKWHpeKb1la6jBeKcvJL89FzIZ0bmuyruVl8D2P7NU1Oo/DTKfrlf1itG+HoNWT2nWVnGNuaW7+S1uy5jycJ4XTwlClQors06a7K6t85Pzb1fmz1kxDEkbbFkpoEgZl55AANx0gAAAAAAAAAAAAAAAAAAAAAAAAAAAAAAAAAAAHxxmDp16c6VWKqU5pxnF7NM5zJGTqPDvWJQk6s5zlBTlFKSpRfdp6eerel9NNEAeVaiqirueFY1XI5U1Q6kAHo9gAAAAAAAAAAAAAAAAAAAAAAAH/2Q=="/>
          <p:cNvSpPr>
            <a:spLocks noChangeAspect="1" noChangeArrowheads="1"/>
          </p:cNvSpPr>
          <p:nvPr/>
        </p:nvSpPr>
        <p:spPr bwMode="auto">
          <a:xfrm>
            <a:off x="385763" y="-793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sp>
        <p:nvSpPr>
          <p:cNvPr id="24587" name="AutoShape 8" descr="data:image/jpeg;base64,/9j/4AAQSkZJRgABAQAAAQABAAD/2wCEAAkGBg8ODw4QDhAPDQ8SFhEQEBAPDQ4ODhcQFBAYGBMQExIXGyYeFxsjGRgeIDsgLycsLCwsGB4xQTAqNSYrLCkBCQoKDgwOGg8PGjIiHyQ0Ly81MiwsLCoyLCwsLCwsLDMyNCwpLCwyMSwsLCw0LDAsLCk0Mi4tLC0tLC80LCwsMv/AABEIANUA7QMBIgACEQEDEQH/xAAcAAEAAgMBAQEAAAAAAAAAAAAAAgcBBQYEAwj/xAA7EAACAQIEAwQIBQQABwAAAAAAAQIDEQQGITEFQVESIjJhExRSYnGBsdEHkaHB8CMzQkMkNFNyksLh/8QAGwEBAAIDAQEAAAAAAAAAAAAAAAUGAQMEAgf/xAAwEQABAwIFAQYGAgMAAAAAAAAAAQIDBBEFEiExQWETUaGx0fAiMnGBweEUI0KR8f/aAAwDAQACEQMRAD8AvEAAAAAAAAAAAAAAAAAAAAAAAAAAAAAAAAAAAA5rMma1RvSoNSq7Slo4w+8vp+h5cz5tt2qGGlrtOrF7dYwfXz5fHbjLkVVVn+Ef+/QquK4zkvDTrryvd9OvU73JXF3VpzpVJOVSDck5NuThJ63b1bUvqjpSqOEcSeGr06qu1F2klzg/FH8v1SLUpVYzjGUWpRklKLWzTV0zdQzZ2ZV3TyO3A6zt4Mjl+Jun249CYAO8nQAAAAAAAAAAAAAAAAAAAAAAAAAAAAAAAYbtvoAZOIzPm/t9qjhpdzadVPxdYwfTz5/Df45qzZ6btUMO7UtpzX+fur3fr8N+VuQ9VV5vgj27yoYti+a8MC6cr+E9SdzFyNzFyNKrYnc7XIvG7p4Wo9VeVK73jvKHy3+F+hw9yeHxMqU4zg+zOLUovzRthlWJ6OQ7qCqdSTJIm3PVC5QeHgvFYYujCrHRvScb37M1vH+cmj3Fja5HJdNj6Qx7XtRzVuigAHo9gAAAAAAAAAAAAAAAAAAAAAAAAAw3YAN21ei5vkcBmvNnp+1Qw7tR2nNbz8l7v1+G+M25s9O5UMO/6K0nNf5vovd+vw35W5D1dVn+Bm3n+vMqGLYrnvBAunK9/ROhK4uQuLkcVixK4uQuLgzYlcXI3MXBmxvMr8feDrd5v0M7Kot7dJpdV9L+RaMZJpNNNPVNO6a6opG5YWR8VivV3GdKU6UWvQzlJRbi94q+8VyfnbkSVDMqL2a7eXv3uWjA6xyL/Hdqm6dP1+fqdaACXLYAAAAAAAAAAAAAAAAAAAAAAAACv835u9N2sPh5f0tqlRPx9Yxfs+fP4b/bOebL9rDYeWmsa1RPfrTi+nV/LqcTciKuqzf1s25Kpi+J3vBCv1X8epO5i5G5i5GlXsTuYuRuLgzYlcxcjcXMmbEriKbaSTbbSSSu23skuZPCYWpWnGnSi6k5bRjv8fJeZZmWco08GlOpariOc7XjG61jC/13flsb4YHSrZNu8kKHD5Kt2mjeV98mry1kVK1XGJN7xobxXnU6v3dvjsu0SttoZBORQtiSzS8U1LHTMyRp6qAAbTpAAAAAAAAAAAAAAAAAAAAABxudc2eivhsPL+o9KtRPWK9iL9p9eXx29mcs1eqQ9FRaeImt9/Rxf+b8+i+fk6ylNttttt6tt3bb3bZGVdTb+tn3K7i2JdmiwRLryvd0+pm4uRuYuRRUrEri5G5i4FiVxcjcxcGbErnq4Zw2riqsaVGPak93tGMecpPkv5uS4NwerjKqpUl5yk/DGPtS+3MtjgnA6WCpKnSV29ZzfjlLq/tyOqnpllW/BLYfhrqpcztG+f0Pll/LlLA07Q79R/3KrXeb6LpHyNsATjWoxMrdi6xxtjajGJZEAAPR7AAAB4+LcWpYSk6tVvsqySVnKUntGKe7+zPVOaim5NJJNtt2SS3bZVOa8xPG1u62qELqktr9ajXV/oreZy1M/ZN03UjsQrUpYrp8y7e+haOCxtOvTjUpSU4S2a+jXJ+R9yn+BZirYKfap96D8dJvuyX7Pz+pafCeL0sXSVWjK62lF6TjLnGS5MxT1KSpZdFPNBiLKtttnJunoe0AHWSYAAAAAAAAANNmfMUcDR7Wkq07qlB837UvdX/zme3i3FaeEozrVXaMdkvFKT2hHzZT3FuLVMXWnWqvvS2V+7GK2hHyX3fM4qqo7NMrd18CJxOv/jMys+ZfDr6HyxGJnVnKdSTnOTcpSe7Z8rkbi5ClKW6rdSVzFyNxcGLErmLkbi4M2JXPdwXg1XGVVSpLznN+GMfaf25nz4Rwqri60aNFXk9W34Yx5zk+hb/A+CUsFSVKkr85za70pe0/tyOqnp1lW67Eth2HLUuzO0anj0M8F4LSwdJUqS85SfilL2pP+WPeATjWo1LIXNrUYiNalkQAAyegAAAAc3nPM6wdP0dJr1iou7z7EdnUa+nn8DxI9I2q5xqmmbCxXv2Q02fszXbwlGWi/vyXN/8AST+v5dUcPcjKbbbbu3q23d36sxcr8siyOzKUGrqX1MiyO+3RCVz3cH41VwdVVKT8pQfglH2ZL9+Rrri5rRVRboaGOdG5HNWyoXRwPjlLG0lUpOzWk4PxRl0f35mxKS4TxerhKsatGVpLRp+GUecZLmi2+A8epY6kqlN2krKpTb70JdH1XR8/zJumqUlTK7fzLrh+ItqW5XaOTx+hsgAdhKgAAAjVqxhGUpNRjFOUpN2SildtvkrEivPxDzR2m8HRl3V/fkucuVJPot352XJmmaVIm5lOaqqW08avd/1TSZszLLHVu62qELqlHa/Wo11f6L530VyNzFyAc5XKrl3KJLI6Z6vfupK4uQuLnk12JXFyNzFzIsSuenh3D6uJqwpUY9qctuSS5yk+SR8MNh51Zxp04uc5NRjFbtst/KeV4YClradeetWa28oR91frv5LoggWV3QkaGhWpfr8qbr+D0Zcy9SwFLsQ705WdWo1aUpftFcl+7be1AJxrUalk2LoxjY2o1qWRAAD0ewAAAAADVZizBTwNFzn3pyuqVO+spfslzf7tFQ43Gzr1J1asu1ObvJ/RLoktPkbvPODxccTKpie/CTcaM4X9EobqCX+Lty+O5zVyDqpXPfZdEQpmK1UksuRUsicfn0J3MXI3MXOQibE7mLkbmLgWJ3PZwfjNXB1Y1aLs1pKL8Mo84yXQ8FzFzKKqLdD2xzmORzVsqF38D45SxtFVaT8pwfijLnF/fmbEpDgXHauCrKrSd1tODdozj7L/AGfL9C4uD8XpYyjGtRd4vRp+KMlvCS5NfZ7Mm6aoSVLLuXOgrkqW2do5Pdz2gHyxWJhShOpUfZhBOUm+SSuzr2JNVtqppM55kWBw/cf9epeNJaaaa1Gui+rXmVBKbbbbbb1bbu23u2z3cf43PG4idaeifdpx9mmm+zH463fm2a65A1EyyvvxwUrEKpamXT5U29fuSuYuRuLnOR9iVzFyNxcGbEriKbaSTbeiSV229kkQuWP+H2T+z2cZiI95q9Cm1sn/ALWur5dFr0ttiiWR2VDqpaV1Q/I37r3GzyPlH1OHpqyTxM1tv6OD/wAF73V/Lld9WAT0caRtytLrDC2FiMZsgAB7NoAAAAAAAAB8cXhKdaEqdWEakJaSjJXT/nUq7NmSqmDbq0b1cNu3vOn5T6r3vz6u1zEopppq6ejT1VuhomgbKmu/ecdXRx1LbO34UoC4udxnDILp9rEYKN4b1KCV3HrKn1j7vLlpouEuQkkTo1s4p1RSvp35Xp+yVxchcXNZz2JXFyFxcGbErm4yxmWpgK3bjeVKVlVp33j1XvLl+RpbmLnprlat0Nkb3RuR7VsqF/4HHU8RThVoyU6c1eMl+qfRp6W5NHA/ibmK7jgqb0Vp17dd4U//AG/8Tn8p5wqcPc4tOrRmm/R3tap2e7JdL6J+XwNDicTKrOdSo+1ObcpN85N3Z3TVeeNGpuu/vqTdViSS06Nbo5d/fUjcXI3MXOAgrEri5G5i4M2JXFyNzd5Ty1PiFfsaxowtKtNco8or3nb6vkemtVy2Tc2RxOkcjGpqpt8g5R9bn6xXjfDwfdi1pUmuXnFc+r06lrnyw2GhShGnTioQglGMVsktkfUnIYUibZNy50lM2njypvyveAAbzqAAAAAAAAAAAAAAABwmdMhel7WJwcUqmsqlFaKfWcOkvLn8d+7BrlibI3K40TwMnZkeh+eZXTad01o01Z36GLlqZ2yKsUpV8MlHELWUNFGp9p+fPn1VVTi4txknGSbUotNSTTs009mQksLonWUqFVSPp3Wdtwpm5i5G4uaTlsSuYuRuLgzYlcxcjcXMixK4uQuLgzYlcxcjczFNtJJtvRJK7beySBmx6+F8Nq4qtCjRXanN2V9Ipc5SfJJal48B4HSwNCFGly1nO1pTm95v+aJJcjUZEymsBR7dVL1qqk6j37Ed1ST+vV9bI6gmKWDs0zO3XwLTh9H2Dc7vmXw98gAHYSgAAAAAAAAAAAAAAAAAAAAAOPzxkdYxOvh0o4pLVaRjVSXhb5S6S+T0s12APEkbZG5XGqaFkzFY9ND86VIuLlGScZRbjKMk1JSTs009ncjctzPWRljYuvh0o4qK1WijVilpFvlJLaXyelmqiqRcW4yTjJNxlGSakmnZpp7O5BywuidZSpVVI6ndZduFFxcjcxc1HLYlcXI3MXBmxK4uRuYuDNiVyxfwyyj2msdXjov+Wi+b51mv0XzfRnNZJytLiOISkmsPTtKtK7V1ypp9X+iv5F306cYxjGKUYxSjGKVkklZJLkjvpIMy53bEzhtJmXtX7JsSABKlhAAAAAAAAAAAAAAAAAAAAAAAAAAABxWfsjLFxeJw0UsTFd+K0VWKW3/els+e3S3ag8PYj25XGqWJsrVY7Y/Nsk02mmmtGmrNNbpojctP8RcjemUsZhIXrLWtSitZxX+yK9tdOa896quQksSxuspVaimdA/KpK5i5G4uajnsSuejhvD6mJrU6FFdqpUfZiuXVt9EldvyR5Llx/hrlL1Sj6zWjbEVkrJqzp0nqo+Te7+S5M3QxLI6x10tMs77ccnR5e4FTwGHhQpa21nO1nOo/FN/zRJLkbIAnERESyFra1GpZNgADJkAAAAAAAAAAAAAAAAAAAAAAAAAAAAAAFW/iVkf0fbxuFj3HeWIpxXhfOtFdOvTfa9rSMNJpp6p6NPaxqljSRtlNE8DZmZXH5nuYudj+ImSXganp8PH/AISo9l/qqP8Awfuvk/l0vzXA+D1cbiKWHpeKb1la6jBeKcvJL89FzIZ0bmuyruVl8D2P7NU1Oo/DTKfrlf1itG+HoNWT2nWVnGNuaW7+S1uy5jycJ4XTwlClQors06a7K6t85Pzb1fmz1kxDEkbbFkpoEgZl55AANx0gAAAAAAAAAAAAAAAAAAAAAAAAAAAAAAAAAAAHxxmDp16c6VWKqU5pxnF7NM5zJGTqPDvWJQk6s5zlBTlFKSpRfdp6eerel9NNEAeVaiqirueFY1XI5U1Q6kAHo9gAAAAAAAAAAAAAAAAAAAAAAAH/2Q=="/>
          <p:cNvSpPr>
            <a:spLocks noChangeAspect="1" noChangeArrowheads="1"/>
          </p:cNvSpPr>
          <p:nvPr/>
        </p:nvSpPr>
        <p:spPr bwMode="auto">
          <a:xfrm>
            <a:off x="538163" y="730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pic>
        <p:nvPicPr>
          <p:cNvPr id="2458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1828800"/>
            <a:ext cx="704850" cy="63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307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6A5715-5558-4D3A-BA94-5C9E0204FA69}" type="slidenum">
              <a:rPr lang="en-US" altLang="en-US" sz="1200" smtClean="0">
                <a:latin typeface="Verdana" panose="020B0604030504040204" pitchFamily="34" charset="0"/>
              </a:rPr>
              <a:pPr>
                <a:spcBef>
                  <a:spcPct val="0"/>
                </a:spcBef>
                <a:buFontTx/>
                <a:buNone/>
              </a:pPr>
              <a:t>21</a:t>
            </a:fld>
            <a:endParaRPr lang="en-US" altLang="en-US" sz="1200">
              <a:latin typeface="Verdana" panose="020B0604030504040204" pitchFamily="34" charset="0"/>
            </a:endParaRPr>
          </a:p>
        </p:txBody>
      </p:sp>
      <p:sp>
        <p:nvSpPr>
          <p:cNvPr id="30724" name="Text Box 3"/>
          <p:cNvSpPr txBox="1">
            <a:spLocks noChangeArrowheads="1"/>
          </p:cNvSpPr>
          <p:nvPr/>
        </p:nvSpPr>
        <p:spPr bwMode="auto">
          <a:xfrm>
            <a:off x="146050" y="1466850"/>
            <a:ext cx="899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i="1" dirty="0">
                <a:solidFill>
                  <a:srgbClr val="00B050"/>
                </a:solidFill>
                <a:latin typeface="Arial" panose="020B0604020202020204" pitchFamily="34" charset="0"/>
              </a:rPr>
              <a:t>Excel: </a:t>
            </a:r>
            <a:r>
              <a:rPr lang="en-US" altLang="en-US" sz="1800" dirty="0" err="1">
                <a:latin typeface="Arial" panose="020B0604020202020204" pitchFamily="34" charset="0"/>
              </a:rPr>
              <a:t>StatTools</a:t>
            </a:r>
            <a:r>
              <a:rPr lang="en-US" altLang="en-US" sz="1800" dirty="0">
                <a:latin typeface="Arial" panose="020B0604020202020204" pitchFamily="34" charset="0"/>
              </a:rPr>
              <a:t> </a:t>
            </a:r>
            <a:r>
              <a:rPr lang="en-US" altLang="en-US" sz="1800" dirty="0">
                <a:latin typeface="Arial" panose="020B0604020202020204" pitchFamily="34" charset="0"/>
                <a:sym typeface="Wingdings" panose="05000000000000000000" pitchFamily="2" charset="2"/>
              </a:rPr>
              <a:t> Statistical Inference  Confidence Interval  Mean</a:t>
            </a:r>
            <a:endParaRPr lang="en-US" altLang="en-US" sz="1800" dirty="0">
              <a:latin typeface="Arial" panose="020B0604020202020204" pitchFamily="34" charset="0"/>
            </a:endParaRPr>
          </a:p>
        </p:txBody>
      </p:sp>
      <p:pic>
        <p:nvPicPr>
          <p:cNvPr id="30725" name="Picture 3"/>
          <p:cNvPicPr>
            <a:picLocks noChangeAspect="1" noChangeArrowheads="1"/>
          </p:cNvPicPr>
          <p:nvPr/>
        </p:nvPicPr>
        <p:blipFill>
          <a:blip r:embed="rId2">
            <a:extLst>
              <a:ext uri="{28A0092B-C50C-407E-A947-70E740481C1C}">
                <a14:useLocalDpi xmlns:a14="http://schemas.microsoft.com/office/drawing/2010/main" val="0"/>
              </a:ext>
            </a:extLst>
          </a:blip>
          <a:srcRect l="8206" t="1167" r="71825" b="73447"/>
          <a:stretch>
            <a:fillRect/>
          </a:stretch>
        </p:blipFill>
        <p:spPr bwMode="auto">
          <a:xfrm>
            <a:off x="266700" y="2066925"/>
            <a:ext cx="6391275" cy="2538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726" name="Straight Arrow Connector 2"/>
          <p:cNvCxnSpPr>
            <a:cxnSpLocks noChangeShapeType="1"/>
          </p:cNvCxnSpPr>
          <p:nvPr/>
        </p:nvCxnSpPr>
        <p:spPr bwMode="auto">
          <a:xfrm>
            <a:off x="4991100" y="3336925"/>
            <a:ext cx="2133600" cy="0"/>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0728" name="TextBox 3"/>
          <p:cNvSpPr txBox="1">
            <a:spLocks noChangeArrowheads="1"/>
          </p:cNvSpPr>
          <p:nvPr/>
        </p:nvSpPr>
        <p:spPr bwMode="auto">
          <a:xfrm>
            <a:off x="7086600" y="3127653"/>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solidFill>
                  <a:srgbClr val="FF0000"/>
                </a:solidFill>
                <a:latin typeface="Verdana" panose="020B0604030504040204" pitchFamily="34" charset="0"/>
              </a:rPr>
              <a:t>For </a:t>
            </a:r>
            <a:r>
              <a:rPr lang="el-GR" altLang="en-US" sz="1800" i="1" dirty="0">
                <a:solidFill>
                  <a:srgbClr val="FF0000"/>
                </a:solidFill>
                <a:latin typeface="Times New Roman" panose="02020603050405020304" pitchFamily="18" charset="0"/>
                <a:cs typeface="Times New Roman" panose="02020603050405020304" pitchFamily="18" charset="0"/>
              </a:rPr>
              <a:t>μ</a:t>
            </a:r>
            <a:endParaRPr lang="en-US" altLang="en-US" sz="1800" i="1" dirty="0">
              <a:solidFill>
                <a:srgbClr val="FF0000"/>
              </a:solidFill>
              <a:latin typeface="Times New Roman" panose="02020603050405020304" pitchFamily="18" charset="0"/>
              <a:cs typeface="Times New Roman" panose="02020603050405020304" pitchFamily="18" charset="0"/>
            </a:endParaRPr>
          </a:p>
        </p:txBody>
      </p:sp>
      <p:pic>
        <p:nvPicPr>
          <p:cNvPr id="30729" name="Picture 4"/>
          <p:cNvPicPr>
            <a:picLocks noChangeAspect="1" noChangeArrowheads="1"/>
          </p:cNvPicPr>
          <p:nvPr/>
        </p:nvPicPr>
        <p:blipFill>
          <a:blip r:embed="rId3">
            <a:extLst>
              <a:ext uri="{28A0092B-C50C-407E-A947-70E740481C1C}">
                <a14:useLocalDpi xmlns:a14="http://schemas.microsoft.com/office/drawing/2010/main" val="0"/>
              </a:ext>
            </a:extLst>
          </a:blip>
          <a:srcRect l="18814" t="30792" r="65654" b="35555"/>
          <a:stretch>
            <a:fillRect/>
          </a:stretch>
        </p:blipFill>
        <p:spPr bwMode="auto">
          <a:xfrm>
            <a:off x="4159250" y="4191000"/>
            <a:ext cx="379730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0" name="Oval 5"/>
          <p:cNvSpPr>
            <a:spLocks noChangeArrowheads="1"/>
          </p:cNvSpPr>
          <p:nvPr/>
        </p:nvSpPr>
        <p:spPr bwMode="auto">
          <a:xfrm>
            <a:off x="5638800" y="4267200"/>
            <a:ext cx="1600200" cy="33813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sp>
        <p:nvSpPr>
          <p:cNvPr id="30731" name="Oval 16"/>
          <p:cNvSpPr>
            <a:spLocks noChangeArrowheads="1"/>
          </p:cNvSpPr>
          <p:nvPr/>
        </p:nvSpPr>
        <p:spPr bwMode="auto">
          <a:xfrm>
            <a:off x="3962400" y="5867400"/>
            <a:ext cx="1600200" cy="41433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sp>
        <p:nvSpPr>
          <p:cNvPr id="30732" name="Oval 17"/>
          <p:cNvSpPr>
            <a:spLocks noChangeArrowheads="1"/>
          </p:cNvSpPr>
          <p:nvPr/>
        </p:nvSpPr>
        <p:spPr bwMode="auto">
          <a:xfrm>
            <a:off x="6057900" y="5948363"/>
            <a:ext cx="1600200" cy="33972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sp>
        <p:nvSpPr>
          <p:cNvPr id="2" name="Date Placeholder 1"/>
          <p:cNvSpPr>
            <a:spLocks noGrp="1"/>
          </p:cNvSpPr>
          <p:nvPr>
            <p:ph type="dt" sz="quarter" idx="10"/>
          </p:nvPr>
        </p:nvSpPr>
        <p:spPr/>
        <p:txBody>
          <a:bodyPr/>
          <a:lstStyle/>
          <a:p>
            <a:pPr>
              <a:defRPr/>
            </a:pPr>
            <a:r>
              <a:rPr lang="en-US"/>
              <a:t>MBC638-Chernobai</a:t>
            </a:r>
          </a:p>
        </p:txBody>
      </p:sp>
      <p:sp>
        <p:nvSpPr>
          <p:cNvPr id="17" name="Rectangle 16"/>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0735"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400" b="1" i="1" dirty="0">
                <a:latin typeface="Arial" panose="020B0604020202020204" pitchFamily="34" charset="0"/>
              </a:rPr>
              <a:t>μ</a:t>
            </a:r>
            <a:r>
              <a:rPr lang="en-US" altLang="en-US" sz="2400" b="1" dirty="0">
                <a:latin typeface="Arial" panose="020B0604020202020204" pitchFamily="34" charset="0"/>
              </a:rPr>
              <a:t> </a:t>
            </a:r>
            <a:r>
              <a:rPr lang="en-US" altLang="en-US" sz="2800" b="1" dirty="0">
                <a:latin typeface="Times New Roman" panose="02020603050405020304" pitchFamily="18" charset="0"/>
                <a:cs typeface="Times New Roman" panose="02020603050405020304" pitchFamily="18" charset="0"/>
              </a:rPr>
              <a:t> in Excel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31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0DFB86-7385-4D85-A4D2-53BD327A3CA8}" type="slidenum">
              <a:rPr lang="en-US" altLang="en-US" sz="1200" smtClean="0">
                <a:latin typeface="Verdana" panose="020B0604030504040204" pitchFamily="34" charset="0"/>
              </a:rPr>
              <a:pPr>
                <a:spcBef>
                  <a:spcPct val="0"/>
                </a:spcBef>
                <a:buFontTx/>
                <a:buNone/>
              </a:pPr>
              <a:t>22</a:t>
            </a:fld>
            <a:endParaRPr lang="en-US" altLang="en-US" sz="1200">
              <a:latin typeface="Verdana" panose="020B0604030504040204" pitchFamily="34" charset="0"/>
            </a:endParaRPr>
          </a:p>
        </p:txBody>
      </p:sp>
      <p:sp>
        <p:nvSpPr>
          <p:cNvPr id="31748" name="Text Box 3"/>
          <p:cNvSpPr txBox="1">
            <a:spLocks noChangeArrowheads="1"/>
          </p:cNvSpPr>
          <p:nvPr/>
        </p:nvSpPr>
        <p:spPr bwMode="auto">
          <a:xfrm>
            <a:off x="152400" y="1447800"/>
            <a:ext cx="792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i="1">
                <a:solidFill>
                  <a:srgbClr val="00B050"/>
                </a:solidFill>
                <a:latin typeface="Arial" panose="020B0604020202020204" pitchFamily="34" charset="0"/>
              </a:rPr>
              <a:t>Excel: </a:t>
            </a:r>
            <a:r>
              <a:rPr lang="en-US" altLang="en-US" sz="1800">
                <a:latin typeface="Arial" panose="020B0604020202020204" pitchFamily="34" charset="0"/>
              </a:rPr>
              <a:t>StatTools </a:t>
            </a:r>
            <a:r>
              <a:rPr lang="en-US" altLang="en-US" sz="1800">
                <a:latin typeface="Arial" panose="020B0604020202020204" pitchFamily="34" charset="0"/>
                <a:sym typeface="Wingdings" panose="05000000000000000000" pitchFamily="2" charset="2"/>
              </a:rPr>
              <a:t> Statistical Inference  Sample Size Selection</a:t>
            </a:r>
            <a:endParaRPr lang="en-US" altLang="en-US" sz="1800">
              <a:latin typeface="Arial" panose="020B0604020202020204" pitchFamily="34" charset="0"/>
            </a:endParaRPr>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l="9804" r="73389" b="70419"/>
          <a:stretch>
            <a:fillRect/>
          </a:stretch>
        </p:blipFill>
        <p:spPr bwMode="auto">
          <a:xfrm>
            <a:off x="2057400" y="1982788"/>
            <a:ext cx="4970463" cy="2733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0" name="Picture 3"/>
          <p:cNvPicPr>
            <a:picLocks noChangeAspect="1" noChangeArrowheads="1"/>
          </p:cNvPicPr>
          <p:nvPr/>
        </p:nvPicPr>
        <p:blipFill>
          <a:blip r:embed="rId3">
            <a:extLst>
              <a:ext uri="{28A0092B-C50C-407E-A947-70E740481C1C}">
                <a14:useLocalDpi xmlns:a14="http://schemas.microsoft.com/office/drawing/2010/main" val="0"/>
              </a:ext>
            </a:extLst>
          </a:blip>
          <a:srcRect l="15546" t="24800" r="65781" b="56078"/>
          <a:stretch>
            <a:fillRect/>
          </a:stretch>
        </p:blipFill>
        <p:spPr bwMode="auto">
          <a:xfrm>
            <a:off x="2286000" y="4813300"/>
            <a:ext cx="4343400" cy="1389062"/>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2" name="Oval 17"/>
          <p:cNvSpPr>
            <a:spLocks noChangeArrowheads="1"/>
          </p:cNvSpPr>
          <p:nvPr/>
        </p:nvSpPr>
        <p:spPr bwMode="auto">
          <a:xfrm>
            <a:off x="2255838" y="5126037"/>
            <a:ext cx="1600200" cy="203200"/>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sp>
        <p:nvSpPr>
          <p:cNvPr id="31754" name="TextBox 1"/>
          <p:cNvSpPr txBox="1">
            <a:spLocks noChangeArrowheads="1"/>
          </p:cNvSpPr>
          <p:nvPr/>
        </p:nvSpPr>
        <p:spPr bwMode="auto">
          <a:xfrm>
            <a:off x="4876800" y="5295900"/>
            <a:ext cx="990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000" b="1">
                <a:solidFill>
                  <a:srgbClr val="FF0000"/>
                </a:solidFill>
                <a:latin typeface="Arial" panose="020B0604020202020204" pitchFamily="34" charset="0"/>
                <a:cs typeface="Arial" panose="020B0604020202020204" pitchFamily="34" charset="0"/>
              </a:rPr>
              <a:t>Desired m.e.</a:t>
            </a:r>
          </a:p>
        </p:txBody>
      </p:sp>
      <p:sp>
        <p:nvSpPr>
          <p:cNvPr id="31756" name="TextBox 19"/>
          <p:cNvSpPr txBox="1">
            <a:spLocks noChangeArrowheads="1"/>
          </p:cNvSpPr>
          <p:nvPr/>
        </p:nvSpPr>
        <p:spPr bwMode="auto">
          <a:xfrm>
            <a:off x="4876800" y="5507037"/>
            <a:ext cx="990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000" b="1">
                <a:solidFill>
                  <a:srgbClr val="FF0000"/>
                </a:solidFill>
                <a:latin typeface="Arial" panose="020B0604020202020204" pitchFamily="34" charset="0"/>
                <a:cs typeface="Arial" panose="020B0604020202020204" pitchFamily="34" charset="0"/>
              </a:rPr>
              <a:t>Sigma or s</a:t>
            </a:r>
          </a:p>
        </p:txBody>
      </p:sp>
      <p:sp>
        <p:nvSpPr>
          <p:cNvPr id="2" name="Date Placeholder 1"/>
          <p:cNvSpPr>
            <a:spLocks noGrp="1"/>
          </p:cNvSpPr>
          <p:nvPr>
            <p:ph type="dt" sz="quarter" idx="10"/>
          </p:nvPr>
        </p:nvSpPr>
        <p:spPr/>
        <p:txBody>
          <a:bodyPr/>
          <a:lstStyle/>
          <a:p>
            <a:pPr>
              <a:defRPr/>
            </a:pPr>
            <a:r>
              <a:rPr lang="en-US"/>
              <a:t>MBC638-Chernobai</a:t>
            </a:r>
          </a:p>
        </p:txBody>
      </p:sp>
      <p:sp>
        <p:nvSpPr>
          <p:cNvPr id="18" name="Rectangle 17"/>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760" name="Rectangle 3"/>
          <p:cNvSpPr>
            <a:spLocks noGrp="1" noChangeArrowheads="1"/>
          </p:cNvSpPr>
          <p:nvPr>
            <p:ph type="title"/>
          </p:nvPr>
        </p:nvSpPr>
        <p:spPr>
          <a:xfrm>
            <a:off x="606425" y="250825"/>
            <a:ext cx="7886700" cy="1325563"/>
          </a:xfrm>
        </p:spPr>
        <p:txBody>
          <a:bodyPr/>
          <a:lstStyle/>
          <a:p>
            <a:pPr algn="l" eaLnBrk="1" hangingPunct="1"/>
            <a:r>
              <a:rPr lang="en-US" altLang="en-US" sz="2400" b="1">
                <a:latin typeface="Arial" panose="020B0604020202020204" pitchFamily="34" charset="0"/>
              </a:rPr>
              <a:t>Selecting sample size </a:t>
            </a:r>
            <a:r>
              <a:rPr lang="en-US" altLang="en-US" sz="2800" b="1">
                <a:latin typeface="Times New Roman" panose="02020603050405020304" pitchFamily="18" charset="0"/>
                <a:cs typeface="Times New Roman" panose="02020603050405020304" pitchFamily="18" charset="0"/>
              </a:rPr>
              <a:t>in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81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0F82E81-73AE-4AD7-B30B-E93D84E156F4}" type="slidenum">
              <a:rPr lang="en-US" altLang="en-US" sz="1200" smtClean="0">
                <a:latin typeface="Verdana" panose="020B0604030504040204" pitchFamily="34" charset="0"/>
              </a:rPr>
              <a:pPr>
                <a:spcBef>
                  <a:spcPct val="0"/>
                </a:spcBef>
                <a:buFontTx/>
                <a:buNone/>
              </a:pPr>
              <a:t>3</a:t>
            </a:fld>
            <a:endParaRPr lang="en-US" altLang="en-US" sz="1200">
              <a:latin typeface="Verdana" panose="020B0604030504040204" pitchFamily="34" charset="0"/>
            </a:endParaRPr>
          </a:p>
        </p:txBody>
      </p:sp>
      <p:sp>
        <p:nvSpPr>
          <p:cNvPr id="8196" name="Text Box 4"/>
          <p:cNvSpPr txBox="1">
            <a:spLocks noChangeArrowheads="1"/>
          </p:cNvSpPr>
          <p:nvPr/>
        </p:nvSpPr>
        <p:spPr bwMode="auto">
          <a:xfrm>
            <a:off x="609600" y="1752600"/>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342900" indent="-342900">
              <a:spcBef>
                <a:spcPct val="50000"/>
              </a:spcBef>
              <a:buClr>
                <a:srgbClr val="C00000"/>
              </a:buClr>
              <a:buFont typeface="Arial" panose="020B0604020202020204" pitchFamily="34" charset="0"/>
              <a:buChar char="■"/>
              <a:defRPr/>
            </a:pPr>
            <a:r>
              <a:rPr lang="en-US" altLang="en-US" sz="2000" b="1" dirty="0">
                <a:solidFill>
                  <a:srgbClr val="009900"/>
                </a:solidFill>
                <a:latin typeface="+mn-lt"/>
              </a:rPr>
              <a:t>Main idea:</a:t>
            </a:r>
          </a:p>
          <a:p>
            <a:pPr>
              <a:spcBef>
                <a:spcPct val="50000"/>
              </a:spcBef>
              <a:defRPr/>
            </a:pPr>
            <a:r>
              <a:rPr lang="en-US" altLang="en-US" sz="2000" dirty="0">
                <a:latin typeface="+mn-lt"/>
              </a:rPr>
              <a:t>We have a sample and want to use </a:t>
            </a:r>
            <a:r>
              <a:rPr lang="en-US" altLang="en-US" sz="2000" b="1" dirty="0">
                <a:latin typeface="+mn-lt"/>
              </a:rPr>
              <a:t>sample mean </a:t>
            </a:r>
            <a:r>
              <a:rPr lang="en-US" altLang="en-US" sz="2000" dirty="0">
                <a:latin typeface="+mn-lt"/>
              </a:rPr>
              <a:t>to estimate </a:t>
            </a:r>
            <a:r>
              <a:rPr lang="en-US" altLang="en-US" sz="2000" b="1" dirty="0">
                <a:latin typeface="+mn-lt"/>
              </a:rPr>
              <a:t>population mean</a:t>
            </a:r>
            <a:r>
              <a:rPr lang="en-US" altLang="en-US" sz="2000" dirty="0">
                <a:latin typeface="+mn-lt"/>
              </a:rPr>
              <a:t>. </a:t>
            </a:r>
            <a:endParaRPr lang="en-US" altLang="en-US" sz="2000" b="1" dirty="0">
              <a:solidFill>
                <a:srgbClr val="009900"/>
              </a:solidFill>
              <a:latin typeface="+mn-lt"/>
            </a:endParaRPr>
          </a:p>
          <a:p>
            <a:pPr>
              <a:spcBef>
                <a:spcPct val="50000"/>
              </a:spcBef>
              <a:defRPr/>
            </a:pPr>
            <a:endParaRPr lang="en-US" altLang="en-US" sz="2000" b="1" dirty="0">
              <a:solidFill>
                <a:srgbClr val="009900"/>
              </a:solidFill>
              <a:latin typeface="+mn-lt"/>
            </a:endParaRPr>
          </a:p>
          <a:p>
            <a:pPr marL="342900" indent="-342900">
              <a:spcBef>
                <a:spcPct val="50000"/>
              </a:spcBef>
              <a:buClr>
                <a:srgbClr val="C00000"/>
              </a:buClr>
              <a:buFont typeface="Arial" panose="020B0604020202020204" pitchFamily="34" charset="0"/>
              <a:buChar char="■"/>
              <a:defRPr/>
            </a:pPr>
            <a:r>
              <a:rPr lang="en-US" altLang="en-US" sz="2000" dirty="0">
                <a:latin typeface="+mn-lt"/>
              </a:rPr>
              <a:t>We know </a:t>
            </a:r>
            <a:r>
              <a:rPr lang="en-US" altLang="en-US" sz="2000" dirty="0">
                <a:solidFill>
                  <a:srgbClr val="C00000"/>
                </a:solidFill>
                <a:latin typeface="+mn-lt"/>
              </a:rPr>
              <a:t>sample mean </a:t>
            </a:r>
            <a:r>
              <a:rPr lang="en-US" altLang="en-US" sz="2000" dirty="0">
                <a:latin typeface="+mn-lt"/>
              </a:rPr>
              <a:t>( </a:t>
            </a:r>
            <a:r>
              <a:rPr lang="en-US" altLang="en-US" sz="2000" i="1" dirty="0">
                <a:latin typeface="+mn-lt"/>
              </a:rPr>
              <a:t>x </a:t>
            </a:r>
            <a:r>
              <a:rPr lang="en-US" altLang="en-US" sz="2000" dirty="0">
                <a:latin typeface="+mn-lt"/>
              </a:rPr>
              <a:t>) from a particular random sample. In the C.L.T. topic, we saw that we can use sample mean as a </a:t>
            </a:r>
            <a:r>
              <a:rPr lang="en-US" altLang="en-US" sz="2000" dirty="0">
                <a:solidFill>
                  <a:srgbClr val="00B0F0"/>
                </a:solidFill>
                <a:latin typeface="+mn-lt"/>
              </a:rPr>
              <a:t>point estimate </a:t>
            </a:r>
            <a:r>
              <a:rPr lang="en-US" altLang="en-US" sz="2000" dirty="0">
                <a:latin typeface="+mn-lt"/>
              </a:rPr>
              <a:t>to estimate the </a:t>
            </a:r>
            <a:r>
              <a:rPr lang="en-US" altLang="en-US" sz="2000" dirty="0">
                <a:solidFill>
                  <a:srgbClr val="C00000"/>
                </a:solidFill>
                <a:latin typeface="+mn-lt"/>
              </a:rPr>
              <a:t>population mean </a:t>
            </a:r>
            <a:r>
              <a:rPr lang="en-US" altLang="en-US" sz="2000" dirty="0">
                <a:latin typeface="+mn-lt"/>
              </a:rPr>
              <a:t>(</a:t>
            </a:r>
            <a:r>
              <a:rPr lang="en-US" altLang="en-US" sz="2000" i="1" dirty="0">
                <a:latin typeface="+mn-lt"/>
              </a:rPr>
              <a:t>µ</a:t>
            </a:r>
            <a:r>
              <a:rPr lang="en-US" altLang="en-US" sz="2000" dirty="0">
                <a:latin typeface="+mn-lt"/>
              </a:rPr>
              <a:t>) but with an error.</a:t>
            </a:r>
          </a:p>
          <a:p>
            <a:pPr marL="342900" indent="-342900">
              <a:spcBef>
                <a:spcPct val="50000"/>
              </a:spcBef>
              <a:buClr>
                <a:srgbClr val="C00000"/>
              </a:buClr>
              <a:buFont typeface="Arial" panose="020B0604020202020204" pitchFamily="34" charset="0"/>
              <a:buChar char="■"/>
              <a:defRPr/>
            </a:pPr>
            <a:r>
              <a:rPr lang="en-US" altLang="en-US" sz="2000" dirty="0">
                <a:latin typeface="+mn-lt"/>
              </a:rPr>
              <a:t>In this topic, we will provide an </a:t>
            </a:r>
            <a:r>
              <a:rPr lang="en-US" altLang="en-US" sz="2000" dirty="0">
                <a:solidFill>
                  <a:srgbClr val="00B0F0"/>
                </a:solidFill>
                <a:latin typeface="+mn-lt"/>
              </a:rPr>
              <a:t>interval estimate </a:t>
            </a:r>
            <a:r>
              <a:rPr lang="en-US" altLang="en-US" sz="2000" dirty="0">
                <a:latin typeface="+mn-lt"/>
              </a:rPr>
              <a:t>of the population mean. Specifically, we will estimate an interval such that with some high probability (e.g., 95%) we are certain that the true population mean </a:t>
            </a:r>
            <a:r>
              <a:rPr lang="en-US" altLang="en-US" sz="2000" i="1" dirty="0">
                <a:latin typeface="+mn-lt"/>
              </a:rPr>
              <a:t>µ</a:t>
            </a:r>
            <a:r>
              <a:rPr lang="en-US" altLang="en-US" sz="2000" dirty="0">
                <a:latin typeface="+mn-lt"/>
              </a:rPr>
              <a:t> lies within this interval. What we know about the </a:t>
            </a:r>
            <a:r>
              <a:rPr lang="en-US" altLang="en-US" sz="2000" i="1" dirty="0">
                <a:latin typeface="+mn-lt"/>
              </a:rPr>
              <a:t>distribution</a:t>
            </a:r>
            <a:r>
              <a:rPr lang="en-US" altLang="en-US" sz="2000" dirty="0">
                <a:latin typeface="+mn-lt"/>
              </a:rPr>
              <a:t> of x will help us!</a:t>
            </a:r>
          </a:p>
        </p:txBody>
      </p:sp>
      <p:sp>
        <p:nvSpPr>
          <p:cNvPr id="9" name="Rectangle 8"/>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198"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3630613" y="3221038"/>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6000" y="51816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quarter" idx="10"/>
          </p:nvPr>
        </p:nvSpPr>
        <p:spPr/>
        <p:txBody>
          <a:bodyPr/>
          <a:lstStyle/>
          <a:p>
            <a:pPr>
              <a:defRPr/>
            </a:pPr>
            <a:r>
              <a:rPr lang="en-US"/>
              <a:t>MBC638-Chernobai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92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E47C18-AFFF-4183-8F06-EAF1DBC1E5A3}" type="slidenum">
              <a:rPr lang="en-US" altLang="en-US" sz="1200" smtClean="0">
                <a:latin typeface="Verdana" panose="020B0604030504040204" pitchFamily="34" charset="0"/>
              </a:rPr>
              <a:pPr>
                <a:spcBef>
                  <a:spcPct val="0"/>
                </a:spcBef>
                <a:buFontTx/>
                <a:buNone/>
              </a:pPr>
              <a:t>4</a:t>
            </a:fld>
            <a:endParaRPr lang="en-US" altLang="en-US" sz="1200">
              <a:latin typeface="Verdana" panose="020B0604030504040204" pitchFamily="34" charset="0"/>
            </a:endParaRPr>
          </a:p>
        </p:txBody>
      </p:sp>
      <p:sp>
        <p:nvSpPr>
          <p:cNvPr id="9221" name="Text Box 4"/>
          <p:cNvSpPr txBox="1">
            <a:spLocks noChangeArrowheads="1"/>
          </p:cNvSpPr>
          <p:nvPr/>
        </p:nvSpPr>
        <p:spPr bwMode="auto">
          <a:xfrm>
            <a:off x="457200" y="1676400"/>
            <a:ext cx="8229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342900" indent="-342900">
              <a:spcBef>
                <a:spcPct val="50000"/>
              </a:spcBef>
              <a:buClr>
                <a:srgbClr val="C00000"/>
              </a:buClr>
              <a:buFont typeface="Arial" panose="020B0604020202020204" pitchFamily="34" charset="0"/>
              <a:buChar char="■"/>
              <a:defRPr/>
            </a:pPr>
            <a:r>
              <a:rPr lang="en-US" altLang="en-US" sz="2000" dirty="0">
                <a:latin typeface="Arial" charset="0"/>
              </a:rPr>
              <a:t>Loosely speaking…    </a:t>
            </a:r>
          </a:p>
          <a:p>
            <a:pPr algn="ctr">
              <a:spcBef>
                <a:spcPct val="50000"/>
              </a:spcBef>
              <a:defRPr/>
            </a:pPr>
            <a:r>
              <a:rPr lang="en-US" altLang="en-US" sz="2800" b="1" dirty="0">
                <a:latin typeface="Arial" charset="0"/>
              </a:rPr>
              <a:t>P(</a:t>
            </a:r>
            <a:r>
              <a:rPr lang="en-US" altLang="en-US" sz="2800" b="1" dirty="0">
                <a:solidFill>
                  <a:srgbClr val="FF0000"/>
                </a:solidFill>
                <a:latin typeface="Arial" charset="0"/>
              </a:rPr>
              <a:t>A</a:t>
            </a:r>
            <a:r>
              <a:rPr lang="en-US" altLang="en-US" sz="2800" b="1" dirty="0">
                <a:latin typeface="Arial" charset="0"/>
              </a:rPr>
              <a:t> &lt; </a:t>
            </a:r>
            <a:r>
              <a:rPr lang="en-US" altLang="en-US" sz="3600" b="1" i="1" dirty="0">
                <a:latin typeface="Times New Roman" pitchFamily="18" charset="0"/>
              </a:rPr>
              <a:t>µ</a:t>
            </a:r>
            <a:r>
              <a:rPr lang="en-US" altLang="en-US" sz="2800" b="1" dirty="0">
                <a:latin typeface="Arial" charset="0"/>
              </a:rPr>
              <a:t> &lt; </a:t>
            </a:r>
            <a:r>
              <a:rPr lang="en-US" altLang="en-US" sz="2800" b="1" dirty="0">
                <a:solidFill>
                  <a:srgbClr val="FF0000"/>
                </a:solidFill>
                <a:latin typeface="Arial" charset="0"/>
              </a:rPr>
              <a:t>B</a:t>
            </a:r>
            <a:r>
              <a:rPr lang="en-US" altLang="en-US" sz="2800" b="1" dirty="0">
                <a:latin typeface="Arial" charset="0"/>
              </a:rPr>
              <a:t>) = </a:t>
            </a:r>
            <a:r>
              <a:rPr lang="en-US" altLang="en-US" sz="2000" b="1" dirty="0">
                <a:latin typeface="Arial" charset="0"/>
              </a:rPr>
              <a:t>some high probability such as 0.95</a:t>
            </a:r>
            <a:r>
              <a:rPr lang="en-US" altLang="en-US" sz="2000" dirty="0">
                <a:latin typeface="Arial" charset="0"/>
              </a:rPr>
              <a:t>       </a:t>
            </a:r>
          </a:p>
          <a:p>
            <a:pPr algn="ctr">
              <a:spcBef>
                <a:spcPct val="50000"/>
              </a:spcBef>
              <a:defRPr/>
            </a:pPr>
            <a:r>
              <a:rPr lang="en-US" altLang="en-US" sz="2400" dirty="0">
                <a:latin typeface="Arial" charset="0"/>
              </a:rPr>
              <a:t> </a:t>
            </a:r>
          </a:p>
          <a:p>
            <a:pPr algn="ctr">
              <a:spcBef>
                <a:spcPct val="50000"/>
              </a:spcBef>
              <a:defRPr/>
            </a:pPr>
            <a:r>
              <a:rPr lang="en-US" altLang="en-US" sz="2400" dirty="0">
                <a:latin typeface="Arial" charset="0"/>
              </a:rPr>
              <a:t>Then, the </a:t>
            </a:r>
            <a:r>
              <a:rPr lang="en-US" altLang="en-US" sz="2400" b="1" dirty="0">
                <a:solidFill>
                  <a:srgbClr val="009900"/>
                </a:solidFill>
                <a:latin typeface="Arial" charset="0"/>
              </a:rPr>
              <a:t>95% Confidence Interval for </a:t>
            </a:r>
            <a:r>
              <a:rPr lang="en-US" altLang="en-US" sz="3200" b="1" i="1" dirty="0">
                <a:solidFill>
                  <a:srgbClr val="009900"/>
                </a:solidFill>
                <a:latin typeface="Times New Roman" pitchFamily="18" charset="0"/>
                <a:cs typeface="Times New Roman" pitchFamily="18" charset="0"/>
              </a:rPr>
              <a:t>µ</a:t>
            </a:r>
            <a:r>
              <a:rPr lang="en-US" altLang="en-US" sz="2400" dirty="0">
                <a:latin typeface="Arial" charset="0"/>
              </a:rPr>
              <a:t> is [</a:t>
            </a:r>
            <a:r>
              <a:rPr lang="en-US" altLang="en-US" sz="2400" b="1" dirty="0">
                <a:solidFill>
                  <a:srgbClr val="FF0000"/>
                </a:solidFill>
                <a:latin typeface="Arial" charset="0"/>
              </a:rPr>
              <a:t>A, B</a:t>
            </a:r>
            <a:r>
              <a:rPr lang="en-US" altLang="en-US" sz="2400" dirty="0">
                <a:latin typeface="Arial" charset="0"/>
              </a:rPr>
              <a:t>]:</a:t>
            </a:r>
          </a:p>
          <a:p>
            <a:pPr algn="ctr">
              <a:spcBef>
                <a:spcPct val="50000"/>
              </a:spcBef>
              <a:buClr>
                <a:srgbClr val="009900"/>
              </a:buClr>
              <a:buFont typeface="Wingdings" pitchFamily="2" charset="2"/>
              <a:buNone/>
              <a:defRPr/>
            </a:pPr>
            <a:endParaRPr lang="en-US" altLang="en-US" sz="2800" b="1" dirty="0">
              <a:latin typeface="Arial" charset="0"/>
            </a:endParaRPr>
          </a:p>
        </p:txBody>
      </p:sp>
      <p:sp>
        <p:nvSpPr>
          <p:cNvPr id="2" name="Line 5"/>
          <p:cNvSpPr>
            <a:spLocks noChangeShapeType="1"/>
          </p:cNvSpPr>
          <p:nvPr/>
        </p:nvSpPr>
        <p:spPr bwMode="auto">
          <a:xfrm>
            <a:off x="2286000" y="4568825"/>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6"/>
          <p:cNvSpPr>
            <a:spLocks noChangeShapeType="1"/>
          </p:cNvSpPr>
          <p:nvPr/>
        </p:nvSpPr>
        <p:spPr bwMode="auto">
          <a:xfrm>
            <a:off x="2286000" y="4416425"/>
            <a:ext cx="0" cy="22860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Line 7"/>
          <p:cNvSpPr>
            <a:spLocks noChangeShapeType="1"/>
          </p:cNvSpPr>
          <p:nvPr/>
        </p:nvSpPr>
        <p:spPr bwMode="auto">
          <a:xfrm>
            <a:off x="7162800" y="4416425"/>
            <a:ext cx="0" cy="22860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Text Box 8"/>
          <p:cNvSpPr txBox="1">
            <a:spLocks noChangeArrowheads="1"/>
          </p:cNvSpPr>
          <p:nvPr/>
        </p:nvSpPr>
        <p:spPr bwMode="auto">
          <a:xfrm>
            <a:off x="2133600" y="464502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solidFill>
                  <a:srgbClr val="FF0000"/>
                </a:solidFill>
                <a:latin typeface="Verdana" panose="020B0604030504040204" pitchFamily="34" charset="0"/>
              </a:rPr>
              <a:t>A</a:t>
            </a:r>
          </a:p>
        </p:txBody>
      </p:sp>
      <p:sp>
        <p:nvSpPr>
          <p:cNvPr id="9225" name="Text Box 9"/>
          <p:cNvSpPr txBox="1">
            <a:spLocks noChangeArrowheads="1"/>
          </p:cNvSpPr>
          <p:nvPr/>
        </p:nvSpPr>
        <p:spPr bwMode="auto">
          <a:xfrm>
            <a:off x="6934200" y="464502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solidFill>
                  <a:srgbClr val="FF0000"/>
                </a:solidFill>
                <a:latin typeface="Verdana" panose="020B0604030504040204" pitchFamily="34" charset="0"/>
              </a:rPr>
              <a:t>B</a:t>
            </a:r>
          </a:p>
        </p:txBody>
      </p:sp>
      <p:sp>
        <p:nvSpPr>
          <p:cNvPr id="9226" name="Line 10"/>
          <p:cNvSpPr>
            <a:spLocks noChangeShapeType="1"/>
          </p:cNvSpPr>
          <p:nvPr/>
        </p:nvSpPr>
        <p:spPr bwMode="auto">
          <a:xfrm flipH="1" flipV="1">
            <a:off x="3962400" y="4721225"/>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7" name="Line 11"/>
          <p:cNvSpPr>
            <a:spLocks noChangeShapeType="1"/>
          </p:cNvSpPr>
          <p:nvPr/>
        </p:nvSpPr>
        <p:spPr bwMode="auto">
          <a:xfrm flipV="1">
            <a:off x="4495800" y="4721225"/>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8" name="Line 12"/>
          <p:cNvSpPr>
            <a:spLocks noChangeShapeType="1"/>
          </p:cNvSpPr>
          <p:nvPr/>
        </p:nvSpPr>
        <p:spPr bwMode="auto">
          <a:xfrm flipV="1">
            <a:off x="4800600" y="4645025"/>
            <a:ext cx="914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9" name="Text Box 13"/>
          <p:cNvSpPr txBox="1">
            <a:spLocks noChangeArrowheads="1"/>
          </p:cNvSpPr>
          <p:nvPr/>
        </p:nvSpPr>
        <p:spPr bwMode="auto">
          <a:xfrm>
            <a:off x="2452688" y="499427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i="1">
                <a:latin typeface="Times New Roman" panose="02020603050405020304" pitchFamily="18" charset="0"/>
              </a:rPr>
              <a:t>µ</a:t>
            </a:r>
            <a:r>
              <a:rPr lang="en-US" altLang="en-US" sz="1800">
                <a:latin typeface="Verdana" panose="020B0604030504040204" pitchFamily="34" charset="0"/>
              </a:rPr>
              <a:t> is somewhere here with 95% certainty</a:t>
            </a:r>
          </a:p>
        </p:txBody>
      </p:sp>
      <p:sp>
        <p:nvSpPr>
          <p:cNvPr id="9230" name="Line 14"/>
          <p:cNvSpPr>
            <a:spLocks noChangeShapeType="1"/>
          </p:cNvSpPr>
          <p:nvPr/>
        </p:nvSpPr>
        <p:spPr bwMode="auto">
          <a:xfrm flipH="1" flipV="1">
            <a:off x="3352800" y="4721225"/>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8"/>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232"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02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97CF3A-DB43-410C-92A7-3015008503B5}" type="slidenum">
              <a:rPr lang="en-US" altLang="en-US" sz="1200" smtClean="0">
                <a:latin typeface="Verdana" panose="020B0604030504040204" pitchFamily="34" charset="0"/>
              </a:rPr>
              <a:pPr>
                <a:spcBef>
                  <a:spcPct val="0"/>
                </a:spcBef>
                <a:buFontTx/>
                <a:buNone/>
              </a:pPr>
              <a:t>5</a:t>
            </a:fld>
            <a:endParaRPr lang="en-US" altLang="en-US" sz="1200">
              <a:latin typeface="Verdana" panose="020B0604030504040204" pitchFamily="34" charset="0"/>
            </a:endParaRPr>
          </a:p>
        </p:txBody>
      </p:sp>
      <p:sp>
        <p:nvSpPr>
          <p:cNvPr id="10279" name="Text Box 43"/>
          <p:cNvSpPr txBox="1">
            <a:spLocks noChangeArrowheads="1"/>
          </p:cNvSpPr>
          <p:nvPr/>
        </p:nvSpPr>
        <p:spPr bwMode="auto">
          <a:xfrm>
            <a:off x="304800" y="1828800"/>
            <a:ext cx="84582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342900" indent="-342900">
              <a:spcBef>
                <a:spcPct val="50000"/>
              </a:spcBef>
              <a:buClr>
                <a:srgbClr val="C00000"/>
              </a:buClr>
              <a:buFont typeface="Arial" panose="020B0604020202020204" pitchFamily="34" charset="0"/>
              <a:buChar char="■"/>
              <a:defRPr/>
            </a:pPr>
            <a:r>
              <a:rPr lang="en-US" altLang="en-US" sz="2000" b="1" dirty="0">
                <a:solidFill>
                  <a:srgbClr val="00B050"/>
                </a:solidFill>
                <a:latin typeface="Arial" charset="0"/>
              </a:rPr>
              <a:t>Some new terminology:</a:t>
            </a:r>
          </a:p>
          <a:p>
            <a:pPr>
              <a:spcBef>
                <a:spcPct val="50000"/>
              </a:spcBef>
              <a:buClr>
                <a:srgbClr val="C00000"/>
              </a:buClr>
              <a:defRPr/>
            </a:pPr>
            <a:endParaRPr lang="en-US" altLang="en-US" sz="2000" dirty="0">
              <a:latin typeface="Arial" charset="0"/>
            </a:endParaRPr>
          </a:p>
          <a:p>
            <a:pPr marL="1085850" lvl="1" indent="-342900">
              <a:spcBef>
                <a:spcPct val="50000"/>
              </a:spcBef>
              <a:buClr>
                <a:schemeClr val="tx1"/>
              </a:buClr>
              <a:buFont typeface="Courier New" panose="02070309020205020404" pitchFamily="49" charset="0"/>
              <a:buChar char="o"/>
              <a:defRPr/>
            </a:pPr>
            <a:r>
              <a:rPr lang="en-US" altLang="en-US" sz="2000" b="1" dirty="0">
                <a:solidFill>
                  <a:srgbClr val="FF0000"/>
                </a:solidFill>
                <a:latin typeface="Arial" charset="0"/>
              </a:rPr>
              <a:t>confidence level</a:t>
            </a:r>
            <a:r>
              <a:rPr lang="en-US" altLang="en-US" sz="2000" dirty="0">
                <a:latin typeface="Arial" charset="0"/>
              </a:rPr>
              <a:t> (e.g., 95%) is how certain you want to be</a:t>
            </a:r>
          </a:p>
          <a:p>
            <a:pPr marL="1085850" lvl="1" indent="-342900">
              <a:spcBef>
                <a:spcPct val="50000"/>
              </a:spcBef>
              <a:buFont typeface="Courier New" panose="02070309020205020404" pitchFamily="49" charset="0"/>
              <a:buChar char="o"/>
              <a:defRPr/>
            </a:pPr>
            <a:r>
              <a:rPr lang="en-US" altLang="en-US" sz="2000" dirty="0">
                <a:latin typeface="Arial" charset="0"/>
              </a:rPr>
              <a:t>confidence level is defined in terms of </a:t>
            </a:r>
          </a:p>
          <a:p>
            <a:pPr marL="1085850" lvl="1" indent="-342900">
              <a:spcBef>
                <a:spcPts val="600"/>
              </a:spcBef>
              <a:buClr>
                <a:schemeClr val="tx1"/>
              </a:buClr>
              <a:buFont typeface="Courier New" panose="02070309020205020404" pitchFamily="49" charset="0"/>
              <a:buChar char="o"/>
              <a:defRPr/>
            </a:pPr>
            <a:r>
              <a:rPr lang="en-US" altLang="en-US" sz="2000" b="1" dirty="0">
                <a:solidFill>
                  <a:srgbClr val="FF0000"/>
                </a:solidFill>
                <a:latin typeface="Arial" charset="0"/>
              </a:rPr>
              <a:t>      </a:t>
            </a:r>
            <a:r>
              <a:rPr lang="en-US" altLang="en-US" sz="2000" dirty="0">
                <a:latin typeface="Arial" charset="0"/>
              </a:rPr>
              <a:t>is the level of </a:t>
            </a:r>
            <a:r>
              <a:rPr lang="en-US" altLang="en-US" sz="2000" b="1" dirty="0">
                <a:solidFill>
                  <a:srgbClr val="FF0000"/>
                </a:solidFill>
                <a:latin typeface="Arial" charset="0"/>
              </a:rPr>
              <a:t>error </a:t>
            </a:r>
            <a:r>
              <a:rPr lang="en-US" altLang="en-US" sz="2000" dirty="0">
                <a:latin typeface="Arial" charset="0"/>
              </a:rPr>
              <a:t>you are willing to accept</a:t>
            </a:r>
          </a:p>
          <a:p>
            <a:pPr>
              <a:spcBef>
                <a:spcPct val="50000"/>
              </a:spcBef>
              <a:defRPr/>
            </a:pPr>
            <a:endParaRPr lang="en-US" altLang="en-US" sz="2000" b="1" dirty="0">
              <a:solidFill>
                <a:srgbClr val="FF0000"/>
              </a:solidFill>
              <a:latin typeface="Arial" charset="0"/>
            </a:endParaRPr>
          </a:p>
          <a:p>
            <a:pPr>
              <a:spcBef>
                <a:spcPct val="50000"/>
              </a:spcBef>
              <a:defRPr/>
            </a:pPr>
            <a:endParaRPr lang="en-US" altLang="en-US" sz="2000" b="1" dirty="0">
              <a:solidFill>
                <a:srgbClr val="FF0000"/>
              </a:solidFill>
              <a:latin typeface="Arial" charset="0"/>
            </a:endParaRPr>
          </a:p>
          <a:p>
            <a:pPr>
              <a:spcBef>
                <a:spcPct val="50000"/>
              </a:spcBef>
              <a:defRPr/>
            </a:pPr>
            <a:r>
              <a:rPr lang="en-US" altLang="en-US" sz="2000" u="sng" dirty="0">
                <a:latin typeface="Arial" charset="0"/>
              </a:rPr>
              <a:t>Example:</a:t>
            </a:r>
          </a:p>
          <a:p>
            <a:pPr>
              <a:spcBef>
                <a:spcPct val="50000"/>
              </a:spcBef>
              <a:defRPr/>
            </a:pPr>
            <a:r>
              <a:rPr lang="en-US" altLang="en-US" sz="2000" dirty="0">
                <a:latin typeface="Arial" charset="0"/>
              </a:rPr>
              <a:t>Confidence level is 95%.     0.95 = 1- </a:t>
            </a:r>
            <a:r>
              <a:rPr lang="el-GR" altLang="en-US" sz="2000" dirty="0">
                <a:latin typeface="Arial"/>
                <a:cs typeface="Arial"/>
              </a:rPr>
              <a:t>α</a:t>
            </a:r>
            <a:r>
              <a:rPr lang="en-US" altLang="en-US" sz="2000" dirty="0">
                <a:latin typeface="Arial" charset="0"/>
              </a:rPr>
              <a:t>.      then </a:t>
            </a:r>
            <a:r>
              <a:rPr lang="el-GR" altLang="en-US" sz="2000" dirty="0">
                <a:latin typeface="Arial"/>
                <a:cs typeface="Arial"/>
              </a:rPr>
              <a:t>α</a:t>
            </a:r>
            <a:r>
              <a:rPr lang="en-US" altLang="en-US" sz="2000" dirty="0">
                <a:latin typeface="Arial" charset="0"/>
              </a:rPr>
              <a:t> = 0.05.</a:t>
            </a:r>
          </a:p>
        </p:txBody>
      </p:sp>
      <p:graphicFrame>
        <p:nvGraphicFramePr>
          <p:cNvPr id="10245" name="Object 45"/>
          <p:cNvGraphicFramePr>
            <a:graphicFrameLocks noChangeAspect="1"/>
          </p:cNvGraphicFramePr>
          <p:nvPr/>
        </p:nvGraphicFramePr>
        <p:xfrm>
          <a:off x="5810250" y="3238500"/>
          <a:ext cx="381000" cy="349250"/>
        </p:xfrm>
        <a:graphic>
          <a:graphicData uri="http://schemas.openxmlformats.org/presentationml/2006/ole">
            <mc:AlternateContent xmlns:mc="http://schemas.openxmlformats.org/markup-compatibility/2006">
              <mc:Choice xmlns:v="urn:schemas-microsoft-com:vml" Requires="v">
                <p:oleObj spid="_x0000_s10268" name="Equation" r:id="rId3" imgW="57208" imgH="47574" progId="Equation.3">
                  <p:embed/>
                </p:oleObj>
              </mc:Choice>
              <mc:Fallback>
                <p:oleObj name="Equation" r:id="rId3" imgW="57208" imgH="47574"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3238500"/>
                        <a:ext cx="3810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Rectangle 45"/>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247"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graphicFrame>
        <p:nvGraphicFramePr>
          <p:cNvPr id="10248" name="Object 45"/>
          <p:cNvGraphicFramePr>
            <a:graphicFrameLocks noChangeAspect="1"/>
          </p:cNvGraphicFramePr>
          <p:nvPr/>
        </p:nvGraphicFramePr>
        <p:xfrm>
          <a:off x="1447800" y="3625850"/>
          <a:ext cx="381000" cy="349250"/>
        </p:xfrm>
        <a:graphic>
          <a:graphicData uri="http://schemas.openxmlformats.org/presentationml/2006/ole">
            <mc:AlternateContent xmlns:mc="http://schemas.openxmlformats.org/markup-compatibility/2006">
              <mc:Choice xmlns:v="urn:schemas-microsoft-com:vml" Requires="v">
                <p:oleObj spid="_x0000_s10269" name="Equation" r:id="rId5" imgW="57208" imgH="47574" progId="Equation.3">
                  <p:embed/>
                </p:oleObj>
              </mc:Choice>
              <mc:Fallback>
                <p:oleObj name="Equation" r:id="rId5" imgW="57208" imgH="47574"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625850"/>
                        <a:ext cx="3810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Date Placeholder 3"/>
          <p:cNvSpPr>
            <a:spLocks noGrp="1"/>
          </p:cNvSpPr>
          <p:nvPr>
            <p:ph type="dt" sz="quarter" idx="10"/>
          </p:nvPr>
        </p:nvSpPr>
        <p:spPr/>
        <p:txBody>
          <a:bodyPr/>
          <a:lstStyle/>
          <a:p>
            <a:pPr>
              <a:defRPr/>
            </a:pPr>
            <a:r>
              <a:rPr lang="en-US"/>
              <a:t>MBC638-Chernobai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7"/>
          <p:cNvGraphicFramePr>
            <a:graphicFrameLocks noGrp="1" noChangeAspect="1"/>
          </p:cNvGraphicFramePr>
          <p:nvPr>
            <p:ph sz="half" idx="1"/>
          </p:nvPr>
        </p:nvGraphicFramePr>
        <p:xfrm>
          <a:off x="728663" y="3133725"/>
          <a:ext cx="5816600" cy="2990850"/>
        </p:xfrm>
        <a:graphic>
          <a:graphicData uri="http://schemas.openxmlformats.org/presentationml/2006/ole">
            <mc:AlternateContent xmlns:mc="http://schemas.openxmlformats.org/markup-compatibility/2006">
              <mc:Choice xmlns:v="urn:schemas-microsoft-com:vml" Requires="v">
                <p:oleObj spid="_x0000_s11348" name="Equation" r:id="rId3" imgW="3162300" imgH="1625600" progId="Equation.3">
                  <p:embed/>
                </p:oleObj>
              </mc:Choice>
              <mc:Fallback>
                <p:oleObj name="Equation" r:id="rId3" imgW="3162300" imgH="162560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3133725"/>
                        <a:ext cx="58166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7" name="Object 15"/>
          <p:cNvGraphicFramePr>
            <a:graphicFrameLocks noGrp="1" noChangeAspect="1"/>
          </p:cNvGraphicFramePr>
          <p:nvPr>
            <p:ph sz="half" idx="2"/>
          </p:nvPr>
        </p:nvGraphicFramePr>
        <p:xfrm>
          <a:off x="5691188" y="4121150"/>
          <a:ext cx="862012" cy="708025"/>
        </p:xfrm>
        <a:graphic>
          <a:graphicData uri="http://schemas.openxmlformats.org/presentationml/2006/ole">
            <mc:AlternateContent xmlns:mc="http://schemas.openxmlformats.org/markup-compatibility/2006">
              <mc:Choice xmlns:v="urn:schemas-microsoft-com:vml" Requires="v">
                <p:oleObj spid="_x0000_s11349" name="Equation" r:id="rId5" imgW="355446" imgH="291973" progId="Equation.3">
                  <p:embed/>
                </p:oleObj>
              </mc:Choice>
              <mc:Fallback>
                <p:oleObj name="Equation" r:id="rId5" imgW="355446" imgH="291973" progId="Equation.3">
                  <p:embed/>
                  <p:pic>
                    <p:nvPicPr>
                      <p:cNvPr id="0" name="Object 1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1188" y="4121150"/>
                        <a:ext cx="862012"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B20CBC-2182-401D-B83E-4C0E2E4A39D1}" type="slidenum">
              <a:rPr lang="en-US" altLang="en-US" sz="1200" smtClean="0">
                <a:latin typeface="Verdana" panose="020B0604030504040204" pitchFamily="34" charset="0"/>
              </a:rPr>
              <a:pPr>
                <a:spcBef>
                  <a:spcPct val="0"/>
                </a:spcBef>
                <a:buFontTx/>
                <a:buNone/>
              </a:pPr>
              <a:t>6</a:t>
            </a:fld>
            <a:endParaRPr lang="en-US" altLang="en-US" sz="1200">
              <a:latin typeface="Verdana" panose="020B0604030504040204" pitchFamily="34" charset="0"/>
            </a:endParaRPr>
          </a:p>
        </p:txBody>
      </p:sp>
      <p:sp>
        <p:nvSpPr>
          <p:cNvPr id="11272" name="Text Box 6"/>
          <p:cNvSpPr txBox="1">
            <a:spLocks noChangeArrowheads="1"/>
          </p:cNvSpPr>
          <p:nvPr/>
        </p:nvSpPr>
        <p:spPr bwMode="auto">
          <a:xfrm>
            <a:off x="374650" y="1560513"/>
            <a:ext cx="8229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285750" indent="-285750">
              <a:spcBef>
                <a:spcPct val="50000"/>
              </a:spcBef>
              <a:buClr>
                <a:srgbClr val="C00000"/>
              </a:buClr>
              <a:buFont typeface="Arial" panose="020B0604020202020204" pitchFamily="34" charset="0"/>
              <a:buChar char="■"/>
              <a:defRPr/>
            </a:pPr>
            <a:r>
              <a:rPr lang="en-US" altLang="en-US" b="1" dirty="0">
                <a:solidFill>
                  <a:srgbClr val="00B050"/>
                </a:solidFill>
              </a:rPr>
              <a:t>Derivation:</a:t>
            </a:r>
          </a:p>
          <a:p>
            <a:pPr>
              <a:spcBef>
                <a:spcPct val="50000"/>
              </a:spcBef>
              <a:buClr>
                <a:srgbClr val="C00000"/>
              </a:buClr>
              <a:defRPr/>
            </a:pPr>
            <a:r>
              <a:rPr lang="en-US" altLang="en-US" dirty="0"/>
              <a:t>    Let’s start working “backwards,” using our knowledge about the  </a:t>
            </a:r>
          </a:p>
          <a:p>
            <a:pPr>
              <a:spcBef>
                <a:spcPct val="50000"/>
              </a:spcBef>
              <a:buClr>
                <a:srgbClr val="C00000"/>
              </a:buClr>
              <a:defRPr/>
            </a:pPr>
            <a:r>
              <a:rPr lang="en-US" altLang="en-US" dirty="0"/>
              <a:t>    distribution of sample mean.</a:t>
            </a:r>
          </a:p>
          <a:p>
            <a:pPr>
              <a:spcBef>
                <a:spcPct val="50000"/>
              </a:spcBef>
              <a:defRPr/>
            </a:pPr>
            <a:endParaRPr lang="en-US" altLang="en-US" dirty="0"/>
          </a:p>
        </p:txBody>
      </p:sp>
      <p:sp>
        <p:nvSpPr>
          <p:cNvPr id="11270" name="Line 9"/>
          <p:cNvSpPr>
            <a:spLocks noChangeShapeType="1"/>
          </p:cNvSpPr>
          <p:nvPr/>
        </p:nvSpPr>
        <p:spPr bwMode="auto">
          <a:xfrm>
            <a:off x="5257800" y="4267200"/>
            <a:ext cx="358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1" name="Text Box 10"/>
          <p:cNvSpPr txBox="1">
            <a:spLocks noChangeArrowheads="1"/>
          </p:cNvSpPr>
          <p:nvPr/>
        </p:nvSpPr>
        <p:spPr bwMode="auto">
          <a:xfrm>
            <a:off x="86106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a:solidFill>
                  <a:srgbClr val="3333CC"/>
                </a:solidFill>
                <a:latin typeface="Verdana" panose="020B0604030504040204" pitchFamily="34" charset="0"/>
              </a:rPr>
              <a:t>Z</a:t>
            </a:r>
          </a:p>
        </p:txBody>
      </p:sp>
      <p:sp>
        <p:nvSpPr>
          <p:cNvPr id="11275" name="Freeform 11"/>
          <p:cNvSpPr>
            <a:spLocks/>
          </p:cNvSpPr>
          <p:nvPr/>
        </p:nvSpPr>
        <p:spPr bwMode="auto">
          <a:xfrm>
            <a:off x="5257800" y="2743200"/>
            <a:ext cx="3352800" cy="1447800"/>
          </a:xfrm>
          <a:custGeom>
            <a:avLst/>
            <a:gdLst>
              <a:gd name="T0" fmla="*/ 0 w 2112"/>
              <a:gd name="T1" fmla="*/ 2147483647 h 912"/>
              <a:gd name="T2" fmla="*/ 2147483647 w 2112"/>
              <a:gd name="T3" fmla="*/ 2147483647 h 912"/>
              <a:gd name="T4" fmla="*/ 2147483647 w 2112"/>
              <a:gd name="T5" fmla="*/ 2147483647 h 912"/>
              <a:gd name="T6" fmla="*/ 2147483647 w 2112"/>
              <a:gd name="T7" fmla="*/ 2147483647 h 912"/>
              <a:gd name="T8" fmla="*/ 2147483647 w 2112"/>
              <a:gd name="T9" fmla="*/ 2147483647 h 912"/>
              <a:gd name="T10" fmla="*/ 2147483647 w 2112"/>
              <a:gd name="T11" fmla="*/ 2147483647 h 912"/>
              <a:gd name="T12" fmla="*/ 0 60000 65536"/>
              <a:gd name="T13" fmla="*/ 0 60000 65536"/>
              <a:gd name="T14" fmla="*/ 0 60000 65536"/>
              <a:gd name="T15" fmla="*/ 0 60000 65536"/>
              <a:gd name="T16" fmla="*/ 0 60000 65536"/>
              <a:gd name="T17" fmla="*/ 0 60000 65536"/>
              <a:gd name="T18" fmla="*/ 0 w 2112"/>
              <a:gd name="T19" fmla="*/ 0 h 912"/>
              <a:gd name="T20" fmla="*/ 2112 w 2112"/>
              <a:gd name="T21" fmla="*/ 912 h 912"/>
            </a:gdLst>
            <a:ahLst/>
            <a:cxnLst>
              <a:cxn ang="T12">
                <a:pos x="T0" y="T1"/>
              </a:cxn>
              <a:cxn ang="T13">
                <a:pos x="T2" y="T3"/>
              </a:cxn>
              <a:cxn ang="T14">
                <a:pos x="T4" y="T5"/>
              </a:cxn>
              <a:cxn ang="T15">
                <a:pos x="T6" y="T7"/>
              </a:cxn>
              <a:cxn ang="T16">
                <a:pos x="T8" y="T9"/>
              </a:cxn>
              <a:cxn ang="T17">
                <a:pos x="T10" y="T11"/>
              </a:cxn>
            </a:cxnLst>
            <a:rect l="T18" t="T19" r="T20" b="T21"/>
            <a:pathLst>
              <a:path w="2112" h="912">
                <a:moveTo>
                  <a:pt x="0" y="912"/>
                </a:moveTo>
                <a:cubicBezTo>
                  <a:pt x="232" y="836"/>
                  <a:pt x="464" y="760"/>
                  <a:pt x="624" y="624"/>
                </a:cubicBezTo>
                <a:cubicBezTo>
                  <a:pt x="784" y="488"/>
                  <a:pt x="872" y="184"/>
                  <a:pt x="960" y="96"/>
                </a:cubicBezTo>
                <a:cubicBezTo>
                  <a:pt x="1048" y="8"/>
                  <a:pt x="1072" y="0"/>
                  <a:pt x="1152" y="96"/>
                </a:cubicBezTo>
                <a:cubicBezTo>
                  <a:pt x="1232" y="192"/>
                  <a:pt x="1280" y="536"/>
                  <a:pt x="1440" y="672"/>
                </a:cubicBezTo>
                <a:cubicBezTo>
                  <a:pt x="1600" y="808"/>
                  <a:pt x="1856" y="860"/>
                  <a:pt x="2112" y="912"/>
                </a:cubicBezTo>
              </a:path>
            </a:pathLst>
          </a:custGeom>
          <a:noFill/>
          <a:ln w="28575">
            <a:solidFill>
              <a:schemeClr val="accent3">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11273" name="Text Box 14"/>
          <p:cNvSpPr txBox="1">
            <a:spLocks noChangeArrowheads="1"/>
          </p:cNvSpPr>
          <p:nvPr/>
        </p:nvSpPr>
        <p:spPr bwMode="auto">
          <a:xfrm>
            <a:off x="5638800" y="4876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Verdana" panose="020B0604030504040204" pitchFamily="34" charset="0"/>
            </a:endParaRPr>
          </a:p>
        </p:txBody>
      </p:sp>
      <p:graphicFrame>
        <p:nvGraphicFramePr>
          <p:cNvPr id="11274" name="Object 17"/>
          <p:cNvGraphicFramePr>
            <a:graphicFrameLocks noChangeAspect="1"/>
          </p:cNvGraphicFramePr>
          <p:nvPr/>
        </p:nvGraphicFramePr>
        <p:xfrm>
          <a:off x="7467600" y="4114800"/>
          <a:ext cx="630238" cy="762000"/>
        </p:xfrm>
        <a:graphic>
          <a:graphicData uri="http://schemas.openxmlformats.org/presentationml/2006/ole">
            <mc:AlternateContent xmlns:mc="http://schemas.openxmlformats.org/markup-compatibility/2006">
              <mc:Choice xmlns:v="urn:schemas-microsoft-com:vml" Requires="v">
                <p:oleObj spid="_x0000_s11350" name="Equation" r:id="rId7" imgW="241195" imgH="291973" progId="Equation.3">
                  <p:embed/>
                </p:oleObj>
              </mc:Choice>
              <mc:Fallback>
                <p:oleObj name="Equation" r:id="rId7" imgW="241195" imgH="291973"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4114800"/>
                        <a:ext cx="6302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1" name="Freeform 18"/>
          <p:cNvSpPr>
            <a:spLocks/>
          </p:cNvSpPr>
          <p:nvPr/>
        </p:nvSpPr>
        <p:spPr bwMode="auto">
          <a:xfrm>
            <a:off x="5029200" y="3886200"/>
            <a:ext cx="1066800" cy="381000"/>
          </a:xfrm>
          <a:custGeom>
            <a:avLst/>
            <a:gdLst>
              <a:gd name="T0" fmla="*/ 2147483647 w 672"/>
              <a:gd name="T1" fmla="*/ 2147483647 h 240"/>
              <a:gd name="T2" fmla="*/ 2147483647 w 672"/>
              <a:gd name="T3" fmla="*/ 0 h 240"/>
              <a:gd name="T4" fmla="*/ 2147483647 w 672"/>
              <a:gd name="T5" fmla="*/ 2147483647 h 240"/>
              <a:gd name="T6" fmla="*/ 0 w 672"/>
              <a:gd name="T7" fmla="*/ 2147483647 h 240"/>
              <a:gd name="T8" fmla="*/ 2147483647 w 672"/>
              <a:gd name="T9" fmla="*/ 2147483647 h 240"/>
              <a:gd name="T10" fmla="*/ 0 60000 65536"/>
              <a:gd name="T11" fmla="*/ 0 60000 65536"/>
              <a:gd name="T12" fmla="*/ 0 60000 65536"/>
              <a:gd name="T13" fmla="*/ 0 60000 65536"/>
              <a:gd name="T14" fmla="*/ 0 60000 65536"/>
              <a:gd name="T15" fmla="*/ 0 w 672"/>
              <a:gd name="T16" fmla="*/ 0 h 240"/>
              <a:gd name="T17" fmla="*/ 672 w 672"/>
              <a:gd name="T18" fmla="*/ 240 h 240"/>
            </a:gdLst>
            <a:ahLst/>
            <a:cxnLst>
              <a:cxn ang="T10">
                <a:pos x="T0" y="T1"/>
              </a:cxn>
              <a:cxn ang="T11">
                <a:pos x="T2" y="T3"/>
              </a:cxn>
              <a:cxn ang="T12">
                <a:pos x="T4" y="T5"/>
              </a:cxn>
              <a:cxn ang="T13">
                <a:pos x="T6" y="T7"/>
              </a:cxn>
              <a:cxn ang="T14">
                <a:pos x="T8" y="T9"/>
              </a:cxn>
            </a:cxnLst>
            <a:rect l="T15" t="T16" r="T17" b="T18"/>
            <a:pathLst>
              <a:path w="672" h="240">
                <a:moveTo>
                  <a:pt x="48" y="192"/>
                </a:moveTo>
                <a:lnTo>
                  <a:pt x="672" y="0"/>
                </a:lnTo>
                <a:lnTo>
                  <a:pt x="672" y="240"/>
                </a:lnTo>
                <a:lnTo>
                  <a:pt x="0" y="240"/>
                </a:lnTo>
                <a:lnTo>
                  <a:pt x="48" y="192"/>
                </a:lnTo>
                <a:close/>
              </a:path>
            </a:pathLst>
          </a:custGeom>
          <a:solidFill>
            <a:schemeClr val="accent3">
              <a:lumMod val="75000"/>
            </a:schemeClr>
          </a:solidFill>
          <a:ln w="9525">
            <a:solidFill>
              <a:schemeClr val="tx1"/>
            </a:solidFill>
            <a:round/>
            <a:headEnd/>
            <a:tailEnd/>
          </a:ln>
        </p:spPr>
        <p:txBody>
          <a:bodyPr/>
          <a:lstStyle/>
          <a:p>
            <a:pPr>
              <a:defRPr/>
            </a:pPr>
            <a:endParaRPr lang="en-US"/>
          </a:p>
        </p:txBody>
      </p:sp>
      <p:sp>
        <p:nvSpPr>
          <p:cNvPr id="11282" name="Freeform 19"/>
          <p:cNvSpPr>
            <a:spLocks/>
          </p:cNvSpPr>
          <p:nvPr/>
        </p:nvSpPr>
        <p:spPr bwMode="auto">
          <a:xfrm>
            <a:off x="7696200" y="3886200"/>
            <a:ext cx="1066800" cy="381000"/>
          </a:xfrm>
          <a:custGeom>
            <a:avLst/>
            <a:gdLst>
              <a:gd name="T0" fmla="*/ 0 w 672"/>
              <a:gd name="T1" fmla="*/ 2147483647 h 240"/>
              <a:gd name="T2" fmla="*/ 0 w 672"/>
              <a:gd name="T3" fmla="*/ 0 h 240"/>
              <a:gd name="T4" fmla="*/ 2147483647 w 672"/>
              <a:gd name="T5" fmla="*/ 2147483647 h 240"/>
              <a:gd name="T6" fmla="*/ 0 w 672"/>
              <a:gd name="T7" fmla="*/ 2147483647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0" y="240"/>
                </a:moveTo>
                <a:lnTo>
                  <a:pt x="0" y="0"/>
                </a:lnTo>
                <a:lnTo>
                  <a:pt x="672" y="240"/>
                </a:lnTo>
                <a:lnTo>
                  <a:pt x="0" y="240"/>
                </a:lnTo>
                <a:close/>
              </a:path>
            </a:pathLst>
          </a:custGeom>
          <a:solidFill>
            <a:schemeClr val="accent3">
              <a:lumMod val="75000"/>
            </a:schemeClr>
          </a:solidFill>
          <a:ln w="9525">
            <a:solidFill>
              <a:schemeClr val="tx1"/>
            </a:solidFill>
            <a:round/>
            <a:headEnd/>
            <a:tailEnd/>
          </a:ln>
        </p:spPr>
        <p:txBody>
          <a:bodyPr/>
          <a:lstStyle/>
          <a:p>
            <a:pPr>
              <a:defRPr/>
            </a:pPr>
            <a:endParaRPr lang="en-US"/>
          </a:p>
        </p:txBody>
      </p:sp>
      <p:sp>
        <p:nvSpPr>
          <p:cNvPr id="11277" name="Line 20"/>
          <p:cNvSpPr>
            <a:spLocks noChangeShapeType="1"/>
          </p:cNvSpPr>
          <p:nvPr/>
        </p:nvSpPr>
        <p:spPr bwMode="auto">
          <a:xfrm flipH="1" flipV="1">
            <a:off x="5715000" y="37338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Line 21"/>
          <p:cNvSpPr>
            <a:spLocks noChangeShapeType="1"/>
          </p:cNvSpPr>
          <p:nvPr/>
        </p:nvSpPr>
        <p:spPr bwMode="auto">
          <a:xfrm flipV="1">
            <a:off x="8001000" y="38100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1279" name="Object 23"/>
          <p:cNvGraphicFramePr>
            <a:graphicFrameLocks noChangeAspect="1"/>
          </p:cNvGraphicFramePr>
          <p:nvPr/>
        </p:nvGraphicFramePr>
        <p:xfrm>
          <a:off x="5399088" y="2990850"/>
          <a:ext cx="395287" cy="876300"/>
        </p:xfrm>
        <a:graphic>
          <a:graphicData uri="http://schemas.openxmlformats.org/presentationml/2006/ole">
            <mc:AlternateContent xmlns:mc="http://schemas.openxmlformats.org/markup-compatibility/2006">
              <mc:Choice xmlns:v="urn:schemas-microsoft-com:vml" Requires="v">
                <p:oleObj spid="_x0000_s11351" name="Equation" r:id="rId9" imgW="177646" imgH="393359" progId="Equation.3">
                  <p:embed/>
                </p:oleObj>
              </mc:Choice>
              <mc:Fallback>
                <p:oleObj name="Equation" r:id="rId9" imgW="177646" imgH="393359"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9088" y="2990850"/>
                        <a:ext cx="395287"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0" name="Object 24"/>
          <p:cNvGraphicFramePr>
            <a:graphicFrameLocks noChangeAspect="1"/>
          </p:cNvGraphicFramePr>
          <p:nvPr/>
        </p:nvGraphicFramePr>
        <p:xfrm>
          <a:off x="8077200" y="3048000"/>
          <a:ext cx="395288" cy="876300"/>
        </p:xfrm>
        <a:graphic>
          <a:graphicData uri="http://schemas.openxmlformats.org/presentationml/2006/ole">
            <mc:AlternateContent xmlns:mc="http://schemas.openxmlformats.org/markup-compatibility/2006">
              <mc:Choice xmlns:v="urn:schemas-microsoft-com:vml" Requires="v">
                <p:oleObj spid="_x0000_s11352" name="Equation" r:id="rId11" imgW="177646" imgH="393359" progId="Equation.3">
                  <p:embed/>
                </p:oleObj>
              </mc:Choice>
              <mc:Fallback>
                <p:oleObj name="Equation" r:id="rId11" imgW="177646" imgH="393359"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7200" y="3048000"/>
                        <a:ext cx="395288"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5"/>
          <p:cNvGraphicFramePr>
            <a:graphicFrameLocks noChangeAspect="1"/>
          </p:cNvGraphicFramePr>
          <p:nvPr/>
        </p:nvGraphicFramePr>
        <p:xfrm>
          <a:off x="6553200" y="3505200"/>
          <a:ext cx="733425" cy="395288"/>
        </p:xfrm>
        <a:graphic>
          <a:graphicData uri="http://schemas.openxmlformats.org/presentationml/2006/ole">
            <mc:AlternateContent xmlns:mc="http://schemas.openxmlformats.org/markup-compatibility/2006">
              <mc:Choice xmlns:v="urn:schemas-microsoft-com:vml" Requires="v">
                <p:oleObj spid="_x0000_s11353" name="Equation" r:id="rId13" imgW="329914" imgH="177646" progId="Equation.3">
                  <p:embed/>
                </p:oleObj>
              </mc:Choice>
              <mc:Fallback>
                <p:oleObj name="Equation" r:id="rId13" imgW="329914" imgH="177646"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3505200"/>
                        <a:ext cx="7334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Line 26"/>
          <p:cNvSpPr>
            <a:spLocks noChangeShapeType="1"/>
          </p:cNvSpPr>
          <p:nvPr/>
        </p:nvSpPr>
        <p:spPr bwMode="auto">
          <a:xfrm>
            <a:off x="3429000" y="6096000"/>
            <a:ext cx="1371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27"/>
          <p:cNvSpPr>
            <a:spLocks noChangeShapeType="1"/>
          </p:cNvSpPr>
          <p:nvPr/>
        </p:nvSpPr>
        <p:spPr bwMode="auto">
          <a:xfrm>
            <a:off x="4979988" y="6096000"/>
            <a:ext cx="1371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Text Box 28"/>
          <p:cNvSpPr txBox="1">
            <a:spLocks noChangeArrowheads="1"/>
          </p:cNvSpPr>
          <p:nvPr/>
        </p:nvSpPr>
        <p:spPr bwMode="auto">
          <a:xfrm>
            <a:off x="3687763"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a:solidFill>
                  <a:srgbClr val="FF0000"/>
                </a:solidFill>
                <a:latin typeface="Verdana" panose="020B0604030504040204" pitchFamily="34" charset="0"/>
              </a:rPr>
              <a:t>A</a:t>
            </a:r>
          </a:p>
        </p:txBody>
      </p:sp>
      <p:sp>
        <p:nvSpPr>
          <p:cNvPr id="11285" name="Text Box 29"/>
          <p:cNvSpPr txBox="1">
            <a:spLocks noChangeArrowheads="1"/>
          </p:cNvSpPr>
          <p:nvPr/>
        </p:nvSpPr>
        <p:spPr bwMode="auto">
          <a:xfrm>
            <a:off x="5524500" y="609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a:solidFill>
                  <a:srgbClr val="FF0000"/>
                </a:solidFill>
                <a:latin typeface="Verdana" panose="020B0604030504040204" pitchFamily="34" charset="0"/>
              </a:rPr>
              <a:t>B</a:t>
            </a:r>
          </a:p>
        </p:txBody>
      </p:sp>
      <p:sp>
        <p:nvSpPr>
          <p:cNvPr id="2" name="Footer Placeholder 1"/>
          <p:cNvSpPr>
            <a:spLocks noGrp="1"/>
          </p:cNvSpPr>
          <p:nvPr>
            <p:ph type="ftr" sz="quarter" idx="11"/>
          </p:nvPr>
        </p:nvSpPr>
        <p:spPr/>
        <p:txBody>
          <a:bodyPr/>
          <a:lstStyle/>
          <a:p>
            <a:pPr>
              <a:defRPr/>
            </a:pPr>
            <a:r>
              <a:rPr lang="en-US"/>
              <a:t>Lecture 11</a:t>
            </a:r>
          </a:p>
        </p:txBody>
      </p:sp>
      <p:sp>
        <p:nvSpPr>
          <p:cNvPr id="34" name="Rectangle 33"/>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288"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1947863" y="3176588"/>
            <a:ext cx="795337" cy="785812"/>
          </a:xfrm>
          <a:prstGeom prst="roundRect">
            <a:avLst/>
          </a:prstGeom>
          <a:noFill/>
          <a:ln>
            <a:solidFill>
              <a:srgbClr val="33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p:nvPr/>
        </p:nvSpPr>
        <p:spPr>
          <a:xfrm>
            <a:off x="1752600" y="3922713"/>
            <a:ext cx="2667000" cy="307975"/>
          </a:xfrm>
          <a:prstGeom prst="rect">
            <a:avLst/>
          </a:prstGeom>
          <a:noFill/>
        </p:spPr>
        <p:txBody>
          <a:bodyPr>
            <a:spAutoFit/>
          </a:bodyPr>
          <a:lstStyle/>
          <a:p>
            <a:pPr>
              <a:defRPr/>
            </a:pPr>
            <a:r>
              <a:rPr lang="en-US" sz="1400" b="1" dirty="0" err="1">
                <a:solidFill>
                  <a:srgbClr val="3333CC"/>
                </a:solidFill>
                <a:latin typeface="+mn-lt"/>
              </a:rPr>
              <a:t>Zscore</a:t>
            </a:r>
            <a:r>
              <a:rPr lang="en-US" sz="1400" b="1" dirty="0">
                <a:solidFill>
                  <a:srgbClr val="3333CC"/>
                </a:solidFill>
                <a:latin typeface="+mn-lt"/>
              </a:rPr>
              <a:t> of </a:t>
            </a:r>
            <a:r>
              <a:rPr lang="en-US" sz="1400" b="1" i="1" dirty="0">
                <a:solidFill>
                  <a:srgbClr val="3333CC"/>
                </a:solidFill>
                <a:latin typeface="+mn-lt"/>
              </a:rPr>
              <a:t>observed</a:t>
            </a:r>
            <a:r>
              <a:rPr lang="en-US" sz="1400" b="1" dirty="0">
                <a:solidFill>
                  <a:srgbClr val="3333CC"/>
                </a:solidFill>
                <a:latin typeface="+mn-lt"/>
              </a:rPr>
              <a:t> sample mean</a:t>
            </a:r>
          </a:p>
        </p:txBody>
      </p:sp>
      <p:sp>
        <p:nvSpPr>
          <p:cNvPr id="11291" name="Line 12"/>
          <p:cNvSpPr>
            <a:spLocks noChangeShapeType="1"/>
          </p:cNvSpPr>
          <p:nvPr/>
        </p:nvSpPr>
        <p:spPr bwMode="auto">
          <a:xfrm>
            <a:off x="6096000" y="3657600"/>
            <a:ext cx="0" cy="609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92" name="Line 13"/>
          <p:cNvSpPr>
            <a:spLocks noChangeShapeType="1"/>
          </p:cNvSpPr>
          <p:nvPr/>
        </p:nvSpPr>
        <p:spPr bwMode="auto">
          <a:xfrm>
            <a:off x="7696200" y="3657600"/>
            <a:ext cx="0" cy="609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Date Placeholder 4"/>
          <p:cNvSpPr>
            <a:spLocks noGrp="1"/>
          </p:cNvSpPr>
          <p:nvPr>
            <p:ph type="dt" sz="quarter" idx="10"/>
          </p:nvPr>
        </p:nvSpPr>
        <p:spPr/>
        <p:txBody>
          <a:bodyPr/>
          <a:lstStyle/>
          <a:p>
            <a:pPr>
              <a:defRPr/>
            </a:pPr>
            <a:r>
              <a:rPr lang="en-US"/>
              <a:t>MBC638-Chernobai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5"/>
          <p:cNvGraphicFramePr>
            <a:graphicFrameLocks noGrp="1" noChangeAspect="1"/>
          </p:cNvGraphicFramePr>
          <p:nvPr>
            <p:ph idx="1"/>
          </p:nvPr>
        </p:nvGraphicFramePr>
        <p:xfrm>
          <a:off x="4953000" y="1600200"/>
          <a:ext cx="2725738" cy="1474788"/>
        </p:xfrm>
        <a:graphic>
          <a:graphicData uri="http://schemas.openxmlformats.org/presentationml/2006/ole">
            <mc:AlternateContent xmlns:mc="http://schemas.openxmlformats.org/markup-compatibility/2006">
              <mc:Choice xmlns:v="urn:schemas-microsoft-com:vml" Requires="v">
                <p:oleObj spid="_x0000_s12306" name="Equation" r:id="rId3" imgW="774364" imgH="418918" progId="Equation.3">
                  <p:embed/>
                </p:oleObj>
              </mc:Choice>
              <mc:Fallback>
                <p:oleObj name="Equation" r:id="rId3" imgW="774364" imgH="418918"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2725738" cy="1474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22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E3EC5D-4057-4A15-B345-3DB81E43C4DC}" type="slidenum">
              <a:rPr lang="en-US" altLang="en-US" sz="1200" smtClean="0">
                <a:latin typeface="Verdana" panose="020B0604030504040204" pitchFamily="34" charset="0"/>
              </a:rPr>
              <a:pPr>
                <a:spcBef>
                  <a:spcPct val="0"/>
                </a:spcBef>
                <a:buFontTx/>
                <a:buNone/>
              </a:pPr>
              <a:t>7</a:t>
            </a:fld>
            <a:endParaRPr lang="en-US" altLang="en-US" sz="1200">
              <a:latin typeface="Verdana" panose="020B0604030504040204" pitchFamily="34" charset="0"/>
            </a:endParaRPr>
          </a:p>
        </p:txBody>
      </p:sp>
      <p:sp>
        <p:nvSpPr>
          <p:cNvPr id="12293" name="Text Box 4"/>
          <p:cNvSpPr txBox="1">
            <a:spLocks noChangeArrowheads="1"/>
          </p:cNvSpPr>
          <p:nvPr/>
        </p:nvSpPr>
        <p:spPr bwMode="auto">
          <a:xfrm>
            <a:off x="520700" y="2057400"/>
            <a:ext cx="43561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dirty="0">
                <a:latin typeface="Verdana" panose="020B0604030504040204" pitchFamily="34" charset="0"/>
              </a:rPr>
              <a:t>(1 - </a:t>
            </a:r>
            <a:r>
              <a:rPr lang="en-US" altLang="en-US" sz="2000" dirty="0">
                <a:latin typeface="Arial" panose="020B0604020202020204" pitchFamily="34" charset="0"/>
                <a:cs typeface="Arial" panose="020B0604020202020204" pitchFamily="34" charset="0"/>
              </a:rPr>
              <a:t>α</a:t>
            </a:r>
            <a:r>
              <a:rPr lang="en-US" altLang="en-US" sz="2000" dirty="0">
                <a:latin typeface="Verdana" panose="020B0604030504040204" pitchFamily="34" charset="0"/>
              </a:rPr>
              <a:t>)% C.I. for </a:t>
            </a:r>
            <a:r>
              <a:rPr lang="en-US" altLang="en-US" sz="2400" i="1" dirty="0">
                <a:latin typeface="Times New Roman" panose="02020603050405020304" pitchFamily="18" charset="0"/>
              </a:rPr>
              <a:t>µ</a:t>
            </a:r>
            <a:r>
              <a:rPr lang="en-US" altLang="en-US" sz="2000" dirty="0">
                <a:latin typeface="Verdana" panose="020B0604030504040204" pitchFamily="34" charset="0"/>
              </a:rPr>
              <a:t> is:</a:t>
            </a:r>
          </a:p>
          <a:p>
            <a:pPr>
              <a:spcBef>
                <a:spcPct val="50000"/>
              </a:spcBef>
              <a:buFontTx/>
              <a:buNone/>
            </a:pPr>
            <a:endParaRPr lang="en-US" altLang="en-US" sz="2000" dirty="0">
              <a:latin typeface="Verdana" panose="020B0604030504040204" pitchFamily="34" charset="0"/>
            </a:endParaRPr>
          </a:p>
          <a:p>
            <a:pPr>
              <a:spcBef>
                <a:spcPct val="50000"/>
              </a:spcBef>
              <a:buFontTx/>
              <a:buNone/>
            </a:pPr>
            <a:endParaRPr lang="en-US" altLang="en-US" sz="2000" dirty="0">
              <a:latin typeface="Verdana" panose="020B0604030504040204" pitchFamily="34" charset="0"/>
            </a:endParaRPr>
          </a:p>
          <a:p>
            <a:pPr>
              <a:spcBef>
                <a:spcPct val="50000"/>
              </a:spcBef>
              <a:buFontTx/>
              <a:buNone/>
            </a:pPr>
            <a:r>
              <a:rPr lang="en-US" altLang="en-US" sz="2000" b="1" u="sng" dirty="0">
                <a:solidFill>
                  <a:srgbClr val="C00000"/>
                </a:solidFill>
                <a:latin typeface="Verdana" panose="020B0604030504040204" pitchFamily="34" charset="0"/>
              </a:rPr>
              <a:t>Assumption: </a:t>
            </a:r>
          </a:p>
          <a:p>
            <a:pPr>
              <a:spcBef>
                <a:spcPct val="50000"/>
              </a:spcBef>
              <a:buFontTx/>
              <a:buNone/>
            </a:pPr>
            <a:r>
              <a:rPr lang="el-GR" altLang="en-US" sz="2000" b="1" dirty="0">
                <a:latin typeface="Verdana" panose="020B0604030504040204" pitchFamily="34" charset="0"/>
              </a:rPr>
              <a:t>σ</a:t>
            </a:r>
            <a:r>
              <a:rPr lang="en-US" altLang="en-US" sz="2000" b="1" dirty="0">
                <a:latin typeface="Verdana" panose="020B0604030504040204" pitchFamily="34" charset="0"/>
              </a:rPr>
              <a:t> is known</a:t>
            </a:r>
            <a:endParaRPr lang="en-US" altLang="en-US" sz="2000" dirty="0">
              <a:latin typeface="Verdana" panose="020B0604030504040204" pitchFamily="34" charset="0"/>
            </a:endParaRPr>
          </a:p>
          <a:p>
            <a:pPr algn="ctr">
              <a:spcBef>
                <a:spcPct val="50000"/>
              </a:spcBef>
              <a:buFontTx/>
              <a:buNone/>
            </a:pPr>
            <a:endParaRPr lang="en-US" altLang="en-US" sz="1800" dirty="0">
              <a:latin typeface="Verdana" panose="020B0604030504040204" pitchFamily="34" charset="0"/>
            </a:endParaRPr>
          </a:p>
        </p:txBody>
      </p:sp>
      <p:sp>
        <p:nvSpPr>
          <p:cNvPr id="10" name="Rectangle 9"/>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295"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Grp="1" noChangeAspect="1"/>
          </p:cNvGraphicFramePr>
          <p:nvPr>
            <p:ph sz="half" idx="2"/>
          </p:nvPr>
        </p:nvGraphicFramePr>
        <p:xfrm>
          <a:off x="960438" y="3044825"/>
          <a:ext cx="1506537" cy="828675"/>
        </p:xfrm>
        <a:graphic>
          <a:graphicData uri="http://schemas.openxmlformats.org/presentationml/2006/ole">
            <mc:AlternateContent xmlns:mc="http://schemas.openxmlformats.org/markup-compatibility/2006">
              <mc:Choice xmlns:v="urn:schemas-microsoft-com:vml" Requires="v">
                <p:oleObj spid="_x0000_s13382" name="Equation" r:id="rId3" imgW="761669" imgH="418918" progId="Equation.3">
                  <p:embed/>
                </p:oleObj>
              </mc:Choice>
              <mc:Fallback>
                <p:oleObj name="Equation" r:id="rId3" imgW="761669" imgH="418918" progId="Equation.3">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3044825"/>
                        <a:ext cx="150653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331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0F1DB4D-5EDE-4FBA-8B77-A42109F18B14}" type="slidenum">
              <a:rPr lang="en-US" altLang="en-US" sz="1200" smtClean="0">
                <a:latin typeface="Verdana" panose="020B0604030504040204" pitchFamily="34" charset="0"/>
              </a:rPr>
              <a:pPr>
                <a:spcBef>
                  <a:spcPct val="0"/>
                </a:spcBef>
                <a:buFontTx/>
                <a:buNone/>
              </a:pPr>
              <a:t>8</a:t>
            </a:fld>
            <a:endParaRPr lang="en-US" altLang="en-US" sz="1200">
              <a:latin typeface="Verdana" panose="020B0604030504040204" pitchFamily="34" charset="0"/>
            </a:endParaRPr>
          </a:p>
        </p:txBody>
      </p:sp>
      <p:sp>
        <p:nvSpPr>
          <p:cNvPr id="13317" name="Line 4"/>
          <p:cNvSpPr>
            <a:spLocks noChangeShapeType="1"/>
          </p:cNvSpPr>
          <p:nvPr/>
        </p:nvSpPr>
        <p:spPr bwMode="auto">
          <a:xfrm>
            <a:off x="1371600" y="2743200"/>
            <a:ext cx="6172200" cy="0"/>
          </a:xfrm>
          <a:prstGeom prst="line">
            <a:avLst/>
          </a:prstGeom>
          <a:noFill/>
          <a:ln w="38100">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Oval 5"/>
          <p:cNvSpPr>
            <a:spLocks noChangeArrowheads="1"/>
          </p:cNvSpPr>
          <p:nvPr/>
        </p:nvSpPr>
        <p:spPr bwMode="auto">
          <a:xfrm>
            <a:off x="1219200" y="2590800"/>
            <a:ext cx="228600" cy="228600"/>
          </a:xfrm>
          <a:prstGeom prst="ellipse">
            <a:avLst/>
          </a:prstGeom>
          <a:solidFill>
            <a:schemeClr val="accent3">
              <a:lumMod val="50000"/>
            </a:schemeClr>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endParaRPr lang="en-US" altLang="en-US"/>
          </a:p>
        </p:txBody>
      </p:sp>
      <p:sp>
        <p:nvSpPr>
          <p:cNvPr id="13318" name="Oval 6"/>
          <p:cNvSpPr>
            <a:spLocks noChangeArrowheads="1"/>
          </p:cNvSpPr>
          <p:nvPr/>
        </p:nvSpPr>
        <p:spPr bwMode="auto">
          <a:xfrm>
            <a:off x="7467600" y="2590800"/>
            <a:ext cx="228600" cy="228600"/>
          </a:xfrm>
          <a:prstGeom prst="ellipse">
            <a:avLst/>
          </a:prstGeom>
          <a:solidFill>
            <a:schemeClr val="accent3">
              <a:lumMod val="50000"/>
            </a:schemeClr>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endParaRPr lang="en-US" altLang="en-US"/>
          </a:p>
        </p:txBody>
      </p:sp>
      <p:graphicFrame>
        <p:nvGraphicFramePr>
          <p:cNvPr id="13320" name="Object 3"/>
          <p:cNvGraphicFramePr>
            <a:graphicFrameLocks noChangeAspect="1"/>
          </p:cNvGraphicFramePr>
          <p:nvPr/>
        </p:nvGraphicFramePr>
        <p:xfrm>
          <a:off x="6629400" y="2819400"/>
          <a:ext cx="1677988" cy="906463"/>
        </p:xfrm>
        <a:graphic>
          <a:graphicData uri="http://schemas.openxmlformats.org/presentationml/2006/ole">
            <mc:AlternateContent xmlns:mc="http://schemas.openxmlformats.org/markup-compatibility/2006">
              <mc:Choice xmlns:v="urn:schemas-microsoft-com:vml" Requires="v">
                <p:oleObj spid="_x0000_s13383" name="Equation" r:id="rId5" imgW="774364" imgH="418918" progId="Equation.3">
                  <p:embed/>
                </p:oleObj>
              </mc:Choice>
              <mc:Fallback>
                <p:oleObj name="Equation" r:id="rId5" imgW="774364" imgH="41891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2819400"/>
                        <a:ext cx="1677988"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4"/>
          <p:cNvGraphicFramePr>
            <a:graphicFrameLocks noChangeAspect="1"/>
          </p:cNvGraphicFramePr>
          <p:nvPr/>
        </p:nvGraphicFramePr>
        <p:xfrm>
          <a:off x="4267200" y="3124200"/>
          <a:ext cx="385763" cy="457200"/>
        </p:xfrm>
        <a:graphic>
          <a:graphicData uri="http://schemas.openxmlformats.org/presentationml/2006/ole">
            <mc:AlternateContent xmlns:mc="http://schemas.openxmlformats.org/markup-compatibility/2006">
              <mc:Choice xmlns:v="urn:schemas-microsoft-com:vml" Requires="v">
                <p:oleObj spid="_x0000_s13384" name="Equation" r:id="rId7" imgW="139579" imgH="164957" progId="Equation.3">
                  <p:embed/>
                </p:oleObj>
              </mc:Choice>
              <mc:Fallback>
                <p:oleObj name="Equation" r:id="rId7" imgW="139579" imgH="16495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124200"/>
                        <a:ext cx="385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Oval 12"/>
          <p:cNvSpPr>
            <a:spLocks noChangeArrowheads="1"/>
          </p:cNvSpPr>
          <p:nvPr/>
        </p:nvSpPr>
        <p:spPr bwMode="auto">
          <a:xfrm>
            <a:off x="4343400" y="2667000"/>
            <a:ext cx="152400" cy="152400"/>
          </a:xfrm>
          <a:prstGeom prst="ellipse">
            <a:avLst/>
          </a:prstGeom>
          <a:solidFill>
            <a:schemeClr val="accent3">
              <a:lumMod val="50000"/>
            </a:schemeClr>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endParaRPr lang="en-US" altLang="en-US"/>
          </a:p>
        </p:txBody>
      </p:sp>
      <p:sp>
        <p:nvSpPr>
          <p:cNvPr id="13323" name="Text Box 14"/>
          <p:cNvSpPr txBox="1">
            <a:spLocks noChangeArrowheads="1"/>
          </p:cNvSpPr>
          <p:nvPr/>
        </p:nvSpPr>
        <p:spPr bwMode="auto">
          <a:xfrm>
            <a:off x="3429000" y="3733800"/>
            <a:ext cx="2057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spcBef>
                <a:spcPct val="50000"/>
              </a:spcBef>
              <a:buFontTx/>
              <a:buNone/>
            </a:pPr>
            <a:r>
              <a:rPr lang="en-US" altLang="en-US" sz="1800" b="1">
                <a:solidFill>
                  <a:srgbClr val="FF0000"/>
                </a:solidFill>
                <a:latin typeface="Verdana" panose="020B0604030504040204" pitchFamily="34" charset="0"/>
              </a:rPr>
              <a:t>Point Estimate of </a:t>
            </a:r>
            <a:r>
              <a:rPr lang="en-US" altLang="en-US" sz="1800" b="1" i="1">
                <a:solidFill>
                  <a:srgbClr val="FF0000"/>
                </a:solidFill>
                <a:latin typeface="Times New Roman" panose="02020603050405020304" pitchFamily="18" charset="0"/>
              </a:rPr>
              <a:t>µ</a:t>
            </a:r>
          </a:p>
        </p:txBody>
      </p:sp>
      <p:sp>
        <p:nvSpPr>
          <p:cNvPr id="13324" name="Freeform 15"/>
          <p:cNvSpPr>
            <a:spLocks/>
          </p:cNvSpPr>
          <p:nvPr/>
        </p:nvSpPr>
        <p:spPr bwMode="auto">
          <a:xfrm>
            <a:off x="1384300" y="4343400"/>
            <a:ext cx="1574800" cy="304800"/>
          </a:xfrm>
          <a:custGeom>
            <a:avLst/>
            <a:gdLst>
              <a:gd name="T0" fmla="*/ 2147483646 w 992"/>
              <a:gd name="T1" fmla="*/ 0 h 192"/>
              <a:gd name="T2" fmla="*/ 2147483646 w 992"/>
              <a:gd name="T3" fmla="*/ 2147483646 h 192"/>
              <a:gd name="T4" fmla="*/ 2147483646 w 992"/>
              <a:gd name="T5" fmla="*/ 2147483646 h 192"/>
              <a:gd name="T6" fmla="*/ 2147483646 w 992"/>
              <a:gd name="T7" fmla="*/ 2147483646 h 192"/>
              <a:gd name="T8" fmla="*/ 0 60000 65536"/>
              <a:gd name="T9" fmla="*/ 0 60000 65536"/>
              <a:gd name="T10" fmla="*/ 0 60000 65536"/>
              <a:gd name="T11" fmla="*/ 0 60000 65536"/>
              <a:gd name="T12" fmla="*/ 0 w 992"/>
              <a:gd name="T13" fmla="*/ 0 h 192"/>
              <a:gd name="T14" fmla="*/ 992 w 992"/>
              <a:gd name="T15" fmla="*/ 192 h 192"/>
            </a:gdLst>
            <a:ahLst/>
            <a:cxnLst>
              <a:cxn ang="T8">
                <a:pos x="T0" y="T1"/>
              </a:cxn>
              <a:cxn ang="T9">
                <a:pos x="T2" y="T3"/>
              </a:cxn>
              <a:cxn ang="T10">
                <a:pos x="T4" y="T5"/>
              </a:cxn>
              <a:cxn ang="T11">
                <a:pos x="T6" y="T7"/>
              </a:cxn>
            </a:cxnLst>
            <a:rect l="T12" t="T13" r="T14" b="T15"/>
            <a:pathLst>
              <a:path w="992" h="192">
                <a:moveTo>
                  <a:pt x="40" y="0"/>
                </a:moveTo>
                <a:cubicBezTo>
                  <a:pt x="20" y="40"/>
                  <a:pt x="0" y="80"/>
                  <a:pt x="136" y="96"/>
                </a:cubicBezTo>
                <a:cubicBezTo>
                  <a:pt x="272" y="112"/>
                  <a:pt x="720" y="80"/>
                  <a:pt x="856" y="96"/>
                </a:cubicBezTo>
                <a:cubicBezTo>
                  <a:pt x="992" y="112"/>
                  <a:pt x="936" y="176"/>
                  <a:pt x="952"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5" name="Freeform 16"/>
          <p:cNvSpPr>
            <a:spLocks/>
          </p:cNvSpPr>
          <p:nvPr/>
        </p:nvSpPr>
        <p:spPr bwMode="auto">
          <a:xfrm>
            <a:off x="2895600" y="4343400"/>
            <a:ext cx="1524000" cy="304800"/>
          </a:xfrm>
          <a:custGeom>
            <a:avLst/>
            <a:gdLst>
              <a:gd name="T0" fmla="*/ 2147483646 w 1120"/>
              <a:gd name="T1" fmla="*/ 0 h 192"/>
              <a:gd name="T2" fmla="*/ 2147483646 w 1120"/>
              <a:gd name="T3" fmla="*/ 2147483646 h 192"/>
              <a:gd name="T4" fmla="*/ 2147483646 w 1120"/>
              <a:gd name="T5" fmla="*/ 2147483646 h 192"/>
              <a:gd name="T6" fmla="*/ 2147483646 w 1120"/>
              <a:gd name="T7" fmla="*/ 2147483646 h 192"/>
              <a:gd name="T8" fmla="*/ 0 60000 65536"/>
              <a:gd name="T9" fmla="*/ 0 60000 65536"/>
              <a:gd name="T10" fmla="*/ 0 60000 65536"/>
              <a:gd name="T11" fmla="*/ 0 60000 65536"/>
              <a:gd name="T12" fmla="*/ 0 w 1120"/>
              <a:gd name="T13" fmla="*/ 0 h 192"/>
              <a:gd name="T14" fmla="*/ 1120 w 1120"/>
              <a:gd name="T15" fmla="*/ 192 h 192"/>
            </a:gdLst>
            <a:ahLst/>
            <a:cxnLst>
              <a:cxn ang="T8">
                <a:pos x="T0" y="T1"/>
              </a:cxn>
              <a:cxn ang="T9">
                <a:pos x="T2" y="T3"/>
              </a:cxn>
              <a:cxn ang="T10">
                <a:pos x="T4" y="T5"/>
              </a:cxn>
              <a:cxn ang="T11">
                <a:pos x="T6" y="T7"/>
              </a:cxn>
            </a:cxnLst>
            <a:rect l="T12" t="T13" r="T14" b="T15"/>
            <a:pathLst>
              <a:path w="1120" h="192">
                <a:moveTo>
                  <a:pt x="1024" y="0"/>
                </a:moveTo>
                <a:cubicBezTo>
                  <a:pt x="1072" y="40"/>
                  <a:pt x="1120" y="80"/>
                  <a:pt x="976" y="96"/>
                </a:cubicBezTo>
                <a:cubicBezTo>
                  <a:pt x="832" y="112"/>
                  <a:pt x="320" y="80"/>
                  <a:pt x="160" y="96"/>
                </a:cubicBezTo>
                <a:cubicBezTo>
                  <a:pt x="0" y="112"/>
                  <a:pt x="8" y="152"/>
                  <a:pt x="16"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6" name="Text Box 17"/>
          <p:cNvSpPr txBox="1">
            <a:spLocks noChangeArrowheads="1"/>
          </p:cNvSpPr>
          <p:nvPr/>
        </p:nvSpPr>
        <p:spPr bwMode="auto">
          <a:xfrm>
            <a:off x="1752600" y="45720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solidFill>
                  <a:srgbClr val="FF0000"/>
                </a:solidFill>
                <a:latin typeface="Verdana" panose="020B0604030504040204" pitchFamily="34" charset="0"/>
              </a:rPr>
              <a:t>Margin of Error</a:t>
            </a:r>
          </a:p>
        </p:txBody>
      </p:sp>
      <p:sp>
        <p:nvSpPr>
          <p:cNvPr id="13327" name="Freeform 18"/>
          <p:cNvSpPr>
            <a:spLocks/>
          </p:cNvSpPr>
          <p:nvPr/>
        </p:nvSpPr>
        <p:spPr bwMode="auto">
          <a:xfrm>
            <a:off x="4279900" y="4343400"/>
            <a:ext cx="1574800" cy="304800"/>
          </a:xfrm>
          <a:custGeom>
            <a:avLst/>
            <a:gdLst>
              <a:gd name="T0" fmla="*/ 2147483646 w 992"/>
              <a:gd name="T1" fmla="*/ 0 h 192"/>
              <a:gd name="T2" fmla="*/ 2147483646 w 992"/>
              <a:gd name="T3" fmla="*/ 2147483646 h 192"/>
              <a:gd name="T4" fmla="*/ 2147483646 w 992"/>
              <a:gd name="T5" fmla="*/ 2147483646 h 192"/>
              <a:gd name="T6" fmla="*/ 2147483646 w 992"/>
              <a:gd name="T7" fmla="*/ 2147483646 h 192"/>
              <a:gd name="T8" fmla="*/ 0 60000 65536"/>
              <a:gd name="T9" fmla="*/ 0 60000 65536"/>
              <a:gd name="T10" fmla="*/ 0 60000 65536"/>
              <a:gd name="T11" fmla="*/ 0 60000 65536"/>
              <a:gd name="T12" fmla="*/ 0 w 992"/>
              <a:gd name="T13" fmla="*/ 0 h 192"/>
              <a:gd name="T14" fmla="*/ 992 w 992"/>
              <a:gd name="T15" fmla="*/ 192 h 192"/>
            </a:gdLst>
            <a:ahLst/>
            <a:cxnLst>
              <a:cxn ang="T8">
                <a:pos x="T0" y="T1"/>
              </a:cxn>
              <a:cxn ang="T9">
                <a:pos x="T2" y="T3"/>
              </a:cxn>
              <a:cxn ang="T10">
                <a:pos x="T4" y="T5"/>
              </a:cxn>
              <a:cxn ang="T11">
                <a:pos x="T6" y="T7"/>
              </a:cxn>
            </a:cxnLst>
            <a:rect l="T12" t="T13" r="T14" b="T15"/>
            <a:pathLst>
              <a:path w="992" h="192">
                <a:moveTo>
                  <a:pt x="40" y="0"/>
                </a:moveTo>
                <a:cubicBezTo>
                  <a:pt x="20" y="40"/>
                  <a:pt x="0" y="80"/>
                  <a:pt x="136" y="96"/>
                </a:cubicBezTo>
                <a:cubicBezTo>
                  <a:pt x="272" y="112"/>
                  <a:pt x="720" y="80"/>
                  <a:pt x="856" y="96"/>
                </a:cubicBezTo>
                <a:cubicBezTo>
                  <a:pt x="992" y="112"/>
                  <a:pt x="936" y="176"/>
                  <a:pt x="952"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8" name="Freeform 19"/>
          <p:cNvSpPr>
            <a:spLocks/>
          </p:cNvSpPr>
          <p:nvPr/>
        </p:nvSpPr>
        <p:spPr bwMode="auto">
          <a:xfrm>
            <a:off x="5791200" y="4343400"/>
            <a:ext cx="1905000" cy="304800"/>
          </a:xfrm>
          <a:custGeom>
            <a:avLst/>
            <a:gdLst>
              <a:gd name="T0" fmla="*/ 2147483646 w 1120"/>
              <a:gd name="T1" fmla="*/ 0 h 192"/>
              <a:gd name="T2" fmla="*/ 2147483646 w 1120"/>
              <a:gd name="T3" fmla="*/ 2147483646 h 192"/>
              <a:gd name="T4" fmla="*/ 2147483646 w 1120"/>
              <a:gd name="T5" fmla="*/ 2147483646 h 192"/>
              <a:gd name="T6" fmla="*/ 2147483646 w 1120"/>
              <a:gd name="T7" fmla="*/ 2147483646 h 192"/>
              <a:gd name="T8" fmla="*/ 0 60000 65536"/>
              <a:gd name="T9" fmla="*/ 0 60000 65536"/>
              <a:gd name="T10" fmla="*/ 0 60000 65536"/>
              <a:gd name="T11" fmla="*/ 0 60000 65536"/>
              <a:gd name="T12" fmla="*/ 0 w 1120"/>
              <a:gd name="T13" fmla="*/ 0 h 192"/>
              <a:gd name="T14" fmla="*/ 1120 w 1120"/>
              <a:gd name="T15" fmla="*/ 192 h 192"/>
            </a:gdLst>
            <a:ahLst/>
            <a:cxnLst>
              <a:cxn ang="T8">
                <a:pos x="T0" y="T1"/>
              </a:cxn>
              <a:cxn ang="T9">
                <a:pos x="T2" y="T3"/>
              </a:cxn>
              <a:cxn ang="T10">
                <a:pos x="T4" y="T5"/>
              </a:cxn>
              <a:cxn ang="T11">
                <a:pos x="T6" y="T7"/>
              </a:cxn>
            </a:cxnLst>
            <a:rect l="T12" t="T13" r="T14" b="T15"/>
            <a:pathLst>
              <a:path w="1120" h="192">
                <a:moveTo>
                  <a:pt x="1024" y="0"/>
                </a:moveTo>
                <a:cubicBezTo>
                  <a:pt x="1072" y="40"/>
                  <a:pt x="1120" y="80"/>
                  <a:pt x="976" y="96"/>
                </a:cubicBezTo>
                <a:cubicBezTo>
                  <a:pt x="832" y="112"/>
                  <a:pt x="320" y="80"/>
                  <a:pt x="160" y="96"/>
                </a:cubicBezTo>
                <a:cubicBezTo>
                  <a:pt x="0" y="112"/>
                  <a:pt x="8" y="152"/>
                  <a:pt x="16"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9" name="Text Box 20"/>
          <p:cNvSpPr txBox="1">
            <a:spLocks noChangeArrowheads="1"/>
          </p:cNvSpPr>
          <p:nvPr/>
        </p:nvSpPr>
        <p:spPr bwMode="auto">
          <a:xfrm>
            <a:off x="4762500" y="4581525"/>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solidFill>
                  <a:srgbClr val="FF0000"/>
                </a:solidFill>
                <a:latin typeface="Verdana" panose="020B0604030504040204" pitchFamily="34" charset="0"/>
              </a:rPr>
              <a:t>Margin of Error</a:t>
            </a:r>
          </a:p>
        </p:txBody>
      </p:sp>
      <p:graphicFrame>
        <p:nvGraphicFramePr>
          <p:cNvPr id="13330" name="Object 5"/>
          <p:cNvGraphicFramePr>
            <a:graphicFrameLocks noChangeAspect="1"/>
          </p:cNvGraphicFramePr>
          <p:nvPr/>
        </p:nvGraphicFramePr>
        <p:xfrm>
          <a:off x="2286000" y="4800600"/>
          <a:ext cx="1182688" cy="906463"/>
        </p:xfrm>
        <a:graphic>
          <a:graphicData uri="http://schemas.openxmlformats.org/presentationml/2006/ole">
            <mc:AlternateContent xmlns:mc="http://schemas.openxmlformats.org/markup-compatibility/2006">
              <mc:Choice xmlns:v="urn:schemas-microsoft-com:vml" Requires="v">
                <p:oleObj spid="_x0000_s13385" name="Equation" r:id="rId9" imgW="545863" imgH="418918" progId="Equation.3">
                  <p:embed/>
                </p:oleObj>
              </mc:Choice>
              <mc:Fallback>
                <p:oleObj name="Equation" r:id="rId9" imgW="545863" imgH="41891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4800600"/>
                        <a:ext cx="1182688"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6"/>
          <p:cNvGraphicFramePr>
            <a:graphicFrameLocks noChangeAspect="1"/>
          </p:cNvGraphicFramePr>
          <p:nvPr/>
        </p:nvGraphicFramePr>
        <p:xfrm>
          <a:off x="5262563" y="4811713"/>
          <a:ext cx="1184275" cy="906462"/>
        </p:xfrm>
        <a:graphic>
          <a:graphicData uri="http://schemas.openxmlformats.org/presentationml/2006/ole">
            <mc:AlternateContent xmlns:mc="http://schemas.openxmlformats.org/markup-compatibility/2006">
              <mc:Choice xmlns:v="urn:schemas-microsoft-com:vml" Requires="v">
                <p:oleObj spid="_x0000_s13386" name="Equation" r:id="rId11" imgW="545863" imgH="418918" progId="Equation.3">
                  <p:embed/>
                </p:oleObj>
              </mc:Choice>
              <mc:Fallback>
                <p:oleObj name="Equation" r:id="rId11" imgW="545863" imgH="41891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62563" y="4811713"/>
                        <a:ext cx="1184275"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2" name="TextBox 23"/>
          <p:cNvSpPr txBox="1">
            <a:spLocks noChangeArrowheads="1"/>
          </p:cNvSpPr>
          <p:nvPr/>
        </p:nvSpPr>
        <p:spPr bwMode="auto">
          <a:xfrm>
            <a:off x="1219200" y="2209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FF0000"/>
                </a:solidFill>
                <a:latin typeface="Verdana" panose="020B0604030504040204" pitchFamily="34" charset="0"/>
              </a:rPr>
              <a:t>A</a:t>
            </a:r>
          </a:p>
        </p:txBody>
      </p:sp>
      <p:sp>
        <p:nvSpPr>
          <p:cNvPr id="13333" name="TextBox 24"/>
          <p:cNvSpPr txBox="1">
            <a:spLocks noChangeArrowheads="1"/>
          </p:cNvSpPr>
          <p:nvPr/>
        </p:nvSpPr>
        <p:spPr bwMode="auto">
          <a:xfrm>
            <a:off x="7391400" y="2209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FF0000"/>
                </a:solidFill>
                <a:latin typeface="Verdana" panose="020B0604030504040204" pitchFamily="34" charset="0"/>
              </a:rPr>
              <a:t>B</a:t>
            </a:r>
          </a:p>
        </p:txBody>
      </p:sp>
      <p:sp>
        <p:nvSpPr>
          <p:cNvPr id="24" name="Rectangle 23"/>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35"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r>
              <a:rPr lang="en-US"/>
              <a:t>MBC638-Chernobai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ftr" sz="quarter" idx="11"/>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Verdana" panose="020B0604030504040204" pitchFamily="34" charset="0"/>
              </a:rPr>
              <a:t>Lecture 11</a:t>
            </a:r>
          </a:p>
        </p:txBody>
      </p:sp>
      <p:sp>
        <p:nvSpPr>
          <p:cNvPr id="143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474DDD-2760-4CF9-ACE9-755D8DBC4032}" type="slidenum">
              <a:rPr lang="en-US" altLang="en-US" sz="1200" smtClean="0">
                <a:latin typeface="Verdana" panose="020B0604030504040204" pitchFamily="34" charset="0"/>
              </a:rPr>
              <a:pPr>
                <a:spcBef>
                  <a:spcPct val="0"/>
                </a:spcBef>
                <a:buFontTx/>
                <a:buNone/>
              </a:pPr>
              <a:t>9</a:t>
            </a:fld>
            <a:endParaRPr lang="en-US" altLang="en-US" sz="1200">
              <a:latin typeface="Verdana" panose="020B0604030504040204" pitchFamily="34" charset="0"/>
            </a:endParaRPr>
          </a:p>
        </p:txBody>
      </p:sp>
      <p:sp>
        <p:nvSpPr>
          <p:cNvPr id="15364" name="Text Box 4"/>
          <p:cNvSpPr txBox="1">
            <a:spLocks noChangeArrowheads="1"/>
          </p:cNvSpPr>
          <p:nvPr/>
        </p:nvSpPr>
        <p:spPr bwMode="auto">
          <a:xfrm>
            <a:off x="233363" y="2884488"/>
            <a:ext cx="868203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a:spcBef>
                <a:spcPct val="50000"/>
              </a:spcBef>
              <a:defRPr/>
            </a:pPr>
            <a:r>
              <a:rPr lang="en-US" altLang="en-US" sz="1600" dirty="0">
                <a:latin typeface="+mn-lt"/>
              </a:rPr>
              <a:t>The American Customer Satisfaction Index (ACSI) was established in 1994 by the University of Michigan to provide a new economic indicator tracking the quality of products and services from the perspective of the customer. The ACSI is the only measure of the quality of economic output nationwide. Research is showing the ACSI to be a leading economic indicator, and a predictor of financial performance at the firm level.</a:t>
            </a:r>
            <a:r>
              <a:rPr lang="en-US" altLang="en-US" sz="1600" dirty="0">
                <a:solidFill>
                  <a:srgbClr val="000000"/>
                </a:solidFill>
                <a:latin typeface="+mn-lt"/>
                <a:hlinkClick r:id="rId2"/>
              </a:rPr>
              <a:t> http://www.theacsi.org/</a:t>
            </a:r>
            <a:r>
              <a:rPr lang="en-US" altLang="en-US" sz="1600" dirty="0">
                <a:solidFill>
                  <a:srgbClr val="000000"/>
                </a:solidFill>
                <a:latin typeface="+mn-lt"/>
              </a:rPr>
              <a:t> </a:t>
            </a:r>
          </a:p>
          <a:p>
            <a:pPr algn="just">
              <a:spcBef>
                <a:spcPct val="50000"/>
              </a:spcBef>
              <a:defRPr/>
            </a:pPr>
            <a:r>
              <a:rPr lang="en-US" altLang="en-US" sz="1600" dirty="0">
                <a:latin typeface="+mn-lt"/>
              </a:rPr>
              <a:t>In its 2008 survey, it reported that McDonald’s was last among 10 companies in the fast-food restaurant category. The survey was based on </a:t>
            </a:r>
            <a:r>
              <a:rPr lang="en-US" altLang="en-US" sz="1600" b="1" dirty="0">
                <a:latin typeface="+mn-lt"/>
              </a:rPr>
              <a:t>1,000 customers</a:t>
            </a:r>
            <a:r>
              <a:rPr lang="en-US" altLang="en-US" sz="1600" dirty="0">
                <a:latin typeface="+mn-lt"/>
              </a:rPr>
              <a:t>’ responses. McDonald’s </a:t>
            </a:r>
            <a:r>
              <a:rPr lang="en-US" altLang="en-US" sz="1600" b="1" dirty="0">
                <a:latin typeface="+mn-lt"/>
              </a:rPr>
              <a:t>average score was 69</a:t>
            </a:r>
            <a:r>
              <a:rPr lang="en-US" altLang="en-US" sz="1600" dirty="0">
                <a:latin typeface="+mn-lt"/>
              </a:rPr>
              <a:t> (out of 100 possible). For comparison, Starbucks had an average score of 77. </a:t>
            </a:r>
            <a:r>
              <a:rPr lang="en-US" altLang="en-US" sz="1600" i="1" dirty="0">
                <a:latin typeface="+mn-lt"/>
              </a:rPr>
              <a:t>Past data </a:t>
            </a:r>
            <a:r>
              <a:rPr lang="en-US" altLang="en-US" sz="1600" dirty="0">
                <a:latin typeface="+mn-lt"/>
              </a:rPr>
              <a:t>indicate that the </a:t>
            </a:r>
            <a:r>
              <a:rPr lang="en-US" altLang="en-US" sz="1600" b="1" dirty="0">
                <a:latin typeface="+mn-lt"/>
              </a:rPr>
              <a:t>standard deviation of the scores is 5</a:t>
            </a:r>
            <a:r>
              <a:rPr lang="en-US" altLang="en-US" sz="1600" dirty="0">
                <a:latin typeface="+mn-lt"/>
              </a:rPr>
              <a:t>. </a:t>
            </a:r>
          </a:p>
          <a:p>
            <a:pPr algn="just">
              <a:spcBef>
                <a:spcPct val="50000"/>
              </a:spcBef>
              <a:defRPr/>
            </a:pPr>
            <a:r>
              <a:rPr lang="en-US" altLang="en-US" sz="1600" dirty="0">
                <a:latin typeface="+mn-lt"/>
              </a:rPr>
              <a:t>Provide an </a:t>
            </a:r>
            <a:r>
              <a:rPr lang="en-US" altLang="en-US" sz="1600" b="1" dirty="0">
                <a:solidFill>
                  <a:srgbClr val="00B050"/>
                </a:solidFill>
                <a:latin typeface="+mn-lt"/>
              </a:rPr>
              <a:t>interval estimate </a:t>
            </a:r>
            <a:r>
              <a:rPr lang="en-US" altLang="en-US" sz="1600" dirty="0">
                <a:latin typeface="+mn-lt"/>
              </a:rPr>
              <a:t>for the </a:t>
            </a:r>
            <a:r>
              <a:rPr lang="en-US" altLang="en-US" sz="1600" b="1" dirty="0">
                <a:latin typeface="+mn-lt"/>
              </a:rPr>
              <a:t>overall average satisfaction score </a:t>
            </a:r>
            <a:r>
              <a:rPr lang="en-US" altLang="en-US" sz="1600" dirty="0">
                <a:latin typeface="+mn-lt"/>
              </a:rPr>
              <a:t>for McDonald’s. Use </a:t>
            </a:r>
            <a:r>
              <a:rPr lang="en-US" altLang="en-US" sz="1600" b="1" dirty="0">
                <a:solidFill>
                  <a:srgbClr val="00B050"/>
                </a:solidFill>
                <a:latin typeface="+mn-lt"/>
              </a:rPr>
              <a:t>99% confidence level</a:t>
            </a:r>
            <a:r>
              <a:rPr lang="en-US" altLang="en-US" sz="1600" dirty="0">
                <a:latin typeface="+mn-lt"/>
              </a:rPr>
              <a:t>. </a:t>
            </a:r>
            <a:endParaRPr lang="en-US" altLang="en-US" sz="1600" i="1" dirty="0">
              <a:latin typeface="+mn-lt"/>
            </a:endParaRPr>
          </a:p>
        </p:txBody>
      </p:sp>
      <p:pic>
        <p:nvPicPr>
          <p:cNvPr id="14341" name="Picture 7"/>
          <p:cNvPicPr>
            <a:picLocks noChangeAspect="1" noChangeArrowheads="1"/>
          </p:cNvPicPr>
          <p:nvPr/>
        </p:nvPicPr>
        <p:blipFill>
          <a:blip r:embed="rId3">
            <a:extLst>
              <a:ext uri="{28A0092B-C50C-407E-A947-70E740481C1C}">
                <a14:useLocalDpi xmlns:a14="http://schemas.microsoft.com/office/drawing/2010/main" val="0"/>
              </a:ext>
            </a:extLst>
          </a:blip>
          <a:srcRect l="60463" t="18668" r="21001" b="72984"/>
          <a:stretch>
            <a:fillRect/>
          </a:stretch>
        </p:blipFill>
        <p:spPr bwMode="auto">
          <a:xfrm>
            <a:off x="228600" y="1501775"/>
            <a:ext cx="4859338"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0"/>
            <a:ext cx="9144000" cy="12461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43" name="Rectangle 3"/>
          <p:cNvSpPr>
            <a:spLocks noGrp="1" noChangeArrowheads="1"/>
          </p:cNvSpPr>
          <p:nvPr>
            <p:ph type="title"/>
          </p:nvPr>
        </p:nvSpPr>
        <p:spPr>
          <a:xfrm>
            <a:off x="606425" y="250825"/>
            <a:ext cx="7886700" cy="1325563"/>
          </a:xfrm>
        </p:spPr>
        <p:txBody>
          <a:bodyPr/>
          <a:lstStyle/>
          <a:p>
            <a:pPr algn="l" eaLnBrk="1" hangingPunct="1"/>
            <a:r>
              <a:rPr lang="en-US" altLang="en-US" sz="2400" b="1" dirty="0">
                <a:latin typeface="Arial" panose="020B0604020202020204" pitchFamily="34" charset="0"/>
              </a:rPr>
              <a:t>Confidence interval for </a:t>
            </a:r>
            <a:r>
              <a:rPr lang="el-GR" altLang="en-US" sz="2800" b="1" dirty="0">
                <a:latin typeface="Times New Roman" panose="02020603050405020304" pitchFamily="18" charset="0"/>
                <a:cs typeface="Times New Roman" panose="02020603050405020304" pitchFamily="18" charset="0"/>
              </a:rPr>
              <a:t>μ</a:t>
            </a:r>
            <a:endParaRPr lang="en-US" altLang="en-US" sz="2800" b="1" dirty="0">
              <a:latin typeface="Times New Roman" panose="02020603050405020304" pitchFamily="18" charset="0"/>
              <a:cs typeface="Times New Roman" panose="02020603050405020304" pitchFamily="18" charset="0"/>
            </a:endParaRPr>
          </a:p>
        </p:txBody>
      </p:sp>
      <p:sp>
        <p:nvSpPr>
          <p:cNvPr id="14344" name="TextBox 2"/>
          <p:cNvSpPr txBox="1">
            <a:spLocks noChangeArrowheads="1"/>
          </p:cNvSpPr>
          <p:nvPr/>
        </p:nvSpPr>
        <p:spPr bwMode="auto">
          <a:xfrm>
            <a:off x="233363" y="2314575"/>
            <a:ext cx="1143000" cy="3698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solidFill>
                  <a:schemeClr val="bg1"/>
                </a:solidFill>
                <a:latin typeface="Aharoni" panose="02010803020104030203" pitchFamily="2" charset="-79"/>
                <a:cs typeface="Aharoni" panose="02010803020104030203" pitchFamily="2" charset="-79"/>
              </a:rPr>
              <a:t>Example</a:t>
            </a:r>
          </a:p>
        </p:txBody>
      </p:sp>
      <p:sp>
        <p:nvSpPr>
          <p:cNvPr id="14345" name="AutoShape 11" descr="data:image/jpeg;base64,/9j/4AAQSkZJRgABAQAAAQABAAD/2wCEAAkGBxQQERUUEhQQFhUVFx0aGBYWFRUaGBYbFxgWHRgfGRgYICggGBooHBgTIjIiJSksLi4uGCIzPjYsNykvLi4BCgoKDg0OGxAQGy8mICYwLDQ0LDAsLCw0NCwsLCwsLCwsLCwsLCwsLCwsLCwsLCwsLCwsLCwsLCwsLCwsLCwsLP/AABEIAKYBLwMBEQACEQEDEQH/xAAcAAEAAwADAQEAAAAAAAAAAAAABQYHAgMEAQj/xABMEAABAwIEAgYDDQUFBgcAAAABAAIDBBEFBhIhEzEHIjJBUXFhgcEUFSMzNUJScnOCobHRCDSRorJDdJKztBYmwsPh8FNVg4STlNP/xAAbAQEAAgMBAQAAAAAAAAAAAAAAAwQBAgUGB//EADkRAAIBAgIFCQYGAwEBAAAAAAABAgMRBBIhMTJBUQUGEyJhcYHB0RQzNHKhsRVCU5Gi8COC4fFS/9oADAMBAAIRAxEAPwDcUAQBAEAQBAEAQBAEAQBAEAQBAEAQBAEAQBAEAQBAEAQBAEAQBAEAQBAEAQBAEAQBAEAQBAEAQBAEAQBAEAQEFmM9ZnkfYvI85n16fc/I6WA1SIi68xmfEv2F0zPiLC6ZnxFiTwWt0O0OPVdy9B/6r0HIXKPRVOgqPqy1dj9H9/EpYuhmWda0WFe1OWEAQHwmyw2krsFYxOt4r9uyNh+q+f8AK3KLxdbqvqrV6+P2Ozh6PRx06zx3XLzPiWLC6ZnxFhdMz4ixP5e+Ld9b2NXtObfw0vmf2Ry8dtruJVehKQQBAEAQBAEAQBAEAQBAEAQBAEAQBAEAQBAEAQBAQWY+0zyPsXkec23T7n5HSwGqRDry50AgCAICy4PW8Rtj2m/iPFe85F5R9qpZJvrx+q4+v/Tj4qh0crrUyQXaKoQENjtbb4Nvf2vLwXl+X+Ucq9mpvS9ru4eO/s7y/g6F30j8CDXkTphAEAQFgy78W763sava82/hpfM/sjlY7bXcSq9CUggCAIAgCAIAgCAIAgCAIAgCAIAgCAIAgCAIAgCAicao3yFuht7A33A8PFec5dwGIxMoOjG9k96XDiy9hK0KaeZkNUUzoyA8Wvy3B/JeVxODrYZpVo2v2p/ZnQp1Y1NlnSqxIEAQHbTTmNwcOY/H0KxhcTPDVVVhrX17COpBTi4stdNOJGhw5FfR8NiIYikqkNT/ALbwOJODhJxZ1YhViJl+87AeJ/RV+UcdHCUXN69SXb6Leb0KTqSsVZ7iSSdyea+dTnKcnKTu2dtJJWRxWpkIAgPRT0T5BdjbgbcwPzKuYbk/E4mLlSjdLRrS+7Ip1oQdpMncFp3RsIeLEuvzB7h4L2PIeFq4ahKFVWea+tPcuBzMXUjOacXuJBdkqhAEAQBAEAQBAEAQBAEAQBAEAQBAEAQBAEAQBAEAQEFmLtM8j+a8hzm95T7n5HTwGyyHXmC+EAQBASGEV3DdZ3Zd+B8V2+ReUlhamSo+pL6Pj5P/AIVMVQ6SN1rR04hVmV9+4bAej9VU5Sx0sXWc/wAq0Jdnq/8Am4koUlThbeeVc8nCAIAgJ/LvYd9b2Be05tfDz+byRy8dtruJZeiKIQBAEAQBAEAQBAEAQBAEAQBAEAQBAEAQBAEAQBAEAQEFmLtM8j+a8hzm95T7n5HTwGyyHXmC+EB6pKQ8Jsg5G4d6NzYro1MA1g4YmOrSn+7Sfl/6QKt/ldN+B5VzicIAgCA9c1Joia883HYeAsulXwDoYSNae1J6uyz+5BCtnqOK1I8i5pOEBP5d7DvrewL2nNr4efzeSOXjttdxLL0RRCAIAgCAIAgCAIAgCAIAgCAIAgCAIAgCAIAgCAIAgCAgsxdpnkfzXkOc3vKfc/I6eA2WQ68wXwgLLhDA6AA7g3v/ABK95yLCM+T4xkrp5vuzj4ptVm12EHX0hifbu5g+I/VeS5RwMsJWcHq3Ps9VvOlQqqpG55lQJggJDCKLiOuey38T4Ltci8ne01c811I/V8PX/pUxVfo42WtnuzF2G/W9i7HOX3EPm8mVsBtPuIFeNOoEBP5d7DvrewL2nNr4efzeSOXjttdxLL0RRCAIAgCAIAgCAIAgCAIAgCAIAgCAIAgCAIAgCAIAgCAgsxdpnkfzXkOc3vKfc/I6eA2WQ68wXwgLNgnxLfX+ZXv+QvgYeP3ZxsX71+H2OzEaQSst3jcH0/op+UsDHGUXD8y0p9vo95pQqulK+4q7mkEg7Ec187nCUJOMlZo7aaaujnTQGRwaOZ/D0qbC4aeJqqlDW/ouJpUqKEczLXTwiNoa3kPxX0fDYeGHpKnDUv7c4k5ucnJkbmLsN+t7FwucvuIfN5Mt4DafcQK8adQICfy72HfW9gXs+bXw8/m8kcvHba7iWXoyiEAQBAEAQBAEAQBAEAQBAEAQBAEAQBAEAQBAEAQBAQWY+0zyPsXkOc23T7n5HSwGqRDrzB0AgCALALHgHxX3j7F7vm98H4s5GN974HRjtF/aN+9+qpcv8nZl7TTWlbXr4b+zuJcHXt1H4Hpwii4bbntO5+geC6HI3J3stLNNdeWvsXD17e4hxVfpJWWpHlzJ8z73/Cudzn1Uv9vImwH5vDzIReTOkEAQBAWDLvxbvrexq9rzb+Gl8z+yOVjttdxKr0JSCAIAgCAIAgCAIAgCAIAgCAIAgCAIAgCAIAgCAICCzH2meR9i8jzm26fc/I6WA1SIdeXOgEAQBAWPAfivvH2L3XN74PxZyMb73wJJdwqBAQuZPmfe/wCFeV5z6qX+3kdDAfm8PMhF5M6QQBAEBYMu/Fu+t7Gr2vNv4aXzP7I5WO213EqvQlIIAgCAIAgCAIAgCAIAgCAIAgCAIAgCAIAgCAIAgInGqN8hboF7A33A8PFec5dwGIxMoOjG9k96XDi0XsJWhTTzMjfeqb6H8zf1XB/BMd+n/KPqW/a6PH6Me9U30P5m/qn4Jjv0/wCUfUe10eP0Y96pvofzN/VPwTHfp/yj6j2ujx+jHvVN9D+Zv6p+CY79P+UfUe10eP0ZN4RA6OOzhY3PePYvWcjYarh8Nkqqzu+D+xzsVUjOd4ntXVK4QEXjdI+TRoF7XvuBzt4rz/LuCr4pU+hje176UtduLRcwlWFO+Z8CL96pvofzN/Vee/BMd+n/ACj6l32ujx+jHvVN9D+Zv6p+CY79P+UfUe10eP0Y96pvofzN/VPwTHfp/wAo+o9ro8fox71TfQ/mb+qfgmO/T/lH1HtdHj9GSVDSSMiItYl19iL2sO8Hx/Jd7k7BYqhhXBq0s19a1WXB8e1aEVK1WnOonrViRpgQ0auf/dl3MPGcaaVTX/bfQqTactB2qc0CAIAgCAIAgCAIAgCAIAgCAIAgCAIAgCAIAgCAIAgCAIAgCAIAgCAIAgCAIAgCAIAgCAIAgCAIAgCAIAgCAIAgCAIAgCAIAgCAIAgCAIAgCAIAgCAIAgCAIAgCAIAgCAID4TZAAb8kB9QHwlAfboAgCAIAgCAzzpMyhTGkqatgkZO1pk1tkks4g3ILC7TuL8gFNSm8yRFUgrNmaZMxyXCcQjM7ncKRrBJdxLeHM1r2PF/o3ab+AcFZnFThoK9OThO0j9GgqgXT494aCSQABck8gBzugPzb0h41NV1Huu72wyhwpxcgmKJxbqt3anaj48+4BdClFJZd5Sqyk2mbTlPI1NQiOQcR87W7yukkNy5tnWZfSBuQNr27zzVOdRyLUYJFpkYHAtO4IsR6DzUZuYH0vYJFQVEIpuJG2SMlzeJI4Xa61xqJI2PLlsrtCWZO5TrrLaxpnRzlqnhpaapa15nlp2Oe90kjrmRjXOs0nSBc9w7lXqybk0WYRSRclEbmV5hzrU11cMOwtwZ1i2SptcjT8YW9wY2xF+bjsLbE2Y04xjnn+xA6jcssSz0fR7SNb8OampkI60s1RMXHyAcA31D1lROq92gkyLeVPPODVGDMFXh1RUtha4CSCSR0sbQ42aQJCbtJs09/WFiO6WnJVHlkiOpeHWiaZglYZ6aGZwAMsTHkDkC9gcQPRuq8lZtE0XdXKf0qZcgfR1FVpeJ2MBD2ySDslosWg6SLbclLRk1JIjqRWVso3Q5gEOIOqTVCSQRCPQ3iyNHX4uonS4auw3ntzU1eTjaxDQWa9zdGNAAA5AWCplsxbpjy5BRRwy0wkjdJI5rwJZC09W4NnONjt3W5q3Qk5OzK1dZVdFj6H8vQGigrHNe6ocZOu6SQhumSSMAMvp7I8L7lR15PM47iSlFZUzSFASmIdMmXoaEU8lMJIzI54eBJIWmwaQQHOOnmeXirdCTldMq11lV0W/osyxA2kpqsh7qhzS7iOkkNtRe2wZq0jqm3JRVpvM1uJaceqmaAoSUyzOHSBPLVjD8K0mUv0OmNjZwvqDL3ADbO1PIPI2G11ZhSSjmmQSqPNliWDDOjyANDqyWpq5vnPlmlDbnnoYHWDfO5UbqvdoJFBbzwZnyjNSROqMKnqonxguNOZXyxSNG5DWSl1nWvYbg8tr3W0KibtNGJRaV4ljyJjT6+ghqJAwPkDtWm+m7XubcA3tfTf1qOpHLJpGYSzRuyfWhuUDpbq5X05o6ftviknmtzEEAGobb3e5zG+kBw71NRSTzMjq3tZHPoaxv3ThzY3Hr0x4R+pa8Z8tJ0/cKV42l3mKMs0S+KElIzHsv09fGI6qJsjQbgEuFjYi4LSCDYlbRk4u6MNXPz5V8bB8QmfSF/Dp59AJvpIcC5rJB33aHD06SRYja8rVIq5Sd6crrUb5lPMkOJU7ZoTbuewnrRu72n2HvG6pTg4OzLkZKSuhmPK1PiAHHa/U0ENeyR7HNv4aTY93MELEZuOoSimUvotybAadtTPxJJ2zP0kySBrDBK5gswOsd2autfmpq1R3sjSEElpNOVclCArnSN8l1n2LlvS20az2WZ70g5Z42EUVZGOvBTRCS3N0Rjbv8Adcb+TnHuU9KdpuL3kFWF4JotHQ9mX3ZRcJ5vLTWYb83M/s3fwBb5sv3qOvDLK/EkozzRPT0iVb5uDhsBIlrDaRw/sqdvxrj5jqi/O5HNYpK3Xe77m03uM86dKRkD6SKNoayOnLWgdwaQAp8M73ZBX1xN1j5DyVMtHJAYl0//ALxS/ZP/AKgrmF1MqYncalkj5Nov7rD/AJTFWqbb72WlqO3Nta6noamVhs5kEjmnwcGHT+NliCvJIxJ2TMp/Z+pmmeqkt1mRxtHlI55P+W1WsU9CK+GWtm2KmWjor6Nk8b4pWh8cjS1zTyIPNZTad0GrnOCFsbWsYAGtAa0DkABYAepYBXekv5Kq/s/aFJS20aVNlmWdDeOGk91Wpa2o18L92ja/Rp43b1Oba+rbn2SrOIje2mxXwztc0r/bl3/leNf/AF4v/wBVX6Nf/SLOYoHTBmA1cEDTSV9PpkJ1VETGNd1SLNLXuuVPQjZvSiDEPql76Hvkem85f9RMoa/vGS0thFzUJIZL+0D8VSfXk/pYrOG1srYnZRdOjP5KpPsvaVFV22TU9lHtzjXupqCplYbPZC8tPg7SQ0+okFawV5JGZOybMj6BaIOrJpDzihs30GRw387MI+8reJfVSK2GWls3VUi2EB56ChjgYI4mNYwEkNaLAanFxsPMk+tZbb0swklqPQsGSnZOe2rnrK1xaWyv4ENyLcCnLmkj0PkMp/gpZ6Eo/wB0mkdOkz7IE3vVjktG4/ByuMQ3+/Tknx0nT5yKep16akQU3kqOJuSploIDOMtYXFV1eNwTNDo3zRgj7r7EHucDYg9xCnlJxjFoiik3JMz6piq8tV92HXG7lfZlRGDydbsvbfzaTfcGxsLLWjpK+mjLsNzy1j8OIQNngddp2c09pjhza8dzh+OxFwbqlODi7MtxkpK6Ivo2/cf/AHFT/qpltV2v2+xmOotKjMhAVvpINsKrPsXfjyUlLbRrPZZ68rxNfh1K1wBa6liBB5EGJoII8LLWe0xHZRikBdl3GbHVwb2Pfrp5DsfS5pHrMZ8Vc97T7fMqe6qdhqHR/SuqHzYnMCH1RtC0846Zp+DHoLrB57jsVWqO1oLd9yzDT1mUL9oJw90U47+C78Xbfkf4KfC6mQ19aNvj5DyVMtHJAYl0/wD7xS/ZP/qCuYXUypidxqWSPk2i/usP+UxVqm2+9lpaj3Y1QCpp5oCbCWN7L+GtpF/xWsXZ3DV1YxroZqTR4lPSTjQ+RpZY/wDiQkmw8btMhB7wB4q3iFmgpIrULxk4s3JUy0eDHcXioqd88xsxgv6XHua3xcTYDzWYxcnZGJNJXZxy7ifuulhqNOjixtfpvfTqF7XsL+dlmSytoJ3VyK6S/kqr+z9oW1LbRrU2WUT9nvnW/wDof89T4rd4kGF3mwqoWjK+n/8Adqb7Y/0FWcNtMr4nZLD0PfI9N5y/6iZaV/eMkpbCLmoSQyX9oH4qk+vJ/SxWcNrZWxOyi6dGnyVSfZe0qKrtsmp7KJfHcOFVTTQE2EsbmX8NTSAfUbH1LSLs0zZq6sYl0SVxoMUfTVA4bpQYSD3StcCwX8D1gD36m25q5XWaGZFSj1JuLN8VIuGSdM2Gto4Yp6Z9RE+SbS/RPMGuDmPd2dVgbt7rc/JWcO8zsyCv1Y3Rb+jGjazDoJLyOfMwPkc973lxN/pE2AvyFlFVfWaJKa6p6OkDFHU9E4RH4eoc2ng8eJMdII9IGp33UpxvLTqMydkddJ0fYcyNjDSUzy1oaXujaXO0gC7ieZNro6s29ZlRSMz6YctMoJaappI2QsPVtG0NayVh1sdb6RF//jVihPMnGRWrxs1JGxZbxZtbSw1DbWlYCR9F3J7fU4OHqVWUcraLMXdXJJamSiZC+UsX+3j/AKZFNU2IkcNqRZcz5fhxCndBONju1w7Ubhyc09xH4gkHYqOE3F3RtKKkrMwemnrMt15a7dptqbuI6iO+xHg4b2PNpuNxcG68taJT61GXYbD0WTiTDWPFwHyzuAPMB1TKRf07qrWVpW7vsW4O8bltURuEBQM25TxLEWuikrKVkJdfhxwvGoA3brcXEutYHawvvbYKaFSENNiKcHJWuSOUcExCjEcUtTTTU8Y024LxKGhpDQ14dawOntA7LWcoy0pG0IuKsdueMkxYrwTI4sMT7kgXL4zbWzmLXsLO3t4bpTqOF7GJ01O1yYxSCcRNbRupo3AgfCxvcwMDSLNaxzbG+m29rA7LVWvpNzNsxdF9biExmqa2Bzy0NFonBrWi9mtF9hcuPrU8K8YqyRDOi5O9y74BR4jEWNqaijliaLOLYZGzOs2w62vTe9r9XxUMnB6kSq5YZL2Om17bX5X7r27lobGYZr6PK7E5GyVFVSAsbpa2OGRrQCbntPJJO3M9ysQrRgtCIalJz3lryjhVbSMjhnmpZYIowxumKRstmgBl3F+kgAW7N/So5yjJ3SJIppWZZlGbFUzfkWDEHNlDnwVLLaJ4+1du7dQ+dY2INwRbYhSwquOjcRzpqXefKZuMQt0O97amwsJXOmgefS9jWPbf6tgsPo3xRssxD1+RavE5WvxOpjETDdtNShwZ63v3vbYmxO5tput1VjBdReLNHTcn1i/UlMyGNscbQ1jGhrWjk1rRYAepQt30slKznTA62uZJBFPSxU8gAN4nulNrEjVr02JH0b271vTlGLu0aTi5KxX8o5Cr8LdIaeqozxQ0PbJDI4HRq0kaXtIPWd396kqVYz1o0p0nDeaWy9he1++3K/oVcmM5zhknEMU0Ceqo2sjJLWxwyDc7XcXPcSbeQ3Knp1Yw1IiqU3NWuSuSMuVuHMjgdPSSUzC424UglGoudZr9dra3X3ae9a1Jxm720m0IuKsXJRG5mub8i1+KFnHqqNrY76WxwyNHWtcnU9xJ2Hep6dWMNSIalNz1sm8mYDXUDI4H1FJJTs1bcKQSgHUQGv16bBxHNp22WtSUZO9tJvCLirFvURuVLOmQKfE7PJdFOBYTMAubcg9vzwPMEdxClp1XDuI501I6cMpsZpmiNz8Pq2NFmySPmilP1tLHh3nz8SUbpvTpRmKktZF5gyZX4s5grp6WGGM3EVO17zc7El8mnrWuAbWF+XjtGpGGyjWdNz16i94RhzKWCOCPVoiaGt1G5sPE+Khbu7skSsrFOzDlTEaurin910rW08hfBHwXlo32MgLuu7TYE7d9tN1LGcVG1jSUW2ncu1EJBG3jGMyW65YCGE9+kOJIHmSoWSFRz9larxMcJs9NHThzXBpieZC4D5z9VrXJ5AKWnOMNNtJHUg5qx05EylW4Z8H7pp5KcuLnRmN+ppI34btXVudNwQRz2BJKzUqRnptpFODgrXLdi7JzGRSuhZJftSsc9oHf1Wuab+tRK19JIUXA8mYnRzzTx1tK5851SiSF5Y83JBs1wLbanAWIFjbwU0qkJJKxFGDi27mjqAlIHOWVosTpzFJs4bxyWuY3ePpaeRb3j02I3pzcHdGk4KasxkfAXYfRR0z3te5hedTQQDre53I/WslSeaVzMI5VYnlobBAcXvDeZA8zZAfGSh3Ig+RBQH17w0XJAA5kmwCA+RyBwu0gjxBBH8QgPkk7WkBzmgnlcgX8r80B2IDrina++lzXW52INvOyA7EB1vnaCGlzQ48gSLnyHegOxAdcU7X30ua63OxBt525IDkJBe1xfwvv/BANYva4v4X3/ggOMs7WW1Oa2/K5Av8AxQHYgOt07Q4NLmhx5NuLn1IDk94AuSAPSUByBQBAdb52tIaXNBPIEgE+Q70Bzc4AXJAHiUB1+6GfSZ/iCA7UB1CoZ9Jn+IIDm94AuSAPSgBeLXuLePcgAeLXuLePcgPkUzXi7XNcPEEH8kB9EgJtcXHdfdAGSA8iDbnY8kADwSQCLjmL8kBw90s+mz/EEBzDwRcEW8b7IDjFM14u1zXDxBB/JAJZ2ttqc1t+VyBfyugOxAEAQGbdPQvh0f8AeWf5cysYbbIMRslOzTS4dTmndgkjjWGYBoiklfcWPPUT87QLX3BNwRylg5u/SajWbStk1lmxul9+McdRTuf7mpIQ90bXEB7yIzuR3/CtF+YDDa1yo4vJTzLWzZ9aeV7ji3DW4HjNLHSue2mrQWvhLnOAcLAEXPO5j3Nz2hexTN0lNt60LZJq2plemhojX1keONqGzSSu4MxMmhsdzo06e6xbYkFo5G1jfdZsq6M1dszzllzZhU0WAMio6iarjDml8jSC58B1Xawsv1A7RtvZoI5Cy0hJOpeSt6m801CyPJkzD8JqKmnmw6ealmj7cBcdcw2JaeISHCwNwy+2+xAKzUdRJqSuYhkb0GuH0KqTn5+wujoXuqIMZ48OIPkcfdEhfpF7Bp2OnTcHdw0kWsbWtek5KzhqKqSd1PWW/PrnxUuHYdFUyyCrkbG6oLgXyR6mAdZuxb8KzzDdybm8VLS5TtqN6j0KN9ZLxdGMFPUU89DJJTOid8Ju6TjN2u06ndW9rG22/K9iNOnbTUtJuqaTuityY9T4fmWtmqXaGOgawODHOJcY6UgWaCeTXfwUmVypJL+6yPPaq7nOhx6nrsyQT079cYpnNLixzd2tmJFnAHk4I4ONJp8TKmpVFY68kZbix4VFfiHEkL5SyJmtzRGwBpAGk92oC3Lqk7k3SpN07RiIRz3lI+YJjUuFR4rSCQvFG0Opi/cs4h0tB7rdeI2G19XikoqbjLiYUnBNcD05d6M6esw9s87pXVdRHxRMZHXa54uza9nbabk3J33G1sSrOMrLUjMaV46dZB4jjT63LBMxL3w1DYi525dp0ubcnmQ17RfmbXW6jlraDXO3TubZhnxMf1G/0hVHrLKPLmbETS0dRO0Auiie9oPIlrTpv6L2WYK8kjEnZXM3yj0dU+I0Iqax0slTU6n8XWbsuSG2HJ2wB3B52GwVidZxlaOpEMYKUbvWRbsUlny3WRVDi99NOyLUTclomhIuTzsS4eQC2ypVU1vNXJ9G7nPJeFYDVGliHEdWOY0ubepA4rI9cm/Y2LXnw22WKjqq73eBtTUWlxNsVQnPzjlVmDcCb3y18fiu0aONfRpba2jqX1a+169lfn0l1lKdNxtpJ90c/wDspJxySDKwxXOoiLiw2HoGrXYdwstNHTaDdXVLSX3HB/u/J/cP+SFBH3niTfk8Ck5hjkOBYYQ2V9K3QapkVwTGLEXtybbXudgS09ymhbpJcdxFO+RE1kLDcMfVtqMMqZIrMIkpNRu/0uEl3OaLjskgECxG99KjnltNeJtBRveLO3Kg/wB48T+zZ/TCsT91EzH3jKXlLF34bXy1LtqWarlp5j3NcHa2OPlqcfIPU0454pb7EUZOMrvUXnJQHv3i58eD/SVDU93EmjtMzPJrMF4D/fMuE3Fdp0if4vSy3xQt2uJ6fwVip0l+qQUsrWkv3STggpMOpoaaOY0MU2qojY5xcY3OLzck303L+ewJae5QUpXm29ZLUVorgcsh4bhclW2owyokiIYRJS6jd/pcJCXOaLjski4FiO9Uc8tprxEFG94srVXFR++NYzHGVAfJIfc8xMmhsWp2jTo7rFljZwFiDY3vIs2RdGaO2Z5zV8j4c2moo446l1TGBdkpLSNJ7mlvzBvYXNuXIACtUd5XasTwVlYnlobBAZ703Uck2HxtijlkcKhp0xsc824c29mgm2439Knw7SlpIa6bjZHmznghw6rpMQoKfZjuHPDTxdpjr76IxztrF7c9Hgswlmi4yYlDK1KKOOYoJ8Oxb3zhp5aiCoiDJmxNJezZm+nmNo4jc7bOBtcJFqUMjdg04zzJHDDxUYzisFW6nmp6WkBLOM3S+R58B56DtcAM53NkdoQavdsK8pXtoRzxXM1Qx89PieFyVDNR4JghMkbm8m3Lr2O17jrC/IWCKCsnGVg5PVJHlyrSYnhuEOfBTh0rqgyCnk1F7IS1oIa24Ou7SdJ3s4m2rZZm4TnpZiClGB4MXe7F6ukNNhtTTTMma+aoki4YaGkEgut17cwXWdtYDcraPUi7yuYl1mrI2R97G1r22vyv3X9CqFgyfFsyVEkM1NieEzTT3cIjDC50Rv2S1+7hb6TbnyOysxgk04SIJSbTTR5KjKFbFhVBI2Nz6mimdNwebgx0gfpAHNwLYyWjxIFyLLZVIubW5mHBqK4osMOd62tmhio6GeIahx5KqNwYxvzg0gjfmRvc25c7R9HGKbk/2JFNt6EdeGYY52ZK18kLzE6nbpe+ImMuDaTsuI0k7O5HuPpWW/8AElf+6TVRfSNnKpwtzcyQPZC4QilIL2xkRhxE+xcBpvu38FhS/wATXaZceumROXa6oy+6ello6ueB0hfBLA0vBBAABPIbNbccwb7EEFbTSq2knpNY3hdWPTl3KdRWw4jUVTOBLiAtHG4G8YbcsLxzG/DFiAeoTYXSU1FxS3GYwbu3vOjB831lDRiifh1a6qibw43NjLonAbMJcL3AFuzcG3MX2SpxlLMpKxiM5KNmtJ5cVyjNSZd4HDe+eSZsj2RtL3AuIFupe9mtZcja91sqilVvuMODVOxZsFz89zoYTh2JN1FkZe6FwY29m6nG2zRz8lFKlbTmRIp9hcMdw4VVNNATYSxuZfw1NIB9R3UUXZpm7V1YzLL2aazC6X3FNh9ZJPDqbE6NjnRyAklvWaNwL26t9gORurEoRm8yasQxk4qzR1S5VqKbL1S2Rj31NRKyV0bGl7heWLazL3NmlxtyufBZU06qtqRhwaptbzRcn0YZQ0mqMNe2niBuyzgeE0EG4uDzuoKj6zJoK0UTa0NjE8iYy/D6eaGbDMRmdJM5400zi0gtY2xLhfm09x5q3UipNNSX7lam3GNmj3YNk6rfgVXC6MxyTS8aGAmxaGmN2mx7BdoIANu4m26xKpHpEzZQbg0fKvNdRNhvuBuHV/ul0IgJMREY2DC653GwJ3AA8bC6KmlPNmVhneW1tJYqt1fhWH0TaaBlRwWtbUsaHOksAL8IN5i+oXsSNja17RrJOTu7GzzRirFdpojiOLUlRS0FRSNhcXTyyRCLX6LDZxtqbtcnXvsFJswabua2vNNKxO5Yo5G4/iMjo5RG6Nml5Y4MdtD2XEWdyPLwWk2ujijaKeds8eTMte6qTE6epjkY2arkLS9jmn5pY9moC4BAIPI2WZztKLXARjdNM6eiHDKmnq60VTJQ4NiZrc12l/D1tBY8izxpDdx4rNeUWlY1pKSvchOj/GpMNp5IpsMr5XPmdIHCndYAsjbbrNvzYT61vVipu6kv3NabcVZou2KZprnUkNVSUUluIRNBKxwnDGm12NHjY72JFwbHe0KhHM02SylK10isxRnEsWo56WgqKQQuL6iaSIRa+W22zjYOb4nXvsFJsQabuaWcpppWJTFsz1Eck9PiWGSVERceC6CEyRub83UXXGrkbjcE8uS1jBNJxlY2cnqkiR6H8HmpaJ/HY6LizOkZE4nVGwtaACDuDcHY7+O5K1ryTloM0otLSXpQkgQBAEAQBAEAQBAEAQBAEAQBAEAQBAEAQBAEAQBAEAQBAEAQBAEAQBAEAQBAEAQBAf/Z"/>
          <p:cNvSpPr>
            <a:spLocks noChangeAspect="1" noChangeArrowheads="1"/>
          </p:cNvSpPr>
          <p:nvPr/>
        </p:nvSpPr>
        <p:spPr bwMode="auto">
          <a:xfrm>
            <a:off x="80963" y="-384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Verdana" panose="020B0604030504040204" pitchFamily="34" charset="0"/>
            </a:endParaRPr>
          </a:p>
        </p:txBody>
      </p:sp>
      <p:pic>
        <p:nvPicPr>
          <p:cNvPr id="14346" name="Picture 1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1404938"/>
            <a:ext cx="16605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quarter" idx="10"/>
          </p:nvPr>
        </p:nvSpPr>
        <p:spPr/>
        <p:txBody>
          <a:bodyPr/>
          <a:lstStyle/>
          <a:p>
            <a:pPr>
              <a:defRPr/>
            </a:pPr>
            <a:r>
              <a:rPr lang="en-US"/>
              <a:t>MBC638-Chernobai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6808</TotalTime>
  <Words>1225</Words>
  <Application>Microsoft Office PowerPoint</Application>
  <PresentationFormat>On-screen Show (4:3)</PresentationFormat>
  <Paragraphs>210</Paragraphs>
  <Slides>22</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Aharoni</vt:lpstr>
      <vt:lpstr>Arial</vt:lpstr>
      <vt:lpstr>Calibri</vt:lpstr>
      <vt:lpstr>Courier New</vt:lpstr>
      <vt:lpstr>Times New Roman</vt:lpstr>
      <vt:lpstr>Verdana</vt:lpstr>
      <vt:lpstr>Wingdings</vt:lpstr>
      <vt:lpstr>Wingdings 2</vt:lpstr>
      <vt:lpstr>Office Theme</vt:lpstr>
      <vt:lpstr>Equation</vt:lpstr>
      <vt:lpstr>MBC 638:  Data Analysis &amp; Decision Making</vt:lpstr>
      <vt:lpstr>Today: Confidence interval</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Confidence interval for μ</vt:lpstr>
      <vt:lpstr>Today: Confidence interval</vt:lpstr>
      <vt:lpstr>Confidence interval for μ  in Excel</vt:lpstr>
      <vt:lpstr>Selecting sample size in Excel</vt:lpstr>
    </vt:vector>
  </TitlesOfParts>
  <Company>Whitman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MAS261: Introduction to Statistics for Management</dc:title>
  <dc:creator>Anna Chernobai</dc:creator>
  <cp:lastModifiedBy>Pan Chen</cp:lastModifiedBy>
  <cp:revision>357</cp:revision>
  <dcterms:created xsi:type="dcterms:W3CDTF">2006-08-20T01:32:20Z</dcterms:created>
  <dcterms:modified xsi:type="dcterms:W3CDTF">2017-11-04T22:41:02Z</dcterms:modified>
</cp:coreProperties>
</file>