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0" r:id="rId1"/>
  </p:sldMasterIdLst>
  <p:notesMasterIdLst>
    <p:notesMasterId r:id="rId14"/>
  </p:notesMasterIdLst>
  <p:sldIdLst>
    <p:sldId id="465" r:id="rId2"/>
    <p:sldId id="425" r:id="rId3"/>
    <p:sldId id="454" r:id="rId4"/>
    <p:sldId id="467" r:id="rId5"/>
    <p:sldId id="468" r:id="rId6"/>
    <p:sldId id="469" r:id="rId7"/>
    <p:sldId id="470" r:id="rId8"/>
    <p:sldId id="476" r:id="rId9"/>
    <p:sldId id="472" r:id="rId10"/>
    <p:sldId id="477" r:id="rId11"/>
    <p:sldId id="473" r:id="rId12"/>
    <p:sldId id="45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AE9FA"/>
    <a:srgbClr val="009900"/>
    <a:srgbClr val="800000"/>
    <a:srgbClr val="3333CC"/>
    <a:srgbClr val="B8EFFA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9" autoAdjust="0"/>
    <p:restoredTop sz="78693" autoAdjust="0"/>
  </p:normalViewPr>
  <p:slideViewPr>
    <p:cSldViewPr>
      <p:cViewPr varScale="1">
        <p:scale>
          <a:sx n="113" d="100"/>
          <a:sy n="113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A68450-0A9B-4E25-83DB-386ADFFDB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1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EC1279-C0A8-4E46-85EE-C28F56A4527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2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674BEF-C9C2-4788-ABED-797CFC31AFBD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1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E7E9B4-1E79-4EB4-B26F-2414345B6176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5E9217C-E279-43F5-BC5C-A474498C1FBB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9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2D39E3C-C48B-400A-B87D-8488BB0AF0DD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2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BA9EAC4-D876-4CCD-AC03-65228769419F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0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1B56A0-F4DD-45FD-BDD4-4BF5926BA75F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674BEF-C9C2-4788-ABED-797CFC31AFBD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4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888AA-F955-4399-83D4-0D27583FD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F7E10-4897-4177-83AF-46B126A39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14E1C-7154-4581-844E-98054B215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0A17-E01D-4C74-9B20-24F60D54D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C08C-E3B5-41B2-8DF6-9A9BF6267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C73C-9361-44D3-94CC-ACA03FA01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4363-D08D-4057-A09B-586E992E2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D96B6-9A14-42F5-B4F3-18EC46253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9BB5-E191-40C4-B703-1A2A32686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4E47F-B941-46EF-924A-0AB00E7CC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69AF5-5244-4E05-9CF8-86D8C2EF5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2EDF2-9CA4-4E71-B2E2-9EA5C46E6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Lecture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12: 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Confidence interval for the difference in population means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(</a:t>
            </a:r>
            <a:r>
              <a:rPr lang="en-US" altLang="en-US" sz="1800" b="1" dirty="0">
                <a:latin typeface="Arial" panose="020B0604020202020204" pitchFamily="34" charset="0"/>
              </a:rPr>
              <a:t>Chapter 8)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990033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+mn-lt"/>
              </a:rPr>
              <a:t>MBC 638: 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Data Analysis &amp; Decision Making</a:t>
            </a:r>
            <a:endParaRPr lang="en-US" sz="2000" b="1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F5D84B-8845-49D5-8023-DE502F71F3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457200" y="1981200"/>
            <a:ext cx="83820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+mn-lt"/>
              </a:rPr>
              <a:t>C.I. for the difference in population means </a:t>
            </a:r>
            <a:r>
              <a:rPr lang="el-GR" sz="2000" i="1" dirty="0" smtClean="0">
                <a:latin typeface="+mn-lt"/>
              </a:rPr>
              <a:t>μ</a:t>
            </a:r>
            <a:r>
              <a:rPr lang="en-US" sz="2000" i="1" baseline="-25000" dirty="0" smtClean="0">
                <a:latin typeface="+mn-lt"/>
              </a:rPr>
              <a:t>1 </a:t>
            </a:r>
            <a:r>
              <a:rPr lang="en-US" sz="2000" i="1" dirty="0" smtClean="0">
                <a:latin typeface="+mn-lt"/>
              </a:rPr>
              <a:t>- </a:t>
            </a:r>
            <a:r>
              <a:rPr lang="el-GR" sz="2000" i="1" dirty="0" smtClean="0">
                <a:latin typeface="+mn-lt"/>
              </a:rPr>
              <a:t>μ</a:t>
            </a:r>
            <a:r>
              <a:rPr lang="en-US" sz="2000" i="1" baseline="-25000" dirty="0" smtClean="0">
                <a:latin typeface="+mn-lt"/>
              </a:rPr>
              <a:t>2</a:t>
            </a:r>
            <a:endParaRPr lang="el-GR" sz="2000" i="1" dirty="0" smtClean="0">
              <a:latin typeface="+mn-lt"/>
            </a:endParaRPr>
          </a:p>
          <a:p>
            <a:pPr>
              <a:defRPr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</a:rPr>
              <a:t>	</a:t>
            </a:r>
            <a:r>
              <a:rPr lang="en-US" sz="2000" dirty="0" smtClean="0">
                <a:latin typeface="+mn-lt"/>
              </a:rPr>
              <a:t>a) </a:t>
            </a:r>
            <a:r>
              <a:rPr lang="en-US" sz="2000" dirty="0" smtClean="0">
                <a:solidFill>
                  <a:srgbClr val="D60093"/>
                </a:solidFill>
                <a:latin typeface="+mn-lt"/>
              </a:rPr>
              <a:t>Independent samples</a:t>
            </a:r>
          </a:p>
          <a:p>
            <a:pPr>
              <a:defRPr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	Case (1):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known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	Case (2):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unknown,   n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≥30 &amp; n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≥30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  Case (3):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unknown,   n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&lt;30 &amp; n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&lt;30</a:t>
            </a:r>
          </a:p>
          <a:p>
            <a:pPr lvl="3">
              <a:defRPr/>
            </a:pPr>
            <a:endParaRPr lang="en-US" sz="2000" i="1" dirty="0" smtClean="0">
              <a:latin typeface="Arial" panose="020B0604020202020204" pitchFamily="34" charset="0"/>
            </a:endParaRPr>
          </a:p>
          <a:p>
            <a:pPr marL="1262063" lvl="3">
              <a:defRPr/>
            </a:pPr>
            <a:r>
              <a:rPr lang="en-US" sz="2000" dirty="0" smtClean="0">
                <a:latin typeface="Calibri" panose="020F0502020204030204" pitchFamily="34" charset="0"/>
              </a:rPr>
              <a:t>b</a:t>
            </a:r>
            <a:r>
              <a:rPr lang="en-US" sz="2000" b="1" dirty="0" smtClean="0">
                <a:latin typeface="+mn-lt"/>
              </a:rPr>
              <a:t>)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D</a:t>
            </a:r>
            <a:r>
              <a:rPr lang="en-US" sz="2000" b="1" dirty="0" smtClean="0">
                <a:solidFill>
                  <a:srgbClr val="D60093"/>
                </a:solidFill>
                <a:latin typeface="+mn-lt"/>
              </a:rPr>
              <a:t>ependent (paired) samples</a:t>
            </a:r>
            <a:endParaRPr lang="en-US" sz="2000" b="1" dirty="0">
              <a:solidFill>
                <a:srgbClr val="D60093"/>
              </a:solidFill>
              <a:latin typeface="+mn-lt"/>
            </a:endParaRPr>
          </a:p>
          <a:p>
            <a:pPr lvl="3">
              <a:defRPr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lvl="3">
              <a:defRPr/>
            </a:pPr>
            <a:endParaRPr lang="en-US" sz="2000" i="1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en-US" sz="2000" b="1" i="1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Today: Confidence 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00400"/>
            <a:ext cx="7048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7FAC0B-99CD-4124-8471-740054B3991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400" y="1922463"/>
            <a:ext cx="86868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 smtClean="0">
                <a:latin typeface="Arial" panose="020B0604020202020204" pitchFamily="34" charset="0"/>
              </a:rPr>
              <a:t>We previously assumed that the 2 samples are </a:t>
            </a:r>
            <a:r>
              <a:rPr lang="en-US" i="1" dirty="0" smtClean="0">
                <a:latin typeface="Arial" panose="020B0604020202020204" pitchFamily="34" charset="0"/>
              </a:rPr>
              <a:t>independent</a:t>
            </a:r>
            <a:r>
              <a:rPr lang="en-US" dirty="0" smtClean="0">
                <a:latin typeface="Arial" panose="020B0604020202020204" pitchFamily="34" charset="0"/>
              </a:rPr>
              <a:t>. </a:t>
            </a:r>
          </a:p>
          <a:p>
            <a:pPr marL="0" indent="0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Arial" panose="020B0604020202020204" pitchFamily="34" charset="0"/>
              </a:rPr>
              <a:t>      What if they are </a:t>
            </a:r>
            <a:r>
              <a:rPr lang="en-US" dirty="0" smtClean="0">
                <a:solidFill>
                  <a:srgbClr val="D60093"/>
                </a:solidFill>
                <a:latin typeface="Arial" panose="020B0604020202020204" pitchFamily="34" charset="0"/>
              </a:rPr>
              <a:t>not independent</a:t>
            </a:r>
            <a:r>
              <a:rPr lang="en-US" dirty="0" smtClean="0">
                <a:latin typeface="Arial" panose="020B0604020202020204" pitchFamily="34" charset="0"/>
              </a:rPr>
              <a:t>?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      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 smtClean="0">
                <a:solidFill>
                  <a:srgbClr val="D60093"/>
                </a:solidFill>
                <a:latin typeface="Arial" panose="020B0604020202020204" pitchFamily="34" charset="0"/>
              </a:rPr>
              <a:t>Paired samples</a:t>
            </a:r>
          </a:p>
          <a:p>
            <a:pPr marL="3205163">
              <a:spcBef>
                <a:spcPct val="50000"/>
              </a:spcBef>
              <a:defRPr/>
            </a:pPr>
            <a:r>
              <a:rPr lang="en-US" dirty="0" smtClean="0">
                <a:latin typeface="Arial" panose="020B0604020202020204" pitchFamily="34" charset="0"/>
              </a:rPr>
              <a:t>See Excel files: </a:t>
            </a:r>
          </a:p>
          <a:p>
            <a:pPr marL="3205163">
              <a:spcBef>
                <a:spcPct val="50000"/>
              </a:spcBef>
              <a:defRPr/>
            </a:pPr>
            <a:endParaRPr lang="en-US" dirty="0" smtClean="0">
              <a:latin typeface="Arial" panose="020B0604020202020204" pitchFamily="34" charset="0"/>
            </a:endParaRPr>
          </a:p>
          <a:p>
            <a:pPr marL="2800350" indent="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9900"/>
                </a:solidFill>
                <a:latin typeface="Arial" panose="020B0604020202020204" pitchFamily="34" charset="0"/>
              </a:rPr>
              <a:t>Sales Presentation Ratings.xlsx </a:t>
            </a:r>
          </a:p>
          <a:p>
            <a:pPr marL="2800350" indent="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9900"/>
                </a:solidFill>
                <a:latin typeface="Arial" panose="020B0604020202020204" pitchFamily="34" charset="0"/>
              </a:rPr>
              <a:t>City crime data 2008 2009.xlsx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600200" y="4338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1512" name="TextBox 2"/>
          <p:cNvSpPr txBox="1">
            <a:spLocks noChangeArrowheads="1"/>
          </p:cNvSpPr>
          <p:nvPr/>
        </p:nvSpPr>
        <p:spPr bwMode="auto">
          <a:xfrm>
            <a:off x="1600200" y="483076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C1E9AF1-33AE-4F10-A4A1-D932907B079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52400" y="1477963"/>
            <a:ext cx="899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StatTools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 Statistical Inference  Confidence Interval  </a:t>
            </a:r>
            <a:r>
              <a:rPr lang="en-US" altLang="en-US" dirty="0" smtClean="0">
                <a:latin typeface="Arial" panose="020B0604020202020204" pitchFamily="34" charset="0"/>
                <a:sym typeface="Wingdings" panose="05000000000000000000" pitchFamily="2" charset="2"/>
              </a:rPr>
              <a:t>Mean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1167" r="71825" b="73447"/>
          <a:stretch>
            <a:fillRect/>
          </a:stretch>
        </p:blipFill>
        <p:spPr bwMode="auto">
          <a:xfrm>
            <a:off x="266700" y="2066925"/>
            <a:ext cx="6391275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55" name="Straight Arrow Connector 2"/>
          <p:cNvCxnSpPr>
            <a:cxnSpLocks noChangeShapeType="1"/>
          </p:cNvCxnSpPr>
          <p:nvPr/>
        </p:nvCxnSpPr>
        <p:spPr bwMode="auto">
          <a:xfrm>
            <a:off x="4991100" y="3336925"/>
            <a:ext cx="21336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Box 3"/>
          <p:cNvSpPr txBox="1">
            <a:spLocks noChangeArrowheads="1"/>
          </p:cNvSpPr>
          <p:nvPr/>
        </p:nvSpPr>
        <p:spPr bwMode="auto">
          <a:xfrm>
            <a:off x="7134225" y="3076575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For </a:t>
            </a:r>
            <a:r>
              <a:rPr lang="el-GR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30792" r="65654" b="35555"/>
          <a:stretch>
            <a:fillRect/>
          </a:stretch>
        </p:blipFill>
        <p:spPr bwMode="auto">
          <a:xfrm>
            <a:off x="4159250" y="4191000"/>
            <a:ext cx="379730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9" name="Oval 5"/>
          <p:cNvSpPr>
            <a:spLocks noChangeArrowheads="1"/>
          </p:cNvSpPr>
          <p:nvPr/>
        </p:nvSpPr>
        <p:spPr bwMode="auto">
          <a:xfrm>
            <a:off x="5638800" y="4267200"/>
            <a:ext cx="1600200" cy="3381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Oval 16"/>
          <p:cNvSpPr>
            <a:spLocks noChangeArrowheads="1"/>
          </p:cNvSpPr>
          <p:nvPr/>
        </p:nvSpPr>
        <p:spPr bwMode="auto">
          <a:xfrm>
            <a:off x="3962400" y="5867400"/>
            <a:ext cx="1600200" cy="4143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61" name="Oval 17"/>
          <p:cNvSpPr>
            <a:spLocks noChangeArrowheads="1"/>
          </p:cNvSpPr>
          <p:nvPr/>
        </p:nvSpPr>
        <p:spPr bwMode="auto">
          <a:xfrm>
            <a:off x="6057900" y="5948363"/>
            <a:ext cx="1600200" cy="339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6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324600" y="4724400"/>
            <a:ext cx="2362200" cy="1223963"/>
          </a:xfrm>
          <a:prstGeom prst="wedgeRectCallout">
            <a:avLst>
              <a:gd name="adj1" fmla="val -43772"/>
              <a:gd name="adj2" fmla="val -64781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Change to:</a:t>
            </a:r>
          </a:p>
          <a:p>
            <a:pPr marL="119063" indent="-119063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“Two-sample analysis” for independent samples</a:t>
            </a:r>
          </a:p>
          <a:p>
            <a:pPr marL="119063" indent="-119063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“Paired-sample analysis” for paired (matched) samples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F5D84B-8845-49D5-8023-DE502F71F3A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457200" y="1981200"/>
            <a:ext cx="83820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>
              <a:defRPr/>
            </a:pPr>
            <a:r>
              <a:rPr lang="en-US" sz="2000" dirty="0" smtClean="0">
                <a:latin typeface="+mn-lt"/>
              </a:rPr>
              <a:t>C.I. for the difference in population means </a:t>
            </a:r>
            <a:r>
              <a:rPr lang="el-GR" sz="2000" i="1" dirty="0" smtClean="0">
                <a:latin typeface="+mn-lt"/>
              </a:rPr>
              <a:t>μ</a:t>
            </a:r>
            <a:r>
              <a:rPr lang="en-US" sz="2000" i="1" baseline="-25000" dirty="0" smtClean="0">
                <a:latin typeface="+mn-lt"/>
              </a:rPr>
              <a:t>1 </a:t>
            </a:r>
            <a:r>
              <a:rPr lang="en-US" sz="2000" i="1" dirty="0" smtClean="0">
                <a:latin typeface="+mn-lt"/>
              </a:rPr>
              <a:t>- </a:t>
            </a:r>
            <a:r>
              <a:rPr lang="el-GR" sz="2000" i="1" dirty="0" smtClean="0">
                <a:latin typeface="+mn-lt"/>
              </a:rPr>
              <a:t>μ</a:t>
            </a:r>
            <a:r>
              <a:rPr lang="en-US" sz="2000" i="1" baseline="-25000" dirty="0" smtClean="0">
                <a:latin typeface="+mn-lt"/>
              </a:rPr>
              <a:t>2</a:t>
            </a:r>
            <a:endParaRPr lang="el-GR" sz="2000" i="1" dirty="0" smtClean="0">
              <a:latin typeface="+mn-lt"/>
            </a:endParaRPr>
          </a:p>
          <a:p>
            <a:pPr>
              <a:defRPr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</a:rPr>
              <a:t>	</a:t>
            </a:r>
            <a:r>
              <a:rPr lang="en-US" sz="2000" dirty="0" smtClean="0">
                <a:latin typeface="+mn-lt"/>
              </a:rPr>
              <a:t>a) </a:t>
            </a:r>
            <a:r>
              <a:rPr lang="en-US" sz="2000" dirty="0" smtClean="0">
                <a:solidFill>
                  <a:srgbClr val="D60093"/>
                </a:solidFill>
                <a:latin typeface="+mn-lt"/>
              </a:rPr>
              <a:t>Independent samples</a:t>
            </a:r>
          </a:p>
          <a:p>
            <a:pPr>
              <a:defRPr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	Case (1):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known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	Case (2):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unknown,   n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≥30 &amp; n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≥30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latin typeface="+mn-lt"/>
              </a:rPr>
              <a:t>  Case (3):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 &amp; </a:t>
            </a:r>
            <a:r>
              <a:rPr lang="el-GR" sz="1600" dirty="0" smtClean="0">
                <a:latin typeface="+mn-lt"/>
              </a:rPr>
              <a:t>σ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unknown,   n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&lt;30 &amp; n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&lt;30</a:t>
            </a:r>
          </a:p>
          <a:p>
            <a:pPr lvl="3">
              <a:defRPr/>
            </a:pPr>
            <a:endParaRPr lang="en-US" sz="2000" i="1" dirty="0" smtClean="0">
              <a:latin typeface="Arial" panose="020B0604020202020204" pitchFamily="34" charset="0"/>
            </a:endParaRPr>
          </a:p>
          <a:p>
            <a:pPr marL="1262063" lvl="3">
              <a:defRPr/>
            </a:pPr>
            <a:r>
              <a:rPr lang="en-US" sz="2000" dirty="0" smtClean="0">
                <a:latin typeface="Calibri" panose="020F0502020204030204" pitchFamily="34" charset="0"/>
              </a:rPr>
              <a:t>b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>
                <a:solidFill>
                  <a:srgbClr val="D60093"/>
                </a:solidFill>
                <a:latin typeface="+mn-lt"/>
              </a:rPr>
              <a:t>D</a:t>
            </a:r>
            <a:r>
              <a:rPr lang="en-US" sz="2000" dirty="0" smtClean="0">
                <a:solidFill>
                  <a:srgbClr val="D60093"/>
                </a:solidFill>
                <a:latin typeface="+mn-lt"/>
              </a:rPr>
              <a:t>ependent (paired) samples</a:t>
            </a:r>
            <a:endParaRPr lang="en-US" sz="2000" dirty="0">
              <a:solidFill>
                <a:srgbClr val="D60093"/>
              </a:solidFill>
              <a:latin typeface="+mn-lt"/>
            </a:endParaRPr>
          </a:p>
          <a:p>
            <a:pPr lvl="3">
              <a:defRPr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lvl="3">
              <a:defRPr/>
            </a:pPr>
            <a:endParaRPr lang="en-US" sz="2000" i="1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en-US" sz="2000" b="1" i="1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Today: Confidence 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4BDEA76-014E-452E-99C1-02902EFBAC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6868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… will help you answer questions such as:</a:t>
            </a:r>
          </a:p>
          <a:p>
            <a:pPr>
              <a:spcBef>
                <a:spcPct val="50000"/>
              </a:spcBef>
              <a:defRPr/>
            </a:pPr>
            <a:endParaRPr lang="en-US" sz="2000" b="1" dirty="0" smtClean="0">
              <a:solidFill>
                <a:srgbClr val="009900"/>
              </a:solidFill>
              <a:latin typeface="+mn-lt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+mn-lt"/>
              </a:rPr>
              <a:t> Do Toyota cars cost higher in California than New York?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+mn-lt"/>
              </a:rPr>
              <a:t> Have the NY city apartment prices risen significantly since last year?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+mn-lt"/>
              </a:rPr>
              <a:t> Do TV advertisements help sell your product better?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+mn-lt"/>
              </a:rPr>
              <a:t> Is there a gender difference in the preferences regarding a product?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+mn-lt"/>
              </a:rPr>
              <a:t> Does having an MBA degree help increase salary? Job satisfaction?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To answer such questions, we need to have data from 2 samples taken from 2 different populations.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reeform 9"/>
          <p:cNvSpPr>
            <a:spLocks/>
          </p:cNvSpPr>
          <p:nvPr/>
        </p:nvSpPr>
        <p:spPr bwMode="auto">
          <a:xfrm>
            <a:off x="811213" y="2740025"/>
            <a:ext cx="3632200" cy="3708400"/>
          </a:xfrm>
          <a:custGeom>
            <a:avLst/>
            <a:gdLst>
              <a:gd name="T0" fmla="*/ 2147483647 w 2288"/>
              <a:gd name="T1" fmla="*/ 2147483647 h 2336"/>
              <a:gd name="T2" fmla="*/ 2147483647 w 2288"/>
              <a:gd name="T3" fmla="*/ 2147483647 h 2336"/>
              <a:gd name="T4" fmla="*/ 2147483647 w 2288"/>
              <a:gd name="T5" fmla="*/ 2147483647 h 2336"/>
              <a:gd name="T6" fmla="*/ 2147483647 w 2288"/>
              <a:gd name="T7" fmla="*/ 2147483647 h 2336"/>
              <a:gd name="T8" fmla="*/ 2147483647 w 2288"/>
              <a:gd name="T9" fmla="*/ 2147483647 h 2336"/>
              <a:gd name="T10" fmla="*/ 2147483647 w 2288"/>
              <a:gd name="T11" fmla="*/ 2147483647 h 2336"/>
              <a:gd name="T12" fmla="*/ 2147483647 w 2288"/>
              <a:gd name="T13" fmla="*/ 2147483647 h 2336"/>
              <a:gd name="T14" fmla="*/ 2147483647 w 2288"/>
              <a:gd name="T15" fmla="*/ 2147483647 h 2336"/>
              <a:gd name="T16" fmla="*/ 2147483647 w 2288"/>
              <a:gd name="T17" fmla="*/ 2147483647 h 2336"/>
              <a:gd name="T18" fmla="*/ 2147483647 w 2288"/>
              <a:gd name="T19" fmla="*/ 2147483647 h 2336"/>
              <a:gd name="T20" fmla="*/ 2147483647 w 2288"/>
              <a:gd name="T21" fmla="*/ 2147483647 h 2336"/>
              <a:gd name="T22" fmla="*/ 2147483647 w 2288"/>
              <a:gd name="T23" fmla="*/ 2147483647 h 2336"/>
              <a:gd name="T24" fmla="*/ 2147483647 w 2288"/>
              <a:gd name="T25" fmla="*/ 2147483647 h 2336"/>
              <a:gd name="T26" fmla="*/ 2147483647 w 2288"/>
              <a:gd name="T27" fmla="*/ 2147483647 h 2336"/>
              <a:gd name="T28" fmla="*/ 2147483647 w 2288"/>
              <a:gd name="T29" fmla="*/ 2147483647 h 2336"/>
              <a:gd name="T30" fmla="*/ 2147483647 w 2288"/>
              <a:gd name="T31" fmla="*/ 2147483647 h 2336"/>
              <a:gd name="T32" fmla="*/ 2147483647 w 2288"/>
              <a:gd name="T33" fmla="*/ 2147483647 h 2336"/>
              <a:gd name="T34" fmla="*/ 2147483647 w 2288"/>
              <a:gd name="T35" fmla="*/ 2147483647 h 2336"/>
              <a:gd name="T36" fmla="*/ 2147483647 w 2288"/>
              <a:gd name="T37" fmla="*/ 2147483647 h 2336"/>
              <a:gd name="T38" fmla="*/ 2147483647 w 2288"/>
              <a:gd name="T39" fmla="*/ 2147483647 h 2336"/>
              <a:gd name="T40" fmla="*/ 2147483647 w 2288"/>
              <a:gd name="T41" fmla="*/ 2147483647 h 2336"/>
              <a:gd name="T42" fmla="*/ 2147483647 w 2288"/>
              <a:gd name="T43" fmla="*/ 2147483647 h 2336"/>
              <a:gd name="T44" fmla="*/ 2147483647 w 2288"/>
              <a:gd name="T45" fmla="*/ 2147483647 h 2336"/>
              <a:gd name="T46" fmla="*/ 2147483647 w 2288"/>
              <a:gd name="T47" fmla="*/ 2147483647 h 2336"/>
              <a:gd name="T48" fmla="*/ 2147483647 w 2288"/>
              <a:gd name="T49" fmla="*/ 2147483647 h 2336"/>
              <a:gd name="T50" fmla="*/ 2147483647 w 2288"/>
              <a:gd name="T51" fmla="*/ 2147483647 h 2336"/>
              <a:gd name="T52" fmla="*/ 2147483647 w 2288"/>
              <a:gd name="T53" fmla="*/ 2147483647 h 2336"/>
              <a:gd name="T54" fmla="*/ 2147483647 w 2288"/>
              <a:gd name="T55" fmla="*/ 2147483647 h 2336"/>
              <a:gd name="T56" fmla="*/ 2147483647 w 2288"/>
              <a:gd name="T57" fmla="*/ 2147483647 h 2336"/>
              <a:gd name="T58" fmla="*/ 2147483647 w 2288"/>
              <a:gd name="T59" fmla="*/ 2147483647 h 2336"/>
              <a:gd name="T60" fmla="*/ 2147483647 w 2288"/>
              <a:gd name="T61" fmla="*/ 2147483647 h 2336"/>
              <a:gd name="T62" fmla="*/ 2147483647 w 2288"/>
              <a:gd name="T63" fmla="*/ 2147483647 h 2336"/>
              <a:gd name="T64" fmla="*/ 2147483647 w 2288"/>
              <a:gd name="T65" fmla="*/ 2147483647 h 2336"/>
              <a:gd name="T66" fmla="*/ 2147483647 w 2288"/>
              <a:gd name="T67" fmla="*/ 2147483647 h 2336"/>
              <a:gd name="T68" fmla="*/ 2147483647 w 2288"/>
              <a:gd name="T69" fmla="*/ 2147483647 h 2336"/>
              <a:gd name="T70" fmla="*/ 2147483647 w 2288"/>
              <a:gd name="T71" fmla="*/ 2147483647 h 2336"/>
              <a:gd name="T72" fmla="*/ 2147483647 w 2288"/>
              <a:gd name="T73" fmla="*/ 2147483647 h 2336"/>
              <a:gd name="T74" fmla="*/ 2147483647 w 2288"/>
              <a:gd name="T75" fmla="*/ 2147483647 h 2336"/>
              <a:gd name="T76" fmla="*/ 2147483647 w 2288"/>
              <a:gd name="T77" fmla="*/ 2147483647 h 23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288"/>
              <a:gd name="T118" fmla="*/ 0 h 2336"/>
              <a:gd name="T119" fmla="*/ 2288 w 2288"/>
              <a:gd name="T120" fmla="*/ 2336 h 23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288" h="2336">
                <a:moveTo>
                  <a:pt x="200" y="216"/>
                </a:moveTo>
                <a:cubicBezTo>
                  <a:pt x="108" y="368"/>
                  <a:pt x="16" y="520"/>
                  <a:pt x="8" y="648"/>
                </a:cubicBezTo>
                <a:cubicBezTo>
                  <a:pt x="0" y="776"/>
                  <a:pt x="144" y="872"/>
                  <a:pt x="152" y="984"/>
                </a:cubicBezTo>
                <a:cubicBezTo>
                  <a:pt x="160" y="1096"/>
                  <a:pt x="56" y="1208"/>
                  <a:pt x="56" y="1320"/>
                </a:cubicBezTo>
                <a:cubicBezTo>
                  <a:pt x="56" y="1432"/>
                  <a:pt x="136" y="1568"/>
                  <a:pt x="152" y="1656"/>
                </a:cubicBezTo>
                <a:cubicBezTo>
                  <a:pt x="168" y="1744"/>
                  <a:pt x="136" y="1792"/>
                  <a:pt x="152" y="1848"/>
                </a:cubicBezTo>
                <a:cubicBezTo>
                  <a:pt x="168" y="1904"/>
                  <a:pt x="208" y="1968"/>
                  <a:pt x="248" y="1992"/>
                </a:cubicBezTo>
                <a:cubicBezTo>
                  <a:pt x="288" y="2016"/>
                  <a:pt x="344" y="1952"/>
                  <a:pt x="392" y="1992"/>
                </a:cubicBezTo>
                <a:cubicBezTo>
                  <a:pt x="440" y="2032"/>
                  <a:pt x="480" y="2184"/>
                  <a:pt x="536" y="2232"/>
                </a:cubicBezTo>
                <a:cubicBezTo>
                  <a:pt x="592" y="2280"/>
                  <a:pt x="664" y="2272"/>
                  <a:pt x="728" y="2280"/>
                </a:cubicBezTo>
                <a:cubicBezTo>
                  <a:pt x="792" y="2288"/>
                  <a:pt x="856" y="2272"/>
                  <a:pt x="920" y="2280"/>
                </a:cubicBezTo>
                <a:cubicBezTo>
                  <a:pt x="984" y="2288"/>
                  <a:pt x="1056" y="2336"/>
                  <a:pt x="1112" y="2328"/>
                </a:cubicBezTo>
                <a:cubicBezTo>
                  <a:pt x="1168" y="2320"/>
                  <a:pt x="1168" y="2248"/>
                  <a:pt x="1256" y="2232"/>
                </a:cubicBezTo>
                <a:cubicBezTo>
                  <a:pt x="1344" y="2216"/>
                  <a:pt x="1560" y="2248"/>
                  <a:pt x="1640" y="2232"/>
                </a:cubicBezTo>
                <a:cubicBezTo>
                  <a:pt x="1720" y="2216"/>
                  <a:pt x="1640" y="2200"/>
                  <a:pt x="1736" y="2136"/>
                </a:cubicBezTo>
                <a:cubicBezTo>
                  <a:pt x="1832" y="2072"/>
                  <a:pt x="2144" y="1944"/>
                  <a:pt x="2216" y="1848"/>
                </a:cubicBezTo>
                <a:cubicBezTo>
                  <a:pt x="2288" y="1752"/>
                  <a:pt x="2200" y="1640"/>
                  <a:pt x="2168" y="1560"/>
                </a:cubicBezTo>
                <a:cubicBezTo>
                  <a:pt x="2136" y="1480"/>
                  <a:pt x="2048" y="1432"/>
                  <a:pt x="2024" y="1368"/>
                </a:cubicBezTo>
                <a:cubicBezTo>
                  <a:pt x="2000" y="1304"/>
                  <a:pt x="2008" y="1248"/>
                  <a:pt x="2024" y="1176"/>
                </a:cubicBezTo>
                <a:cubicBezTo>
                  <a:pt x="2040" y="1104"/>
                  <a:pt x="2096" y="1024"/>
                  <a:pt x="2120" y="936"/>
                </a:cubicBezTo>
                <a:cubicBezTo>
                  <a:pt x="2144" y="848"/>
                  <a:pt x="2168" y="744"/>
                  <a:pt x="2168" y="648"/>
                </a:cubicBezTo>
                <a:cubicBezTo>
                  <a:pt x="2168" y="552"/>
                  <a:pt x="2152" y="416"/>
                  <a:pt x="2120" y="360"/>
                </a:cubicBezTo>
                <a:cubicBezTo>
                  <a:pt x="2088" y="304"/>
                  <a:pt x="2032" y="352"/>
                  <a:pt x="1976" y="312"/>
                </a:cubicBezTo>
                <a:cubicBezTo>
                  <a:pt x="1920" y="272"/>
                  <a:pt x="1832" y="152"/>
                  <a:pt x="1784" y="120"/>
                </a:cubicBezTo>
                <a:cubicBezTo>
                  <a:pt x="1736" y="88"/>
                  <a:pt x="1744" y="112"/>
                  <a:pt x="1688" y="120"/>
                </a:cubicBezTo>
                <a:cubicBezTo>
                  <a:pt x="1632" y="128"/>
                  <a:pt x="1528" y="184"/>
                  <a:pt x="1448" y="168"/>
                </a:cubicBezTo>
                <a:cubicBezTo>
                  <a:pt x="1368" y="152"/>
                  <a:pt x="1264" y="48"/>
                  <a:pt x="1208" y="24"/>
                </a:cubicBezTo>
                <a:cubicBezTo>
                  <a:pt x="1152" y="0"/>
                  <a:pt x="1152" y="16"/>
                  <a:pt x="1112" y="24"/>
                </a:cubicBezTo>
                <a:cubicBezTo>
                  <a:pt x="1072" y="32"/>
                  <a:pt x="1008" y="64"/>
                  <a:pt x="968" y="72"/>
                </a:cubicBezTo>
                <a:cubicBezTo>
                  <a:pt x="928" y="80"/>
                  <a:pt x="904" y="80"/>
                  <a:pt x="872" y="72"/>
                </a:cubicBezTo>
                <a:cubicBezTo>
                  <a:pt x="840" y="64"/>
                  <a:pt x="808" y="32"/>
                  <a:pt x="776" y="24"/>
                </a:cubicBezTo>
                <a:cubicBezTo>
                  <a:pt x="744" y="16"/>
                  <a:pt x="712" y="16"/>
                  <a:pt x="680" y="24"/>
                </a:cubicBezTo>
                <a:cubicBezTo>
                  <a:pt x="648" y="32"/>
                  <a:pt x="616" y="72"/>
                  <a:pt x="584" y="72"/>
                </a:cubicBezTo>
                <a:cubicBezTo>
                  <a:pt x="552" y="72"/>
                  <a:pt x="528" y="24"/>
                  <a:pt x="488" y="24"/>
                </a:cubicBezTo>
                <a:cubicBezTo>
                  <a:pt x="448" y="24"/>
                  <a:pt x="376" y="64"/>
                  <a:pt x="344" y="72"/>
                </a:cubicBezTo>
                <a:cubicBezTo>
                  <a:pt x="312" y="80"/>
                  <a:pt x="312" y="56"/>
                  <a:pt x="296" y="72"/>
                </a:cubicBezTo>
                <a:cubicBezTo>
                  <a:pt x="280" y="88"/>
                  <a:pt x="272" y="144"/>
                  <a:pt x="248" y="168"/>
                </a:cubicBezTo>
                <a:cubicBezTo>
                  <a:pt x="224" y="192"/>
                  <a:pt x="168" y="192"/>
                  <a:pt x="152" y="216"/>
                </a:cubicBezTo>
                <a:cubicBezTo>
                  <a:pt x="136" y="240"/>
                  <a:pt x="144" y="276"/>
                  <a:pt x="152" y="312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4" name="Freeform 10"/>
          <p:cNvSpPr>
            <a:spLocks/>
          </p:cNvSpPr>
          <p:nvPr/>
        </p:nvSpPr>
        <p:spPr bwMode="auto">
          <a:xfrm>
            <a:off x="5154613" y="2740025"/>
            <a:ext cx="3632200" cy="3708400"/>
          </a:xfrm>
          <a:custGeom>
            <a:avLst/>
            <a:gdLst>
              <a:gd name="T0" fmla="*/ 2147483647 w 2288"/>
              <a:gd name="T1" fmla="*/ 2147483647 h 2336"/>
              <a:gd name="T2" fmla="*/ 2147483647 w 2288"/>
              <a:gd name="T3" fmla="*/ 2147483647 h 2336"/>
              <a:gd name="T4" fmla="*/ 2147483647 w 2288"/>
              <a:gd name="T5" fmla="*/ 2147483647 h 2336"/>
              <a:gd name="T6" fmla="*/ 2147483647 w 2288"/>
              <a:gd name="T7" fmla="*/ 2147483647 h 2336"/>
              <a:gd name="T8" fmla="*/ 2147483647 w 2288"/>
              <a:gd name="T9" fmla="*/ 2147483647 h 2336"/>
              <a:gd name="T10" fmla="*/ 2147483647 w 2288"/>
              <a:gd name="T11" fmla="*/ 2147483647 h 2336"/>
              <a:gd name="T12" fmla="*/ 2147483647 w 2288"/>
              <a:gd name="T13" fmla="*/ 2147483647 h 2336"/>
              <a:gd name="T14" fmla="*/ 2147483647 w 2288"/>
              <a:gd name="T15" fmla="*/ 2147483647 h 2336"/>
              <a:gd name="T16" fmla="*/ 2147483647 w 2288"/>
              <a:gd name="T17" fmla="*/ 2147483647 h 2336"/>
              <a:gd name="T18" fmla="*/ 2147483647 w 2288"/>
              <a:gd name="T19" fmla="*/ 2147483647 h 2336"/>
              <a:gd name="T20" fmla="*/ 2147483647 w 2288"/>
              <a:gd name="T21" fmla="*/ 2147483647 h 2336"/>
              <a:gd name="T22" fmla="*/ 2147483647 w 2288"/>
              <a:gd name="T23" fmla="*/ 2147483647 h 2336"/>
              <a:gd name="T24" fmla="*/ 2147483647 w 2288"/>
              <a:gd name="T25" fmla="*/ 2147483647 h 2336"/>
              <a:gd name="T26" fmla="*/ 2147483647 w 2288"/>
              <a:gd name="T27" fmla="*/ 2147483647 h 2336"/>
              <a:gd name="T28" fmla="*/ 2147483647 w 2288"/>
              <a:gd name="T29" fmla="*/ 2147483647 h 2336"/>
              <a:gd name="T30" fmla="*/ 2147483647 w 2288"/>
              <a:gd name="T31" fmla="*/ 2147483647 h 2336"/>
              <a:gd name="T32" fmla="*/ 2147483647 w 2288"/>
              <a:gd name="T33" fmla="*/ 2147483647 h 2336"/>
              <a:gd name="T34" fmla="*/ 2147483647 w 2288"/>
              <a:gd name="T35" fmla="*/ 2147483647 h 2336"/>
              <a:gd name="T36" fmla="*/ 2147483647 w 2288"/>
              <a:gd name="T37" fmla="*/ 2147483647 h 2336"/>
              <a:gd name="T38" fmla="*/ 2147483647 w 2288"/>
              <a:gd name="T39" fmla="*/ 2147483647 h 2336"/>
              <a:gd name="T40" fmla="*/ 2147483647 w 2288"/>
              <a:gd name="T41" fmla="*/ 2147483647 h 2336"/>
              <a:gd name="T42" fmla="*/ 2147483647 w 2288"/>
              <a:gd name="T43" fmla="*/ 2147483647 h 2336"/>
              <a:gd name="T44" fmla="*/ 2147483647 w 2288"/>
              <a:gd name="T45" fmla="*/ 2147483647 h 2336"/>
              <a:gd name="T46" fmla="*/ 2147483647 w 2288"/>
              <a:gd name="T47" fmla="*/ 2147483647 h 2336"/>
              <a:gd name="T48" fmla="*/ 2147483647 w 2288"/>
              <a:gd name="T49" fmla="*/ 2147483647 h 2336"/>
              <a:gd name="T50" fmla="*/ 2147483647 w 2288"/>
              <a:gd name="T51" fmla="*/ 2147483647 h 2336"/>
              <a:gd name="T52" fmla="*/ 2147483647 w 2288"/>
              <a:gd name="T53" fmla="*/ 2147483647 h 2336"/>
              <a:gd name="T54" fmla="*/ 2147483647 w 2288"/>
              <a:gd name="T55" fmla="*/ 2147483647 h 2336"/>
              <a:gd name="T56" fmla="*/ 2147483647 w 2288"/>
              <a:gd name="T57" fmla="*/ 2147483647 h 2336"/>
              <a:gd name="T58" fmla="*/ 2147483647 w 2288"/>
              <a:gd name="T59" fmla="*/ 2147483647 h 2336"/>
              <a:gd name="T60" fmla="*/ 2147483647 w 2288"/>
              <a:gd name="T61" fmla="*/ 2147483647 h 2336"/>
              <a:gd name="T62" fmla="*/ 2147483647 w 2288"/>
              <a:gd name="T63" fmla="*/ 2147483647 h 2336"/>
              <a:gd name="T64" fmla="*/ 2147483647 w 2288"/>
              <a:gd name="T65" fmla="*/ 2147483647 h 2336"/>
              <a:gd name="T66" fmla="*/ 2147483647 w 2288"/>
              <a:gd name="T67" fmla="*/ 2147483647 h 2336"/>
              <a:gd name="T68" fmla="*/ 2147483647 w 2288"/>
              <a:gd name="T69" fmla="*/ 2147483647 h 2336"/>
              <a:gd name="T70" fmla="*/ 2147483647 w 2288"/>
              <a:gd name="T71" fmla="*/ 2147483647 h 2336"/>
              <a:gd name="T72" fmla="*/ 2147483647 w 2288"/>
              <a:gd name="T73" fmla="*/ 2147483647 h 2336"/>
              <a:gd name="T74" fmla="*/ 2147483647 w 2288"/>
              <a:gd name="T75" fmla="*/ 2147483647 h 2336"/>
              <a:gd name="T76" fmla="*/ 2147483647 w 2288"/>
              <a:gd name="T77" fmla="*/ 2147483647 h 23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288"/>
              <a:gd name="T118" fmla="*/ 0 h 2336"/>
              <a:gd name="T119" fmla="*/ 2288 w 2288"/>
              <a:gd name="T120" fmla="*/ 2336 h 23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288" h="2336">
                <a:moveTo>
                  <a:pt x="200" y="216"/>
                </a:moveTo>
                <a:cubicBezTo>
                  <a:pt x="108" y="368"/>
                  <a:pt x="16" y="520"/>
                  <a:pt x="8" y="648"/>
                </a:cubicBezTo>
                <a:cubicBezTo>
                  <a:pt x="0" y="776"/>
                  <a:pt x="144" y="872"/>
                  <a:pt x="152" y="984"/>
                </a:cubicBezTo>
                <a:cubicBezTo>
                  <a:pt x="160" y="1096"/>
                  <a:pt x="56" y="1208"/>
                  <a:pt x="56" y="1320"/>
                </a:cubicBezTo>
                <a:cubicBezTo>
                  <a:pt x="56" y="1432"/>
                  <a:pt x="136" y="1568"/>
                  <a:pt x="152" y="1656"/>
                </a:cubicBezTo>
                <a:cubicBezTo>
                  <a:pt x="168" y="1744"/>
                  <a:pt x="136" y="1792"/>
                  <a:pt x="152" y="1848"/>
                </a:cubicBezTo>
                <a:cubicBezTo>
                  <a:pt x="168" y="1904"/>
                  <a:pt x="208" y="1968"/>
                  <a:pt x="248" y="1992"/>
                </a:cubicBezTo>
                <a:cubicBezTo>
                  <a:pt x="288" y="2016"/>
                  <a:pt x="344" y="1952"/>
                  <a:pt x="392" y="1992"/>
                </a:cubicBezTo>
                <a:cubicBezTo>
                  <a:pt x="440" y="2032"/>
                  <a:pt x="480" y="2184"/>
                  <a:pt x="536" y="2232"/>
                </a:cubicBezTo>
                <a:cubicBezTo>
                  <a:pt x="592" y="2280"/>
                  <a:pt x="664" y="2272"/>
                  <a:pt x="728" y="2280"/>
                </a:cubicBezTo>
                <a:cubicBezTo>
                  <a:pt x="792" y="2288"/>
                  <a:pt x="856" y="2272"/>
                  <a:pt x="920" y="2280"/>
                </a:cubicBezTo>
                <a:cubicBezTo>
                  <a:pt x="984" y="2288"/>
                  <a:pt x="1056" y="2336"/>
                  <a:pt x="1112" y="2328"/>
                </a:cubicBezTo>
                <a:cubicBezTo>
                  <a:pt x="1168" y="2320"/>
                  <a:pt x="1168" y="2248"/>
                  <a:pt x="1256" y="2232"/>
                </a:cubicBezTo>
                <a:cubicBezTo>
                  <a:pt x="1344" y="2216"/>
                  <a:pt x="1560" y="2248"/>
                  <a:pt x="1640" y="2232"/>
                </a:cubicBezTo>
                <a:cubicBezTo>
                  <a:pt x="1720" y="2216"/>
                  <a:pt x="1640" y="2200"/>
                  <a:pt x="1736" y="2136"/>
                </a:cubicBezTo>
                <a:cubicBezTo>
                  <a:pt x="1832" y="2072"/>
                  <a:pt x="2144" y="1944"/>
                  <a:pt x="2216" y="1848"/>
                </a:cubicBezTo>
                <a:cubicBezTo>
                  <a:pt x="2288" y="1752"/>
                  <a:pt x="2200" y="1640"/>
                  <a:pt x="2168" y="1560"/>
                </a:cubicBezTo>
                <a:cubicBezTo>
                  <a:pt x="2136" y="1480"/>
                  <a:pt x="2048" y="1432"/>
                  <a:pt x="2024" y="1368"/>
                </a:cubicBezTo>
                <a:cubicBezTo>
                  <a:pt x="2000" y="1304"/>
                  <a:pt x="2008" y="1248"/>
                  <a:pt x="2024" y="1176"/>
                </a:cubicBezTo>
                <a:cubicBezTo>
                  <a:pt x="2040" y="1104"/>
                  <a:pt x="2096" y="1024"/>
                  <a:pt x="2120" y="936"/>
                </a:cubicBezTo>
                <a:cubicBezTo>
                  <a:pt x="2144" y="848"/>
                  <a:pt x="2168" y="744"/>
                  <a:pt x="2168" y="648"/>
                </a:cubicBezTo>
                <a:cubicBezTo>
                  <a:pt x="2168" y="552"/>
                  <a:pt x="2152" y="416"/>
                  <a:pt x="2120" y="360"/>
                </a:cubicBezTo>
                <a:cubicBezTo>
                  <a:pt x="2088" y="304"/>
                  <a:pt x="2032" y="352"/>
                  <a:pt x="1976" y="312"/>
                </a:cubicBezTo>
                <a:cubicBezTo>
                  <a:pt x="1920" y="272"/>
                  <a:pt x="1832" y="152"/>
                  <a:pt x="1784" y="120"/>
                </a:cubicBezTo>
                <a:cubicBezTo>
                  <a:pt x="1736" y="88"/>
                  <a:pt x="1744" y="112"/>
                  <a:pt x="1688" y="120"/>
                </a:cubicBezTo>
                <a:cubicBezTo>
                  <a:pt x="1632" y="128"/>
                  <a:pt x="1528" y="184"/>
                  <a:pt x="1448" y="168"/>
                </a:cubicBezTo>
                <a:cubicBezTo>
                  <a:pt x="1368" y="152"/>
                  <a:pt x="1264" y="48"/>
                  <a:pt x="1208" y="24"/>
                </a:cubicBezTo>
                <a:cubicBezTo>
                  <a:pt x="1152" y="0"/>
                  <a:pt x="1152" y="16"/>
                  <a:pt x="1112" y="24"/>
                </a:cubicBezTo>
                <a:cubicBezTo>
                  <a:pt x="1072" y="32"/>
                  <a:pt x="1008" y="64"/>
                  <a:pt x="968" y="72"/>
                </a:cubicBezTo>
                <a:cubicBezTo>
                  <a:pt x="928" y="80"/>
                  <a:pt x="904" y="80"/>
                  <a:pt x="872" y="72"/>
                </a:cubicBezTo>
                <a:cubicBezTo>
                  <a:pt x="840" y="64"/>
                  <a:pt x="808" y="32"/>
                  <a:pt x="776" y="24"/>
                </a:cubicBezTo>
                <a:cubicBezTo>
                  <a:pt x="744" y="16"/>
                  <a:pt x="712" y="16"/>
                  <a:pt x="680" y="24"/>
                </a:cubicBezTo>
                <a:cubicBezTo>
                  <a:pt x="648" y="32"/>
                  <a:pt x="616" y="72"/>
                  <a:pt x="584" y="72"/>
                </a:cubicBezTo>
                <a:cubicBezTo>
                  <a:pt x="552" y="72"/>
                  <a:pt x="528" y="24"/>
                  <a:pt x="488" y="24"/>
                </a:cubicBezTo>
                <a:cubicBezTo>
                  <a:pt x="448" y="24"/>
                  <a:pt x="376" y="64"/>
                  <a:pt x="344" y="72"/>
                </a:cubicBezTo>
                <a:cubicBezTo>
                  <a:pt x="312" y="80"/>
                  <a:pt x="312" y="56"/>
                  <a:pt x="296" y="72"/>
                </a:cubicBezTo>
                <a:cubicBezTo>
                  <a:pt x="280" y="88"/>
                  <a:pt x="272" y="144"/>
                  <a:pt x="248" y="168"/>
                </a:cubicBezTo>
                <a:cubicBezTo>
                  <a:pt x="224" y="192"/>
                  <a:pt x="168" y="192"/>
                  <a:pt x="152" y="216"/>
                </a:cubicBezTo>
                <a:cubicBezTo>
                  <a:pt x="136" y="240"/>
                  <a:pt x="144" y="276"/>
                  <a:pt x="152" y="31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315913" y="2416175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latin typeface="+mn-lt"/>
              </a:rPr>
              <a:t>Population 1</a:t>
            </a:r>
          </a:p>
        </p:txBody>
      </p:sp>
      <p:sp>
        <p:nvSpPr>
          <p:cNvPr id="5127" name="Text Box 15"/>
          <p:cNvSpPr txBox="1">
            <a:spLocks noChangeArrowheads="1"/>
          </p:cNvSpPr>
          <p:nvPr/>
        </p:nvSpPr>
        <p:spPr bwMode="auto">
          <a:xfrm>
            <a:off x="1116013" y="47212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latin typeface="+mn-lt"/>
              </a:rPr>
              <a:t>Sample 1</a:t>
            </a:r>
          </a:p>
        </p:txBody>
      </p:sp>
      <p:sp>
        <p:nvSpPr>
          <p:cNvPr id="5128" name="Text Box 16"/>
          <p:cNvSpPr txBox="1">
            <a:spLocks noChangeArrowheads="1"/>
          </p:cNvSpPr>
          <p:nvPr/>
        </p:nvSpPr>
        <p:spPr bwMode="auto">
          <a:xfrm>
            <a:off x="5764213" y="4797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latin typeface="+mn-lt"/>
              </a:rPr>
              <a:t>Sample 2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506413" y="26924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32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32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8382000" y="2663825"/>
            <a:ext cx="67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32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32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2106613" y="51784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 baseline="-25000">
                <a:solidFill>
                  <a:srgbClr val="FF0000"/>
                </a:solidFill>
              </a:rPr>
              <a:t>1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6754813" y="5254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 baseline="-25000">
                <a:solidFill>
                  <a:srgbClr val="FF0000"/>
                </a:solidFill>
              </a:rPr>
              <a:t>2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11275" name="Line 21"/>
          <p:cNvSpPr>
            <a:spLocks noChangeShapeType="1"/>
          </p:cNvSpPr>
          <p:nvPr/>
        </p:nvSpPr>
        <p:spPr bwMode="auto">
          <a:xfrm>
            <a:off x="2182813" y="5254625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2"/>
          <p:cNvSpPr>
            <a:spLocks noChangeShapeType="1"/>
          </p:cNvSpPr>
          <p:nvPr/>
        </p:nvSpPr>
        <p:spPr bwMode="auto">
          <a:xfrm>
            <a:off x="6831013" y="5330825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304800" y="1519238"/>
            <a:ext cx="8763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Use information from 2 observed samples to conclude how </a:t>
            </a:r>
            <a:r>
              <a:rPr lang="en-US" sz="2000" i="1" dirty="0" smtClean="0">
                <a:latin typeface="+mn-lt"/>
              </a:rPr>
              <a:t>µ</a:t>
            </a:r>
            <a:r>
              <a:rPr lang="en-US" sz="2000" i="1" baseline="-25000" dirty="0" smtClean="0">
                <a:latin typeface="+mn-lt"/>
              </a:rPr>
              <a:t>1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i="1" dirty="0" smtClean="0">
                <a:latin typeface="+mn-lt"/>
              </a:rPr>
              <a:t>µ</a:t>
            </a:r>
            <a:r>
              <a:rPr lang="en-US" sz="2000" i="1" baseline="-25000" dirty="0" smtClean="0">
                <a:latin typeface="+mn-lt"/>
              </a:rPr>
              <a:t>2</a:t>
            </a:r>
            <a:r>
              <a:rPr lang="en-US" sz="2000" i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compare.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u="sng" dirty="0" smtClean="0">
                <a:latin typeface="+mn-lt"/>
              </a:rPr>
              <a:t>Assumption</a:t>
            </a:r>
            <a:r>
              <a:rPr lang="en-US" sz="2000" dirty="0" smtClean="0">
                <a:latin typeface="+mn-lt"/>
              </a:rPr>
              <a:t>: The two samples are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independent</a:t>
            </a:r>
            <a:r>
              <a:rPr lang="en-US" sz="2000" dirty="0" smtClean="0">
                <a:latin typeface="+mn-lt"/>
              </a:rPr>
              <a:t>.     </a:t>
            </a:r>
            <a:r>
              <a:rPr lang="en-US" sz="1600" dirty="0" smtClean="0">
                <a:latin typeface="+mn-lt"/>
              </a:rPr>
              <a:t>(We will relax this assumption later.)</a:t>
            </a:r>
          </a:p>
        </p:txBody>
      </p:sp>
      <p:sp>
        <p:nvSpPr>
          <p:cNvPr id="11278" name="Oval 26"/>
          <p:cNvSpPr>
            <a:spLocks noChangeArrowheads="1"/>
          </p:cNvSpPr>
          <p:nvPr/>
        </p:nvSpPr>
        <p:spPr bwMode="auto">
          <a:xfrm>
            <a:off x="1420813" y="5026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9" name="Oval 27"/>
          <p:cNvSpPr>
            <a:spLocks noChangeArrowheads="1"/>
          </p:cNvSpPr>
          <p:nvPr/>
        </p:nvSpPr>
        <p:spPr bwMode="auto">
          <a:xfrm>
            <a:off x="16494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0" name="Oval 28"/>
          <p:cNvSpPr>
            <a:spLocks noChangeArrowheads="1"/>
          </p:cNvSpPr>
          <p:nvPr/>
        </p:nvSpPr>
        <p:spPr bwMode="auto">
          <a:xfrm>
            <a:off x="1497013" y="5254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1" name="Oval 29"/>
          <p:cNvSpPr>
            <a:spLocks noChangeArrowheads="1"/>
          </p:cNvSpPr>
          <p:nvPr/>
        </p:nvSpPr>
        <p:spPr bwMode="auto">
          <a:xfrm>
            <a:off x="17256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2" name="Oval 30"/>
          <p:cNvSpPr>
            <a:spLocks noChangeArrowheads="1"/>
          </p:cNvSpPr>
          <p:nvPr/>
        </p:nvSpPr>
        <p:spPr bwMode="auto">
          <a:xfrm>
            <a:off x="18018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3" name="Oval 31"/>
          <p:cNvSpPr>
            <a:spLocks noChangeArrowheads="1"/>
          </p:cNvSpPr>
          <p:nvPr/>
        </p:nvSpPr>
        <p:spPr bwMode="auto">
          <a:xfrm>
            <a:off x="18780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4" name="Oval 32"/>
          <p:cNvSpPr>
            <a:spLocks noChangeArrowheads="1"/>
          </p:cNvSpPr>
          <p:nvPr/>
        </p:nvSpPr>
        <p:spPr bwMode="auto">
          <a:xfrm>
            <a:off x="1725613" y="55594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5" name="Oval 33"/>
          <p:cNvSpPr>
            <a:spLocks noChangeArrowheads="1"/>
          </p:cNvSpPr>
          <p:nvPr/>
        </p:nvSpPr>
        <p:spPr bwMode="auto">
          <a:xfrm>
            <a:off x="1573213" y="5407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6" name="Oval 34"/>
          <p:cNvSpPr>
            <a:spLocks noChangeArrowheads="1"/>
          </p:cNvSpPr>
          <p:nvPr/>
        </p:nvSpPr>
        <p:spPr bwMode="auto">
          <a:xfrm>
            <a:off x="14208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7" name="Oval 35"/>
          <p:cNvSpPr>
            <a:spLocks noChangeArrowheads="1"/>
          </p:cNvSpPr>
          <p:nvPr/>
        </p:nvSpPr>
        <p:spPr bwMode="auto">
          <a:xfrm>
            <a:off x="1344613" y="5254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Oval 36"/>
          <p:cNvSpPr>
            <a:spLocks noChangeArrowheads="1"/>
          </p:cNvSpPr>
          <p:nvPr/>
        </p:nvSpPr>
        <p:spPr bwMode="auto">
          <a:xfrm>
            <a:off x="12684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9" name="Oval 37"/>
          <p:cNvSpPr>
            <a:spLocks noChangeArrowheads="1"/>
          </p:cNvSpPr>
          <p:nvPr/>
        </p:nvSpPr>
        <p:spPr bwMode="auto">
          <a:xfrm>
            <a:off x="11922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0" name="Oval 38"/>
          <p:cNvSpPr>
            <a:spLocks noChangeArrowheads="1"/>
          </p:cNvSpPr>
          <p:nvPr/>
        </p:nvSpPr>
        <p:spPr bwMode="auto">
          <a:xfrm>
            <a:off x="12684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1" name="Oval 39"/>
          <p:cNvSpPr>
            <a:spLocks noChangeArrowheads="1"/>
          </p:cNvSpPr>
          <p:nvPr/>
        </p:nvSpPr>
        <p:spPr bwMode="auto">
          <a:xfrm>
            <a:off x="1573213" y="55594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2" name="Oval 40"/>
          <p:cNvSpPr>
            <a:spLocks noChangeArrowheads="1"/>
          </p:cNvSpPr>
          <p:nvPr/>
        </p:nvSpPr>
        <p:spPr bwMode="auto">
          <a:xfrm>
            <a:off x="1497013" y="5711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3" name="Oval 41"/>
          <p:cNvSpPr>
            <a:spLocks noChangeArrowheads="1"/>
          </p:cNvSpPr>
          <p:nvPr/>
        </p:nvSpPr>
        <p:spPr bwMode="auto">
          <a:xfrm>
            <a:off x="1649413" y="5711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4" name="Oval 42"/>
          <p:cNvSpPr>
            <a:spLocks noChangeArrowheads="1"/>
          </p:cNvSpPr>
          <p:nvPr/>
        </p:nvSpPr>
        <p:spPr bwMode="auto">
          <a:xfrm>
            <a:off x="18018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5" name="Oval 43"/>
          <p:cNvSpPr>
            <a:spLocks noChangeArrowheads="1"/>
          </p:cNvSpPr>
          <p:nvPr/>
        </p:nvSpPr>
        <p:spPr bwMode="auto">
          <a:xfrm>
            <a:off x="1878013" y="5635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6" name="Oval 44"/>
          <p:cNvSpPr>
            <a:spLocks noChangeArrowheads="1"/>
          </p:cNvSpPr>
          <p:nvPr/>
        </p:nvSpPr>
        <p:spPr bwMode="auto">
          <a:xfrm>
            <a:off x="1801813" y="5788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7" name="Oval 45"/>
          <p:cNvSpPr>
            <a:spLocks noChangeArrowheads="1"/>
          </p:cNvSpPr>
          <p:nvPr/>
        </p:nvSpPr>
        <p:spPr bwMode="auto">
          <a:xfrm>
            <a:off x="1344613" y="5635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8" name="Oval 46"/>
          <p:cNvSpPr>
            <a:spLocks noChangeArrowheads="1"/>
          </p:cNvSpPr>
          <p:nvPr/>
        </p:nvSpPr>
        <p:spPr bwMode="auto">
          <a:xfrm>
            <a:off x="19542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9" name="Oval 47"/>
          <p:cNvSpPr>
            <a:spLocks noChangeArrowheads="1"/>
          </p:cNvSpPr>
          <p:nvPr/>
        </p:nvSpPr>
        <p:spPr bwMode="auto">
          <a:xfrm>
            <a:off x="1573213" y="5407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0" name="Oval 48"/>
          <p:cNvSpPr>
            <a:spLocks noChangeArrowheads="1"/>
          </p:cNvSpPr>
          <p:nvPr/>
        </p:nvSpPr>
        <p:spPr bwMode="auto">
          <a:xfrm>
            <a:off x="6145213" y="51022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1" name="Oval 49"/>
          <p:cNvSpPr>
            <a:spLocks noChangeArrowheads="1"/>
          </p:cNvSpPr>
          <p:nvPr/>
        </p:nvSpPr>
        <p:spPr bwMode="auto">
          <a:xfrm>
            <a:off x="63738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2" name="Oval 50"/>
          <p:cNvSpPr>
            <a:spLocks noChangeArrowheads="1"/>
          </p:cNvSpPr>
          <p:nvPr/>
        </p:nvSpPr>
        <p:spPr bwMode="auto">
          <a:xfrm>
            <a:off x="6221413" y="5330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3" name="Oval 51"/>
          <p:cNvSpPr>
            <a:spLocks noChangeArrowheads="1"/>
          </p:cNvSpPr>
          <p:nvPr/>
        </p:nvSpPr>
        <p:spPr bwMode="auto">
          <a:xfrm>
            <a:off x="64500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4" name="Oval 52"/>
          <p:cNvSpPr>
            <a:spLocks noChangeArrowheads="1"/>
          </p:cNvSpPr>
          <p:nvPr/>
        </p:nvSpPr>
        <p:spPr bwMode="auto">
          <a:xfrm>
            <a:off x="65262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5" name="Oval 53"/>
          <p:cNvSpPr>
            <a:spLocks noChangeArrowheads="1"/>
          </p:cNvSpPr>
          <p:nvPr/>
        </p:nvSpPr>
        <p:spPr bwMode="auto">
          <a:xfrm>
            <a:off x="66024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6" name="Oval 54"/>
          <p:cNvSpPr>
            <a:spLocks noChangeArrowheads="1"/>
          </p:cNvSpPr>
          <p:nvPr/>
        </p:nvSpPr>
        <p:spPr bwMode="auto">
          <a:xfrm>
            <a:off x="61452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7" name="Oval 55"/>
          <p:cNvSpPr>
            <a:spLocks noChangeArrowheads="1"/>
          </p:cNvSpPr>
          <p:nvPr/>
        </p:nvSpPr>
        <p:spPr bwMode="auto">
          <a:xfrm>
            <a:off x="6069013" y="5330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8" name="Oval 56"/>
          <p:cNvSpPr>
            <a:spLocks noChangeArrowheads="1"/>
          </p:cNvSpPr>
          <p:nvPr/>
        </p:nvSpPr>
        <p:spPr bwMode="auto">
          <a:xfrm>
            <a:off x="59928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9" name="Oval 57"/>
          <p:cNvSpPr>
            <a:spLocks noChangeArrowheads="1"/>
          </p:cNvSpPr>
          <p:nvPr/>
        </p:nvSpPr>
        <p:spPr bwMode="auto">
          <a:xfrm>
            <a:off x="59166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0" name="Oval 58"/>
          <p:cNvSpPr>
            <a:spLocks noChangeArrowheads="1"/>
          </p:cNvSpPr>
          <p:nvPr/>
        </p:nvSpPr>
        <p:spPr bwMode="auto">
          <a:xfrm>
            <a:off x="59928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1" name="Oval 59"/>
          <p:cNvSpPr>
            <a:spLocks noChangeArrowheads="1"/>
          </p:cNvSpPr>
          <p:nvPr/>
        </p:nvSpPr>
        <p:spPr bwMode="auto">
          <a:xfrm>
            <a:off x="6297613" y="56356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2" name="Oval 60"/>
          <p:cNvSpPr>
            <a:spLocks noChangeArrowheads="1"/>
          </p:cNvSpPr>
          <p:nvPr/>
        </p:nvSpPr>
        <p:spPr bwMode="auto">
          <a:xfrm>
            <a:off x="6221413" y="5788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3" name="Oval 61"/>
          <p:cNvSpPr>
            <a:spLocks noChangeArrowheads="1"/>
          </p:cNvSpPr>
          <p:nvPr/>
        </p:nvSpPr>
        <p:spPr bwMode="auto">
          <a:xfrm>
            <a:off x="6373813" y="5788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4" name="Oval 62"/>
          <p:cNvSpPr>
            <a:spLocks noChangeArrowheads="1"/>
          </p:cNvSpPr>
          <p:nvPr/>
        </p:nvSpPr>
        <p:spPr bwMode="auto">
          <a:xfrm>
            <a:off x="65262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5" name="Oval 63"/>
          <p:cNvSpPr>
            <a:spLocks noChangeArrowheads="1"/>
          </p:cNvSpPr>
          <p:nvPr/>
        </p:nvSpPr>
        <p:spPr bwMode="auto">
          <a:xfrm>
            <a:off x="6602413" y="5711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6" name="Oval 64"/>
          <p:cNvSpPr>
            <a:spLocks noChangeArrowheads="1"/>
          </p:cNvSpPr>
          <p:nvPr/>
        </p:nvSpPr>
        <p:spPr bwMode="auto">
          <a:xfrm>
            <a:off x="6526213" y="58642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7" name="Oval 65"/>
          <p:cNvSpPr>
            <a:spLocks noChangeArrowheads="1"/>
          </p:cNvSpPr>
          <p:nvPr/>
        </p:nvSpPr>
        <p:spPr bwMode="auto">
          <a:xfrm>
            <a:off x="6069013" y="5711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8" name="Oval 66"/>
          <p:cNvSpPr>
            <a:spLocks noChangeArrowheads="1"/>
          </p:cNvSpPr>
          <p:nvPr/>
        </p:nvSpPr>
        <p:spPr bwMode="auto">
          <a:xfrm>
            <a:off x="66786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19" name="Slide Number Placeholder 5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48C439F-0A88-4265-8356-11E085C578F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" name="Rectangle 5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239000" y="2505075"/>
            <a:ext cx="175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latin typeface="+mn-lt"/>
              </a:rPr>
              <a:t>Population 2</a:t>
            </a:r>
          </a:p>
        </p:txBody>
      </p:sp>
      <p:sp>
        <p:nvSpPr>
          <p:cNvPr id="113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1132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CDB075C-F439-445C-AD37-1E80995901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36550" y="1676400"/>
            <a:ext cx="87630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Our main interest is in the difference in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population means</a:t>
            </a:r>
            <a:r>
              <a:rPr lang="en-US" sz="2000" dirty="0" smtClean="0">
                <a:latin typeface="+mn-lt"/>
              </a:rPr>
              <a:t>, i.e., </a:t>
            </a:r>
            <a:r>
              <a:rPr lang="el-GR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We will use our knowledge about the difference in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sample means</a:t>
            </a:r>
            <a:r>
              <a:rPr lang="en-US" sz="2000" dirty="0" smtClean="0">
                <a:latin typeface="+mn-lt"/>
              </a:rPr>
              <a:t>, i.e., x</a:t>
            </a:r>
            <a:r>
              <a:rPr lang="en-US" sz="2000" baseline="-25000" dirty="0" smtClean="0">
                <a:latin typeface="+mn-lt"/>
              </a:rPr>
              <a:t>1</a:t>
            </a:r>
            <a:r>
              <a:rPr lang="en-US" sz="2000" dirty="0" smtClean="0">
                <a:latin typeface="+mn-lt"/>
              </a:rPr>
              <a:t>-x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Recall: </a:t>
            </a:r>
          </a:p>
          <a:p>
            <a:pPr marL="108585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Sample </a:t>
            </a:r>
            <a:r>
              <a:rPr lang="en-US" sz="2000" dirty="0" smtClean="0">
                <a:latin typeface="+mn-lt"/>
              </a:rPr>
              <a:t>means </a:t>
            </a:r>
            <a:r>
              <a:rPr lang="en-US" sz="2000" dirty="0" smtClean="0">
                <a:latin typeface="Calibri" panose="020F0502020204030204" pitchFamily="34" charset="0"/>
              </a:rPr>
              <a:t>x</a:t>
            </a:r>
            <a:r>
              <a:rPr lang="en-US" sz="2000" baseline="-25000" dirty="0" smtClean="0">
                <a:latin typeface="Calibri" panose="020F0502020204030204" pitchFamily="34" charset="0"/>
              </a:rPr>
              <a:t>1 </a:t>
            </a:r>
            <a:r>
              <a:rPr lang="en-US" sz="2000" dirty="0" smtClean="0">
                <a:latin typeface="Calibri" panose="020F0502020204030204" pitchFamily="34" charset="0"/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x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are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random variables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108585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If A and B are two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independent</a:t>
            </a:r>
            <a:r>
              <a:rPr lang="en-US" sz="2000" dirty="0" smtClean="0">
                <a:latin typeface="+mn-lt"/>
              </a:rPr>
              <a:t> random variables, then</a:t>
            </a:r>
            <a:r>
              <a:rPr lang="en-US" sz="1600" dirty="0" smtClean="0">
                <a:latin typeface="+mn-lt"/>
              </a:rPr>
              <a:t>:</a:t>
            </a:r>
          </a:p>
          <a:p>
            <a:pPr lvl="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 =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(difference between two samples’ means)              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E(Y)    = E(A)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E(B)       </a:t>
            </a:r>
          </a:p>
          <a:p>
            <a:pPr lvl="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035925" y="269875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13738" y="2708275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28950" y="4038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4038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33A3754-2B81-4701-88CE-6820035A270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763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 smtClean="0">
                <a:latin typeface="+mn-lt"/>
              </a:rPr>
              <a:t>By analogy with what we did before: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	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1.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Point estimate </a:t>
            </a:r>
            <a:r>
              <a:rPr lang="en-US" sz="2000" dirty="0" smtClean="0">
                <a:latin typeface="+mn-lt"/>
              </a:rPr>
              <a:t>of the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difference in population means</a:t>
            </a:r>
            <a:r>
              <a:rPr lang="en-US" sz="2000" dirty="0" smtClean="0">
                <a:latin typeface="+mn-lt"/>
              </a:rPr>
              <a:t> </a:t>
            </a:r>
            <a:r>
              <a:rPr lang="el-GR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anose="02020603050405020304" pitchFamily="18" charset="0"/>
              </a:rPr>
              <a:t>is: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-x</a:t>
            </a:r>
            <a:r>
              <a:rPr lang="en-US" sz="2000" baseline="-25000" dirty="0" smtClean="0"/>
              <a:t>2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+mn-lt"/>
              </a:rPr>
              <a:t>	  </a:t>
            </a:r>
            <a:r>
              <a:rPr lang="en-US" sz="2000" dirty="0" smtClean="0">
                <a:latin typeface="+mn-lt"/>
              </a:rPr>
              <a:t>2.</a:t>
            </a:r>
            <a:r>
              <a:rPr lang="en-US" dirty="0" smtClean="0">
                <a:latin typeface="+mn-lt"/>
              </a:rPr>
              <a:t> 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Margin of error </a:t>
            </a:r>
            <a:r>
              <a:rPr lang="en-US" sz="2000" dirty="0" smtClean="0">
                <a:latin typeface="+mn-lt"/>
              </a:rPr>
              <a:t>is: 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 smtClean="0">
                <a:latin typeface="+mn-lt"/>
              </a:rPr>
              <a:t>		Z</a:t>
            </a:r>
            <a:r>
              <a:rPr lang="el-GR" baseline="-25000" dirty="0" smtClean="0">
                <a:latin typeface="+mn-lt"/>
              </a:rPr>
              <a:t>α</a:t>
            </a:r>
            <a:r>
              <a:rPr lang="en-US" baseline="-25000" dirty="0" smtClean="0">
                <a:latin typeface="+mn-lt"/>
              </a:rPr>
              <a:t>/2</a:t>
            </a:r>
            <a:r>
              <a:rPr lang="en-US" dirty="0" smtClean="0">
                <a:latin typeface="+mn-lt"/>
              </a:rPr>
              <a:t>        </a:t>
            </a:r>
            <a:r>
              <a:rPr lang="en-US" dirty="0" smtClean="0">
                <a:latin typeface="+mn-lt"/>
                <a:sym typeface="Wingdings 2" panose="05020102010507070707" pitchFamily="18" charset="2"/>
              </a:rPr>
              <a:t></a:t>
            </a:r>
            <a:r>
              <a:rPr lang="en-US" dirty="0" smtClean="0">
                <a:latin typeface="+mn-lt"/>
              </a:rPr>
              <a:t>      standard deviation of (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-x</a:t>
            </a:r>
            <a:r>
              <a:rPr lang="en-US" baseline="-25000" dirty="0" smtClean="0"/>
              <a:t>2</a:t>
            </a:r>
            <a:r>
              <a:rPr lang="en-US" sz="2000" dirty="0" smtClean="0">
                <a:latin typeface="+mn-lt"/>
              </a:rPr>
              <a:t>)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endParaRPr lang="en-US" sz="2000" baseline="-25000" dirty="0" smtClean="0">
              <a:latin typeface="+mn-lt"/>
            </a:endParaRP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endParaRPr lang="en-US" sz="2000" baseline="-25000" dirty="0" smtClean="0">
              <a:latin typeface="+mn-lt"/>
            </a:endParaRP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endParaRPr lang="en-US" sz="2000" baseline="-25000" dirty="0" smtClean="0">
              <a:latin typeface="+mn-lt"/>
            </a:endParaRP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baseline="-25000" dirty="0" smtClean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3. The (1-</a:t>
            </a:r>
            <a:r>
              <a:rPr lang="el-GR" sz="2000" dirty="0" smtClean="0">
                <a:latin typeface="+mn-lt"/>
              </a:rPr>
              <a:t>α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confidence interval </a:t>
            </a:r>
            <a:r>
              <a:rPr lang="en-US" sz="2000" dirty="0" smtClean="0">
                <a:latin typeface="+mn-lt"/>
              </a:rPr>
              <a:t>for </a:t>
            </a:r>
            <a:r>
              <a:rPr lang="el-GR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anose="02020603050405020304" pitchFamily="18" charset="0"/>
              </a:rPr>
              <a:t>becomes:</a:t>
            </a:r>
            <a:endParaRPr lang="en-US" sz="200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16150" y="2657475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6670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8000" y="3571875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2650" y="35814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5400000">
            <a:off x="4724400" y="2663825"/>
            <a:ext cx="304800" cy="2743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53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419600" y="4187825"/>
          <a:ext cx="9667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4" imgW="698400" imgH="495000" progId="Equation.3">
                  <p:embed/>
                </p:oleObj>
              </mc:Choice>
              <mc:Fallback>
                <p:oleObj name="Equation" r:id="rId4" imgW="698400" imgH="4950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87825"/>
                        <a:ext cx="9667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5"/>
          <p:cNvGraphicFramePr>
            <a:graphicFrameLocks noChangeAspect="1"/>
          </p:cNvGraphicFramePr>
          <p:nvPr/>
        </p:nvGraphicFramePr>
        <p:xfrm>
          <a:off x="3121025" y="5314950"/>
          <a:ext cx="2970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6" imgW="1586811" imgH="495085" progId="Equation.3">
                  <p:embed/>
                </p:oleObj>
              </mc:Choice>
              <mc:Fallback>
                <p:oleObj name="Equation" r:id="rId6" imgW="1586811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314950"/>
                        <a:ext cx="29702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DCB099-E14A-418E-9183-FE265FBD30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763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u="sng" dirty="0" smtClean="0">
                <a:latin typeface="+mn-lt"/>
              </a:rPr>
              <a:t>Case 1: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,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 are known</a:t>
            </a:r>
            <a:r>
              <a:rPr lang="en-US" sz="2000" dirty="0" smtClean="0">
                <a:latin typeface="+mn-lt"/>
              </a:rPr>
              <a:t>: Use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Z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u="sng" dirty="0" smtClean="0">
                <a:latin typeface="+mn-lt"/>
              </a:rPr>
              <a:t>Case 2: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,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 are unknown, n</a:t>
            </a:r>
            <a:r>
              <a:rPr lang="en-US" sz="2000" b="1" baseline="-25000" dirty="0" smtClean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,n</a:t>
            </a:r>
            <a:r>
              <a:rPr lang="en-US" sz="2000" b="1" baseline="-25000" dirty="0" smtClean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≥30 </a:t>
            </a:r>
            <a:r>
              <a:rPr lang="en-US" sz="2000" dirty="0" smtClean="0">
                <a:latin typeface="+mn-lt"/>
              </a:rPr>
              <a:t>: Use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Z             </a:t>
            </a:r>
            <a:r>
              <a:rPr lang="en-US" sz="2000" dirty="0" smtClean="0">
                <a:latin typeface="+mn-lt"/>
              </a:rPr>
              <a:t>(or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d.f.</a:t>
            </a:r>
            <a:r>
              <a:rPr lang="en-US" sz="2000" dirty="0" smtClean="0">
                <a:latin typeface="+mn-lt"/>
              </a:rPr>
              <a:t>=n</a:t>
            </a:r>
            <a:r>
              <a:rPr lang="en-US" sz="2000" baseline="-25000" dirty="0" smtClean="0">
                <a:latin typeface="+mn-lt"/>
              </a:rPr>
              <a:t>1</a:t>
            </a:r>
            <a:r>
              <a:rPr lang="en-US" sz="2000" dirty="0" smtClean="0">
                <a:latin typeface="+mn-lt"/>
              </a:rPr>
              <a:t>+n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-2)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dirty="0" smtClean="0">
                <a:latin typeface="+mn-lt"/>
              </a:rPr>
              <a:t>					or   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u="sng" dirty="0" smtClean="0">
                <a:latin typeface="+mn-lt"/>
              </a:rPr>
              <a:t>Case 3: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, </a:t>
            </a:r>
            <a:r>
              <a:rPr lang="el-GR" sz="2000" b="1" dirty="0" smtClean="0">
                <a:latin typeface="+mn-lt"/>
              </a:rPr>
              <a:t>σ</a:t>
            </a:r>
            <a:r>
              <a:rPr lang="en-US" sz="2000" b="1" baseline="-25000" dirty="0" smtClean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 are unknown, n</a:t>
            </a:r>
            <a:r>
              <a:rPr lang="en-US" sz="2000" b="1" baseline="-25000" dirty="0" smtClean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,n</a:t>
            </a:r>
            <a:r>
              <a:rPr lang="en-US" sz="2000" b="1" baseline="-25000" dirty="0" smtClean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&lt;30 </a:t>
            </a:r>
            <a:r>
              <a:rPr lang="en-US" sz="2000" dirty="0" smtClean="0">
                <a:latin typeface="+mn-lt"/>
              </a:rPr>
              <a:t>: Use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d.f.</a:t>
            </a:r>
            <a:r>
              <a:rPr lang="en-US" sz="2000" dirty="0" smtClean="0">
                <a:latin typeface="+mn-lt"/>
              </a:rPr>
              <a:t>=n</a:t>
            </a:r>
            <a:r>
              <a:rPr lang="en-US" sz="2000" baseline="-25000" dirty="0" smtClean="0">
                <a:latin typeface="+mn-lt"/>
              </a:rPr>
              <a:t>1</a:t>
            </a:r>
            <a:r>
              <a:rPr lang="en-US" sz="2000" dirty="0" smtClean="0">
                <a:latin typeface="+mn-lt"/>
              </a:rPr>
              <a:t>+n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-2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4800600" y="1406525"/>
          <a:ext cx="2970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4" imgW="1586811" imgH="495085" progId="Equation.3">
                  <p:embed/>
                </p:oleObj>
              </mc:Choice>
              <mc:Fallback>
                <p:oleObj name="Equation" r:id="rId4" imgW="1586811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06525"/>
                        <a:ext cx="29702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1447800" y="3709988"/>
          <a:ext cx="27320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6" imgW="1524000" imgH="495300" progId="Equation.3">
                  <p:embed/>
                </p:oleObj>
              </mc:Choice>
              <mc:Fallback>
                <p:oleObj name="Equation" r:id="rId6" imgW="15240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09988"/>
                        <a:ext cx="273208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3027363" y="5353050"/>
          <a:ext cx="26860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8" imgW="1485255" imgH="495085" progId="Equation.3">
                  <p:embed/>
                </p:oleObj>
              </mc:Choice>
              <mc:Fallback>
                <p:oleObj name="Equation" r:id="rId8" imgW="1485255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353050"/>
                        <a:ext cx="26860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8"/>
          <p:cNvGraphicFramePr>
            <a:graphicFrameLocks noChangeAspect="1"/>
          </p:cNvGraphicFramePr>
          <p:nvPr/>
        </p:nvGraphicFramePr>
        <p:xfrm>
          <a:off x="5943600" y="3709988"/>
          <a:ext cx="2686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0" imgW="1485255" imgH="495085" progId="Equation.3">
                  <p:embed/>
                </p:oleObj>
              </mc:Choice>
              <mc:Fallback>
                <p:oleObj name="Equation" r:id="rId10" imgW="1485255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09988"/>
                        <a:ext cx="26860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 smtClean="0"/>
              <a:t>Lecture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2F0A93-8E48-4A63-933C-9103DEB0502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112713" y="2090738"/>
            <a:ext cx="8650287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dirty="0" smtClean="0">
                <a:latin typeface="+mn-lt"/>
              </a:rPr>
              <a:t>Periodically, Merrill Lynch customers are asked to evaluate Merrill Lynch financial consultants and services (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2000 Merrill Lynch Client Satisfaction Survey</a:t>
            </a:r>
            <a:r>
              <a:rPr lang="en-US" dirty="0" smtClean="0">
                <a:latin typeface="+mn-lt"/>
              </a:rPr>
              <a:t>) . Higher ratings on the client satisfaction survey indicate better service, with 7 the maximum service rating.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dirty="0" smtClean="0">
                <a:latin typeface="+mn-lt"/>
              </a:rPr>
              <a:t>Independent samples of service ratings for 2 financial consultants—Ms. Daniels and Mr. Rossi are summarized here. Ms. Daniels has 10 years of experience, whereas Mr. Rossi has 1 year of experience.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dirty="0" smtClean="0">
                <a:latin typeface="+mn-lt"/>
              </a:rPr>
              <a:t>At 95% confidence level (i.e., </a:t>
            </a:r>
            <a:r>
              <a:rPr lang="el-GR" dirty="0" smtClean="0">
                <a:latin typeface="+mn-lt"/>
              </a:rPr>
              <a:t>α</a:t>
            </a:r>
            <a:r>
              <a:rPr lang="en-US" dirty="0" smtClean="0">
                <a:latin typeface="+mn-lt"/>
              </a:rPr>
              <a:t>=5%), </a:t>
            </a:r>
            <a:r>
              <a:rPr lang="en-US" dirty="0" smtClean="0">
                <a:latin typeface="+mn-lt"/>
              </a:rPr>
              <a:t>determine </a:t>
            </a:r>
            <a:r>
              <a:rPr lang="en-US" dirty="0" smtClean="0">
                <a:latin typeface="+mn-lt"/>
              </a:rPr>
              <a:t>whether the consultant with more experience provides better service?</a:t>
            </a:r>
          </a:p>
          <a:p>
            <a:pPr>
              <a:spcBef>
                <a:spcPct val="50000"/>
              </a:spcBef>
              <a:defRPr/>
            </a:pPr>
            <a:endParaRPr lang="en-US" dirty="0" smtClean="0">
              <a:latin typeface="Arial" panose="020B060402020202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b="1" dirty="0" smtClean="0">
                <a:latin typeface="Arial" panose="020B0604020202020204" pitchFamily="34" charset="0"/>
              </a:rPr>
              <a:t>Ms. Daniels : </a:t>
            </a: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6 </a:t>
            </a:r>
            <a:r>
              <a:rPr lang="en-US" dirty="0" smtClean="0">
                <a:latin typeface="Arial" panose="020B0604020202020204" pitchFamily="34" charset="0"/>
              </a:rPr>
              <a:t>reviews collected:	mean=6.82	</a:t>
            </a:r>
            <a:r>
              <a:rPr lang="en-US" dirty="0" err="1" smtClean="0">
                <a:latin typeface="Arial" panose="020B0604020202020204" pitchFamily="34" charset="0"/>
              </a:rPr>
              <a:t>st.deviation</a:t>
            </a:r>
            <a:r>
              <a:rPr lang="en-US" dirty="0" smtClean="0">
                <a:latin typeface="Arial" panose="020B0604020202020204" pitchFamily="34" charset="0"/>
              </a:rPr>
              <a:t>=0.64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 smtClean="0">
                <a:latin typeface="Arial" panose="020B0604020202020204" pitchFamily="34" charset="0"/>
              </a:rPr>
              <a:t>Mr. Rossi:    </a:t>
            </a: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0 </a:t>
            </a:r>
            <a:r>
              <a:rPr lang="en-US" dirty="0" smtClean="0">
                <a:latin typeface="Arial" panose="020B0604020202020204" pitchFamily="34" charset="0"/>
              </a:rPr>
              <a:t>reviews collected:	mean=6.25	</a:t>
            </a:r>
            <a:r>
              <a:rPr lang="en-US" dirty="0" err="1" smtClean="0">
                <a:latin typeface="Arial" panose="020B0604020202020204" pitchFamily="34" charset="0"/>
              </a:rPr>
              <a:t>st.deviation</a:t>
            </a:r>
            <a:r>
              <a:rPr lang="en-US" dirty="0" smtClean="0">
                <a:latin typeface="Arial" panose="020B0604020202020204" pitchFamily="34" charset="0"/>
              </a:rPr>
              <a:t>=0.75</a:t>
            </a:r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495300" y="5285601"/>
            <a:ext cx="8153400" cy="79084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28600" y="1544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A46E569-A53E-4333-8458-DDCBA164E97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1970088"/>
            <a:ext cx="822960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dirty="0" smtClean="0">
                <a:latin typeface="+mn-lt"/>
              </a:rPr>
              <a:t>The College Board provided comparisons of SAT scores based on the highest level of education attained by the test taker’s parents. A research hypothesis was that students whose parents had attained a higher level of education would on average score higher on the SAT. During 2003, the </a:t>
            </a:r>
            <a:r>
              <a:rPr lang="en-US" b="1" dirty="0" smtClean="0">
                <a:latin typeface="+mn-lt"/>
              </a:rPr>
              <a:t>overall mean </a:t>
            </a:r>
            <a:r>
              <a:rPr lang="en-US" dirty="0" smtClean="0">
                <a:latin typeface="+mn-lt"/>
              </a:rPr>
              <a:t>SAT verbal score </a:t>
            </a:r>
            <a:r>
              <a:rPr lang="en-US" b="1" dirty="0" smtClean="0">
                <a:latin typeface="+mn-lt"/>
              </a:rPr>
              <a:t>was 507 </a:t>
            </a:r>
            <a:r>
              <a:rPr lang="en-US" dirty="0" smtClean="0">
                <a:latin typeface="+mn-lt"/>
              </a:rPr>
              <a:t>(</a:t>
            </a:r>
            <a:r>
              <a:rPr lang="en-US" i="1" dirty="0" smtClean="0">
                <a:latin typeface="+mn-lt"/>
              </a:rPr>
              <a:t>The World Almanac </a:t>
            </a:r>
            <a:r>
              <a:rPr lang="en-US" dirty="0" smtClean="0">
                <a:latin typeface="+mn-lt"/>
              </a:rPr>
              <a:t>2004). SAT verbal scores for independent samples of students are in the Excel file </a:t>
            </a:r>
            <a:r>
              <a:rPr lang="en-US" dirty="0" smtClean="0">
                <a:solidFill>
                  <a:srgbClr val="009900"/>
                </a:solidFill>
                <a:latin typeface="+mn-lt"/>
              </a:rPr>
              <a:t>SAT verbal.xlsx</a:t>
            </a:r>
            <a:r>
              <a:rPr lang="en-US" dirty="0" smtClean="0">
                <a:latin typeface="+mn-lt"/>
              </a:rPr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u="sng" dirty="0" smtClean="0">
                <a:latin typeface="+mn-lt"/>
                <a:cs typeface="Courier New" panose="02070309020205020404" pitchFamily="49" charset="0"/>
              </a:rPr>
              <a:t>Sample 1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: SAT verbal test scores for students whose parents are </a:t>
            </a:r>
            <a:r>
              <a:rPr lang="en-US" dirty="0" smtClean="0">
                <a:solidFill>
                  <a:srgbClr val="990099"/>
                </a:solidFill>
                <a:latin typeface="+mn-lt"/>
                <a:cs typeface="Courier New" panose="02070309020205020404" pitchFamily="49" charset="0"/>
              </a:rPr>
              <a:t>college graduates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with a bachelor’s degree.</a:t>
            </a:r>
          </a:p>
          <a:p>
            <a:pPr algn="just">
              <a:spcBef>
                <a:spcPts val="600"/>
              </a:spcBef>
              <a:defRPr/>
            </a:pPr>
            <a:r>
              <a:rPr lang="en-US" u="sng" dirty="0" smtClean="0">
                <a:latin typeface="+mn-lt"/>
                <a:cs typeface="Courier New" panose="02070309020205020404" pitchFamily="49" charset="0"/>
              </a:rPr>
              <a:t>Sample 2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: SAT verbal test scores for students whose parents are </a:t>
            </a:r>
            <a:r>
              <a:rPr lang="en-US" dirty="0" smtClean="0">
                <a:solidFill>
                  <a:srgbClr val="990099"/>
                </a:solidFill>
                <a:latin typeface="+mn-lt"/>
                <a:cs typeface="Courier New" panose="02070309020205020404" pitchFamily="49" charset="0"/>
              </a:rPr>
              <a:t>high school graduates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but do not have a college degree.</a:t>
            </a:r>
          </a:p>
          <a:p>
            <a:pPr marL="0" indent="0">
              <a:spcBef>
                <a:spcPts val="1800"/>
              </a:spcBef>
              <a:defRPr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Using </a:t>
            </a:r>
            <a:r>
              <a:rPr lang="el-GR" i="1" dirty="0" smtClean="0">
                <a:latin typeface="+mn-lt"/>
                <a:cs typeface="Times New Roman" panose="02020603050405020304" pitchFamily="18" charset="0"/>
              </a:rPr>
              <a:t>α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=5%, determine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whether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there is a significant difference in the average SAT scores for students with parents holding a college vs. high school degrees.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/>
              <a:t>Lecture 12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487" name="TextBox 2"/>
          <p:cNvSpPr txBox="1">
            <a:spLocks noChangeArrowheads="1"/>
          </p:cNvSpPr>
          <p:nvPr/>
        </p:nvSpPr>
        <p:spPr bwMode="auto">
          <a:xfrm>
            <a:off x="228600" y="1544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</a:rPr>
              <a:t>Confidence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interval for 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6632</TotalTime>
  <Words>742</Words>
  <Application>Microsoft Office PowerPoint</Application>
  <PresentationFormat>On-screen Show (4:3)</PresentationFormat>
  <Paragraphs>156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Wingdings 2</vt:lpstr>
      <vt:lpstr>Office Theme</vt:lpstr>
      <vt:lpstr>Equation</vt:lpstr>
      <vt:lpstr>MBC 638:  Data Analysis &amp; Decision Making</vt:lpstr>
      <vt:lpstr>Today: Confidence interval for μ1-μ2</vt:lpstr>
      <vt:lpstr>Confidence interval for μ1-μ2 </vt:lpstr>
      <vt:lpstr>Confidence interval for μ1-μ2 </vt:lpstr>
      <vt:lpstr>Confidence interval for μ1-μ2 </vt:lpstr>
      <vt:lpstr>Confidence interval for μ1-μ2 </vt:lpstr>
      <vt:lpstr>Confidence interval for μ1-μ2 </vt:lpstr>
      <vt:lpstr>Confidence interval for μ1-μ2 </vt:lpstr>
      <vt:lpstr>Confidence interval for μ1-μ2 </vt:lpstr>
      <vt:lpstr>Today: Confidence interval for μ1-μ2</vt:lpstr>
      <vt:lpstr>Confidence interval for μ1-μ2 </vt:lpstr>
      <vt:lpstr>Confidence interval for μ1-μ2 in Excel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annac</cp:lastModifiedBy>
  <cp:revision>345</cp:revision>
  <dcterms:created xsi:type="dcterms:W3CDTF">2006-08-20T01:32:20Z</dcterms:created>
  <dcterms:modified xsi:type="dcterms:W3CDTF">2017-10-31T14:20:15Z</dcterms:modified>
</cp:coreProperties>
</file>