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notesMasterIdLst>
    <p:notesMasterId r:id="rId28"/>
  </p:notesMasterIdLst>
  <p:sldIdLst>
    <p:sldId id="458" r:id="rId2"/>
    <p:sldId id="459" r:id="rId3"/>
    <p:sldId id="426" r:id="rId4"/>
    <p:sldId id="460" r:id="rId5"/>
    <p:sldId id="427" r:id="rId6"/>
    <p:sldId id="484" r:id="rId7"/>
    <p:sldId id="487" r:id="rId8"/>
    <p:sldId id="485" r:id="rId9"/>
    <p:sldId id="486" r:id="rId10"/>
    <p:sldId id="482" r:id="rId11"/>
    <p:sldId id="488" r:id="rId12"/>
    <p:sldId id="461" r:id="rId13"/>
    <p:sldId id="478" r:id="rId14"/>
    <p:sldId id="428" r:id="rId15"/>
    <p:sldId id="462" r:id="rId16"/>
    <p:sldId id="479" r:id="rId17"/>
    <p:sldId id="429" r:id="rId18"/>
    <p:sldId id="480" r:id="rId19"/>
    <p:sldId id="481" r:id="rId20"/>
    <p:sldId id="431" r:id="rId21"/>
    <p:sldId id="463" r:id="rId22"/>
    <p:sldId id="440" r:id="rId23"/>
    <p:sldId id="439" r:id="rId24"/>
    <p:sldId id="489" r:id="rId25"/>
    <p:sldId id="444" r:id="rId26"/>
    <p:sldId id="49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6600"/>
    <a:srgbClr val="F4C7F5"/>
    <a:srgbClr val="009900"/>
    <a:srgbClr val="FF9933"/>
    <a:srgbClr val="CC3300"/>
    <a:srgbClr val="FFFFFF"/>
    <a:srgbClr val="800000"/>
    <a:srgbClr val="3333CC"/>
    <a:srgbClr val="6AE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8693" autoAdjust="0"/>
  </p:normalViewPr>
  <p:slideViewPr>
    <p:cSldViewPr>
      <p:cViewPr varScale="1">
        <p:scale>
          <a:sx n="79" d="100"/>
          <a:sy n="79" d="100"/>
        </p:scale>
        <p:origin x="90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573B67-D49F-4F36-AED8-A19CD7A92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Chernobai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8F0381-E027-43E5-BF5F-48233B070F8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7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28DE380-1C94-47C0-B2C2-F6025A66616F}" type="slidenum">
              <a:rPr lang="en-US" altLang="en-US" smtClean="0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1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E11D62C-7B17-4975-A659-72A3F123D8D1}" type="slidenum">
              <a:rPr lang="en-US" altLang="en-US" smtClean="0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40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573B67-D49F-4F36-AED8-A19CD7A9277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4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A1F64-3743-45B6-860D-A1D04B868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1EC5B-F3D0-410E-BE4E-D8B9CB36B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FB59E-0FDC-4759-A1B7-4669FE3D1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5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EF2-9F3C-49B4-B81B-156D8B20C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52EC1-452B-451E-B894-3BE100256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5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D69A2-938E-4790-BEF9-8A14DE9C6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EB572-188A-4BDF-83C3-0451F6DC4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6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E2514-FCF6-4A35-A35F-2325D83D3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3D61C-C2E1-47BB-8FD1-26F424EF7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AB085-15E3-48BA-9B50-A9BEFC5BA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C5321-3A75-47BB-B5DF-02A3DB687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1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MBC638-Chernobai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B8371A-585A-4BE7-84A3-5AD8678BE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119688"/>
            <a:ext cx="9144000" cy="1246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949443"/>
            <a:ext cx="2876550" cy="1922423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06" y="2948599"/>
            <a:ext cx="2501283" cy="1929561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89" y="2945003"/>
            <a:ext cx="2570825" cy="1930107"/>
          </a:xfrm>
          <a:prstGeom prst="rect">
            <a:avLst/>
          </a:prstGeom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07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04825" y="5353050"/>
            <a:ext cx="85629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Lecture 13: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Hypothesis testing for population mean (Chapter 9)</a:t>
            </a:r>
          </a:p>
        </p:txBody>
      </p: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2201863" y="1765300"/>
            <a:ext cx="5419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en-US" altLang="en-US" sz="1800" b="1" dirty="0">
                <a:solidFill>
                  <a:srgbClr val="990033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Anna Chernobai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3763" y="-6350"/>
            <a:ext cx="6381750" cy="1149350"/>
          </a:xfrm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>
                <a:latin typeface="+mn-lt"/>
              </a:rPr>
              <a:t>MBC 638: 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Data Analysis &amp; Decision Making</a:t>
            </a:r>
            <a:endParaRPr lang="en-US" sz="2000" b="1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5F9A08C-AE9B-4497-8CBB-89606868F115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5366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8610600" cy="26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 car dealer calculated that the company must average more than 4.8% profit on the sales of its new cars to cover its expenses. A </a:t>
            </a:r>
            <a:r>
              <a:rPr lang="en-US" i="1" dirty="0">
                <a:latin typeface="+mn-lt"/>
              </a:rPr>
              <a:t>random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sample</a:t>
            </a:r>
            <a:r>
              <a:rPr lang="en-US" dirty="0">
                <a:latin typeface="+mn-lt"/>
              </a:rPr>
              <a:t> of 80 cars produced an average profit of 4.9% per car. The historical standard deviation is known to be 0.3%. 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/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>
                <a:latin typeface="+mn-lt"/>
              </a:rPr>
              <a:t>Based on the observed mean, does the data provide sufficient evidence to indicate that the sales policy is achieving a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true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mean profit exceeding 4.8% per car</a:t>
            </a:r>
            <a:r>
              <a:rPr lang="en-US" dirty="0">
                <a:latin typeface="+mn-lt"/>
              </a:rPr>
              <a:t>? </a:t>
            </a:r>
          </a:p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spcBef>
                <a:spcPct val="50000"/>
              </a:spcBef>
              <a:defRPr/>
            </a:pPr>
            <a:r>
              <a:rPr lang="en-US" i="1" u="sng" dirty="0">
                <a:latin typeface="+mn-lt"/>
              </a:rPr>
              <a:t>The hypothesis:</a:t>
            </a:r>
            <a:r>
              <a:rPr lang="en-US" i="1" dirty="0">
                <a:latin typeface="+mn-lt"/>
              </a:rPr>
              <a:t>                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Research hypothesis:        </a:t>
            </a:r>
            <a:r>
              <a:rPr lang="en-US" b="1" i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µ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&gt; 4.8</a:t>
            </a:r>
            <a:endParaRPr lang="en-US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2" name="TextBox 2"/>
          <p:cNvSpPr txBox="1">
            <a:spLocks noChangeArrowheads="1"/>
          </p:cNvSpPr>
          <p:nvPr/>
        </p:nvSpPr>
        <p:spPr bwMode="auto">
          <a:xfrm>
            <a:off x="304800" y="1382713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8846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5F9A08C-AE9B-4497-8CBB-89606868F115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5366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8610600" cy="445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 car dealer calculated that the company must average more than 4.8% profit on the sales of its new cars to cover its expenses. A </a:t>
            </a:r>
            <a:r>
              <a:rPr lang="en-US" i="1" dirty="0">
                <a:latin typeface="+mn-lt"/>
              </a:rPr>
              <a:t>random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sample</a:t>
            </a:r>
            <a:r>
              <a:rPr lang="en-US" dirty="0">
                <a:latin typeface="+mn-lt"/>
              </a:rPr>
              <a:t> of 80 cars produced an average profit of 4.9% per car. The historical standard deviation is known to be 0.3%. 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/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>
                <a:latin typeface="+mn-lt"/>
              </a:rPr>
              <a:t>Based on the observed mean, does the data provide sufficient evidence to indicate that the sales policy is achieving a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true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mean profit exceeding 4.8% per car</a:t>
            </a:r>
            <a:r>
              <a:rPr lang="en-US" dirty="0">
                <a:latin typeface="+mn-lt"/>
              </a:rPr>
              <a:t>? </a:t>
            </a:r>
          </a:p>
          <a:p>
            <a:pPr>
              <a:spcBef>
                <a:spcPct val="50000"/>
              </a:spcBef>
              <a:defRPr/>
            </a:pPr>
            <a:endParaRPr lang="en-US" dirty="0"/>
          </a:p>
          <a:p>
            <a:pPr>
              <a:spcBef>
                <a:spcPct val="50000"/>
              </a:spcBef>
              <a:defRPr/>
            </a:pPr>
            <a:r>
              <a:rPr lang="en-US" i="1" u="sng" dirty="0">
                <a:latin typeface="+mn-lt"/>
              </a:rPr>
              <a:t>The hypothesis:</a:t>
            </a:r>
            <a:r>
              <a:rPr lang="en-US" i="1" dirty="0">
                <a:latin typeface="+mn-lt"/>
              </a:rPr>
              <a:t>                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Research hypothesis:        </a:t>
            </a:r>
            <a:r>
              <a:rPr lang="en-US" b="1" i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µ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&gt; 4.8</a:t>
            </a:r>
          </a:p>
          <a:p>
            <a:pPr>
              <a:spcBef>
                <a:spcPct val="50000"/>
              </a:spcBef>
              <a:defRPr/>
            </a:pPr>
            <a:endParaRPr lang="en-US" i="1" u="sng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en-US" i="1" u="sng" dirty="0">
                <a:latin typeface="+mn-lt"/>
              </a:rPr>
              <a:t>The main idea behind the testing procedure:</a:t>
            </a:r>
            <a:r>
              <a:rPr lang="en-US" dirty="0">
                <a:latin typeface="+mn-lt"/>
              </a:rPr>
              <a:t> If x=4.9 is an </a:t>
            </a:r>
            <a:r>
              <a:rPr lang="en-US" dirty="0">
                <a:solidFill>
                  <a:srgbClr val="009900"/>
                </a:solidFill>
                <a:latin typeface="+mn-lt"/>
              </a:rPr>
              <a:t>outlier</a:t>
            </a:r>
            <a:r>
              <a:rPr lang="en-US" dirty="0">
                <a:latin typeface="+mn-lt"/>
              </a:rPr>
              <a:t> (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unusually large</a:t>
            </a:r>
            <a:r>
              <a:rPr lang="en-US" dirty="0">
                <a:latin typeface="+mn-lt"/>
              </a:rPr>
              <a:t>) relative to 4.8, then our hypothesis is supported and indeed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true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µ </a:t>
            </a:r>
            <a:r>
              <a:rPr lang="en-US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is</a:t>
            </a:r>
            <a:r>
              <a:rPr lang="en-US" i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&gt; 4.8</a:t>
            </a:r>
            <a:r>
              <a:rPr lang="en-US" dirty="0">
                <a:latin typeface="+mn-lt"/>
              </a:rPr>
              <a:t>. If not, then our hypothesis is not supported.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2" name="TextBox 2"/>
          <p:cNvSpPr txBox="1">
            <a:spLocks noChangeArrowheads="1"/>
          </p:cNvSpPr>
          <p:nvPr/>
        </p:nvSpPr>
        <p:spPr bwMode="auto">
          <a:xfrm>
            <a:off x="304800" y="1382713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910667" y="4893733"/>
            <a:ext cx="15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37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533400" y="4038600"/>
            <a:ext cx="5486400" cy="914400"/>
          </a:xfrm>
          <a:prstGeom prst="rect">
            <a:avLst/>
          </a:prstGeom>
          <a:solidFill>
            <a:srgbClr val="FFFF66">
              <a:alpha val="20000"/>
            </a:srgb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769E450-65AE-4F75-ADAE-7B9A018072FB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2295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8305800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+mn-lt"/>
              </a:rPr>
              <a:t>Statistical Procedure:</a:t>
            </a:r>
          </a:p>
          <a:p>
            <a:pPr algn="ctr">
              <a:spcBef>
                <a:spcPct val="50000"/>
              </a:spcBef>
              <a:defRPr/>
            </a:pPr>
            <a:endParaRPr lang="en-US" sz="2400" b="1" u="sng" dirty="0"/>
          </a:p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009900"/>
                </a:solidFill>
                <a:latin typeface="+mn-lt"/>
              </a:rPr>
              <a:t>Step 1: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 Summarize the hypotheses:</a:t>
            </a: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b="1" dirty="0"/>
          </a:p>
          <a:p>
            <a:pPr>
              <a:spcBef>
                <a:spcPct val="50000"/>
              </a:spcBef>
              <a:defRPr/>
            </a:pPr>
            <a:r>
              <a:rPr lang="en-US" b="1" dirty="0"/>
              <a:t>                    hypothesis:</a:t>
            </a:r>
            <a:r>
              <a:rPr lang="en-US" dirty="0"/>
              <a:t>	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µ &gt; 4.8</a:t>
            </a:r>
          </a:p>
          <a:p>
            <a:pPr>
              <a:spcBef>
                <a:spcPts val="2400"/>
              </a:spcBef>
              <a:defRPr/>
            </a:pPr>
            <a:r>
              <a:rPr lang="en-US" b="1" i="1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	          Research hypothesis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23" y="65880"/>
            <a:ext cx="5010627" cy="1458119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auto">
          <a:xfrm>
            <a:off x="533400" y="4038600"/>
            <a:ext cx="5486400" cy="914400"/>
          </a:xfrm>
          <a:prstGeom prst="rect">
            <a:avLst/>
          </a:prstGeom>
          <a:solidFill>
            <a:srgbClr val="FFFF66">
              <a:alpha val="20000"/>
            </a:srgb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EED4FAC-1797-4C54-97B8-FF342941A01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2295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8305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+mn-lt"/>
              </a:rPr>
              <a:t>Statistical Procedure:</a:t>
            </a:r>
          </a:p>
          <a:p>
            <a:pPr algn="ctr">
              <a:spcBef>
                <a:spcPct val="50000"/>
              </a:spcBef>
              <a:defRPr/>
            </a:pPr>
            <a:endParaRPr lang="en-US" sz="2400" b="1" u="sng" dirty="0"/>
          </a:p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009900"/>
                </a:solidFill>
                <a:latin typeface="+mn-lt"/>
              </a:rPr>
              <a:t>Step 1: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 Summarize the hypotheses:</a:t>
            </a: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b="1" dirty="0"/>
              <a:t>Null hypothesis: </a:t>
            </a:r>
            <a:r>
              <a:rPr lang="en-US" dirty="0"/>
              <a:t>		H</a:t>
            </a:r>
            <a:r>
              <a:rPr lang="en-US" baseline="-25000" dirty="0"/>
              <a:t>0</a:t>
            </a:r>
            <a:r>
              <a:rPr lang="en-US" dirty="0"/>
              <a:t>: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µ ≤ 4.8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/>
              <a:t>Alternative hypothesis:</a:t>
            </a:r>
            <a:r>
              <a:rPr lang="en-US" b="1" dirty="0">
                <a:solidFill>
                  <a:srgbClr val="00B050"/>
                </a:solidFill>
              </a:rPr>
              <a:t>*</a:t>
            </a: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µ &gt; 4.8</a:t>
            </a:r>
          </a:p>
          <a:p>
            <a:pPr>
              <a:spcBef>
                <a:spcPts val="2400"/>
              </a:spcBef>
              <a:defRPr/>
            </a:pPr>
            <a:r>
              <a:rPr lang="en-US" b="1" i="1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                            Research hypothesis</a:t>
            </a:r>
          </a:p>
          <a:p>
            <a:pPr>
              <a:spcBef>
                <a:spcPts val="3600"/>
              </a:spcBef>
              <a:defRPr/>
            </a:pPr>
            <a:r>
              <a:rPr lang="en-US" sz="1600" i="1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*The alternative hypothesis (H</a:t>
            </a:r>
            <a:r>
              <a:rPr lang="en-US" sz="1600" i="1" baseline="-25000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sz="1600" i="1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 ) always summarizes what you want to test.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457200" y="4038600"/>
            <a:ext cx="5638800" cy="914400"/>
          </a:xfrm>
          <a:prstGeom prst="rect">
            <a:avLst/>
          </a:prstGeom>
          <a:noFill/>
          <a:ln w="31750" algn="ctr">
            <a:solidFill>
              <a:srgbClr val="D6009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23" y="65880"/>
            <a:ext cx="5010627" cy="1458119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855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auto">
          <a:xfrm>
            <a:off x="533400" y="4038600"/>
            <a:ext cx="5486400" cy="914400"/>
          </a:xfrm>
          <a:prstGeom prst="rect">
            <a:avLst/>
          </a:prstGeom>
          <a:solidFill>
            <a:srgbClr val="FFFF66">
              <a:alpha val="20000"/>
            </a:srgb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EED4FAC-1797-4C54-97B8-FF342941A01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2295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8305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+mn-lt"/>
              </a:rPr>
              <a:t>Statistical Procedure:</a:t>
            </a:r>
          </a:p>
          <a:p>
            <a:pPr algn="ctr">
              <a:spcBef>
                <a:spcPct val="50000"/>
              </a:spcBef>
              <a:defRPr/>
            </a:pPr>
            <a:endParaRPr lang="en-US" sz="2400" b="1" u="sng" dirty="0"/>
          </a:p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009900"/>
                </a:solidFill>
                <a:latin typeface="+mn-lt"/>
              </a:rPr>
              <a:t>Step 1: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 Summarize the hypotheses:</a:t>
            </a: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b="1" dirty="0"/>
              <a:t>Null hypothesis: </a:t>
            </a:r>
            <a:r>
              <a:rPr lang="en-US" dirty="0"/>
              <a:t>		H</a:t>
            </a:r>
            <a:r>
              <a:rPr lang="en-US" baseline="-25000" dirty="0"/>
              <a:t>0</a:t>
            </a:r>
            <a:r>
              <a:rPr lang="en-US" dirty="0"/>
              <a:t>: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µ ≤ 4.8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/>
              <a:t>Alternative hypothesis:</a:t>
            </a:r>
            <a:r>
              <a:rPr lang="en-US" b="1" dirty="0">
                <a:solidFill>
                  <a:srgbClr val="00B050"/>
                </a:solidFill>
              </a:rPr>
              <a:t>*</a:t>
            </a: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µ &gt; 4.8</a:t>
            </a:r>
          </a:p>
          <a:p>
            <a:pPr>
              <a:spcBef>
                <a:spcPts val="2400"/>
              </a:spcBef>
              <a:defRPr/>
            </a:pPr>
            <a:r>
              <a:rPr lang="en-US" b="1" i="1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                            Research hypothesis</a:t>
            </a:r>
          </a:p>
          <a:p>
            <a:pPr>
              <a:spcBef>
                <a:spcPts val="3600"/>
              </a:spcBef>
              <a:defRPr/>
            </a:pPr>
            <a:r>
              <a:rPr lang="en-US" sz="1600" i="1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*The alternative hypothesis (H</a:t>
            </a:r>
            <a:r>
              <a:rPr lang="en-US" sz="1600" i="1" baseline="-25000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sz="1600" i="1" dirty="0">
                <a:solidFill>
                  <a:srgbClr val="D60093"/>
                </a:solidFill>
                <a:latin typeface="+mj-lt"/>
                <a:cs typeface="Times New Roman" pitchFamily="18" charset="0"/>
              </a:rPr>
              <a:t> ) always summarizes what you want to test.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457200" y="4038600"/>
            <a:ext cx="5638800" cy="914400"/>
          </a:xfrm>
          <a:prstGeom prst="rect">
            <a:avLst/>
          </a:prstGeom>
          <a:noFill/>
          <a:ln w="31750" algn="ctr">
            <a:solidFill>
              <a:srgbClr val="D6009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Right Brace 7"/>
          <p:cNvSpPr>
            <a:spLocks/>
          </p:cNvSpPr>
          <p:nvPr/>
        </p:nvSpPr>
        <p:spPr bwMode="auto">
          <a:xfrm>
            <a:off x="6324600" y="3581400"/>
            <a:ext cx="304800" cy="13716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TextBox 8"/>
          <p:cNvSpPr txBox="1">
            <a:spLocks noChangeArrowheads="1"/>
          </p:cNvSpPr>
          <p:nvPr/>
        </p:nvSpPr>
        <p:spPr bwMode="auto">
          <a:xfrm>
            <a:off x="6667099" y="3682424"/>
            <a:ext cx="226835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 dirty="0"/>
              <a:t>In a sense, you are always testing 2 hypotheses in parallel, but only one of them will be supported.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23" y="65880"/>
            <a:ext cx="5010627" cy="1458119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ChangeArrowheads="1"/>
          </p:cNvSpPr>
          <p:nvPr/>
        </p:nvSpPr>
        <p:spPr bwMode="auto">
          <a:xfrm>
            <a:off x="1981200" y="4038600"/>
            <a:ext cx="4876800" cy="1219200"/>
          </a:xfrm>
          <a:prstGeom prst="rect">
            <a:avLst/>
          </a:prstGeom>
          <a:solidFill>
            <a:srgbClr val="FFFF66">
              <a:alpha val="20000"/>
            </a:srgb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8DC2BAC-CC95-422A-BB2B-81F42BF37D59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197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83058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+mn-lt"/>
              </a:rPr>
              <a:t>Statistical Procedure:</a:t>
            </a:r>
          </a:p>
          <a:p>
            <a:pPr>
              <a:spcBef>
                <a:spcPct val="50000"/>
              </a:spcBef>
              <a:defRPr/>
            </a:pPr>
            <a:endParaRPr lang="en-US" i="1" u="sng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009900"/>
                </a:solidFill>
                <a:latin typeface="+mn-lt"/>
              </a:rPr>
              <a:t>Step 2: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 Calculate the 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test statistic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:</a:t>
            </a: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143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256817"/>
              </p:ext>
            </p:extLst>
          </p:nvPr>
        </p:nvGraphicFramePr>
        <p:xfrm>
          <a:off x="3116263" y="4159250"/>
          <a:ext cx="32607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3" imgW="1396800" imgH="419040" progId="Equation.3">
                  <p:embed/>
                </p:oleObj>
              </mc:Choice>
              <mc:Fallback>
                <p:oleObj name="Equation" r:id="rId3" imgW="13968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4159250"/>
                        <a:ext cx="32607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023" y="65880"/>
            <a:ext cx="5010627" cy="1458119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ChangeArrowheads="1"/>
          </p:cNvSpPr>
          <p:nvPr/>
        </p:nvSpPr>
        <p:spPr bwMode="auto">
          <a:xfrm>
            <a:off x="1264386" y="4069782"/>
            <a:ext cx="5334000" cy="1219200"/>
          </a:xfrm>
          <a:prstGeom prst="rect">
            <a:avLst/>
          </a:prstGeom>
          <a:solidFill>
            <a:srgbClr val="FFFF66">
              <a:alpha val="20000"/>
            </a:srgb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8DC2BAC-CC95-422A-BB2B-81F42BF37D59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197" name="Text Box 27"/>
          <p:cNvSpPr txBox="1">
            <a:spLocks noChangeArrowheads="1"/>
          </p:cNvSpPr>
          <p:nvPr/>
        </p:nvSpPr>
        <p:spPr bwMode="auto">
          <a:xfrm>
            <a:off x="533400" y="1752049"/>
            <a:ext cx="8377956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+mn-lt"/>
              </a:rPr>
              <a:t>Statistical Procedure:</a:t>
            </a:r>
          </a:p>
          <a:p>
            <a:pPr>
              <a:spcBef>
                <a:spcPct val="50000"/>
              </a:spcBef>
              <a:defRPr/>
            </a:pPr>
            <a:endParaRPr lang="en-US" i="1" u="sng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009900"/>
                </a:solidFill>
                <a:latin typeface="+mn-lt"/>
              </a:rPr>
              <a:t>Step 2: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 Calculate the 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test statistic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:</a:t>
            </a: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0099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143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260265"/>
              </p:ext>
            </p:extLst>
          </p:nvPr>
        </p:nvGraphicFramePr>
        <p:xfrm>
          <a:off x="1820746" y="4159250"/>
          <a:ext cx="45942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3" imgW="1968480" imgH="419040" progId="Equation.3">
                  <p:embed/>
                </p:oleObj>
              </mc:Choice>
              <mc:Fallback>
                <p:oleObj name="Equation" r:id="rId3" imgW="1968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746" y="4159250"/>
                        <a:ext cx="45942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Freeform 2"/>
          <p:cNvSpPr>
            <a:spLocks/>
          </p:cNvSpPr>
          <p:nvPr/>
        </p:nvSpPr>
        <p:spPr bwMode="auto">
          <a:xfrm>
            <a:off x="6781800" y="3886200"/>
            <a:ext cx="2206625" cy="1387475"/>
          </a:xfrm>
          <a:custGeom>
            <a:avLst/>
            <a:gdLst>
              <a:gd name="T0" fmla="*/ 2147483647 w 2350"/>
              <a:gd name="T1" fmla="*/ 2147483647 h 1450"/>
              <a:gd name="T2" fmla="*/ 2147483647 w 2350"/>
              <a:gd name="T3" fmla="*/ 2147483647 h 1450"/>
              <a:gd name="T4" fmla="*/ 2147483647 w 2350"/>
              <a:gd name="T5" fmla="*/ 2147483647 h 1450"/>
              <a:gd name="T6" fmla="*/ 2147483647 w 2350"/>
              <a:gd name="T7" fmla="*/ 2147483647 h 1450"/>
              <a:gd name="T8" fmla="*/ 2147483647 w 2350"/>
              <a:gd name="T9" fmla="*/ 2147483647 h 1450"/>
              <a:gd name="T10" fmla="*/ 2147483647 w 2350"/>
              <a:gd name="T11" fmla="*/ 2147483647 h 1450"/>
              <a:gd name="T12" fmla="*/ 2147483647 w 2350"/>
              <a:gd name="T13" fmla="*/ 2147483647 h 1450"/>
              <a:gd name="T14" fmla="*/ 2147483647 w 2350"/>
              <a:gd name="T15" fmla="*/ 2147483647 h 1450"/>
              <a:gd name="T16" fmla="*/ 2147483647 w 2350"/>
              <a:gd name="T17" fmla="*/ 2147483647 h 1450"/>
              <a:gd name="T18" fmla="*/ 2147483647 w 2350"/>
              <a:gd name="T19" fmla="*/ 2147483647 h 1450"/>
              <a:gd name="T20" fmla="*/ 2147483647 w 2350"/>
              <a:gd name="T21" fmla="*/ 2147483647 h 1450"/>
              <a:gd name="T22" fmla="*/ 2147483647 w 2350"/>
              <a:gd name="T23" fmla="*/ 2147483647 h 1450"/>
              <a:gd name="T24" fmla="*/ 2147483647 w 2350"/>
              <a:gd name="T25" fmla="*/ 2147483647 h 1450"/>
              <a:gd name="T26" fmla="*/ 2147483647 w 2350"/>
              <a:gd name="T27" fmla="*/ 2147483647 h 1450"/>
              <a:gd name="T28" fmla="*/ 2147483647 w 2350"/>
              <a:gd name="T29" fmla="*/ 2147483647 h 1450"/>
              <a:gd name="T30" fmla="*/ 2147483647 w 2350"/>
              <a:gd name="T31" fmla="*/ 2147483647 h 1450"/>
              <a:gd name="T32" fmla="*/ 2147483647 w 2350"/>
              <a:gd name="T33" fmla="*/ 2147483647 h 1450"/>
              <a:gd name="T34" fmla="*/ 2147483647 w 2350"/>
              <a:gd name="T35" fmla="*/ 2147483647 h 1450"/>
              <a:gd name="T36" fmla="*/ 2147483647 w 2350"/>
              <a:gd name="T37" fmla="*/ 2147483647 h 1450"/>
              <a:gd name="T38" fmla="*/ 2147483647 w 2350"/>
              <a:gd name="T39" fmla="*/ 2147483647 h 1450"/>
              <a:gd name="T40" fmla="*/ 2147483647 w 2350"/>
              <a:gd name="T41" fmla="*/ 2147483647 h 1450"/>
              <a:gd name="T42" fmla="*/ 2147483647 w 2350"/>
              <a:gd name="T43" fmla="*/ 2147483647 h 1450"/>
              <a:gd name="T44" fmla="*/ 2147483647 w 2350"/>
              <a:gd name="T45" fmla="*/ 2147483647 h 1450"/>
              <a:gd name="T46" fmla="*/ 2147483647 w 2350"/>
              <a:gd name="T47" fmla="*/ 2147483647 h 1450"/>
              <a:gd name="T48" fmla="*/ 2147483647 w 2350"/>
              <a:gd name="T49" fmla="*/ 2147483647 h 1450"/>
              <a:gd name="T50" fmla="*/ 2147483647 w 2350"/>
              <a:gd name="T51" fmla="*/ 2147483647 h 1450"/>
              <a:gd name="T52" fmla="*/ 2147483647 w 2350"/>
              <a:gd name="T53" fmla="*/ 2147483647 h 1450"/>
              <a:gd name="T54" fmla="*/ 2147483647 w 2350"/>
              <a:gd name="T55" fmla="*/ 2147483647 h 1450"/>
              <a:gd name="T56" fmla="*/ 2147483647 w 2350"/>
              <a:gd name="T57" fmla="*/ 2147483647 h 1450"/>
              <a:gd name="T58" fmla="*/ 2147483647 w 2350"/>
              <a:gd name="T59" fmla="*/ 2147483647 h 1450"/>
              <a:gd name="T60" fmla="*/ 2147483647 w 2350"/>
              <a:gd name="T61" fmla="*/ 2147483647 h 1450"/>
              <a:gd name="T62" fmla="*/ 2147483647 w 2350"/>
              <a:gd name="T63" fmla="*/ 2147483647 h 1450"/>
              <a:gd name="T64" fmla="*/ 2147483647 w 2350"/>
              <a:gd name="T65" fmla="*/ 2147483647 h 1450"/>
              <a:gd name="T66" fmla="*/ 2147483647 w 2350"/>
              <a:gd name="T67" fmla="*/ 2147483647 h 1450"/>
              <a:gd name="T68" fmla="*/ 2147483647 w 2350"/>
              <a:gd name="T69" fmla="*/ 2147483647 h 1450"/>
              <a:gd name="T70" fmla="*/ 2147483647 w 2350"/>
              <a:gd name="T71" fmla="*/ 2147483647 h 1450"/>
              <a:gd name="T72" fmla="*/ 2147483647 w 2350"/>
              <a:gd name="T73" fmla="*/ 2147483647 h 1450"/>
              <a:gd name="T74" fmla="*/ 2147483647 w 2350"/>
              <a:gd name="T75" fmla="*/ 2147483647 h 1450"/>
              <a:gd name="T76" fmla="*/ 2147483647 w 2350"/>
              <a:gd name="T77" fmla="*/ 2147483647 h 1450"/>
              <a:gd name="T78" fmla="*/ 2147483647 w 2350"/>
              <a:gd name="T79" fmla="*/ 2147483647 h 1450"/>
              <a:gd name="T80" fmla="*/ 2147483647 w 2350"/>
              <a:gd name="T81" fmla="*/ 2147483647 h 1450"/>
              <a:gd name="T82" fmla="*/ 2147483647 w 2350"/>
              <a:gd name="T83" fmla="*/ 2147483647 h 1450"/>
              <a:gd name="T84" fmla="*/ 2147483647 w 2350"/>
              <a:gd name="T85" fmla="*/ 2147483647 h 1450"/>
              <a:gd name="T86" fmla="*/ 2147483647 w 2350"/>
              <a:gd name="T87" fmla="*/ 2147483647 h 1450"/>
              <a:gd name="T88" fmla="*/ 2147483647 w 2350"/>
              <a:gd name="T89" fmla="*/ 2147483647 h 1450"/>
              <a:gd name="T90" fmla="*/ 2147483647 w 2350"/>
              <a:gd name="T91" fmla="*/ 2147483647 h 1450"/>
              <a:gd name="T92" fmla="*/ 2147483647 w 2350"/>
              <a:gd name="T93" fmla="*/ 2147483647 h 1450"/>
              <a:gd name="T94" fmla="*/ 2147483647 w 2350"/>
              <a:gd name="T95" fmla="*/ 2147483647 h 145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350"/>
              <a:gd name="T145" fmla="*/ 0 h 1450"/>
              <a:gd name="T146" fmla="*/ 2350 w 2350"/>
              <a:gd name="T147" fmla="*/ 1450 h 145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350" h="1450">
                <a:moveTo>
                  <a:pt x="1177" y="0"/>
                </a:moveTo>
                <a:lnTo>
                  <a:pt x="1151" y="0"/>
                </a:lnTo>
                <a:lnTo>
                  <a:pt x="1127" y="6"/>
                </a:lnTo>
                <a:lnTo>
                  <a:pt x="1101" y="23"/>
                </a:lnTo>
                <a:lnTo>
                  <a:pt x="1080" y="41"/>
                </a:lnTo>
                <a:lnTo>
                  <a:pt x="1049" y="72"/>
                </a:lnTo>
                <a:lnTo>
                  <a:pt x="1033" y="96"/>
                </a:lnTo>
                <a:lnTo>
                  <a:pt x="1013" y="122"/>
                </a:lnTo>
                <a:lnTo>
                  <a:pt x="1000" y="147"/>
                </a:lnTo>
                <a:lnTo>
                  <a:pt x="985" y="175"/>
                </a:lnTo>
                <a:lnTo>
                  <a:pt x="968" y="202"/>
                </a:lnTo>
                <a:lnTo>
                  <a:pt x="951" y="229"/>
                </a:lnTo>
                <a:lnTo>
                  <a:pt x="938" y="258"/>
                </a:lnTo>
                <a:lnTo>
                  <a:pt x="924" y="280"/>
                </a:lnTo>
                <a:lnTo>
                  <a:pt x="913" y="306"/>
                </a:lnTo>
                <a:lnTo>
                  <a:pt x="903" y="330"/>
                </a:lnTo>
                <a:lnTo>
                  <a:pt x="890" y="357"/>
                </a:lnTo>
                <a:lnTo>
                  <a:pt x="880" y="382"/>
                </a:lnTo>
                <a:lnTo>
                  <a:pt x="865" y="412"/>
                </a:lnTo>
                <a:lnTo>
                  <a:pt x="853" y="443"/>
                </a:lnTo>
                <a:lnTo>
                  <a:pt x="843" y="470"/>
                </a:lnTo>
                <a:lnTo>
                  <a:pt x="833" y="500"/>
                </a:lnTo>
                <a:lnTo>
                  <a:pt x="823" y="533"/>
                </a:lnTo>
                <a:lnTo>
                  <a:pt x="811" y="563"/>
                </a:lnTo>
                <a:lnTo>
                  <a:pt x="803" y="590"/>
                </a:lnTo>
                <a:lnTo>
                  <a:pt x="793" y="619"/>
                </a:lnTo>
                <a:lnTo>
                  <a:pt x="788" y="642"/>
                </a:lnTo>
                <a:lnTo>
                  <a:pt x="778" y="671"/>
                </a:lnTo>
                <a:lnTo>
                  <a:pt x="771" y="701"/>
                </a:lnTo>
                <a:lnTo>
                  <a:pt x="766" y="726"/>
                </a:lnTo>
                <a:lnTo>
                  <a:pt x="756" y="755"/>
                </a:lnTo>
                <a:lnTo>
                  <a:pt x="746" y="780"/>
                </a:lnTo>
                <a:lnTo>
                  <a:pt x="736" y="807"/>
                </a:lnTo>
                <a:lnTo>
                  <a:pt x="726" y="834"/>
                </a:lnTo>
                <a:lnTo>
                  <a:pt x="715" y="861"/>
                </a:lnTo>
                <a:lnTo>
                  <a:pt x="712" y="883"/>
                </a:lnTo>
                <a:lnTo>
                  <a:pt x="700" y="916"/>
                </a:lnTo>
                <a:lnTo>
                  <a:pt x="688" y="940"/>
                </a:lnTo>
                <a:lnTo>
                  <a:pt x="675" y="965"/>
                </a:lnTo>
                <a:lnTo>
                  <a:pt x="658" y="994"/>
                </a:lnTo>
                <a:lnTo>
                  <a:pt x="646" y="1027"/>
                </a:lnTo>
                <a:lnTo>
                  <a:pt x="631" y="1057"/>
                </a:lnTo>
                <a:lnTo>
                  <a:pt x="610" y="1090"/>
                </a:lnTo>
                <a:lnTo>
                  <a:pt x="586" y="1120"/>
                </a:lnTo>
                <a:lnTo>
                  <a:pt x="568" y="1147"/>
                </a:lnTo>
                <a:lnTo>
                  <a:pt x="547" y="1171"/>
                </a:lnTo>
                <a:lnTo>
                  <a:pt x="526" y="1192"/>
                </a:lnTo>
                <a:lnTo>
                  <a:pt x="503" y="1214"/>
                </a:lnTo>
                <a:lnTo>
                  <a:pt x="482" y="1228"/>
                </a:lnTo>
                <a:lnTo>
                  <a:pt x="458" y="1246"/>
                </a:lnTo>
                <a:lnTo>
                  <a:pt x="419" y="1269"/>
                </a:lnTo>
                <a:lnTo>
                  <a:pt x="381" y="1287"/>
                </a:lnTo>
                <a:lnTo>
                  <a:pt x="352" y="1299"/>
                </a:lnTo>
                <a:lnTo>
                  <a:pt x="329" y="1309"/>
                </a:lnTo>
                <a:lnTo>
                  <a:pt x="303" y="1318"/>
                </a:lnTo>
                <a:lnTo>
                  <a:pt x="273" y="1330"/>
                </a:lnTo>
                <a:lnTo>
                  <a:pt x="253" y="1333"/>
                </a:lnTo>
                <a:lnTo>
                  <a:pt x="219" y="1346"/>
                </a:lnTo>
                <a:lnTo>
                  <a:pt x="197" y="1355"/>
                </a:lnTo>
                <a:lnTo>
                  <a:pt x="170" y="1364"/>
                </a:lnTo>
                <a:lnTo>
                  <a:pt x="133" y="1374"/>
                </a:lnTo>
                <a:lnTo>
                  <a:pt x="95" y="1387"/>
                </a:lnTo>
                <a:lnTo>
                  <a:pt x="67" y="1391"/>
                </a:lnTo>
                <a:lnTo>
                  <a:pt x="40" y="1400"/>
                </a:lnTo>
                <a:lnTo>
                  <a:pt x="17" y="1405"/>
                </a:lnTo>
                <a:lnTo>
                  <a:pt x="2" y="1412"/>
                </a:lnTo>
                <a:lnTo>
                  <a:pt x="0" y="1450"/>
                </a:lnTo>
                <a:lnTo>
                  <a:pt x="0" y="1448"/>
                </a:lnTo>
                <a:lnTo>
                  <a:pt x="2350" y="1444"/>
                </a:lnTo>
                <a:lnTo>
                  <a:pt x="2350" y="1423"/>
                </a:lnTo>
                <a:lnTo>
                  <a:pt x="2341" y="1414"/>
                </a:lnTo>
                <a:lnTo>
                  <a:pt x="2320" y="1408"/>
                </a:lnTo>
                <a:lnTo>
                  <a:pt x="2290" y="1402"/>
                </a:lnTo>
                <a:lnTo>
                  <a:pt x="2263" y="1393"/>
                </a:lnTo>
                <a:lnTo>
                  <a:pt x="2239" y="1390"/>
                </a:lnTo>
                <a:lnTo>
                  <a:pt x="2209" y="1378"/>
                </a:lnTo>
                <a:lnTo>
                  <a:pt x="2173" y="1366"/>
                </a:lnTo>
                <a:lnTo>
                  <a:pt x="2134" y="1354"/>
                </a:lnTo>
                <a:lnTo>
                  <a:pt x="2098" y="1342"/>
                </a:lnTo>
                <a:lnTo>
                  <a:pt x="2068" y="1327"/>
                </a:lnTo>
                <a:lnTo>
                  <a:pt x="2035" y="1318"/>
                </a:lnTo>
                <a:lnTo>
                  <a:pt x="2002" y="1306"/>
                </a:lnTo>
                <a:lnTo>
                  <a:pt x="1972" y="1291"/>
                </a:lnTo>
                <a:lnTo>
                  <a:pt x="1945" y="1279"/>
                </a:lnTo>
                <a:lnTo>
                  <a:pt x="1927" y="1267"/>
                </a:lnTo>
                <a:lnTo>
                  <a:pt x="1912" y="1261"/>
                </a:lnTo>
                <a:lnTo>
                  <a:pt x="1894" y="1246"/>
                </a:lnTo>
                <a:lnTo>
                  <a:pt x="1876" y="1234"/>
                </a:lnTo>
                <a:lnTo>
                  <a:pt x="1852" y="1219"/>
                </a:lnTo>
                <a:lnTo>
                  <a:pt x="1822" y="1198"/>
                </a:lnTo>
                <a:lnTo>
                  <a:pt x="1804" y="1177"/>
                </a:lnTo>
                <a:lnTo>
                  <a:pt x="1783" y="1159"/>
                </a:lnTo>
                <a:lnTo>
                  <a:pt x="1762" y="1135"/>
                </a:lnTo>
                <a:lnTo>
                  <a:pt x="1744" y="1108"/>
                </a:lnTo>
                <a:lnTo>
                  <a:pt x="1726" y="1081"/>
                </a:lnTo>
                <a:lnTo>
                  <a:pt x="1708" y="1057"/>
                </a:lnTo>
                <a:lnTo>
                  <a:pt x="1693" y="1033"/>
                </a:lnTo>
                <a:lnTo>
                  <a:pt x="1678" y="1006"/>
                </a:lnTo>
                <a:lnTo>
                  <a:pt x="1669" y="982"/>
                </a:lnTo>
                <a:lnTo>
                  <a:pt x="1657" y="958"/>
                </a:lnTo>
                <a:lnTo>
                  <a:pt x="1645" y="934"/>
                </a:lnTo>
                <a:lnTo>
                  <a:pt x="1633" y="910"/>
                </a:lnTo>
                <a:lnTo>
                  <a:pt x="1624" y="883"/>
                </a:lnTo>
                <a:lnTo>
                  <a:pt x="1615" y="859"/>
                </a:lnTo>
                <a:lnTo>
                  <a:pt x="1603" y="838"/>
                </a:lnTo>
                <a:lnTo>
                  <a:pt x="1594" y="814"/>
                </a:lnTo>
                <a:lnTo>
                  <a:pt x="1585" y="787"/>
                </a:lnTo>
                <a:lnTo>
                  <a:pt x="1576" y="763"/>
                </a:lnTo>
                <a:lnTo>
                  <a:pt x="1567" y="727"/>
                </a:lnTo>
                <a:lnTo>
                  <a:pt x="1561" y="694"/>
                </a:lnTo>
                <a:lnTo>
                  <a:pt x="1555" y="670"/>
                </a:lnTo>
                <a:lnTo>
                  <a:pt x="1548" y="640"/>
                </a:lnTo>
                <a:lnTo>
                  <a:pt x="1540" y="613"/>
                </a:lnTo>
                <a:lnTo>
                  <a:pt x="1530" y="584"/>
                </a:lnTo>
                <a:lnTo>
                  <a:pt x="1520" y="552"/>
                </a:lnTo>
                <a:lnTo>
                  <a:pt x="1510" y="522"/>
                </a:lnTo>
                <a:lnTo>
                  <a:pt x="1495" y="482"/>
                </a:lnTo>
                <a:lnTo>
                  <a:pt x="1483" y="450"/>
                </a:lnTo>
                <a:lnTo>
                  <a:pt x="1468" y="414"/>
                </a:lnTo>
                <a:lnTo>
                  <a:pt x="1453" y="381"/>
                </a:lnTo>
                <a:lnTo>
                  <a:pt x="1442" y="357"/>
                </a:lnTo>
                <a:lnTo>
                  <a:pt x="1432" y="325"/>
                </a:lnTo>
                <a:lnTo>
                  <a:pt x="1417" y="298"/>
                </a:lnTo>
                <a:lnTo>
                  <a:pt x="1402" y="262"/>
                </a:lnTo>
                <a:lnTo>
                  <a:pt x="1412" y="280"/>
                </a:lnTo>
                <a:lnTo>
                  <a:pt x="1390" y="239"/>
                </a:lnTo>
                <a:lnTo>
                  <a:pt x="1375" y="214"/>
                </a:lnTo>
                <a:lnTo>
                  <a:pt x="1365" y="193"/>
                </a:lnTo>
                <a:lnTo>
                  <a:pt x="1355" y="175"/>
                </a:lnTo>
                <a:lnTo>
                  <a:pt x="1340" y="155"/>
                </a:lnTo>
                <a:lnTo>
                  <a:pt x="1335" y="147"/>
                </a:lnTo>
                <a:lnTo>
                  <a:pt x="1328" y="135"/>
                </a:lnTo>
                <a:lnTo>
                  <a:pt x="1319" y="120"/>
                </a:lnTo>
                <a:lnTo>
                  <a:pt x="1309" y="107"/>
                </a:lnTo>
                <a:lnTo>
                  <a:pt x="1297" y="93"/>
                </a:lnTo>
                <a:lnTo>
                  <a:pt x="1290" y="86"/>
                </a:lnTo>
                <a:lnTo>
                  <a:pt x="1304" y="102"/>
                </a:lnTo>
                <a:lnTo>
                  <a:pt x="1285" y="80"/>
                </a:lnTo>
                <a:lnTo>
                  <a:pt x="1272" y="65"/>
                </a:lnTo>
                <a:lnTo>
                  <a:pt x="1257" y="47"/>
                </a:lnTo>
                <a:lnTo>
                  <a:pt x="1239" y="32"/>
                </a:lnTo>
                <a:lnTo>
                  <a:pt x="1227" y="21"/>
                </a:lnTo>
                <a:lnTo>
                  <a:pt x="1217" y="12"/>
                </a:lnTo>
                <a:lnTo>
                  <a:pt x="1204" y="6"/>
                </a:lnTo>
                <a:lnTo>
                  <a:pt x="1190" y="2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8839200" y="51816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i="1" dirty="0"/>
              <a:t>z</a:t>
            </a:r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8416925" y="5189538"/>
            <a:ext cx="152400" cy="152400"/>
          </a:xfrm>
          <a:prstGeom prst="ellipse">
            <a:avLst/>
          </a:prstGeom>
          <a:solidFill>
            <a:srgbClr val="CC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3" name="Straight Connector 2"/>
          <p:cNvCxnSpPr>
            <a:endCxn id="15" idx="0"/>
          </p:cNvCxnSpPr>
          <p:nvPr/>
        </p:nvCxnSpPr>
        <p:spPr>
          <a:xfrm>
            <a:off x="7885112" y="5189538"/>
            <a:ext cx="0" cy="87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7732712" y="5276657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i="1" dirty="0"/>
              <a:t>0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023" y="65880"/>
            <a:ext cx="5010627" cy="1458119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2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ChangeArrowheads="1"/>
          </p:cNvSpPr>
          <p:nvPr/>
        </p:nvSpPr>
        <p:spPr bwMode="auto">
          <a:xfrm>
            <a:off x="1981200" y="4038600"/>
            <a:ext cx="4876800" cy="1219200"/>
          </a:xfrm>
          <a:prstGeom prst="rect">
            <a:avLst/>
          </a:prstGeom>
          <a:solidFill>
            <a:srgbClr val="FFFF66">
              <a:alpha val="20000"/>
            </a:srgb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21CC1EC-7958-49E8-8CB9-E82D4EDD77B8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197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59245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+mn-lt"/>
              </a:rPr>
              <a:t>Statistical Procedure:</a:t>
            </a:r>
          </a:p>
          <a:p>
            <a:pPr>
              <a:spcBef>
                <a:spcPct val="50000"/>
              </a:spcBef>
              <a:defRPr/>
            </a:pPr>
            <a:endParaRPr lang="en-US" i="1" u="sng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009900"/>
                </a:solidFill>
                <a:latin typeface="+mn-lt"/>
              </a:rPr>
              <a:t>Step 3: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 Calculate the </a:t>
            </a:r>
            <a:r>
              <a:rPr lang="en-US" sz="2000" i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-value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:</a:t>
            </a: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153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951932"/>
              </p:ext>
            </p:extLst>
          </p:nvPr>
        </p:nvGraphicFramePr>
        <p:xfrm>
          <a:off x="3651250" y="4114800"/>
          <a:ext cx="21923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3" imgW="939600" imgH="457200" progId="Equation.3">
                  <p:embed/>
                </p:oleObj>
              </mc:Choice>
              <mc:Fallback>
                <p:oleObj name="Equation" r:id="rId3" imgW="939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4114800"/>
                        <a:ext cx="21923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13"/>
          <p:cNvSpPr>
            <a:spLocks noChangeArrowheads="1"/>
          </p:cNvSpPr>
          <p:nvPr/>
        </p:nvSpPr>
        <p:spPr bwMode="auto">
          <a:xfrm>
            <a:off x="4611689" y="4191000"/>
            <a:ext cx="990600" cy="1447800"/>
          </a:xfrm>
          <a:prstGeom prst="rect">
            <a:avLst/>
          </a:prstGeom>
          <a:noFill/>
          <a:ln w="25400" algn="ctr">
            <a:solidFill>
              <a:srgbClr val="D6009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TextBox 14"/>
          <p:cNvSpPr txBox="1">
            <a:spLocks noChangeArrowheads="1"/>
          </p:cNvSpPr>
          <p:nvPr/>
        </p:nvSpPr>
        <p:spPr bwMode="auto">
          <a:xfrm>
            <a:off x="4390724" y="5680509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D60093"/>
                </a:solidFill>
              </a:rPr>
              <a:t>test statistic</a:t>
            </a:r>
          </a:p>
        </p:txBody>
      </p:sp>
      <p:sp>
        <p:nvSpPr>
          <p:cNvPr id="17" name="Freeform 2"/>
          <p:cNvSpPr>
            <a:spLocks/>
          </p:cNvSpPr>
          <p:nvPr/>
        </p:nvSpPr>
        <p:spPr bwMode="auto">
          <a:xfrm>
            <a:off x="6781800" y="3886200"/>
            <a:ext cx="2206625" cy="1387475"/>
          </a:xfrm>
          <a:custGeom>
            <a:avLst/>
            <a:gdLst>
              <a:gd name="T0" fmla="*/ 2147483647 w 2350"/>
              <a:gd name="T1" fmla="*/ 2147483647 h 1450"/>
              <a:gd name="T2" fmla="*/ 2147483647 w 2350"/>
              <a:gd name="T3" fmla="*/ 2147483647 h 1450"/>
              <a:gd name="T4" fmla="*/ 2147483647 w 2350"/>
              <a:gd name="T5" fmla="*/ 2147483647 h 1450"/>
              <a:gd name="T6" fmla="*/ 2147483647 w 2350"/>
              <a:gd name="T7" fmla="*/ 2147483647 h 1450"/>
              <a:gd name="T8" fmla="*/ 2147483647 w 2350"/>
              <a:gd name="T9" fmla="*/ 2147483647 h 1450"/>
              <a:gd name="T10" fmla="*/ 2147483647 w 2350"/>
              <a:gd name="T11" fmla="*/ 2147483647 h 1450"/>
              <a:gd name="T12" fmla="*/ 2147483647 w 2350"/>
              <a:gd name="T13" fmla="*/ 2147483647 h 1450"/>
              <a:gd name="T14" fmla="*/ 2147483647 w 2350"/>
              <a:gd name="T15" fmla="*/ 2147483647 h 1450"/>
              <a:gd name="T16" fmla="*/ 2147483647 w 2350"/>
              <a:gd name="T17" fmla="*/ 2147483647 h 1450"/>
              <a:gd name="T18" fmla="*/ 2147483647 w 2350"/>
              <a:gd name="T19" fmla="*/ 2147483647 h 1450"/>
              <a:gd name="T20" fmla="*/ 2147483647 w 2350"/>
              <a:gd name="T21" fmla="*/ 2147483647 h 1450"/>
              <a:gd name="T22" fmla="*/ 2147483647 w 2350"/>
              <a:gd name="T23" fmla="*/ 2147483647 h 1450"/>
              <a:gd name="T24" fmla="*/ 2147483647 w 2350"/>
              <a:gd name="T25" fmla="*/ 2147483647 h 1450"/>
              <a:gd name="T26" fmla="*/ 2147483647 w 2350"/>
              <a:gd name="T27" fmla="*/ 2147483647 h 1450"/>
              <a:gd name="T28" fmla="*/ 2147483647 w 2350"/>
              <a:gd name="T29" fmla="*/ 2147483647 h 1450"/>
              <a:gd name="T30" fmla="*/ 2147483647 w 2350"/>
              <a:gd name="T31" fmla="*/ 2147483647 h 1450"/>
              <a:gd name="T32" fmla="*/ 2147483647 w 2350"/>
              <a:gd name="T33" fmla="*/ 2147483647 h 1450"/>
              <a:gd name="T34" fmla="*/ 2147483647 w 2350"/>
              <a:gd name="T35" fmla="*/ 2147483647 h 1450"/>
              <a:gd name="T36" fmla="*/ 2147483647 w 2350"/>
              <a:gd name="T37" fmla="*/ 2147483647 h 1450"/>
              <a:gd name="T38" fmla="*/ 2147483647 w 2350"/>
              <a:gd name="T39" fmla="*/ 2147483647 h 1450"/>
              <a:gd name="T40" fmla="*/ 2147483647 w 2350"/>
              <a:gd name="T41" fmla="*/ 2147483647 h 1450"/>
              <a:gd name="T42" fmla="*/ 2147483647 w 2350"/>
              <a:gd name="T43" fmla="*/ 2147483647 h 1450"/>
              <a:gd name="T44" fmla="*/ 2147483647 w 2350"/>
              <a:gd name="T45" fmla="*/ 2147483647 h 1450"/>
              <a:gd name="T46" fmla="*/ 2147483647 w 2350"/>
              <a:gd name="T47" fmla="*/ 2147483647 h 1450"/>
              <a:gd name="T48" fmla="*/ 2147483647 w 2350"/>
              <a:gd name="T49" fmla="*/ 2147483647 h 1450"/>
              <a:gd name="T50" fmla="*/ 2147483647 w 2350"/>
              <a:gd name="T51" fmla="*/ 2147483647 h 1450"/>
              <a:gd name="T52" fmla="*/ 2147483647 w 2350"/>
              <a:gd name="T53" fmla="*/ 2147483647 h 1450"/>
              <a:gd name="T54" fmla="*/ 2147483647 w 2350"/>
              <a:gd name="T55" fmla="*/ 2147483647 h 1450"/>
              <a:gd name="T56" fmla="*/ 2147483647 w 2350"/>
              <a:gd name="T57" fmla="*/ 2147483647 h 1450"/>
              <a:gd name="T58" fmla="*/ 2147483647 w 2350"/>
              <a:gd name="T59" fmla="*/ 2147483647 h 1450"/>
              <a:gd name="T60" fmla="*/ 2147483647 w 2350"/>
              <a:gd name="T61" fmla="*/ 2147483647 h 1450"/>
              <a:gd name="T62" fmla="*/ 2147483647 w 2350"/>
              <a:gd name="T63" fmla="*/ 2147483647 h 1450"/>
              <a:gd name="T64" fmla="*/ 2147483647 w 2350"/>
              <a:gd name="T65" fmla="*/ 2147483647 h 1450"/>
              <a:gd name="T66" fmla="*/ 2147483647 w 2350"/>
              <a:gd name="T67" fmla="*/ 2147483647 h 1450"/>
              <a:gd name="T68" fmla="*/ 2147483647 w 2350"/>
              <a:gd name="T69" fmla="*/ 2147483647 h 1450"/>
              <a:gd name="T70" fmla="*/ 2147483647 w 2350"/>
              <a:gd name="T71" fmla="*/ 2147483647 h 1450"/>
              <a:gd name="T72" fmla="*/ 2147483647 w 2350"/>
              <a:gd name="T73" fmla="*/ 2147483647 h 1450"/>
              <a:gd name="T74" fmla="*/ 2147483647 w 2350"/>
              <a:gd name="T75" fmla="*/ 2147483647 h 1450"/>
              <a:gd name="T76" fmla="*/ 2147483647 w 2350"/>
              <a:gd name="T77" fmla="*/ 2147483647 h 1450"/>
              <a:gd name="T78" fmla="*/ 2147483647 w 2350"/>
              <a:gd name="T79" fmla="*/ 2147483647 h 1450"/>
              <a:gd name="T80" fmla="*/ 2147483647 w 2350"/>
              <a:gd name="T81" fmla="*/ 2147483647 h 1450"/>
              <a:gd name="T82" fmla="*/ 2147483647 w 2350"/>
              <a:gd name="T83" fmla="*/ 2147483647 h 1450"/>
              <a:gd name="T84" fmla="*/ 2147483647 w 2350"/>
              <a:gd name="T85" fmla="*/ 2147483647 h 1450"/>
              <a:gd name="T86" fmla="*/ 2147483647 w 2350"/>
              <a:gd name="T87" fmla="*/ 2147483647 h 1450"/>
              <a:gd name="T88" fmla="*/ 2147483647 w 2350"/>
              <a:gd name="T89" fmla="*/ 2147483647 h 1450"/>
              <a:gd name="T90" fmla="*/ 2147483647 w 2350"/>
              <a:gd name="T91" fmla="*/ 2147483647 h 1450"/>
              <a:gd name="T92" fmla="*/ 2147483647 w 2350"/>
              <a:gd name="T93" fmla="*/ 2147483647 h 1450"/>
              <a:gd name="T94" fmla="*/ 2147483647 w 2350"/>
              <a:gd name="T95" fmla="*/ 2147483647 h 145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350"/>
              <a:gd name="T145" fmla="*/ 0 h 1450"/>
              <a:gd name="T146" fmla="*/ 2350 w 2350"/>
              <a:gd name="T147" fmla="*/ 1450 h 145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350" h="1450">
                <a:moveTo>
                  <a:pt x="1177" y="0"/>
                </a:moveTo>
                <a:lnTo>
                  <a:pt x="1151" y="0"/>
                </a:lnTo>
                <a:lnTo>
                  <a:pt x="1127" y="6"/>
                </a:lnTo>
                <a:lnTo>
                  <a:pt x="1101" y="23"/>
                </a:lnTo>
                <a:lnTo>
                  <a:pt x="1080" y="41"/>
                </a:lnTo>
                <a:lnTo>
                  <a:pt x="1049" y="72"/>
                </a:lnTo>
                <a:lnTo>
                  <a:pt x="1033" y="96"/>
                </a:lnTo>
                <a:lnTo>
                  <a:pt x="1013" y="122"/>
                </a:lnTo>
                <a:lnTo>
                  <a:pt x="1000" y="147"/>
                </a:lnTo>
                <a:lnTo>
                  <a:pt x="985" y="175"/>
                </a:lnTo>
                <a:lnTo>
                  <a:pt x="968" y="202"/>
                </a:lnTo>
                <a:lnTo>
                  <a:pt x="951" y="229"/>
                </a:lnTo>
                <a:lnTo>
                  <a:pt x="938" y="258"/>
                </a:lnTo>
                <a:lnTo>
                  <a:pt x="924" y="280"/>
                </a:lnTo>
                <a:lnTo>
                  <a:pt x="913" y="306"/>
                </a:lnTo>
                <a:lnTo>
                  <a:pt x="903" y="330"/>
                </a:lnTo>
                <a:lnTo>
                  <a:pt x="890" y="357"/>
                </a:lnTo>
                <a:lnTo>
                  <a:pt x="880" y="382"/>
                </a:lnTo>
                <a:lnTo>
                  <a:pt x="865" y="412"/>
                </a:lnTo>
                <a:lnTo>
                  <a:pt x="853" y="443"/>
                </a:lnTo>
                <a:lnTo>
                  <a:pt x="843" y="470"/>
                </a:lnTo>
                <a:lnTo>
                  <a:pt x="833" y="500"/>
                </a:lnTo>
                <a:lnTo>
                  <a:pt x="823" y="533"/>
                </a:lnTo>
                <a:lnTo>
                  <a:pt x="811" y="563"/>
                </a:lnTo>
                <a:lnTo>
                  <a:pt x="803" y="590"/>
                </a:lnTo>
                <a:lnTo>
                  <a:pt x="793" y="619"/>
                </a:lnTo>
                <a:lnTo>
                  <a:pt x="788" y="642"/>
                </a:lnTo>
                <a:lnTo>
                  <a:pt x="778" y="671"/>
                </a:lnTo>
                <a:lnTo>
                  <a:pt x="771" y="701"/>
                </a:lnTo>
                <a:lnTo>
                  <a:pt x="766" y="726"/>
                </a:lnTo>
                <a:lnTo>
                  <a:pt x="756" y="755"/>
                </a:lnTo>
                <a:lnTo>
                  <a:pt x="746" y="780"/>
                </a:lnTo>
                <a:lnTo>
                  <a:pt x="736" y="807"/>
                </a:lnTo>
                <a:lnTo>
                  <a:pt x="726" y="834"/>
                </a:lnTo>
                <a:lnTo>
                  <a:pt x="715" y="861"/>
                </a:lnTo>
                <a:lnTo>
                  <a:pt x="712" y="883"/>
                </a:lnTo>
                <a:lnTo>
                  <a:pt x="700" y="916"/>
                </a:lnTo>
                <a:lnTo>
                  <a:pt x="688" y="940"/>
                </a:lnTo>
                <a:lnTo>
                  <a:pt x="675" y="965"/>
                </a:lnTo>
                <a:lnTo>
                  <a:pt x="658" y="994"/>
                </a:lnTo>
                <a:lnTo>
                  <a:pt x="646" y="1027"/>
                </a:lnTo>
                <a:lnTo>
                  <a:pt x="631" y="1057"/>
                </a:lnTo>
                <a:lnTo>
                  <a:pt x="610" y="1090"/>
                </a:lnTo>
                <a:lnTo>
                  <a:pt x="586" y="1120"/>
                </a:lnTo>
                <a:lnTo>
                  <a:pt x="568" y="1147"/>
                </a:lnTo>
                <a:lnTo>
                  <a:pt x="547" y="1171"/>
                </a:lnTo>
                <a:lnTo>
                  <a:pt x="526" y="1192"/>
                </a:lnTo>
                <a:lnTo>
                  <a:pt x="503" y="1214"/>
                </a:lnTo>
                <a:lnTo>
                  <a:pt x="482" y="1228"/>
                </a:lnTo>
                <a:lnTo>
                  <a:pt x="458" y="1246"/>
                </a:lnTo>
                <a:lnTo>
                  <a:pt x="419" y="1269"/>
                </a:lnTo>
                <a:lnTo>
                  <a:pt x="381" y="1287"/>
                </a:lnTo>
                <a:lnTo>
                  <a:pt x="352" y="1299"/>
                </a:lnTo>
                <a:lnTo>
                  <a:pt x="329" y="1309"/>
                </a:lnTo>
                <a:lnTo>
                  <a:pt x="303" y="1318"/>
                </a:lnTo>
                <a:lnTo>
                  <a:pt x="273" y="1330"/>
                </a:lnTo>
                <a:lnTo>
                  <a:pt x="253" y="1333"/>
                </a:lnTo>
                <a:lnTo>
                  <a:pt x="219" y="1346"/>
                </a:lnTo>
                <a:lnTo>
                  <a:pt x="197" y="1355"/>
                </a:lnTo>
                <a:lnTo>
                  <a:pt x="170" y="1364"/>
                </a:lnTo>
                <a:lnTo>
                  <a:pt x="133" y="1374"/>
                </a:lnTo>
                <a:lnTo>
                  <a:pt x="95" y="1387"/>
                </a:lnTo>
                <a:lnTo>
                  <a:pt x="67" y="1391"/>
                </a:lnTo>
                <a:lnTo>
                  <a:pt x="40" y="1400"/>
                </a:lnTo>
                <a:lnTo>
                  <a:pt x="17" y="1405"/>
                </a:lnTo>
                <a:lnTo>
                  <a:pt x="2" y="1412"/>
                </a:lnTo>
                <a:lnTo>
                  <a:pt x="0" y="1450"/>
                </a:lnTo>
                <a:lnTo>
                  <a:pt x="0" y="1448"/>
                </a:lnTo>
                <a:lnTo>
                  <a:pt x="2350" y="1444"/>
                </a:lnTo>
                <a:lnTo>
                  <a:pt x="2350" y="1423"/>
                </a:lnTo>
                <a:lnTo>
                  <a:pt x="2341" y="1414"/>
                </a:lnTo>
                <a:lnTo>
                  <a:pt x="2320" y="1408"/>
                </a:lnTo>
                <a:lnTo>
                  <a:pt x="2290" y="1402"/>
                </a:lnTo>
                <a:lnTo>
                  <a:pt x="2263" y="1393"/>
                </a:lnTo>
                <a:lnTo>
                  <a:pt x="2239" y="1390"/>
                </a:lnTo>
                <a:lnTo>
                  <a:pt x="2209" y="1378"/>
                </a:lnTo>
                <a:lnTo>
                  <a:pt x="2173" y="1366"/>
                </a:lnTo>
                <a:lnTo>
                  <a:pt x="2134" y="1354"/>
                </a:lnTo>
                <a:lnTo>
                  <a:pt x="2098" y="1342"/>
                </a:lnTo>
                <a:lnTo>
                  <a:pt x="2068" y="1327"/>
                </a:lnTo>
                <a:lnTo>
                  <a:pt x="2035" y="1318"/>
                </a:lnTo>
                <a:lnTo>
                  <a:pt x="2002" y="1306"/>
                </a:lnTo>
                <a:lnTo>
                  <a:pt x="1972" y="1291"/>
                </a:lnTo>
                <a:lnTo>
                  <a:pt x="1945" y="1279"/>
                </a:lnTo>
                <a:lnTo>
                  <a:pt x="1927" y="1267"/>
                </a:lnTo>
                <a:lnTo>
                  <a:pt x="1912" y="1261"/>
                </a:lnTo>
                <a:lnTo>
                  <a:pt x="1894" y="1246"/>
                </a:lnTo>
                <a:lnTo>
                  <a:pt x="1876" y="1234"/>
                </a:lnTo>
                <a:lnTo>
                  <a:pt x="1852" y="1219"/>
                </a:lnTo>
                <a:lnTo>
                  <a:pt x="1822" y="1198"/>
                </a:lnTo>
                <a:lnTo>
                  <a:pt x="1804" y="1177"/>
                </a:lnTo>
                <a:lnTo>
                  <a:pt x="1783" y="1159"/>
                </a:lnTo>
                <a:lnTo>
                  <a:pt x="1762" y="1135"/>
                </a:lnTo>
                <a:lnTo>
                  <a:pt x="1744" y="1108"/>
                </a:lnTo>
                <a:lnTo>
                  <a:pt x="1726" y="1081"/>
                </a:lnTo>
                <a:lnTo>
                  <a:pt x="1708" y="1057"/>
                </a:lnTo>
                <a:lnTo>
                  <a:pt x="1693" y="1033"/>
                </a:lnTo>
                <a:lnTo>
                  <a:pt x="1678" y="1006"/>
                </a:lnTo>
                <a:lnTo>
                  <a:pt x="1669" y="982"/>
                </a:lnTo>
                <a:lnTo>
                  <a:pt x="1657" y="958"/>
                </a:lnTo>
                <a:lnTo>
                  <a:pt x="1645" y="934"/>
                </a:lnTo>
                <a:lnTo>
                  <a:pt x="1633" y="910"/>
                </a:lnTo>
                <a:lnTo>
                  <a:pt x="1624" y="883"/>
                </a:lnTo>
                <a:lnTo>
                  <a:pt x="1615" y="859"/>
                </a:lnTo>
                <a:lnTo>
                  <a:pt x="1603" y="838"/>
                </a:lnTo>
                <a:lnTo>
                  <a:pt x="1594" y="814"/>
                </a:lnTo>
                <a:lnTo>
                  <a:pt x="1585" y="787"/>
                </a:lnTo>
                <a:lnTo>
                  <a:pt x="1576" y="763"/>
                </a:lnTo>
                <a:lnTo>
                  <a:pt x="1567" y="727"/>
                </a:lnTo>
                <a:lnTo>
                  <a:pt x="1561" y="694"/>
                </a:lnTo>
                <a:lnTo>
                  <a:pt x="1555" y="670"/>
                </a:lnTo>
                <a:lnTo>
                  <a:pt x="1548" y="640"/>
                </a:lnTo>
                <a:lnTo>
                  <a:pt x="1540" y="613"/>
                </a:lnTo>
                <a:lnTo>
                  <a:pt x="1530" y="584"/>
                </a:lnTo>
                <a:lnTo>
                  <a:pt x="1520" y="552"/>
                </a:lnTo>
                <a:lnTo>
                  <a:pt x="1510" y="522"/>
                </a:lnTo>
                <a:lnTo>
                  <a:pt x="1495" y="482"/>
                </a:lnTo>
                <a:lnTo>
                  <a:pt x="1483" y="450"/>
                </a:lnTo>
                <a:lnTo>
                  <a:pt x="1468" y="414"/>
                </a:lnTo>
                <a:lnTo>
                  <a:pt x="1453" y="381"/>
                </a:lnTo>
                <a:lnTo>
                  <a:pt x="1442" y="357"/>
                </a:lnTo>
                <a:lnTo>
                  <a:pt x="1432" y="325"/>
                </a:lnTo>
                <a:lnTo>
                  <a:pt x="1417" y="298"/>
                </a:lnTo>
                <a:lnTo>
                  <a:pt x="1402" y="262"/>
                </a:lnTo>
                <a:lnTo>
                  <a:pt x="1412" y="280"/>
                </a:lnTo>
                <a:lnTo>
                  <a:pt x="1390" y="239"/>
                </a:lnTo>
                <a:lnTo>
                  <a:pt x="1375" y="214"/>
                </a:lnTo>
                <a:lnTo>
                  <a:pt x="1365" y="193"/>
                </a:lnTo>
                <a:lnTo>
                  <a:pt x="1355" y="175"/>
                </a:lnTo>
                <a:lnTo>
                  <a:pt x="1340" y="155"/>
                </a:lnTo>
                <a:lnTo>
                  <a:pt x="1335" y="147"/>
                </a:lnTo>
                <a:lnTo>
                  <a:pt x="1328" y="135"/>
                </a:lnTo>
                <a:lnTo>
                  <a:pt x="1319" y="120"/>
                </a:lnTo>
                <a:lnTo>
                  <a:pt x="1309" y="107"/>
                </a:lnTo>
                <a:lnTo>
                  <a:pt x="1297" y="93"/>
                </a:lnTo>
                <a:lnTo>
                  <a:pt x="1290" y="86"/>
                </a:lnTo>
                <a:lnTo>
                  <a:pt x="1304" y="102"/>
                </a:lnTo>
                <a:lnTo>
                  <a:pt x="1285" y="80"/>
                </a:lnTo>
                <a:lnTo>
                  <a:pt x="1272" y="65"/>
                </a:lnTo>
                <a:lnTo>
                  <a:pt x="1257" y="47"/>
                </a:lnTo>
                <a:lnTo>
                  <a:pt x="1239" y="32"/>
                </a:lnTo>
                <a:lnTo>
                  <a:pt x="1227" y="21"/>
                </a:lnTo>
                <a:lnTo>
                  <a:pt x="1217" y="12"/>
                </a:lnTo>
                <a:lnTo>
                  <a:pt x="1204" y="6"/>
                </a:lnTo>
                <a:lnTo>
                  <a:pt x="1190" y="2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31"/>
          <p:cNvSpPr>
            <a:spLocks/>
          </p:cNvSpPr>
          <p:nvPr/>
        </p:nvSpPr>
        <p:spPr bwMode="auto">
          <a:xfrm>
            <a:off x="8497888" y="5084763"/>
            <a:ext cx="482600" cy="193675"/>
          </a:xfrm>
          <a:custGeom>
            <a:avLst/>
            <a:gdLst>
              <a:gd name="T0" fmla="*/ 2147483646 w 304"/>
              <a:gd name="T1" fmla="*/ 0 h 122"/>
              <a:gd name="T2" fmla="*/ 2147483646 w 304"/>
              <a:gd name="T3" fmla="*/ 2147483646 h 122"/>
              <a:gd name="T4" fmla="*/ 2147483646 w 304"/>
              <a:gd name="T5" fmla="*/ 2147483646 h 122"/>
              <a:gd name="T6" fmla="*/ 2147483646 w 304"/>
              <a:gd name="T7" fmla="*/ 2147483646 h 122"/>
              <a:gd name="T8" fmla="*/ 2147483646 w 304"/>
              <a:gd name="T9" fmla="*/ 2147483646 h 122"/>
              <a:gd name="T10" fmla="*/ 2147483646 w 304"/>
              <a:gd name="T11" fmla="*/ 2147483646 h 122"/>
              <a:gd name="T12" fmla="*/ 0 w 304"/>
              <a:gd name="T13" fmla="*/ 2147483646 h 122"/>
              <a:gd name="T14" fmla="*/ 0 w 304"/>
              <a:gd name="T15" fmla="*/ 2147483646 h 122"/>
              <a:gd name="T16" fmla="*/ 0 w 304"/>
              <a:gd name="T17" fmla="*/ 2147483646 h 122"/>
              <a:gd name="T18" fmla="*/ 2147483646 w 304"/>
              <a:gd name="T19" fmla="*/ 2147483646 h 122"/>
              <a:gd name="T20" fmla="*/ 2147483646 w 304"/>
              <a:gd name="T21" fmla="*/ 2147483646 h 122"/>
              <a:gd name="T22" fmla="*/ 2147483646 w 304"/>
              <a:gd name="T23" fmla="*/ 2147483646 h 122"/>
              <a:gd name="T24" fmla="*/ 2147483646 w 304"/>
              <a:gd name="T25" fmla="*/ 2147483646 h 122"/>
              <a:gd name="T26" fmla="*/ 2147483646 w 304"/>
              <a:gd name="T27" fmla="*/ 2147483646 h 122"/>
              <a:gd name="T28" fmla="*/ 2147483646 w 304"/>
              <a:gd name="T29" fmla="*/ 2147483646 h 122"/>
              <a:gd name="T30" fmla="*/ 2147483646 w 304"/>
              <a:gd name="T31" fmla="*/ 2147483646 h 122"/>
              <a:gd name="T32" fmla="*/ 2147483646 w 304"/>
              <a:gd name="T33" fmla="*/ 2147483646 h 122"/>
              <a:gd name="T34" fmla="*/ 2147483646 w 304"/>
              <a:gd name="T35" fmla="*/ 2147483646 h 122"/>
              <a:gd name="T36" fmla="*/ 2147483646 w 304"/>
              <a:gd name="T37" fmla="*/ 2147483646 h 122"/>
              <a:gd name="T38" fmla="*/ 2147483646 w 304"/>
              <a:gd name="T39" fmla="*/ 2147483646 h 122"/>
              <a:gd name="T40" fmla="*/ 2147483646 w 304"/>
              <a:gd name="T41" fmla="*/ 2147483646 h 122"/>
              <a:gd name="T42" fmla="*/ 2147483646 w 304"/>
              <a:gd name="T43" fmla="*/ 2147483646 h 122"/>
              <a:gd name="T44" fmla="*/ 2147483646 w 304"/>
              <a:gd name="T45" fmla="*/ 2147483646 h 122"/>
              <a:gd name="T46" fmla="*/ 2147483646 w 304"/>
              <a:gd name="T47" fmla="*/ 2147483646 h 122"/>
              <a:gd name="T48" fmla="*/ 2147483646 w 304"/>
              <a:gd name="T49" fmla="*/ 2147483646 h 122"/>
              <a:gd name="T50" fmla="*/ 2147483646 w 304"/>
              <a:gd name="T51" fmla="*/ 2147483646 h 122"/>
              <a:gd name="T52" fmla="*/ 2147483646 w 304"/>
              <a:gd name="T53" fmla="*/ 2147483646 h 122"/>
              <a:gd name="T54" fmla="*/ 2147483646 w 304"/>
              <a:gd name="T55" fmla="*/ 2147483646 h 122"/>
              <a:gd name="T56" fmla="*/ 2147483646 w 304"/>
              <a:gd name="T57" fmla="*/ 2147483646 h 122"/>
              <a:gd name="T58" fmla="*/ 2147483646 w 304"/>
              <a:gd name="T59" fmla="*/ 2147483646 h 122"/>
              <a:gd name="T60" fmla="*/ 2147483646 w 304"/>
              <a:gd name="T61" fmla="*/ 2147483646 h 122"/>
              <a:gd name="T62" fmla="*/ 2147483646 w 304"/>
              <a:gd name="T63" fmla="*/ 2147483646 h 12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04"/>
              <a:gd name="T97" fmla="*/ 0 h 122"/>
              <a:gd name="T98" fmla="*/ 304 w 304"/>
              <a:gd name="T99" fmla="*/ 122 h 12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04" h="122">
                <a:moveTo>
                  <a:pt x="4" y="0"/>
                </a:moveTo>
                <a:lnTo>
                  <a:pt x="2" y="2"/>
                </a:lnTo>
                <a:lnTo>
                  <a:pt x="2" y="12"/>
                </a:lnTo>
                <a:lnTo>
                  <a:pt x="3" y="27"/>
                </a:lnTo>
                <a:lnTo>
                  <a:pt x="3" y="44"/>
                </a:lnTo>
                <a:lnTo>
                  <a:pt x="3" y="57"/>
                </a:lnTo>
                <a:lnTo>
                  <a:pt x="0" y="72"/>
                </a:lnTo>
                <a:lnTo>
                  <a:pt x="0" y="96"/>
                </a:lnTo>
                <a:lnTo>
                  <a:pt x="0" y="119"/>
                </a:lnTo>
                <a:lnTo>
                  <a:pt x="304" y="122"/>
                </a:lnTo>
                <a:lnTo>
                  <a:pt x="304" y="88"/>
                </a:lnTo>
                <a:lnTo>
                  <a:pt x="280" y="82"/>
                </a:lnTo>
                <a:lnTo>
                  <a:pt x="260" y="76"/>
                </a:lnTo>
                <a:lnTo>
                  <a:pt x="240" y="74"/>
                </a:lnTo>
                <a:lnTo>
                  <a:pt x="226" y="70"/>
                </a:lnTo>
                <a:lnTo>
                  <a:pt x="210" y="64"/>
                </a:lnTo>
                <a:lnTo>
                  <a:pt x="196" y="62"/>
                </a:lnTo>
                <a:lnTo>
                  <a:pt x="160" y="52"/>
                </a:lnTo>
                <a:lnTo>
                  <a:pt x="184" y="58"/>
                </a:lnTo>
                <a:lnTo>
                  <a:pt x="172" y="54"/>
                </a:lnTo>
                <a:lnTo>
                  <a:pt x="146" y="48"/>
                </a:lnTo>
                <a:lnTo>
                  <a:pt x="132" y="44"/>
                </a:lnTo>
                <a:lnTo>
                  <a:pt x="104" y="34"/>
                </a:lnTo>
                <a:lnTo>
                  <a:pt x="120" y="40"/>
                </a:lnTo>
                <a:lnTo>
                  <a:pt x="89" y="27"/>
                </a:lnTo>
                <a:lnTo>
                  <a:pt x="76" y="24"/>
                </a:lnTo>
                <a:lnTo>
                  <a:pt x="62" y="19"/>
                </a:lnTo>
                <a:lnTo>
                  <a:pt x="46" y="14"/>
                </a:lnTo>
                <a:lnTo>
                  <a:pt x="35" y="11"/>
                </a:lnTo>
                <a:lnTo>
                  <a:pt x="23" y="7"/>
                </a:lnTo>
                <a:lnTo>
                  <a:pt x="12" y="2"/>
                </a:lnTo>
                <a:lnTo>
                  <a:pt x="2" y="2"/>
                </a:lnTo>
              </a:path>
            </a:pathLst>
          </a:custGeom>
          <a:gradFill rotWithShape="0">
            <a:gsLst>
              <a:gs pos="0">
                <a:srgbClr val="2F7676"/>
              </a:gs>
              <a:gs pos="50000">
                <a:srgbClr val="66FFFF"/>
              </a:gs>
              <a:gs pos="100000">
                <a:srgbClr val="2F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TextBox 18"/>
          <p:cNvSpPr txBox="1">
            <a:spLocks noChangeArrowheads="1"/>
          </p:cNvSpPr>
          <p:nvPr/>
        </p:nvSpPr>
        <p:spPr bwMode="auto">
          <a:xfrm>
            <a:off x="8839200" y="51816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i="1"/>
              <a:t>z</a:t>
            </a:r>
          </a:p>
        </p:txBody>
      </p:sp>
      <p:sp>
        <p:nvSpPr>
          <p:cNvPr id="15373" name="Oval 19"/>
          <p:cNvSpPr>
            <a:spLocks noChangeArrowheads="1"/>
          </p:cNvSpPr>
          <p:nvPr/>
        </p:nvSpPr>
        <p:spPr bwMode="auto">
          <a:xfrm>
            <a:off x="8416925" y="5189538"/>
            <a:ext cx="152400" cy="152400"/>
          </a:xfrm>
          <a:prstGeom prst="ellipse">
            <a:avLst/>
          </a:prstGeom>
          <a:solidFill>
            <a:srgbClr val="CC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5" name="Straight Arrow Connector 24"/>
          <p:cNvCxnSpPr>
            <a:cxnSpLocks noChangeShapeType="1"/>
          </p:cNvCxnSpPr>
          <p:nvPr/>
        </p:nvCxnSpPr>
        <p:spPr bwMode="auto">
          <a:xfrm rot="5400000" flipH="1" flipV="1">
            <a:off x="8458201" y="4953000"/>
            <a:ext cx="457200" cy="3175"/>
          </a:xfrm>
          <a:prstGeom prst="straightConnector1">
            <a:avLst/>
          </a:prstGeom>
          <a:noFill/>
          <a:ln w="15875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TextBox 25"/>
          <p:cNvSpPr txBox="1">
            <a:spLocks noChangeArrowheads="1"/>
          </p:cNvSpPr>
          <p:nvPr/>
        </p:nvSpPr>
        <p:spPr bwMode="auto">
          <a:xfrm>
            <a:off x="8124825" y="4495800"/>
            <a:ext cx="101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400" b="1" i="1">
                <a:solidFill>
                  <a:srgbClr val="3333CC"/>
                </a:solidFill>
              </a:rPr>
              <a:t>p</a:t>
            </a:r>
            <a:r>
              <a:rPr lang="en-US" altLang="en-US" sz="1400" b="1">
                <a:solidFill>
                  <a:srgbClr val="3333CC"/>
                </a:solidFill>
              </a:rPr>
              <a:t>-value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023" y="65880"/>
            <a:ext cx="5010627" cy="1458119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ChangeArrowheads="1"/>
          </p:cNvSpPr>
          <p:nvPr/>
        </p:nvSpPr>
        <p:spPr bwMode="auto">
          <a:xfrm>
            <a:off x="2590800" y="3381375"/>
            <a:ext cx="3810000" cy="2486025"/>
          </a:xfrm>
          <a:prstGeom prst="rect">
            <a:avLst/>
          </a:prstGeom>
          <a:solidFill>
            <a:srgbClr val="FFFF66">
              <a:alpha val="20000"/>
            </a:srgb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21CC1EC-7958-49E8-8CB9-E82D4EDD77B8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197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59245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+mn-lt"/>
              </a:rPr>
              <a:t>Statistical Procedure:</a:t>
            </a:r>
          </a:p>
          <a:p>
            <a:pPr>
              <a:spcBef>
                <a:spcPct val="50000"/>
              </a:spcBef>
              <a:defRPr/>
            </a:pPr>
            <a:endParaRPr lang="en-US" i="1" u="sng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009900"/>
                </a:solidFill>
                <a:latin typeface="+mn-lt"/>
              </a:rPr>
              <a:t>Step 3: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 Calculate the </a:t>
            </a:r>
            <a:r>
              <a:rPr lang="en-US" sz="2000" i="1" dirty="0">
                <a:solidFill>
                  <a:srgbClr val="009900"/>
                </a:solidFill>
                <a:latin typeface="+mn-lt"/>
              </a:rPr>
              <a:t>p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-value:</a:t>
            </a: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7" name="Freeform 2"/>
          <p:cNvSpPr>
            <a:spLocks/>
          </p:cNvSpPr>
          <p:nvPr/>
        </p:nvSpPr>
        <p:spPr bwMode="auto">
          <a:xfrm>
            <a:off x="6781800" y="3886200"/>
            <a:ext cx="2206625" cy="1387475"/>
          </a:xfrm>
          <a:custGeom>
            <a:avLst/>
            <a:gdLst>
              <a:gd name="T0" fmla="*/ 2147483647 w 2350"/>
              <a:gd name="T1" fmla="*/ 2147483647 h 1450"/>
              <a:gd name="T2" fmla="*/ 2147483647 w 2350"/>
              <a:gd name="T3" fmla="*/ 2147483647 h 1450"/>
              <a:gd name="T4" fmla="*/ 2147483647 w 2350"/>
              <a:gd name="T5" fmla="*/ 2147483647 h 1450"/>
              <a:gd name="T6" fmla="*/ 2147483647 w 2350"/>
              <a:gd name="T7" fmla="*/ 2147483647 h 1450"/>
              <a:gd name="T8" fmla="*/ 2147483647 w 2350"/>
              <a:gd name="T9" fmla="*/ 2147483647 h 1450"/>
              <a:gd name="T10" fmla="*/ 2147483647 w 2350"/>
              <a:gd name="T11" fmla="*/ 2147483647 h 1450"/>
              <a:gd name="T12" fmla="*/ 2147483647 w 2350"/>
              <a:gd name="T13" fmla="*/ 2147483647 h 1450"/>
              <a:gd name="T14" fmla="*/ 2147483647 w 2350"/>
              <a:gd name="T15" fmla="*/ 2147483647 h 1450"/>
              <a:gd name="T16" fmla="*/ 2147483647 w 2350"/>
              <a:gd name="T17" fmla="*/ 2147483647 h 1450"/>
              <a:gd name="T18" fmla="*/ 2147483647 w 2350"/>
              <a:gd name="T19" fmla="*/ 2147483647 h 1450"/>
              <a:gd name="T20" fmla="*/ 2147483647 w 2350"/>
              <a:gd name="T21" fmla="*/ 2147483647 h 1450"/>
              <a:gd name="T22" fmla="*/ 2147483647 w 2350"/>
              <a:gd name="T23" fmla="*/ 2147483647 h 1450"/>
              <a:gd name="T24" fmla="*/ 2147483647 w 2350"/>
              <a:gd name="T25" fmla="*/ 2147483647 h 1450"/>
              <a:gd name="T26" fmla="*/ 2147483647 w 2350"/>
              <a:gd name="T27" fmla="*/ 2147483647 h 1450"/>
              <a:gd name="T28" fmla="*/ 2147483647 w 2350"/>
              <a:gd name="T29" fmla="*/ 2147483647 h 1450"/>
              <a:gd name="T30" fmla="*/ 2147483647 w 2350"/>
              <a:gd name="T31" fmla="*/ 2147483647 h 1450"/>
              <a:gd name="T32" fmla="*/ 2147483647 w 2350"/>
              <a:gd name="T33" fmla="*/ 2147483647 h 1450"/>
              <a:gd name="T34" fmla="*/ 2147483647 w 2350"/>
              <a:gd name="T35" fmla="*/ 2147483647 h 1450"/>
              <a:gd name="T36" fmla="*/ 2147483647 w 2350"/>
              <a:gd name="T37" fmla="*/ 2147483647 h 1450"/>
              <a:gd name="T38" fmla="*/ 2147483647 w 2350"/>
              <a:gd name="T39" fmla="*/ 2147483647 h 1450"/>
              <a:gd name="T40" fmla="*/ 2147483647 w 2350"/>
              <a:gd name="T41" fmla="*/ 2147483647 h 1450"/>
              <a:gd name="T42" fmla="*/ 2147483647 w 2350"/>
              <a:gd name="T43" fmla="*/ 2147483647 h 1450"/>
              <a:gd name="T44" fmla="*/ 2147483647 w 2350"/>
              <a:gd name="T45" fmla="*/ 2147483647 h 1450"/>
              <a:gd name="T46" fmla="*/ 2147483647 w 2350"/>
              <a:gd name="T47" fmla="*/ 2147483647 h 1450"/>
              <a:gd name="T48" fmla="*/ 2147483647 w 2350"/>
              <a:gd name="T49" fmla="*/ 2147483647 h 1450"/>
              <a:gd name="T50" fmla="*/ 2147483647 w 2350"/>
              <a:gd name="T51" fmla="*/ 2147483647 h 1450"/>
              <a:gd name="T52" fmla="*/ 2147483647 w 2350"/>
              <a:gd name="T53" fmla="*/ 2147483647 h 1450"/>
              <a:gd name="T54" fmla="*/ 2147483647 w 2350"/>
              <a:gd name="T55" fmla="*/ 2147483647 h 1450"/>
              <a:gd name="T56" fmla="*/ 2147483647 w 2350"/>
              <a:gd name="T57" fmla="*/ 2147483647 h 1450"/>
              <a:gd name="T58" fmla="*/ 2147483647 w 2350"/>
              <a:gd name="T59" fmla="*/ 2147483647 h 1450"/>
              <a:gd name="T60" fmla="*/ 2147483647 w 2350"/>
              <a:gd name="T61" fmla="*/ 2147483647 h 1450"/>
              <a:gd name="T62" fmla="*/ 2147483647 w 2350"/>
              <a:gd name="T63" fmla="*/ 2147483647 h 1450"/>
              <a:gd name="T64" fmla="*/ 2147483647 w 2350"/>
              <a:gd name="T65" fmla="*/ 2147483647 h 1450"/>
              <a:gd name="T66" fmla="*/ 2147483647 w 2350"/>
              <a:gd name="T67" fmla="*/ 2147483647 h 1450"/>
              <a:gd name="T68" fmla="*/ 2147483647 w 2350"/>
              <a:gd name="T69" fmla="*/ 2147483647 h 1450"/>
              <a:gd name="T70" fmla="*/ 2147483647 w 2350"/>
              <a:gd name="T71" fmla="*/ 2147483647 h 1450"/>
              <a:gd name="T72" fmla="*/ 2147483647 w 2350"/>
              <a:gd name="T73" fmla="*/ 2147483647 h 1450"/>
              <a:gd name="T74" fmla="*/ 2147483647 w 2350"/>
              <a:gd name="T75" fmla="*/ 2147483647 h 1450"/>
              <a:gd name="T76" fmla="*/ 2147483647 w 2350"/>
              <a:gd name="T77" fmla="*/ 2147483647 h 1450"/>
              <a:gd name="T78" fmla="*/ 2147483647 w 2350"/>
              <a:gd name="T79" fmla="*/ 2147483647 h 1450"/>
              <a:gd name="T80" fmla="*/ 2147483647 w 2350"/>
              <a:gd name="T81" fmla="*/ 2147483647 h 1450"/>
              <a:gd name="T82" fmla="*/ 2147483647 w 2350"/>
              <a:gd name="T83" fmla="*/ 2147483647 h 1450"/>
              <a:gd name="T84" fmla="*/ 2147483647 w 2350"/>
              <a:gd name="T85" fmla="*/ 2147483647 h 1450"/>
              <a:gd name="T86" fmla="*/ 2147483647 w 2350"/>
              <a:gd name="T87" fmla="*/ 2147483647 h 1450"/>
              <a:gd name="T88" fmla="*/ 2147483647 w 2350"/>
              <a:gd name="T89" fmla="*/ 2147483647 h 1450"/>
              <a:gd name="T90" fmla="*/ 2147483647 w 2350"/>
              <a:gd name="T91" fmla="*/ 2147483647 h 1450"/>
              <a:gd name="T92" fmla="*/ 2147483647 w 2350"/>
              <a:gd name="T93" fmla="*/ 2147483647 h 1450"/>
              <a:gd name="T94" fmla="*/ 2147483647 w 2350"/>
              <a:gd name="T95" fmla="*/ 2147483647 h 145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350"/>
              <a:gd name="T145" fmla="*/ 0 h 1450"/>
              <a:gd name="T146" fmla="*/ 2350 w 2350"/>
              <a:gd name="T147" fmla="*/ 1450 h 145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350" h="1450">
                <a:moveTo>
                  <a:pt x="1177" y="0"/>
                </a:moveTo>
                <a:lnTo>
                  <a:pt x="1151" y="0"/>
                </a:lnTo>
                <a:lnTo>
                  <a:pt x="1127" y="6"/>
                </a:lnTo>
                <a:lnTo>
                  <a:pt x="1101" y="23"/>
                </a:lnTo>
                <a:lnTo>
                  <a:pt x="1080" y="41"/>
                </a:lnTo>
                <a:lnTo>
                  <a:pt x="1049" y="72"/>
                </a:lnTo>
                <a:lnTo>
                  <a:pt x="1033" y="96"/>
                </a:lnTo>
                <a:lnTo>
                  <a:pt x="1013" y="122"/>
                </a:lnTo>
                <a:lnTo>
                  <a:pt x="1000" y="147"/>
                </a:lnTo>
                <a:lnTo>
                  <a:pt x="985" y="175"/>
                </a:lnTo>
                <a:lnTo>
                  <a:pt x="968" y="202"/>
                </a:lnTo>
                <a:lnTo>
                  <a:pt x="951" y="229"/>
                </a:lnTo>
                <a:lnTo>
                  <a:pt x="938" y="258"/>
                </a:lnTo>
                <a:lnTo>
                  <a:pt x="924" y="280"/>
                </a:lnTo>
                <a:lnTo>
                  <a:pt x="913" y="306"/>
                </a:lnTo>
                <a:lnTo>
                  <a:pt x="903" y="330"/>
                </a:lnTo>
                <a:lnTo>
                  <a:pt x="890" y="357"/>
                </a:lnTo>
                <a:lnTo>
                  <a:pt x="880" y="382"/>
                </a:lnTo>
                <a:lnTo>
                  <a:pt x="865" y="412"/>
                </a:lnTo>
                <a:lnTo>
                  <a:pt x="853" y="443"/>
                </a:lnTo>
                <a:lnTo>
                  <a:pt x="843" y="470"/>
                </a:lnTo>
                <a:lnTo>
                  <a:pt x="833" y="500"/>
                </a:lnTo>
                <a:lnTo>
                  <a:pt x="823" y="533"/>
                </a:lnTo>
                <a:lnTo>
                  <a:pt x="811" y="563"/>
                </a:lnTo>
                <a:lnTo>
                  <a:pt x="803" y="590"/>
                </a:lnTo>
                <a:lnTo>
                  <a:pt x="793" y="619"/>
                </a:lnTo>
                <a:lnTo>
                  <a:pt x="788" y="642"/>
                </a:lnTo>
                <a:lnTo>
                  <a:pt x="778" y="671"/>
                </a:lnTo>
                <a:lnTo>
                  <a:pt x="771" y="701"/>
                </a:lnTo>
                <a:lnTo>
                  <a:pt x="766" y="726"/>
                </a:lnTo>
                <a:lnTo>
                  <a:pt x="756" y="755"/>
                </a:lnTo>
                <a:lnTo>
                  <a:pt x="746" y="780"/>
                </a:lnTo>
                <a:lnTo>
                  <a:pt x="736" y="807"/>
                </a:lnTo>
                <a:lnTo>
                  <a:pt x="726" y="834"/>
                </a:lnTo>
                <a:lnTo>
                  <a:pt x="715" y="861"/>
                </a:lnTo>
                <a:lnTo>
                  <a:pt x="712" y="883"/>
                </a:lnTo>
                <a:lnTo>
                  <a:pt x="700" y="916"/>
                </a:lnTo>
                <a:lnTo>
                  <a:pt x="688" y="940"/>
                </a:lnTo>
                <a:lnTo>
                  <a:pt x="675" y="965"/>
                </a:lnTo>
                <a:lnTo>
                  <a:pt x="658" y="994"/>
                </a:lnTo>
                <a:lnTo>
                  <a:pt x="646" y="1027"/>
                </a:lnTo>
                <a:lnTo>
                  <a:pt x="631" y="1057"/>
                </a:lnTo>
                <a:lnTo>
                  <a:pt x="610" y="1090"/>
                </a:lnTo>
                <a:lnTo>
                  <a:pt x="586" y="1120"/>
                </a:lnTo>
                <a:lnTo>
                  <a:pt x="568" y="1147"/>
                </a:lnTo>
                <a:lnTo>
                  <a:pt x="547" y="1171"/>
                </a:lnTo>
                <a:lnTo>
                  <a:pt x="526" y="1192"/>
                </a:lnTo>
                <a:lnTo>
                  <a:pt x="503" y="1214"/>
                </a:lnTo>
                <a:lnTo>
                  <a:pt x="482" y="1228"/>
                </a:lnTo>
                <a:lnTo>
                  <a:pt x="458" y="1246"/>
                </a:lnTo>
                <a:lnTo>
                  <a:pt x="419" y="1269"/>
                </a:lnTo>
                <a:lnTo>
                  <a:pt x="381" y="1287"/>
                </a:lnTo>
                <a:lnTo>
                  <a:pt x="352" y="1299"/>
                </a:lnTo>
                <a:lnTo>
                  <a:pt x="329" y="1309"/>
                </a:lnTo>
                <a:lnTo>
                  <a:pt x="303" y="1318"/>
                </a:lnTo>
                <a:lnTo>
                  <a:pt x="273" y="1330"/>
                </a:lnTo>
                <a:lnTo>
                  <a:pt x="253" y="1333"/>
                </a:lnTo>
                <a:lnTo>
                  <a:pt x="219" y="1346"/>
                </a:lnTo>
                <a:lnTo>
                  <a:pt x="197" y="1355"/>
                </a:lnTo>
                <a:lnTo>
                  <a:pt x="170" y="1364"/>
                </a:lnTo>
                <a:lnTo>
                  <a:pt x="133" y="1374"/>
                </a:lnTo>
                <a:lnTo>
                  <a:pt x="95" y="1387"/>
                </a:lnTo>
                <a:lnTo>
                  <a:pt x="67" y="1391"/>
                </a:lnTo>
                <a:lnTo>
                  <a:pt x="40" y="1400"/>
                </a:lnTo>
                <a:lnTo>
                  <a:pt x="17" y="1405"/>
                </a:lnTo>
                <a:lnTo>
                  <a:pt x="2" y="1412"/>
                </a:lnTo>
                <a:lnTo>
                  <a:pt x="0" y="1450"/>
                </a:lnTo>
                <a:lnTo>
                  <a:pt x="0" y="1448"/>
                </a:lnTo>
                <a:lnTo>
                  <a:pt x="2350" y="1444"/>
                </a:lnTo>
                <a:lnTo>
                  <a:pt x="2350" y="1423"/>
                </a:lnTo>
                <a:lnTo>
                  <a:pt x="2341" y="1414"/>
                </a:lnTo>
                <a:lnTo>
                  <a:pt x="2320" y="1408"/>
                </a:lnTo>
                <a:lnTo>
                  <a:pt x="2290" y="1402"/>
                </a:lnTo>
                <a:lnTo>
                  <a:pt x="2263" y="1393"/>
                </a:lnTo>
                <a:lnTo>
                  <a:pt x="2239" y="1390"/>
                </a:lnTo>
                <a:lnTo>
                  <a:pt x="2209" y="1378"/>
                </a:lnTo>
                <a:lnTo>
                  <a:pt x="2173" y="1366"/>
                </a:lnTo>
                <a:lnTo>
                  <a:pt x="2134" y="1354"/>
                </a:lnTo>
                <a:lnTo>
                  <a:pt x="2098" y="1342"/>
                </a:lnTo>
                <a:lnTo>
                  <a:pt x="2068" y="1327"/>
                </a:lnTo>
                <a:lnTo>
                  <a:pt x="2035" y="1318"/>
                </a:lnTo>
                <a:lnTo>
                  <a:pt x="2002" y="1306"/>
                </a:lnTo>
                <a:lnTo>
                  <a:pt x="1972" y="1291"/>
                </a:lnTo>
                <a:lnTo>
                  <a:pt x="1945" y="1279"/>
                </a:lnTo>
                <a:lnTo>
                  <a:pt x="1927" y="1267"/>
                </a:lnTo>
                <a:lnTo>
                  <a:pt x="1912" y="1261"/>
                </a:lnTo>
                <a:lnTo>
                  <a:pt x="1894" y="1246"/>
                </a:lnTo>
                <a:lnTo>
                  <a:pt x="1876" y="1234"/>
                </a:lnTo>
                <a:lnTo>
                  <a:pt x="1852" y="1219"/>
                </a:lnTo>
                <a:lnTo>
                  <a:pt x="1822" y="1198"/>
                </a:lnTo>
                <a:lnTo>
                  <a:pt x="1804" y="1177"/>
                </a:lnTo>
                <a:lnTo>
                  <a:pt x="1783" y="1159"/>
                </a:lnTo>
                <a:lnTo>
                  <a:pt x="1762" y="1135"/>
                </a:lnTo>
                <a:lnTo>
                  <a:pt x="1744" y="1108"/>
                </a:lnTo>
                <a:lnTo>
                  <a:pt x="1726" y="1081"/>
                </a:lnTo>
                <a:lnTo>
                  <a:pt x="1708" y="1057"/>
                </a:lnTo>
                <a:lnTo>
                  <a:pt x="1693" y="1033"/>
                </a:lnTo>
                <a:lnTo>
                  <a:pt x="1678" y="1006"/>
                </a:lnTo>
                <a:lnTo>
                  <a:pt x="1669" y="982"/>
                </a:lnTo>
                <a:lnTo>
                  <a:pt x="1657" y="958"/>
                </a:lnTo>
                <a:lnTo>
                  <a:pt x="1645" y="934"/>
                </a:lnTo>
                <a:lnTo>
                  <a:pt x="1633" y="910"/>
                </a:lnTo>
                <a:lnTo>
                  <a:pt x="1624" y="883"/>
                </a:lnTo>
                <a:lnTo>
                  <a:pt x="1615" y="859"/>
                </a:lnTo>
                <a:lnTo>
                  <a:pt x="1603" y="838"/>
                </a:lnTo>
                <a:lnTo>
                  <a:pt x="1594" y="814"/>
                </a:lnTo>
                <a:lnTo>
                  <a:pt x="1585" y="787"/>
                </a:lnTo>
                <a:lnTo>
                  <a:pt x="1576" y="763"/>
                </a:lnTo>
                <a:lnTo>
                  <a:pt x="1567" y="727"/>
                </a:lnTo>
                <a:lnTo>
                  <a:pt x="1561" y="694"/>
                </a:lnTo>
                <a:lnTo>
                  <a:pt x="1555" y="670"/>
                </a:lnTo>
                <a:lnTo>
                  <a:pt x="1548" y="640"/>
                </a:lnTo>
                <a:lnTo>
                  <a:pt x="1540" y="613"/>
                </a:lnTo>
                <a:lnTo>
                  <a:pt x="1530" y="584"/>
                </a:lnTo>
                <a:lnTo>
                  <a:pt x="1520" y="552"/>
                </a:lnTo>
                <a:lnTo>
                  <a:pt x="1510" y="522"/>
                </a:lnTo>
                <a:lnTo>
                  <a:pt x="1495" y="482"/>
                </a:lnTo>
                <a:lnTo>
                  <a:pt x="1483" y="450"/>
                </a:lnTo>
                <a:lnTo>
                  <a:pt x="1468" y="414"/>
                </a:lnTo>
                <a:lnTo>
                  <a:pt x="1453" y="381"/>
                </a:lnTo>
                <a:lnTo>
                  <a:pt x="1442" y="357"/>
                </a:lnTo>
                <a:lnTo>
                  <a:pt x="1432" y="325"/>
                </a:lnTo>
                <a:lnTo>
                  <a:pt x="1417" y="298"/>
                </a:lnTo>
                <a:lnTo>
                  <a:pt x="1402" y="262"/>
                </a:lnTo>
                <a:lnTo>
                  <a:pt x="1412" y="280"/>
                </a:lnTo>
                <a:lnTo>
                  <a:pt x="1390" y="239"/>
                </a:lnTo>
                <a:lnTo>
                  <a:pt x="1375" y="214"/>
                </a:lnTo>
                <a:lnTo>
                  <a:pt x="1365" y="193"/>
                </a:lnTo>
                <a:lnTo>
                  <a:pt x="1355" y="175"/>
                </a:lnTo>
                <a:lnTo>
                  <a:pt x="1340" y="155"/>
                </a:lnTo>
                <a:lnTo>
                  <a:pt x="1335" y="147"/>
                </a:lnTo>
                <a:lnTo>
                  <a:pt x="1328" y="135"/>
                </a:lnTo>
                <a:lnTo>
                  <a:pt x="1319" y="120"/>
                </a:lnTo>
                <a:lnTo>
                  <a:pt x="1309" y="107"/>
                </a:lnTo>
                <a:lnTo>
                  <a:pt x="1297" y="93"/>
                </a:lnTo>
                <a:lnTo>
                  <a:pt x="1290" y="86"/>
                </a:lnTo>
                <a:lnTo>
                  <a:pt x="1304" y="102"/>
                </a:lnTo>
                <a:lnTo>
                  <a:pt x="1285" y="80"/>
                </a:lnTo>
                <a:lnTo>
                  <a:pt x="1272" y="65"/>
                </a:lnTo>
                <a:lnTo>
                  <a:pt x="1257" y="47"/>
                </a:lnTo>
                <a:lnTo>
                  <a:pt x="1239" y="32"/>
                </a:lnTo>
                <a:lnTo>
                  <a:pt x="1227" y="21"/>
                </a:lnTo>
                <a:lnTo>
                  <a:pt x="1217" y="12"/>
                </a:lnTo>
                <a:lnTo>
                  <a:pt x="1204" y="6"/>
                </a:lnTo>
                <a:lnTo>
                  <a:pt x="1190" y="2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31"/>
          <p:cNvSpPr>
            <a:spLocks/>
          </p:cNvSpPr>
          <p:nvPr/>
        </p:nvSpPr>
        <p:spPr bwMode="auto">
          <a:xfrm>
            <a:off x="8497888" y="5084763"/>
            <a:ext cx="482600" cy="193675"/>
          </a:xfrm>
          <a:custGeom>
            <a:avLst/>
            <a:gdLst>
              <a:gd name="T0" fmla="*/ 2147483646 w 304"/>
              <a:gd name="T1" fmla="*/ 0 h 122"/>
              <a:gd name="T2" fmla="*/ 2147483646 w 304"/>
              <a:gd name="T3" fmla="*/ 2147483646 h 122"/>
              <a:gd name="T4" fmla="*/ 2147483646 w 304"/>
              <a:gd name="T5" fmla="*/ 2147483646 h 122"/>
              <a:gd name="T6" fmla="*/ 2147483646 w 304"/>
              <a:gd name="T7" fmla="*/ 2147483646 h 122"/>
              <a:gd name="T8" fmla="*/ 2147483646 w 304"/>
              <a:gd name="T9" fmla="*/ 2147483646 h 122"/>
              <a:gd name="T10" fmla="*/ 2147483646 w 304"/>
              <a:gd name="T11" fmla="*/ 2147483646 h 122"/>
              <a:gd name="T12" fmla="*/ 0 w 304"/>
              <a:gd name="T13" fmla="*/ 2147483646 h 122"/>
              <a:gd name="T14" fmla="*/ 0 w 304"/>
              <a:gd name="T15" fmla="*/ 2147483646 h 122"/>
              <a:gd name="T16" fmla="*/ 0 w 304"/>
              <a:gd name="T17" fmla="*/ 2147483646 h 122"/>
              <a:gd name="T18" fmla="*/ 2147483646 w 304"/>
              <a:gd name="T19" fmla="*/ 2147483646 h 122"/>
              <a:gd name="T20" fmla="*/ 2147483646 w 304"/>
              <a:gd name="T21" fmla="*/ 2147483646 h 122"/>
              <a:gd name="T22" fmla="*/ 2147483646 w 304"/>
              <a:gd name="T23" fmla="*/ 2147483646 h 122"/>
              <a:gd name="T24" fmla="*/ 2147483646 w 304"/>
              <a:gd name="T25" fmla="*/ 2147483646 h 122"/>
              <a:gd name="T26" fmla="*/ 2147483646 w 304"/>
              <a:gd name="T27" fmla="*/ 2147483646 h 122"/>
              <a:gd name="T28" fmla="*/ 2147483646 w 304"/>
              <a:gd name="T29" fmla="*/ 2147483646 h 122"/>
              <a:gd name="T30" fmla="*/ 2147483646 w 304"/>
              <a:gd name="T31" fmla="*/ 2147483646 h 122"/>
              <a:gd name="T32" fmla="*/ 2147483646 w 304"/>
              <a:gd name="T33" fmla="*/ 2147483646 h 122"/>
              <a:gd name="T34" fmla="*/ 2147483646 w 304"/>
              <a:gd name="T35" fmla="*/ 2147483646 h 122"/>
              <a:gd name="T36" fmla="*/ 2147483646 w 304"/>
              <a:gd name="T37" fmla="*/ 2147483646 h 122"/>
              <a:gd name="T38" fmla="*/ 2147483646 w 304"/>
              <a:gd name="T39" fmla="*/ 2147483646 h 122"/>
              <a:gd name="T40" fmla="*/ 2147483646 w 304"/>
              <a:gd name="T41" fmla="*/ 2147483646 h 122"/>
              <a:gd name="T42" fmla="*/ 2147483646 w 304"/>
              <a:gd name="T43" fmla="*/ 2147483646 h 122"/>
              <a:gd name="T44" fmla="*/ 2147483646 w 304"/>
              <a:gd name="T45" fmla="*/ 2147483646 h 122"/>
              <a:gd name="T46" fmla="*/ 2147483646 w 304"/>
              <a:gd name="T47" fmla="*/ 2147483646 h 122"/>
              <a:gd name="T48" fmla="*/ 2147483646 w 304"/>
              <a:gd name="T49" fmla="*/ 2147483646 h 122"/>
              <a:gd name="T50" fmla="*/ 2147483646 w 304"/>
              <a:gd name="T51" fmla="*/ 2147483646 h 122"/>
              <a:gd name="T52" fmla="*/ 2147483646 w 304"/>
              <a:gd name="T53" fmla="*/ 2147483646 h 122"/>
              <a:gd name="T54" fmla="*/ 2147483646 w 304"/>
              <a:gd name="T55" fmla="*/ 2147483646 h 122"/>
              <a:gd name="T56" fmla="*/ 2147483646 w 304"/>
              <a:gd name="T57" fmla="*/ 2147483646 h 122"/>
              <a:gd name="T58" fmla="*/ 2147483646 w 304"/>
              <a:gd name="T59" fmla="*/ 2147483646 h 122"/>
              <a:gd name="T60" fmla="*/ 2147483646 w 304"/>
              <a:gd name="T61" fmla="*/ 2147483646 h 122"/>
              <a:gd name="T62" fmla="*/ 2147483646 w 304"/>
              <a:gd name="T63" fmla="*/ 2147483646 h 12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04"/>
              <a:gd name="T97" fmla="*/ 0 h 122"/>
              <a:gd name="T98" fmla="*/ 304 w 304"/>
              <a:gd name="T99" fmla="*/ 122 h 12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04" h="122">
                <a:moveTo>
                  <a:pt x="4" y="0"/>
                </a:moveTo>
                <a:lnTo>
                  <a:pt x="2" y="2"/>
                </a:lnTo>
                <a:lnTo>
                  <a:pt x="2" y="12"/>
                </a:lnTo>
                <a:lnTo>
                  <a:pt x="3" y="27"/>
                </a:lnTo>
                <a:lnTo>
                  <a:pt x="3" y="44"/>
                </a:lnTo>
                <a:lnTo>
                  <a:pt x="3" y="57"/>
                </a:lnTo>
                <a:lnTo>
                  <a:pt x="0" y="72"/>
                </a:lnTo>
                <a:lnTo>
                  <a:pt x="0" y="96"/>
                </a:lnTo>
                <a:lnTo>
                  <a:pt x="0" y="119"/>
                </a:lnTo>
                <a:lnTo>
                  <a:pt x="304" y="122"/>
                </a:lnTo>
                <a:lnTo>
                  <a:pt x="304" y="88"/>
                </a:lnTo>
                <a:lnTo>
                  <a:pt x="280" y="82"/>
                </a:lnTo>
                <a:lnTo>
                  <a:pt x="260" y="76"/>
                </a:lnTo>
                <a:lnTo>
                  <a:pt x="240" y="74"/>
                </a:lnTo>
                <a:lnTo>
                  <a:pt x="226" y="70"/>
                </a:lnTo>
                <a:lnTo>
                  <a:pt x="210" y="64"/>
                </a:lnTo>
                <a:lnTo>
                  <a:pt x="196" y="62"/>
                </a:lnTo>
                <a:lnTo>
                  <a:pt x="160" y="52"/>
                </a:lnTo>
                <a:lnTo>
                  <a:pt x="184" y="58"/>
                </a:lnTo>
                <a:lnTo>
                  <a:pt x="172" y="54"/>
                </a:lnTo>
                <a:lnTo>
                  <a:pt x="146" y="48"/>
                </a:lnTo>
                <a:lnTo>
                  <a:pt x="132" y="44"/>
                </a:lnTo>
                <a:lnTo>
                  <a:pt x="104" y="34"/>
                </a:lnTo>
                <a:lnTo>
                  <a:pt x="120" y="40"/>
                </a:lnTo>
                <a:lnTo>
                  <a:pt x="89" y="27"/>
                </a:lnTo>
                <a:lnTo>
                  <a:pt x="76" y="24"/>
                </a:lnTo>
                <a:lnTo>
                  <a:pt x="62" y="19"/>
                </a:lnTo>
                <a:lnTo>
                  <a:pt x="46" y="14"/>
                </a:lnTo>
                <a:lnTo>
                  <a:pt x="35" y="11"/>
                </a:lnTo>
                <a:lnTo>
                  <a:pt x="23" y="7"/>
                </a:lnTo>
                <a:lnTo>
                  <a:pt x="12" y="2"/>
                </a:lnTo>
                <a:lnTo>
                  <a:pt x="2" y="2"/>
                </a:lnTo>
              </a:path>
            </a:pathLst>
          </a:custGeom>
          <a:gradFill rotWithShape="0">
            <a:gsLst>
              <a:gs pos="0">
                <a:srgbClr val="2F7676"/>
              </a:gs>
              <a:gs pos="50000">
                <a:srgbClr val="66FFFF"/>
              </a:gs>
              <a:gs pos="100000">
                <a:srgbClr val="2F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TextBox 18"/>
          <p:cNvSpPr txBox="1">
            <a:spLocks noChangeArrowheads="1"/>
          </p:cNvSpPr>
          <p:nvPr/>
        </p:nvSpPr>
        <p:spPr bwMode="auto">
          <a:xfrm>
            <a:off x="8839200" y="51816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i="1"/>
              <a:t>z</a:t>
            </a:r>
          </a:p>
        </p:txBody>
      </p:sp>
      <p:sp>
        <p:nvSpPr>
          <p:cNvPr id="15373" name="Oval 19"/>
          <p:cNvSpPr>
            <a:spLocks noChangeArrowheads="1"/>
          </p:cNvSpPr>
          <p:nvPr/>
        </p:nvSpPr>
        <p:spPr bwMode="auto">
          <a:xfrm>
            <a:off x="8416925" y="5189538"/>
            <a:ext cx="152400" cy="152400"/>
          </a:xfrm>
          <a:prstGeom prst="ellipse">
            <a:avLst/>
          </a:prstGeom>
          <a:solidFill>
            <a:srgbClr val="CC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5" name="Straight Arrow Connector 24"/>
          <p:cNvCxnSpPr>
            <a:cxnSpLocks noChangeShapeType="1"/>
          </p:cNvCxnSpPr>
          <p:nvPr/>
        </p:nvCxnSpPr>
        <p:spPr bwMode="auto">
          <a:xfrm rot="5400000" flipH="1" flipV="1">
            <a:off x="8458201" y="4953000"/>
            <a:ext cx="457200" cy="3175"/>
          </a:xfrm>
          <a:prstGeom prst="straightConnector1">
            <a:avLst/>
          </a:prstGeom>
          <a:noFill/>
          <a:ln w="15875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TextBox 25"/>
          <p:cNvSpPr txBox="1">
            <a:spLocks noChangeArrowheads="1"/>
          </p:cNvSpPr>
          <p:nvPr/>
        </p:nvSpPr>
        <p:spPr bwMode="auto">
          <a:xfrm>
            <a:off x="8124825" y="4495800"/>
            <a:ext cx="101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400" b="1" dirty="0">
                <a:solidFill>
                  <a:srgbClr val="FF0000"/>
                </a:solidFill>
              </a:rPr>
              <a:t>0.0014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529244"/>
              </p:ext>
            </p:extLst>
          </p:nvPr>
        </p:nvGraphicFramePr>
        <p:xfrm>
          <a:off x="3348830" y="3557587"/>
          <a:ext cx="2519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3" imgW="1079500" imgH="876300" progId="Equation.3">
                  <p:embed/>
                </p:oleObj>
              </mc:Choice>
              <mc:Fallback>
                <p:oleObj name="Equation" r:id="rId3" imgW="10795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830" y="3557587"/>
                        <a:ext cx="2519363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023" y="65880"/>
            <a:ext cx="5010627" cy="1458119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18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ChangeArrowheads="1"/>
          </p:cNvSpPr>
          <p:nvPr/>
        </p:nvSpPr>
        <p:spPr bwMode="auto">
          <a:xfrm>
            <a:off x="2590800" y="3381375"/>
            <a:ext cx="3810000" cy="2486025"/>
          </a:xfrm>
          <a:prstGeom prst="rect">
            <a:avLst/>
          </a:prstGeom>
          <a:solidFill>
            <a:srgbClr val="FFFF66">
              <a:alpha val="20000"/>
            </a:srgb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21CC1EC-7958-49E8-8CB9-E82D4EDD77B8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197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59245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+mn-lt"/>
              </a:rPr>
              <a:t>Statistical Procedure:</a:t>
            </a:r>
          </a:p>
          <a:p>
            <a:pPr>
              <a:spcBef>
                <a:spcPct val="50000"/>
              </a:spcBef>
              <a:defRPr/>
            </a:pPr>
            <a:endParaRPr lang="en-US" i="1" u="sng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009900"/>
                </a:solidFill>
                <a:latin typeface="+mn-lt"/>
              </a:rPr>
              <a:t>Step 3: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 Calculate the </a:t>
            </a:r>
            <a:r>
              <a:rPr lang="en-US" sz="2000" i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-value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:</a:t>
            </a: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7" name="Freeform 2"/>
          <p:cNvSpPr>
            <a:spLocks/>
          </p:cNvSpPr>
          <p:nvPr/>
        </p:nvSpPr>
        <p:spPr bwMode="auto">
          <a:xfrm>
            <a:off x="6781800" y="3886200"/>
            <a:ext cx="2206625" cy="1387475"/>
          </a:xfrm>
          <a:custGeom>
            <a:avLst/>
            <a:gdLst>
              <a:gd name="T0" fmla="*/ 2147483647 w 2350"/>
              <a:gd name="T1" fmla="*/ 2147483647 h 1450"/>
              <a:gd name="T2" fmla="*/ 2147483647 w 2350"/>
              <a:gd name="T3" fmla="*/ 2147483647 h 1450"/>
              <a:gd name="T4" fmla="*/ 2147483647 w 2350"/>
              <a:gd name="T5" fmla="*/ 2147483647 h 1450"/>
              <a:gd name="T6" fmla="*/ 2147483647 w 2350"/>
              <a:gd name="T7" fmla="*/ 2147483647 h 1450"/>
              <a:gd name="T8" fmla="*/ 2147483647 w 2350"/>
              <a:gd name="T9" fmla="*/ 2147483647 h 1450"/>
              <a:gd name="T10" fmla="*/ 2147483647 w 2350"/>
              <a:gd name="T11" fmla="*/ 2147483647 h 1450"/>
              <a:gd name="T12" fmla="*/ 2147483647 w 2350"/>
              <a:gd name="T13" fmla="*/ 2147483647 h 1450"/>
              <a:gd name="T14" fmla="*/ 2147483647 w 2350"/>
              <a:gd name="T15" fmla="*/ 2147483647 h 1450"/>
              <a:gd name="T16" fmla="*/ 2147483647 w 2350"/>
              <a:gd name="T17" fmla="*/ 2147483647 h 1450"/>
              <a:gd name="T18" fmla="*/ 2147483647 w 2350"/>
              <a:gd name="T19" fmla="*/ 2147483647 h 1450"/>
              <a:gd name="T20" fmla="*/ 2147483647 w 2350"/>
              <a:gd name="T21" fmla="*/ 2147483647 h 1450"/>
              <a:gd name="T22" fmla="*/ 2147483647 w 2350"/>
              <a:gd name="T23" fmla="*/ 2147483647 h 1450"/>
              <a:gd name="T24" fmla="*/ 2147483647 w 2350"/>
              <a:gd name="T25" fmla="*/ 2147483647 h 1450"/>
              <a:gd name="T26" fmla="*/ 2147483647 w 2350"/>
              <a:gd name="T27" fmla="*/ 2147483647 h 1450"/>
              <a:gd name="T28" fmla="*/ 2147483647 w 2350"/>
              <a:gd name="T29" fmla="*/ 2147483647 h 1450"/>
              <a:gd name="T30" fmla="*/ 2147483647 w 2350"/>
              <a:gd name="T31" fmla="*/ 2147483647 h 1450"/>
              <a:gd name="T32" fmla="*/ 2147483647 w 2350"/>
              <a:gd name="T33" fmla="*/ 2147483647 h 1450"/>
              <a:gd name="T34" fmla="*/ 2147483647 w 2350"/>
              <a:gd name="T35" fmla="*/ 2147483647 h 1450"/>
              <a:gd name="T36" fmla="*/ 2147483647 w 2350"/>
              <a:gd name="T37" fmla="*/ 2147483647 h 1450"/>
              <a:gd name="T38" fmla="*/ 2147483647 w 2350"/>
              <a:gd name="T39" fmla="*/ 2147483647 h 1450"/>
              <a:gd name="T40" fmla="*/ 2147483647 w 2350"/>
              <a:gd name="T41" fmla="*/ 2147483647 h 1450"/>
              <a:gd name="T42" fmla="*/ 2147483647 w 2350"/>
              <a:gd name="T43" fmla="*/ 2147483647 h 1450"/>
              <a:gd name="T44" fmla="*/ 2147483647 w 2350"/>
              <a:gd name="T45" fmla="*/ 2147483647 h 1450"/>
              <a:gd name="T46" fmla="*/ 2147483647 w 2350"/>
              <a:gd name="T47" fmla="*/ 2147483647 h 1450"/>
              <a:gd name="T48" fmla="*/ 2147483647 w 2350"/>
              <a:gd name="T49" fmla="*/ 2147483647 h 1450"/>
              <a:gd name="T50" fmla="*/ 2147483647 w 2350"/>
              <a:gd name="T51" fmla="*/ 2147483647 h 1450"/>
              <a:gd name="T52" fmla="*/ 2147483647 w 2350"/>
              <a:gd name="T53" fmla="*/ 2147483647 h 1450"/>
              <a:gd name="T54" fmla="*/ 2147483647 w 2350"/>
              <a:gd name="T55" fmla="*/ 2147483647 h 1450"/>
              <a:gd name="T56" fmla="*/ 2147483647 w 2350"/>
              <a:gd name="T57" fmla="*/ 2147483647 h 1450"/>
              <a:gd name="T58" fmla="*/ 2147483647 w 2350"/>
              <a:gd name="T59" fmla="*/ 2147483647 h 1450"/>
              <a:gd name="T60" fmla="*/ 2147483647 w 2350"/>
              <a:gd name="T61" fmla="*/ 2147483647 h 1450"/>
              <a:gd name="T62" fmla="*/ 2147483647 w 2350"/>
              <a:gd name="T63" fmla="*/ 2147483647 h 1450"/>
              <a:gd name="T64" fmla="*/ 2147483647 w 2350"/>
              <a:gd name="T65" fmla="*/ 2147483647 h 1450"/>
              <a:gd name="T66" fmla="*/ 2147483647 w 2350"/>
              <a:gd name="T67" fmla="*/ 2147483647 h 1450"/>
              <a:gd name="T68" fmla="*/ 2147483647 w 2350"/>
              <a:gd name="T69" fmla="*/ 2147483647 h 1450"/>
              <a:gd name="T70" fmla="*/ 2147483647 w 2350"/>
              <a:gd name="T71" fmla="*/ 2147483647 h 1450"/>
              <a:gd name="T72" fmla="*/ 2147483647 w 2350"/>
              <a:gd name="T73" fmla="*/ 2147483647 h 1450"/>
              <a:gd name="T74" fmla="*/ 2147483647 w 2350"/>
              <a:gd name="T75" fmla="*/ 2147483647 h 1450"/>
              <a:gd name="T76" fmla="*/ 2147483647 w 2350"/>
              <a:gd name="T77" fmla="*/ 2147483647 h 1450"/>
              <a:gd name="T78" fmla="*/ 2147483647 w 2350"/>
              <a:gd name="T79" fmla="*/ 2147483647 h 1450"/>
              <a:gd name="T80" fmla="*/ 2147483647 w 2350"/>
              <a:gd name="T81" fmla="*/ 2147483647 h 1450"/>
              <a:gd name="T82" fmla="*/ 2147483647 w 2350"/>
              <a:gd name="T83" fmla="*/ 2147483647 h 1450"/>
              <a:gd name="T84" fmla="*/ 2147483647 w 2350"/>
              <a:gd name="T85" fmla="*/ 2147483647 h 1450"/>
              <a:gd name="T86" fmla="*/ 2147483647 w 2350"/>
              <a:gd name="T87" fmla="*/ 2147483647 h 1450"/>
              <a:gd name="T88" fmla="*/ 2147483647 w 2350"/>
              <a:gd name="T89" fmla="*/ 2147483647 h 1450"/>
              <a:gd name="T90" fmla="*/ 2147483647 w 2350"/>
              <a:gd name="T91" fmla="*/ 2147483647 h 1450"/>
              <a:gd name="T92" fmla="*/ 2147483647 w 2350"/>
              <a:gd name="T93" fmla="*/ 2147483647 h 1450"/>
              <a:gd name="T94" fmla="*/ 2147483647 w 2350"/>
              <a:gd name="T95" fmla="*/ 2147483647 h 145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350"/>
              <a:gd name="T145" fmla="*/ 0 h 1450"/>
              <a:gd name="T146" fmla="*/ 2350 w 2350"/>
              <a:gd name="T147" fmla="*/ 1450 h 145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350" h="1450">
                <a:moveTo>
                  <a:pt x="1177" y="0"/>
                </a:moveTo>
                <a:lnTo>
                  <a:pt x="1151" y="0"/>
                </a:lnTo>
                <a:lnTo>
                  <a:pt x="1127" y="6"/>
                </a:lnTo>
                <a:lnTo>
                  <a:pt x="1101" y="23"/>
                </a:lnTo>
                <a:lnTo>
                  <a:pt x="1080" y="41"/>
                </a:lnTo>
                <a:lnTo>
                  <a:pt x="1049" y="72"/>
                </a:lnTo>
                <a:lnTo>
                  <a:pt x="1033" y="96"/>
                </a:lnTo>
                <a:lnTo>
                  <a:pt x="1013" y="122"/>
                </a:lnTo>
                <a:lnTo>
                  <a:pt x="1000" y="147"/>
                </a:lnTo>
                <a:lnTo>
                  <a:pt x="985" y="175"/>
                </a:lnTo>
                <a:lnTo>
                  <a:pt x="968" y="202"/>
                </a:lnTo>
                <a:lnTo>
                  <a:pt x="951" y="229"/>
                </a:lnTo>
                <a:lnTo>
                  <a:pt x="938" y="258"/>
                </a:lnTo>
                <a:lnTo>
                  <a:pt x="924" y="280"/>
                </a:lnTo>
                <a:lnTo>
                  <a:pt x="913" y="306"/>
                </a:lnTo>
                <a:lnTo>
                  <a:pt x="903" y="330"/>
                </a:lnTo>
                <a:lnTo>
                  <a:pt x="890" y="357"/>
                </a:lnTo>
                <a:lnTo>
                  <a:pt x="880" y="382"/>
                </a:lnTo>
                <a:lnTo>
                  <a:pt x="865" y="412"/>
                </a:lnTo>
                <a:lnTo>
                  <a:pt x="853" y="443"/>
                </a:lnTo>
                <a:lnTo>
                  <a:pt x="843" y="470"/>
                </a:lnTo>
                <a:lnTo>
                  <a:pt x="833" y="500"/>
                </a:lnTo>
                <a:lnTo>
                  <a:pt x="823" y="533"/>
                </a:lnTo>
                <a:lnTo>
                  <a:pt x="811" y="563"/>
                </a:lnTo>
                <a:lnTo>
                  <a:pt x="803" y="590"/>
                </a:lnTo>
                <a:lnTo>
                  <a:pt x="793" y="619"/>
                </a:lnTo>
                <a:lnTo>
                  <a:pt x="788" y="642"/>
                </a:lnTo>
                <a:lnTo>
                  <a:pt x="778" y="671"/>
                </a:lnTo>
                <a:lnTo>
                  <a:pt x="771" y="701"/>
                </a:lnTo>
                <a:lnTo>
                  <a:pt x="766" y="726"/>
                </a:lnTo>
                <a:lnTo>
                  <a:pt x="756" y="755"/>
                </a:lnTo>
                <a:lnTo>
                  <a:pt x="746" y="780"/>
                </a:lnTo>
                <a:lnTo>
                  <a:pt x="736" y="807"/>
                </a:lnTo>
                <a:lnTo>
                  <a:pt x="726" y="834"/>
                </a:lnTo>
                <a:lnTo>
                  <a:pt x="715" y="861"/>
                </a:lnTo>
                <a:lnTo>
                  <a:pt x="712" y="883"/>
                </a:lnTo>
                <a:lnTo>
                  <a:pt x="700" y="916"/>
                </a:lnTo>
                <a:lnTo>
                  <a:pt x="688" y="940"/>
                </a:lnTo>
                <a:lnTo>
                  <a:pt x="675" y="965"/>
                </a:lnTo>
                <a:lnTo>
                  <a:pt x="658" y="994"/>
                </a:lnTo>
                <a:lnTo>
                  <a:pt x="646" y="1027"/>
                </a:lnTo>
                <a:lnTo>
                  <a:pt x="631" y="1057"/>
                </a:lnTo>
                <a:lnTo>
                  <a:pt x="610" y="1090"/>
                </a:lnTo>
                <a:lnTo>
                  <a:pt x="586" y="1120"/>
                </a:lnTo>
                <a:lnTo>
                  <a:pt x="568" y="1147"/>
                </a:lnTo>
                <a:lnTo>
                  <a:pt x="547" y="1171"/>
                </a:lnTo>
                <a:lnTo>
                  <a:pt x="526" y="1192"/>
                </a:lnTo>
                <a:lnTo>
                  <a:pt x="503" y="1214"/>
                </a:lnTo>
                <a:lnTo>
                  <a:pt x="482" y="1228"/>
                </a:lnTo>
                <a:lnTo>
                  <a:pt x="458" y="1246"/>
                </a:lnTo>
                <a:lnTo>
                  <a:pt x="419" y="1269"/>
                </a:lnTo>
                <a:lnTo>
                  <a:pt x="381" y="1287"/>
                </a:lnTo>
                <a:lnTo>
                  <a:pt x="352" y="1299"/>
                </a:lnTo>
                <a:lnTo>
                  <a:pt x="329" y="1309"/>
                </a:lnTo>
                <a:lnTo>
                  <a:pt x="303" y="1318"/>
                </a:lnTo>
                <a:lnTo>
                  <a:pt x="273" y="1330"/>
                </a:lnTo>
                <a:lnTo>
                  <a:pt x="253" y="1333"/>
                </a:lnTo>
                <a:lnTo>
                  <a:pt x="219" y="1346"/>
                </a:lnTo>
                <a:lnTo>
                  <a:pt x="197" y="1355"/>
                </a:lnTo>
                <a:lnTo>
                  <a:pt x="170" y="1364"/>
                </a:lnTo>
                <a:lnTo>
                  <a:pt x="133" y="1374"/>
                </a:lnTo>
                <a:lnTo>
                  <a:pt x="95" y="1387"/>
                </a:lnTo>
                <a:lnTo>
                  <a:pt x="67" y="1391"/>
                </a:lnTo>
                <a:lnTo>
                  <a:pt x="40" y="1400"/>
                </a:lnTo>
                <a:lnTo>
                  <a:pt x="17" y="1405"/>
                </a:lnTo>
                <a:lnTo>
                  <a:pt x="2" y="1412"/>
                </a:lnTo>
                <a:lnTo>
                  <a:pt x="0" y="1450"/>
                </a:lnTo>
                <a:lnTo>
                  <a:pt x="0" y="1448"/>
                </a:lnTo>
                <a:lnTo>
                  <a:pt x="2350" y="1444"/>
                </a:lnTo>
                <a:lnTo>
                  <a:pt x="2350" y="1423"/>
                </a:lnTo>
                <a:lnTo>
                  <a:pt x="2341" y="1414"/>
                </a:lnTo>
                <a:lnTo>
                  <a:pt x="2320" y="1408"/>
                </a:lnTo>
                <a:lnTo>
                  <a:pt x="2290" y="1402"/>
                </a:lnTo>
                <a:lnTo>
                  <a:pt x="2263" y="1393"/>
                </a:lnTo>
                <a:lnTo>
                  <a:pt x="2239" y="1390"/>
                </a:lnTo>
                <a:lnTo>
                  <a:pt x="2209" y="1378"/>
                </a:lnTo>
                <a:lnTo>
                  <a:pt x="2173" y="1366"/>
                </a:lnTo>
                <a:lnTo>
                  <a:pt x="2134" y="1354"/>
                </a:lnTo>
                <a:lnTo>
                  <a:pt x="2098" y="1342"/>
                </a:lnTo>
                <a:lnTo>
                  <a:pt x="2068" y="1327"/>
                </a:lnTo>
                <a:lnTo>
                  <a:pt x="2035" y="1318"/>
                </a:lnTo>
                <a:lnTo>
                  <a:pt x="2002" y="1306"/>
                </a:lnTo>
                <a:lnTo>
                  <a:pt x="1972" y="1291"/>
                </a:lnTo>
                <a:lnTo>
                  <a:pt x="1945" y="1279"/>
                </a:lnTo>
                <a:lnTo>
                  <a:pt x="1927" y="1267"/>
                </a:lnTo>
                <a:lnTo>
                  <a:pt x="1912" y="1261"/>
                </a:lnTo>
                <a:lnTo>
                  <a:pt x="1894" y="1246"/>
                </a:lnTo>
                <a:lnTo>
                  <a:pt x="1876" y="1234"/>
                </a:lnTo>
                <a:lnTo>
                  <a:pt x="1852" y="1219"/>
                </a:lnTo>
                <a:lnTo>
                  <a:pt x="1822" y="1198"/>
                </a:lnTo>
                <a:lnTo>
                  <a:pt x="1804" y="1177"/>
                </a:lnTo>
                <a:lnTo>
                  <a:pt x="1783" y="1159"/>
                </a:lnTo>
                <a:lnTo>
                  <a:pt x="1762" y="1135"/>
                </a:lnTo>
                <a:lnTo>
                  <a:pt x="1744" y="1108"/>
                </a:lnTo>
                <a:lnTo>
                  <a:pt x="1726" y="1081"/>
                </a:lnTo>
                <a:lnTo>
                  <a:pt x="1708" y="1057"/>
                </a:lnTo>
                <a:lnTo>
                  <a:pt x="1693" y="1033"/>
                </a:lnTo>
                <a:lnTo>
                  <a:pt x="1678" y="1006"/>
                </a:lnTo>
                <a:lnTo>
                  <a:pt x="1669" y="982"/>
                </a:lnTo>
                <a:lnTo>
                  <a:pt x="1657" y="958"/>
                </a:lnTo>
                <a:lnTo>
                  <a:pt x="1645" y="934"/>
                </a:lnTo>
                <a:lnTo>
                  <a:pt x="1633" y="910"/>
                </a:lnTo>
                <a:lnTo>
                  <a:pt x="1624" y="883"/>
                </a:lnTo>
                <a:lnTo>
                  <a:pt x="1615" y="859"/>
                </a:lnTo>
                <a:lnTo>
                  <a:pt x="1603" y="838"/>
                </a:lnTo>
                <a:lnTo>
                  <a:pt x="1594" y="814"/>
                </a:lnTo>
                <a:lnTo>
                  <a:pt x="1585" y="787"/>
                </a:lnTo>
                <a:lnTo>
                  <a:pt x="1576" y="763"/>
                </a:lnTo>
                <a:lnTo>
                  <a:pt x="1567" y="727"/>
                </a:lnTo>
                <a:lnTo>
                  <a:pt x="1561" y="694"/>
                </a:lnTo>
                <a:lnTo>
                  <a:pt x="1555" y="670"/>
                </a:lnTo>
                <a:lnTo>
                  <a:pt x="1548" y="640"/>
                </a:lnTo>
                <a:lnTo>
                  <a:pt x="1540" y="613"/>
                </a:lnTo>
                <a:lnTo>
                  <a:pt x="1530" y="584"/>
                </a:lnTo>
                <a:lnTo>
                  <a:pt x="1520" y="552"/>
                </a:lnTo>
                <a:lnTo>
                  <a:pt x="1510" y="522"/>
                </a:lnTo>
                <a:lnTo>
                  <a:pt x="1495" y="482"/>
                </a:lnTo>
                <a:lnTo>
                  <a:pt x="1483" y="450"/>
                </a:lnTo>
                <a:lnTo>
                  <a:pt x="1468" y="414"/>
                </a:lnTo>
                <a:lnTo>
                  <a:pt x="1453" y="381"/>
                </a:lnTo>
                <a:lnTo>
                  <a:pt x="1442" y="357"/>
                </a:lnTo>
                <a:lnTo>
                  <a:pt x="1432" y="325"/>
                </a:lnTo>
                <a:lnTo>
                  <a:pt x="1417" y="298"/>
                </a:lnTo>
                <a:lnTo>
                  <a:pt x="1402" y="262"/>
                </a:lnTo>
                <a:lnTo>
                  <a:pt x="1412" y="280"/>
                </a:lnTo>
                <a:lnTo>
                  <a:pt x="1390" y="239"/>
                </a:lnTo>
                <a:lnTo>
                  <a:pt x="1375" y="214"/>
                </a:lnTo>
                <a:lnTo>
                  <a:pt x="1365" y="193"/>
                </a:lnTo>
                <a:lnTo>
                  <a:pt x="1355" y="175"/>
                </a:lnTo>
                <a:lnTo>
                  <a:pt x="1340" y="155"/>
                </a:lnTo>
                <a:lnTo>
                  <a:pt x="1335" y="147"/>
                </a:lnTo>
                <a:lnTo>
                  <a:pt x="1328" y="135"/>
                </a:lnTo>
                <a:lnTo>
                  <a:pt x="1319" y="120"/>
                </a:lnTo>
                <a:lnTo>
                  <a:pt x="1309" y="107"/>
                </a:lnTo>
                <a:lnTo>
                  <a:pt x="1297" y="93"/>
                </a:lnTo>
                <a:lnTo>
                  <a:pt x="1290" y="86"/>
                </a:lnTo>
                <a:lnTo>
                  <a:pt x="1304" y="102"/>
                </a:lnTo>
                <a:lnTo>
                  <a:pt x="1285" y="80"/>
                </a:lnTo>
                <a:lnTo>
                  <a:pt x="1272" y="65"/>
                </a:lnTo>
                <a:lnTo>
                  <a:pt x="1257" y="47"/>
                </a:lnTo>
                <a:lnTo>
                  <a:pt x="1239" y="32"/>
                </a:lnTo>
                <a:lnTo>
                  <a:pt x="1227" y="21"/>
                </a:lnTo>
                <a:lnTo>
                  <a:pt x="1217" y="12"/>
                </a:lnTo>
                <a:lnTo>
                  <a:pt x="1204" y="6"/>
                </a:lnTo>
                <a:lnTo>
                  <a:pt x="1190" y="2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31"/>
          <p:cNvSpPr>
            <a:spLocks/>
          </p:cNvSpPr>
          <p:nvPr/>
        </p:nvSpPr>
        <p:spPr bwMode="auto">
          <a:xfrm>
            <a:off x="8497888" y="5084763"/>
            <a:ext cx="482600" cy="193675"/>
          </a:xfrm>
          <a:custGeom>
            <a:avLst/>
            <a:gdLst>
              <a:gd name="T0" fmla="*/ 2147483646 w 304"/>
              <a:gd name="T1" fmla="*/ 0 h 122"/>
              <a:gd name="T2" fmla="*/ 2147483646 w 304"/>
              <a:gd name="T3" fmla="*/ 2147483646 h 122"/>
              <a:gd name="T4" fmla="*/ 2147483646 w 304"/>
              <a:gd name="T5" fmla="*/ 2147483646 h 122"/>
              <a:gd name="T6" fmla="*/ 2147483646 w 304"/>
              <a:gd name="T7" fmla="*/ 2147483646 h 122"/>
              <a:gd name="T8" fmla="*/ 2147483646 w 304"/>
              <a:gd name="T9" fmla="*/ 2147483646 h 122"/>
              <a:gd name="T10" fmla="*/ 2147483646 w 304"/>
              <a:gd name="T11" fmla="*/ 2147483646 h 122"/>
              <a:gd name="T12" fmla="*/ 0 w 304"/>
              <a:gd name="T13" fmla="*/ 2147483646 h 122"/>
              <a:gd name="T14" fmla="*/ 0 w 304"/>
              <a:gd name="T15" fmla="*/ 2147483646 h 122"/>
              <a:gd name="T16" fmla="*/ 0 w 304"/>
              <a:gd name="T17" fmla="*/ 2147483646 h 122"/>
              <a:gd name="T18" fmla="*/ 2147483646 w 304"/>
              <a:gd name="T19" fmla="*/ 2147483646 h 122"/>
              <a:gd name="T20" fmla="*/ 2147483646 w 304"/>
              <a:gd name="T21" fmla="*/ 2147483646 h 122"/>
              <a:gd name="T22" fmla="*/ 2147483646 w 304"/>
              <a:gd name="T23" fmla="*/ 2147483646 h 122"/>
              <a:gd name="T24" fmla="*/ 2147483646 w 304"/>
              <a:gd name="T25" fmla="*/ 2147483646 h 122"/>
              <a:gd name="T26" fmla="*/ 2147483646 w 304"/>
              <a:gd name="T27" fmla="*/ 2147483646 h 122"/>
              <a:gd name="T28" fmla="*/ 2147483646 w 304"/>
              <a:gd name="T29" fmla="*/ 2147483646 h 122"/>
              <a:gd name="T30" fmla="*/ 2147483646 w 304"/>
              <a:gd name="T31" fmla="*/ 2147483646 h 122"/>
              <a:gd name="T32" fmla="*/ 2147483646 w 304"/>
              <a:gd name="T33" fmla="*/ 2147483646 h 122"/>
              <a:gd name="T34" fmla="*/ 2147483646 w 304"/>
              <a:gd name="T35" fmla="*/ 2147483646 h 122"/>
              <a:gd name="T36" fmla="*/ 2147483646 w 304"/>
              <a:gd name="T37" fmla="*/ 2147483646 h 122"/>
              <a:gd name="T38" fmla="*/ 2147483646 w 304"/>
              <a:gd name="T39" fmla="*/ 2147483646 h 122"/>
              <a:gd name="T40" fmla="*/ 2147483646 w 304"/>
              <a:gd name="T41" fmla="*/ 2147483646 h 122"/>
              <a:gd name="T42" fmla="*/ 2147483646 w 304"/>
              <a:gd name="T43" fmla="*/ 2147483646 h 122"/>
              <a:gd name="T44" fmla="*/ 2147483646 w 304"/>
              <a:gd name="T45" fmla="*/ 2147483646 h 122"/>
              <a:gd name="T46" fmla="*/ 2147483646 w 304"/>
              <a:gd name="T47" fmla="*/ 2147483646 h 122"/>
              <a:gd name="T48" fmla="*/ 2147483646 w 304"/>
              <a:gd name="T49" fmla="*/ 2147483646 h 122"/>
              <a:gd name="T50" fmla="*/ 2147483646 w 304"/>
              <a:gd name="T51" fmla="*/ 2147483646 h 122"/>
              <a:gd name="T52" fmla="*/ 2147483646 w 304"/>
              <a:gd name="T53" fmla="*/ 2147483646 h 122"/>
              <a:gd name="T54" fmla="*/ 2147483646 w 304"/>
              <a:gd name="T55" fmla="*/ 2147483646 h 122"/>
              <a:gd name="T56" fmla="*/ 2147483646 w 304"/>
              <a:gd name="T57" fmla="*/ 2147483646 h 122"/>
              <a:gd name="T58" fmla="*/ 2147483646 w 304"/>
              <a:gd name="T59" fmla="*/ 2147483646 h 122"/>
              <a:gd name="T60" fmla="*/ 2147483646 w 304"/>
              <a:gd name="T61" fmla="*/ 2147483646 h 122"/>
              <a:gd name="T62" fmla="*/ 2147483646 w 304"/>
              <a:gd name="T63" fmla="*/ 2147483646 h 12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04"/>
              <a:gd name="T97" fmla="*/ 0 h 122"/>
              <a:gd name="T98" fmla="*/ 304 w 304"/>
              <a:gd name="T99" fmla="*/ 122 h 12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04" h="122">
                <a:moveTo>
                  <a:pt x="4" y="0"/>
                </a:moveTo>
                <a:lnTo>
                  <a:pt x="2" y="2"/>
                </a:lnTo>
                <a:lnTo>
                  <a:pt x="2" y="12"/>
                </a:lnTo>
                <a:lnTo>
                  <a:pt x="3" y="27"/>
                </a:lnTo>
                <a:lnTo>
                  <a:pt x="3" y="44"/>
                </a:lnTo>
                <a:lnTo>
                  <a:pt x="3" y="57"/>
                </a:lnTo>
                <a:lnTo>
                  <a:pt x="0" y="72"/>
                </a:lnTo>
                <a:lnTo>
                  <a:pt x="0" y="96"/>
                </a:lnTo>
                <a:lnTo>
                  <a:pt x="0" y="119"/>
                </a:lnTo>
                <a:lnTo>
                  <a:pt x="304" y="122"/>
                </a:lnTo>
                <a:lnTo>
                  <a:pt x="304" y="88"/>
                </a:lnTo>
                <a:lnTo>
                  <a:pt x="280" y="82"/>
                </a:lnTo>
                <a:lnTo>
                  <a:pt x="260" y="76"/>
                </a:lnTo>
                <a:lnTo>
                  <a:pt x="240" y="74"/>
                </a:lnTo>
                <a:lnTo>
                  <a:pt x="226" y="70"/>
                </a:lnTo>
                <a:lnTo>
                  <a:pt x="210" y="64"/>
                </a:lnTo>
                <a:lnTo>
                  <a:pt x="196" y="62"/>
                </a:lnTo>
                <a:lnTo>
                  <a:pt x="160" y="52"/>
                </a:lnTo>
                <a:lnTo>
                  <a:pt x="184" y="58"/>
                </a:lnTo>
                <a:lnTo>
                  <a:pt x="172" y="54"/>
                </a:lnTo>
                <a:lnTo>
                  <a:pt x="146" y="48"/>
                </a:lnTo>
                <a:lnTo>
                  <a:pt x="132" y="44"/>
                </a:lnTo>
                <a:lnTo>
                  <a:pt x="104" y="34"/>
                </a:lnTo>
                <a:lnTo>
                  <a:pt x="120" y="40"/>
                </a:lnTo>
                <a:lnTo>
                  <a:pt x="89" y="27"/>
                </a:lnTo>
                <a:lnTo>
                  <a:pt x="76" y="24"/>
                </a:lnTo>
                <a:lnTo>
                  <a:pt x="62" y="19"/>
                </a:lnTo>
                <a:lnTo>
                  <a:pt x="46" y="14"/>
                </a:lnTo>
                <a:lnTo>
                  <a:pt x="35" y="11"/>
                </a:lnTo>
                <a:lnTo>
                  <a:pt x="23" y="7"/>
                </a:lnTo>
                <a:lnTo>
                  <a:pt x="12" y="2"/>
                </a:lnTo>
                <a:lnTo>
                  <a:pt x="2" y="2"/>
                </a:lnTo>
              </a:path>
            </a:pathLst>
          </a:custGeom>
          <a:gradFill rotWithShape="0">
            <a:gsLst>
              <a:gs pos="0">
                <a:srgbClr val="2F7676"/>
              </a:gs>
              <a:gs pos="50000">
                <a:srgbClr val="66FFFF"/>
              </a:gs>
              <a:gs pos="100000">
                <a:srgbClr val="2F76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TextBox 18"/>
          <p:cNvSpPr txBox="1">
            <a:spLocks noChangeArrowheads="1"/>
          </p:cNvSpPr>
          <p:nvPr/>
        </p:nvSpPr>
        <p:spPr bwMode="auto">
          <a:xfrm>
            <a:off x="8839200" y="51816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i="1"/>
              <a:t>z</a:t>
            </a:r>
          </a:p>
        </p:txBody>
      </p:sp>
      <p:sp>
        <p:nvSpPr>
          <p:cNvPr id="15373" name="Oval 19"/>
          <p:cNvSpPr>
            <a:spLocks noChangeArrowheads="1"/>
          </p:cNvSpPr>
          <p:nvPr/>
        </p:nvSpPr>
        <p:spPr bwMode="auto">
          <a:xfrm>
            <a:off x="8416925" y="5189538"/>
            <a:ext cx="152400" cy="152400"/>
          </a:xfrm>
          <a:prstGeom prst="ellipse">
            <a:avLst/>
          </a:prstGeom>
          <a:solidFill>
            <a:srgbClr val="CC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5" name="Straight Arrow Connector 24"/>
          <p:cNvCxnSpPr>
            <a:cxnSpLocks noChangeShapeType="1"/>
          </p:cNvCxnSpPr>
          <p:nvPr/>
        </p:nvCxnSpPr>
        <p:spPr bwMode="auto">
          <a:xfrm rot="5400000" flipH="1" flipV="1">
            <a:off x="8458201" y="4953000"/>
            <a:ext cx="457200" cy="3175"/>
          </a:xfrm>
          <a:prstGeom prst="straightConnector1">
            <a:avLst/>
          </a:prstGeom>
          <a:noFill/>
          <a:ln w="15875" algn="ctr">
            <a:solidFill>
              <a:srgbClr val="33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TextBox 25"/>
          <p:cNvSpPr txBox="1">
            <a:spLocks noChangeArrowheads="1"/>
          </p:cNvSpPr>
          <p:nvPr/>
        </p:nvSpPr>
        <p:spPr bwMode="auto">
          <a:xfrm>
            <a:off x="8124825" y="4495800"/>
            <a:ext cx="1019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400" b="1" dirty="0">
                <a:solidFill>
                  <a:srgbClr val="FF0000"/>
                </a:solidFill>
              </a:rPr>
              <a:t>0.0014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3348830" y="3557587"/>
          <a:ext cx="2519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Equation" r:id="rId3" imgW="1079500" imgH="876300" progId="Equation.3">
                  <p:embed/>
                </p:oleObj>
              </mc:Choice>
              <mc:Fallback>
                <p:oleObj name="Equation" r:id="rId3" imgW="10795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830" y="3557587"/>
                        <a:ext cx="2519363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44312" y="4926439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600" dirty="0">
                <a:solidFill>
                  <a:srgbClr val="3333CC"/>
                </a:solidFill>
              </a:rPr>
              <a:t>Therefore, with </a:t>
            </a:r>
            <a:r>
              <a:rPr lang="el-GR" altLang="en-US" sz="1600" dirty="0">
                <a:solidFill>
                  <a:srgbClr val="3333CC"/>
                </a:solidFill>
              </a:rPr>
              <a:t>μ</a:t>
            </a:r>
            <a:r>
              <a:rPr lang="en-US" altLang="en-US" sz="1600" baseline="-25000" dirty="0">
                <a:solidFill>
                  <a:srgbClr val="3333CC"/>
                </a:solidFill>
              </a:rPr>
              <a:t>0</a:t>
            </a:r>
            <a:r>
              <a:rPr lang="en-US" altLang="en-US" sz="1600" dirty="0">
                <a:solidFill>
                  <a:srgbClr val="3333CC"/>
                </a:solidFill>
              </a:rPr>
              <a:t>=4.8, x=4.9 is an outlier.</a:t>
            </a:r>
          </a:p>
        </p:txBody>
      </p:sp>
      <p:sp>
        <p:nvSpPr>
          <p:cNvPr id="21" name="Left Brace 2"/>
          <p:cNvSpPr>
            <a:spLocks/>
          </p:cNvSpPr>
          <p:nvPr/>
        </p:nvSpPr>
        <p:spPr bwMode="auto">
          <a:xfrm>
            <a:off x="2517600" y="5031214"/>
            <a:ext cx="228600" cy="731837"/>
          </a:xfrm>
          <a:prstGeom prst="leftBrace">
            <a:avLst>
              <a:gd name="adj1" fmla="val 8330"/>
              <a:gd name="adj2" fmla="val 50000"/>
            </a:avLst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22" name="Straight Connector 11"/>
          <p:cNvCxnSpPr>
            <a:cxnSpLocks noChangeShapeType="1"/>
          </p:cNvCxnSpPr>
          <p:nvPr/>
        </p:nvCxnSpPr>
        <p:spPr bwMode="auto">
          <a:xfrm>
            <a:off x="1260300" y="5264150"/>
            <a:ext cx="152400" cy="1588"/>
          </a:xfrm>
          <a:prstGeom prst="line">
            <a:avLst/>
          </a:prstGeom>
          <a:noFill/>
          <a:ln w="9525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023" y="65880"/>
            <a:ext cx="5010627" cy="1458119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42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153400" cy="3810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000" b="1" i="1" dirty="0">
                <a:latin typeface="Arial" panose="020B0604020202020204" pitchFamily="34" charset="0"/>
              </a:rPr>
              <a:t> (population mean)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MBC638-Chernobai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Verdana" panose="020B0604030504040204" pitchFamily="34" charset="0"/>
              </a:rPr>
              <a:t>Lecture 13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0D70581-4185-4AB0-9A19-4BD66D642BB8}" type="slidenum">
              <a:rPr lang="en-US" altLang="en-US" sz="1200" smtClean="0"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Today: Hypothesis testing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ChangeArrowheads="1"/>
          </p:cNvSpPr>
          <p:nvPr/>
        </p:nvSpPr>
        <p:spPr bwMode="auto">
          <a:xfrm>
            <a:off x="2362200" y="5143500"/>
            <a:ext cx="4876800" cy="685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softEdge rad="12700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794EBC0-DEEC-495A-9411-C5F9A5AB351F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12295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83058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latin typeface="+mn-lt"/>
              </a:rPr>
              <a:t>Statistical Procedure:</a:t>
            </a:r>
          </a:p>
          <a:p>
            <a:pPr>
              <a:spcBef>
                <a:spcPct val="50000"/>
              </a:spcBef>
              <a:spcAft>
                <a:spcPts val="600"/>
              </a:spcAft>
              <a:defRPr/>
            </a:pPr>
            <a:endParaRPr lang="en-US" sz="2000" i="1" u="sng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u="sng" dirty="0">
                <a:solidFill>
                  <a:srgbClr val="009900"/>
                </a:solidFill>
                <a:latin typeface="+mn-lt"/>
              </a:rPr>
              <a:t>Step 4:</a:t>
            </a:r>
            <a:r>
              <a:rPr lang="en-US" sz="2000" dirty="0">
                <a:solidFill>
                  <a:srgbClr val="0099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Compare </a:t>
            </a:r>
            <a:r>
              <a:rPr lang="en-US" sz="2000" i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-value with </a:t>
            </a:r>
            <a:r>
              <a:rPr lang="el-GR" sz="24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α</a:t>
            </a:r>
            <a:r>
              <a:rPr lang="en-US" sz="2400" dirty="0">
                <a:solidFill>
                  <a:srgbClr val="0099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9900"/>
                </a:solidFill>
                <a:latin typeface="+mn-lt"/>
                <a:cs typeface="Times New Roman" pitchFamily="18" charset="0"/>
              </a:rPr>
              <a:t>and state your conclusions</a:t>
            </a:r>
            <a:r>
              <a:rPr lang="en-US" sz="2400" dirty="0">
                <a:solidFill>
                  <a:srgbClr val="009900"/>
                </a:solidFill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sz="2400" dirty="0">
              <a:solidFill>
                <a:srgbClr val="009900"/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l-GR" sz="2000" b="1" i="1" dirty="0">
                <a:solidFill>
                  <a:srgbClr val="00B0F0"/>
                </a:solidFill>
                <a:latin typeface="+mn-lt"/>
                <a:cs typeface="Times New Roman" pitchFamily="18" charset="0"/>
              </a:rPr>
              <a:t>α</a:t>
            </a:r>
            <a:r>
              <a:rPr lang="en-US" b="1" i="1" dirty="0">
                <a:latin typeface="+mn-lt"/>
                <a:cs typeface="Times New Roman" pitchFamily="18" charset="0"/>
              </a:rPr>
              <a:t>                </a:t>
            </a:r>
            <a:r>
              <a:rPr lang="en-US" dirty="0">
                <a:latin typeface="+mn-lt"/>
                <a:cs typeface="Times New Roman" pitchFamily="18" charset="0"/>
              </a:rPr>
              <a:t>=</a:t>
            </a:r>
            <a:r>
              <a:rPr lang="en-US" b="1" i="1" dirty="0">
                <a:latin typeface="+mn-lt"/>
                <a:cs typeface="Times New Roman" pitchFamily="18" charset="0"/>
              </a:rPr>
              <a:t> </a:t>
            </a:r>
            <a:r>
              <a:rPr lang="en-US" dirty="0">
                <a:latin typeface="+mn-lt"/>
                <a:cs typeface="Times New Roman" pitchFamily="18" charset="0"/>
              </a:rPr>
              <a:t>the maximum error you are willing to accept (is given).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b="1" i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p</a:t>
            </a:r>
            <a:r>
              <a:rPr 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-value</a:t>
            </a:r>
            <a:r>
              <a:rPr lang="en-US" dirty="0">
                <a:latin typeface="+mn-lt"/>
                <a:cs typeface="Times New Roman" pitchFamily="18" charset="0"/>
              </a:rPr>
              <a:t>     = the “actual error from the sample” = the measure of evidence against the 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Times New Roman" pitchFamily="18" charset="0"/>
              </a:rPr>
              <a:t>                      null hypothesis H</a:t>
            </a:r>
            <a:r>
              <a:rPr lang="en-US" baseline="-25000" dirty="0">
                <a:latin typeface="+mn-lt"/>
                <a:cs typeface="Times New Roman" pitchFamily="18" charset="0"/>
              </a:rPr>
              <a:t>0</a:t>
            </a:r>
            <a:r>
              <a:rPr lang="en-US" dirty="0">
                <a:latin typeface="+mn-lt"/>
                <a:cs typeface="Times New Roman" pitchFamily="18" charset="0"/>
              </a:rPr>
              <a:t>. Smaller </a:t>
            </a:r>
            <a:r>
              <a:rPr lang="en-US" i="1" dirty="0">
                <a:latin typeface="+mn-lt"/>
                <a:cs typeface="Times New Roman" pitchFamily="18" charset="0"/>
              </a:rPr>
              <a:t>p</a:t>
            </a:r>
            <a:r>
              <a:rPr lang="en-US" dirty="0">
                <a:latin typeface="+mn-lt"/>
                <a:cs typeface="Times New Roman" pitchFamily="18" charset="0"/>
              </a:rPr>
              <a:t>-values indicate more evidence against H</a:t>
            </a:r>
            <a:r>
              <a:rPr lang="en-US" baseline="-25000" dirty="0">
                <a:latin typeface="+mn-lt"/>
                <a:cs typeface="Times New Roman" pitchFamily="18" charset="0"/>
              </a:rPr>
              <a:t>0 </a:t>
            </a:r>
            <a:r>
              <a:rPr lang="en-US" dirty="0">
                <a:latin typeface="+mn-lt"/>
                <a:cs typeface="Times New Roman" pitchFamily="18" charset="0"/>
              </a:rPr>
              <a:t> . </a:t>
            </a:r>
          </a:p>
          <a:p>
            <a:pPr>
              <a:spcBef>
                <a:spcPts val="1800"/>
              </a:spcBef>
              <a:spcAft>
                <a:spcPts val="0"/>
              </a:spcAft>
              <a:defRPr/>
            </a:pPr>
            <a:endParaRPr lang="en-US" i="1" u="sng" dirty="0">
              <a:latin typeface="+mn-lt"/>
              <a:cs typeface="Times New Roman" pitchFamily="18" charset="0"/>
            </a:endParaRPr>
          </a:p>
          <a:p>
            <a:pPr>
              <a:spcBef>
                <a:spcPts val="18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9900"/>
                </a:solidFill>
                <a:latin typeface="+mn-lt"/>
                <a:cs typeface="Times New Roman" pitchFamily="18" charset="0"/>
              </a:rPr>
              <a:t>Decision rule:</a:t>
            </a:r>
            <a:r>
              <a:rPr lang="en-US" i="1" dirty="0">
                <a:latin typeface="+mn-lt"/>
                <a:cs typeface="Times New Roman" pitchFamily="18" charset="0"/>
              </a:rPr>
              <a:t>		</a:t>
            </a:r>
            <a:r>
              <a:rPr lang="en-US" sz="2400" dirty="0">
                <a:latin typeface="+mj-lt"/>
                <a:cs typeface="Times New Roman" pitchFamily="18" charset="0"/>
              </a:rPr>
              <a:t>Reject H</a:t>
            </a:r>
            <a:r>
              <a:rPr lang="en-US" sz="2400" baseline="-25000" dirty="0">
                <a:latin typeface="+mj-lt"/>
                <a:cs typeface="Times New Roman" pitchFamily="18" charset="0"/>
              </a:rPr>
              <a:t>0</a:t>
            </a:r>
            <a:r>
              <a:rPr lang="en-US" sz="2400" dirty="0">
                <a:latin typeface="+mj-lt"/>
                <a:cs typeface="Times New Roman" pitchFamily="18" charset="0"/>
              </a:rPr>
              <a:t> if 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p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-value</a:t>
            </a:r>
            <a:r>
              <a:rPr lang="en-US" sz="2400" dirty="0">
                <a:latin typeface="+mj-lt"/>
                <a:cs typeface="Times New Roman" pitchFamily="18" charset="0"/>
              </a:rPr>
              <a:t> &lt; </a:t>
            </a:r>
            <a:r>
              <a:rPr lang="el-GR" sz="24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39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1D39693-434E-479B-90FB-012CCC70723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15366" name="Text Box 27"/>
          <p:cNvSpPr txBox="1">
            <a:spLocks noChangeArrowheads="1"/>
          </p:cNvSpPr>
          <p:nvPr/>
        </p:nvSpPr>
        <p:spPr bwMode="auto">
          <a:xfrm>
            <a:off x="533400" y="1752045"/>
            <a:ext cx="8610600" cy="472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 car dealer calculated that the company must average more than 4.8% profit on the sales of its new cars to cover its expenses. A </a:t>
            </a:r>
            <a:r>
              <a:rPr lang="en-US" i="1" dirty="0">
                <a:latin typeface="+mn-lt"/>
              </a:rPr>
              <a:t>random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sample</a:t>
            </a:r>
            <a:r>
              <a:rPr lang="en-US" dirty="0">
                <a:latin typeface="+mn-lt"/>
              </a:rPr>
              <a:t> of 80 cars produced an average profit of 4.9% per car. The historical standard deviation is known to be 0.3%. 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/>
            </a:pPr>
            <a:endParaRPr lang="en-US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dirty="0">
                <a:latin typeface="+mn-lt"/>
              </a:rPr>
              <a:t>Based on the observed sample mean, does the data provide sufficient evidence to indicate that the sales policy is achieving a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true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mean profit exceeding 4.8% per car</a:t>
            </a:r>
            <a:r>
              <a:rPr lang="en-US" dirty="0">
                <a:latin typeface="+mn-lt"/>
              </a:rPr>
              <a:t>? Use </a:t>
            </a:r>
            <a:r>
              <a:rPr lang="el-GR" dirty="0">
                <a:solidFill>
                  <a:srgbClr val="00B0F0"/>
                </a:solidFill>
                <a:latin typeface="+mn-lt"/>
                <a:cs typeface="Times New Roman" pitchFamily="18" charset="0"/>
              </a:rPr>
              <a:t>α</a:t>
            </a:r>
            <a:r>
              <a:rPr lang="en-US" dirty="0">
                <a:solidFill>
                  <a:srgbClr val="00B0F0"/>
                </a:solidFill>
                <a:latin typeface="+mn-lt"/>
                <a:cs typeface="Times New Roman" pitchFamily="18" charset="0"/>
              </a:rPr>
              <a:t>=1%.</a:t>
            </a:r>
            <a:endParaRPr lang="en-US" dirty="0">
              <a:solidFill>
                <a:srgbClr val="00B0F0"/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/>
            </a:pPr>
            <a:endParaRPr lang="en-US" dirty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u="sng" dirty="0">
                <a:latin typeface="+mn-lt"/>
              </a:rPr>
              <a:t>Step 1</a:t>
            </a:r>
            <a:r>
              <a:rPr lang="en-US" dirty="0">
                <a:latin typeface="+mn-lt"/>
              </a:rPr>
              <a:t>: 	</a:t>
            </a: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µ ≤ 4.8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/>
              <a:t>		H</a:t>
            </a:r>
            <a:r>
              <a:rPr lang="en-US" baseline="-25000" dirty="0"/>
              <a:t>A</a:t>
            </a:r>
            <a:r>
              <a:rPr lang="en-US" dirty="0"/>
              <a:t>: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µ &gt; 4.8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u="sng" dirty="0">
                <a:latin typeface="+mn-lt"/>
                <a:cs typeface="Times New Roman" pitchFamily="18" charset="0"/>
              </a:rPr>
              <a:t>Step 2</a:t>
            </a:r>
            <a:r>
              <a:rPr lang="en-US" dirty="0">
                <a:latin typeface="+mn-lt"/>
                <a:cs typeface="Times New Roman" pitchFamily="18" charset="0"/>
              </a:rPr>
              <a:t>:     Compute test statistic: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latin typeface="+mn-lt"/>
                <a:cs typeface="Times New Roman" pitchFamily="18" charset="0"/>
              </a:rPr>
              <a:t>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u="sng" dirty="0">
                <a:latin typeface="+mn-lt"/>
                <a:cs typeface="Times New Roman" pitchFamily="18" charset="0"/>
              </a:rPr>
              <a:t>Step 3</a:t>
            </a:r>
            <a:r>
              <a:rPr lang="en-US" dirty="0">
                <a:latin typeface="+mn-lt"/>
                <a:cs typeface="Times New Roman" pitchFamily="18" charset="0"/>
              </a:rPr>
              <a:t>:     Compute </a:t>
            </a:r>
            <a:r>
              <a:rPr lang="en-US" i="1" dirty="0">
                <a:latin typeface="+mn-lt"/>
                <a:cs typeface="Times New Roman" pitchFamily="18" charset="0"/>
              </a:rPr>
              <a:t>p</a:t>
            </a:r>
            <a:r>
              <a:rPr lang="en-US" dirty="0">
                <a:latin typeface="+mn-lt"/>
                <a:cs typeface="Times New Roman" pitchFamily="18" charset="0"/>
              </a:rPr>
              <a:t>-value: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  <a:cs typeface="Times New Roman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u="sng" dirty="0">
                <a:latin typeface="+mn-lt"/>
                <a:cs typeface="Times New Roman" pitchFamily="18" charset="0"/>
              </a:rPr>
              <a:t>Step 4</a:t>
            </a:r>
            <a:r>
              <a:rPr lang="en-US" dirty="0">
                <a:latin typeface="+mn-lt"/>
                <a:cs typeface="Times New Roman" pitchFamily="18" charset="0"/>
              </a:rPr>
              <a:t>:     Compare </a:t>
            </a:r>
            <a:r>
              <a:rPr lang="en-US" i="1" dirty="0">
                <a:latin typeface="+mn-lt"/>
                <a:cs typeface="Times New Roman" pitchFamily="18" charset="0"/>
              </a:rPr>
              <a:t>p</a:t>
            </a:r>
            <a:r>
              <a:rPr lang="en-US" dirty="0">
                <a:latin typeface="+mn-lt"/>
                <a:cs typeface="Times New Roman" pitchFamily="18" charset="0"/>
              </a:rPr>
              <a:t>-value=0.0014 with </a:t>
            </a:r>
            <a:r>
              <a:rPr lang="el-GR" dirty="0">
                <a:solidFill>
                  <a:srgbClr val="00B0F0"/>
                </a:solidFill>
                <a:latin typeface="+mn-lt"/>
                <a:cs typeface="Times New Roman" pitchFamily="18" charset="0"/>
              </a:rPr>
              <a:t>α</a:t>
            </a:r>
            <a:r>
              <a:rPr lang="en-US" dirty="0">
                <a:solidFill>
                  <a:srgbClr val="00B0F0"/>
                </a:solidFill>
                <a:latin typeface="+mn-lt"/>
                <a:cs typeface="Times New Roman" pitchFamily="18" charset="0"/>
              </a:rPr>
              <a:t>=0.01</a:t>
            </a:r>
            <a:r>
              <a:rPr lang="en-US" dirty="0">
                <a:latin typeface="+mn-lt"/>
                <a:cs typeface="Times New Roman" pitchFamily="18" charset="0"/>
              </a:rPr>
              <a:t>. </a:t>
            </a:r>
            <a:r>
              <a:rPr lang="en-US" i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P</a:t>
            </a:r>
            <a:r>
              <a:rPr 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-value &lt; </a:t>
            </a:r>
            <a:r>
              <a:rPr lang="el-GR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α</a:t>
            </a:r>
            <a:r>
              <a:rPr 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. </a:t>
            </a:r>
            <a:r>
              <a:rPr 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Reject H</a:t>
            </a:r>
            <a:r>
              <a:rPr lang="en-US" b="1" baseline="-25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0</a:t>
            </a:r>
            <a:r>
              <a:rPr lang="en-US" dirty="0">
                <a:latin typeface="+mn-lt"/>
                <a:cs typeface="Times New Roman" pitchFamily="18" charset="0"/>
              </a:rPr>
              <a:t>. </a:t>
            </a:r>
            <a:r>
              <a:rPr 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We have </a:t>
            </a:r>
            <a:r>
              <a:rPr 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sufficient evidence </a:t>
            </a:r>
            <a:r>
              <a:rPr 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to conclude that the company is indeed achieving policy of over 4.8% average profit per car.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16" name="TextBox 2"/>
          <p:cNvSpPr txBox="1">
            <a:spLocks noChangeArrowheads="1"/>
          </p:cNvSpPr>
          <p:nvPr/>
        </p:nvSpPr>
        <p:spPr bwMode="auto">
          <a:xfrm>
            <a:off x="304800" y="1382713"/>
            <a:ext cx="2514600" cy="36933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summary</a:t>
            </a:r>
          </a:p>
        </p:txBody>
      </p:sp>
      <p:graphicFrame>
        <p:nvGraphicFramePr>
          <p:cNvPr id="174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492944"/>
              </p:ext>
            </p:extLst>
          </p:nvPr>
        </p:nvGraphicFramePr>
        <p:xfrm>
          <a:off x="4224337" y="4931492"/>
          <a:ext cx="44672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4" imgW="3111480" imgH="457200" progId="Equation.3">
                  <p:embed/>
                </p:oleObj>
              </mc:Choice>
              <mc:Fallback>
                <p:oleObj name="Equation" r:id="rId4" imgW="31114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7" y="4931492"/>
                        <a:ext cx="44672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947088"/>
              </p:ext>
            </p:extLst>
          </p:nvPr>
        </p:nvGraphicFramePr>
        <p:xfrm>
          <a:off x="4248944" y="4338704"/>
          <a:ext cx="18415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6" imgW="1282680" imgH="419040" progId="Equation.3">
                  <p:embed/>
                </p:oleObj>
              </mc:Choice>
              <mc:Fallback>
                <p:oleObj name="Equation" r:id="rId6" imgW="1282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944" y="4338704"/>
                        <a:ext cx="18415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3505200" y="4114800"/>
            <a:ext cx="228600" cy="304800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54588" y="5107704"/>
            <a:ext cx="228600" cy="304800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023" y="65880"/>
            <a:ext cx="5010627" cy="1458119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738106D-FF83-4583-86A7-3191C7F8D384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442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97013"/>
            <a:ext cx="6753225" cy="45744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43B23C6-7302-4BE8-9970-B98750CA8A79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b="1" dirty="0">
                <a:latin typeface="+mn-lt"/>
              </a:rPr>
              <a:t>Case 1:</a:t>
            </a:r>
            <a:r>
              <a:rPr lang="en-US" sz="2000" dirty="0">
                <a:latin typeface="+mn-lt"/>
              </a:rPr>
              <a:t>       </a:t>
            </a:r>
            <a:r>
              <a:rPr lang="el-GR" sz="2000" b="1" dirty="0">
                <a:latin typeface="+mn-lt"/>
              </a:rPr>
              <a:t>σ</a:t>
            </a:r>
            <a:r>
              <a:rPr lang="en-US" sz="2000" b="1" dirty="0">
                <a:latin typeface="+mn-lt"/>
              </a:rPr>
              <a:t> is known</a:t>
            </a:r>
            <a:r>
              <a:rPr lang="en-US" sz="2000" dirty="0">
                <a:latin typeface="+mn-lt"/>
              </a:rPr>
              <a:t>    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n-lt"/>
              </a:rPr>
              <a:t>	Use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Standard Normal</a:t>
            </a:r>
            <a:r>
              <a:rPr lang="en-US" sz="2000" dirty="0">
                <a:latin typeface="+mn-lt"/>
              </a:rPr>
              <a:t>.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endParaRPr lang="en-US" sz="2000" b="1" dirty="0">
              <a:latin typeface="+mn-lt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b="1" dirty="0">
                <a:latin typeface="+mn-lt"/>
              </a:rPr>
              <a:t>Case 2:</a:t>
            </a:r>
            <a:r>
              <a:rPr lang="en-US" sz="2000" dirty="0">
                <a:latin typeface="+mn-lt"/>
              </a:rPr>
              <a:t>       </a:t>
            </a:r>
            <a:r>
              <a:rPr lang="el-GR" sz="2000" b="1" dirty="0">
                <a:latin typeface="+mn-lt"/>
              </a:rPr>
              <a:t>σ</a:t>
            </a:r>
            <a:r>
              <a:rPr lang="en-US" sz="2000" b="1" dirty="0">
                <a:latin typeface="+mn-lt"/>
              </a:rPr>
              <a:t> is unknown, n≥30</a:t>
            </a:r>
            <a:r>
              <a:rPr lang="en-US" sz="2000" dirty="0">
                <a:latin typeface="+mn-lt"/>
              </a:rPr>
              <a:t>    </a:t>
            </a:r>
          </a:p>
          <a:p>
            <a:pPr marL="914400">
              <a:spcBef>
                <a:spcPct val="50000"/>
              </a:spcBef>
              <a:defRPr/>
            </a:pPr>
            <a:r>
              <a:rPr lang="en-US" sz="2000" dirty="0">
                <a:latin typeface="+mn-lt"/>
              </a:rPr>
              <a:t>Same as “case 1”, but use </a:t>
            </a:r>
            <a:r>
              <a:rPr lang="en-US" sz="2000" i="1" dirty="0">
                <a:latin typeface="+mn-lt"/>
              </a:rPr>
              <a:t>s</a:t>
            </a:r>
            <a:r>
              <a:rPr lang="en-US" sz="2000" dirty="0">
                <a:latin typeface="+mn-lt"/>
              </a:rPr>
              <a:t> instead of </a:t>
            </a:r>
            <a:r>
              <a:rPr lang="el-GR" sz="2000" i="1" dirty="0">
                <a:latin typeface="+mn-lt"/>
              </a:rPr>
              <a:t>σ</a:t>
            </a:r>
            <a:r>
              <a:rPr lang="en-US" sz="2000" dirty="0">
                <a:latin typeface="+mn-lt"/>
              </a:rPr>
              <a:t>. Use </a:t>
            </a: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 distribution</a:t>
            </a:r>
            <a:r>
              <a:rPr lang="en-US" sz="2000" dirty="0">
                <a:latin typeface="+mn-lt"/>
              </a:rPr>
              <a:t> (can also use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Standard Normal</a:t>
            </a:r>
            <a:r>
              <a:rPr lang="en-US" sz="2000" dirty="0">
                <a:latin typeface="+mn-lt"/>
              </a:rPr>
              <a:t> to approximate).</a:t>
            </a:r>
          </a:p>
          <a:p>
            <a:pPr>
              <a:spcBef>
                <a:spcPct val="50000"/>
              </a:spcBef>
              <a:defRPr/>
            </a:pPr>
            <a:endParaRPr lang="en-US" sz="20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b="1" dirty="0">
                <a:latin typeface="+mn-lt"/>
              </a:rPr>
              <a:t>Case 3:</a:t>
            </a:r>
            <a:r>
              <a:rPr lang="en-US" sz="2000" dirty="0">
                <a:latin typeface="+mn-lt"/>
              </a:rPr>
              <a:t>       </a:t>
            </a:r>
            <a:r>
              <a:rPr lang="el-GR" sz="2000" b="1" dirty="0">
                <a:latin typeface="+mn-lt"/>
              </a:rPr>
              <a:t>σ</a:t>
            </a:r>
            <a:r>
              <a:rPr lang="en-US" sz="2000" b="1" dirty="0">
                <a:latin typeface="+mn-lt"/>
              </a:rPr>
              <a:t> is unknown, n&lt;30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n-lt"/>
              </a:rPr>
              <a:t>	Use </a:t>
            </a:r>
            <a:r>
              <a:rPr lang="en-US" sz="2000" i="1" dirty="0">
                <a:latin typeface="+mn-lt"/>
              </a:rPr>
              <a:t>s</a:t>
            </a:r>
            <a:r>
              <a:rPr lang="en-US" sz="2000" dirty="0">
                <a:latin typeface="+mn-lt"/>
              </a:rPr>
              <a:t> instead of </a:t>
            </a:r>
            <a:r>
              <a:rPr lang="el-GR" sz="2000" i="1" dirty="0">
                <a:latin typeface="+mn-lt"/>
              </a:rPr>
              <a:t>σ</a:t>
            </a:r>
            <a:r>
              <a:rPr lang="en-US" sz="2000" dirty="0">
                <a:latin typeface="+mn-lt"/>
              </a:rPr>
              <a:t>, and use </a:t>
            </a: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 distribution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d.f.</a:t>
            </a:r>
            <a:r>
              <a:rPr lang="en-US" sz="2000" dirty="0">
                <a:latin typeface="+mn-lt"/>
              </a:rPr>
              <a:t> =n-1.</a:t>
            </a:r>
            <a:endParaRPr lang="el-GR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23E2FC7-3798-450B-853B-E16E01863BC9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52400" y="1941513"/>
            <a:ext cx="8686800" cy="400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95000"/>
              </a:lnSpc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dirty="0">
                <a:latin typeface="+mn-lt"/>
              </a:rPr>
              <a:t>Annual per capita consumption of milk is 21.6 gallons (</a:t>
            </a:r>
            <a:r>
              <a:rPr lang="en-US" i="1" dirty="0">
                <a:latin typeface="+mn-lt"/>
              </a:rPr>
              <a:t>Statistical Abstract of the United States </a:t>
            </a:r>
            <a:r>
              <a:rPr lang="en-US" dirty="0">
                <a:latin typeface="+mn-lt"/>
              </a:rPr>
              <a:t>2006). A sample of </a:t>
            </a:r>
            <a:r>
              <a:rPr lang="en-US" b="1" dirty="0">
                <a:latin typeface="+mn-lt"/>
              </a:rPr>
              <a:t>76</a:t>
            </a:r>
            <a:r>
              <a:rPr lang="en-US" dirty="0">
                <a:latin typeface="+mn-lt"/>
              </a:rPr>
              <a:t> individuals from the coastal town of Santa Barbara showed an average annual consumption of 24.1 gallons with a standard deviation of 4.8. Based on this observation, you believe milk consumption is higher on the west coast and would like to test this hypothesis. </a:t>
            </a:r>
          </a:p>
          <a:p>
            <a:pPr marL="457200" indent="-457200" algn="just">
              <a:lnSpc>
                <a:spcPct val="95000"/>
              </a:lnSpc>
              <a:spcBef>
                <a:spcPct val="50000"/>
              </a:spcBef>
              <a:buFontTx/>
              <a:buAutoNum type="alphaLcParenR"/>
              <a:defRPr/>
            </a:pPr>
            <a:r>
              <a:rPr lang="en-US" dirty="0">
                <a:latin typeface="+mn-lt"/>
              </a:rPr>
              <a:t>Using </a:t>
            </a:r>
            <a:r>
              <a:rPr lang="el-GR" dirty="0">
                <a:latin typeface="+mn-lt"/>
              </a:rPr>
              <a:t>α</a:t>
            </a:r>
            <a:r>
              <a:rPr lang="en-US" dirty="0">
                <a:latin typeface="+mn-lt"/>
              </a:rPr>
              <a:t>=0.05, determine whether this sample provides enough evidence to conclude that the average annual consumption of milk in Santa Barbara is </a:t>
            </a:r>
            <a:r>
              <a:rPr lang="en-US" i="1" dirty="0">
                <a:solidFill>
                  <a:srgbClr val="7030A0"/>
                </a:solidFill>
                <a:latin typeface="+mn-lt"/>
              </a:rPr>
              <a:t>higher</a:t>
            </a:r>
            <a:r>
              <a:rPr lang="en-US" i="1" dirty="0">
                <a:latin typeface="+mn-lt"/>
              </a:rPr>
              <a:t> than </a:t>
            </a:r>
            <a:r>
              <a:rPr lang="en-US" dirty="0">
                <a:latin typeface="+mn-lt"/>
              </a:rPr>
              <a:t>the national average.</a:t>
            </a:r>
          </a:p>
          <a:p>
            <a:pPr marL="457200" indent="-457200" algn="just">
              <a:lnSpc>
                <a:spcPct val="95000"/>
              </a:lnSpc>
              <a:spcBef>
                <a:spcPct val="50000"/>
              </a:spcBef>
              <a:buFontTx/>
              <a:buAutoNum type="alphaLcParenR"/>
              <a:defRPr/>
            </a:pPr>
            <a:r>
              <a:rPr lang="en-US" dirty="0">
                <a:latin typeface="+mn-lt"/>
              </a:rPr>
              <a:t>Using </a:t>
            </a:r>
            <a:r>
              <a:rPr lang="el-GR" dirty="0">
                <a:latin typeface="+mn-lt"/>
              </a:rPr>
              <a:t>α</a:t>
            </a:r>
            <a:r>
              <a:rPr lang="en-US" dirty="0">
                <a:latin typeface="+mn-lt"/>
              </a:rPr>
              <a:t>=0.05, determine whether this sample provides enough evidence to conclude that the average annual consumption of milk in Santa Barbara is </a:t>
            </a:r>
            <a:r>
              <a:rPr lang="en-US" i="1" dirty="0">
                <a:solidFill>
                  <a:srgbClr val="7030A0"/>
                </a:solidFill>
                <a:latin typeface="+mn-lt"/>
              </a:rPr>
              <a:t>different from </a:t>
            </a:r>
            <a:r>
              <a:rPr lang="en-US" dirty="0">
                <a:latin typeface="+mn-lt"/>
              </a:rPr>
              <a:t>the national average.</a:t>
            </a:r>
          </a:p>
          <a:p>
            <a:pPr marL="457200" indent="-457200" algn="just">
              <a:lnSpc>
                <a:spcPct val="95000"/>
              </a:lnSpc>
              <a:spcBef>
                <a:spcPct val="50000"/>
              </a:spcBef>
              <a:buFontTx/>
              <a:buAutoNum type="alphaLcParenR"/>
              <a:defRPr/>
            </a:pPr>
            <a:r>
              <a:rPr lang="en-US" dirty="0">
                <a:latin typeface="+mn-lt"/>
              </a:rPr>
              <a:t>Construct a 95%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confidence interval </a:t>
            </a:r>
            <a:r>
              <a:rPr lang="en-US" dirty="0">
                <a:latin typeface="+mn-lt"/>
              </a:rPr>
              <a:t>for the average annual consumption of milk in Santa Barbara. Can you see how this interval reinforces your conclusion in part b)?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8" name="TextBox 2"/>
          <p:cNvSpPr txBox="1">
            <a:spLocks noChangeArrowheads="1"/>
          </p:cNvSpPr>
          <p:nvPr/>
        </p:nvSpPr>
        <p:spPr bwMode="auto">
          <a:xfrm>
            <a:off x="304800" y="1382713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19772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23E2FC7-3798-450B-853B-E16E01863BC9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52400" y="1941513"/>
            <a:ext cx="8686800" cy="400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95000"/>
              </a:lnSpc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dirty="0">
                <a:latin typeface="+mn-lt"/>
              </a:rPr>
              <a:t>Annual per capita consumption of milk is 21.6 gallons (</a:t>
            </a:r>
            <a:r>
              <a:rPr lang="en-US" i="1" dirty="0">
                <a:latin typeface="+mn-lt"/>
              </a:rPr>
              <a:t>Statistical Abstract of the United States </a:t>
            </a:r>
            <a:r>
              <a:rPr lang="en-US" dirty="0">
                <a:latin typeface="+mn-lt"/>
              </a:rPr>
              <a:t>2006). A sample of </a:t>
            </a:r>
            <a:r>
              <a:rPr lang="en-US" b="1" dirty="0">
                <a:latin typeface="+mn-lt"/>
              </a:rPr>
              <a:t>16</a:t>
            </a:r>
            <a:r>
              <a:rPr lang="en-US" dirty="0">
                <a:latin typeface="+mn-lt"/>
              </a:rPr>
              <a:t> individuals from the coastal town of Santa Barbara showed an average annual consumption of 24.1 gallons with a standard deviation of 4.8. Based on this observation, you believe milk consumption is higher on the west coast and would like to test this hypothesis. </a:t>
            </a:r>
          </a:p>
          <a:p>
            <a:pPr marL="457200" indent="-457200" algn="just">
              <a:lnSpc>
                <a:spcPct val="95000"/>
              </a:lnSpc>
              <a:spcBef>
                <a:spcPct val="50000"/>
              </a:spcBef>
              <a:buFontTx/>
              <a:buAutoNum type="alphaLcParenR"/>
              <a:defRPr/>
            </a:pPr>
            <a:r>
              <a:rPr lang="en-US" dirty="0">
                <a:latin typeface="+mn-lt"/>
              </a:rPr>
              <a:t>Using </a:t>
            </a:r>
            <a:r>
              <a:rPr lang="el-GR" dirty="0">
                <a:latin typeface="+mn-lt"/>
              </a:rPr>
              <a:t>α</a:t>
            </a:r>
            <a:r>
              <a:rPr lang="en-US" dirty="0">
                <a:latin typeface="+mn-lt"/>
              </a:rPr>
              <a:t>=0.05, determine whether this sample provides enough evidence to conclude that the average annual consumption of milk in Santa Barbara is </a:t>
            </a:r>
            <a:r>
              <a:rPr lang="en-US" i="1" dirty="0">
                <a:solidFill>
                  <a:srgbClr val="7030A0"/>
                </a:solidFill>
                <a:latin typeface="+mn-lt"/>
              </a:rPr>
              <a:t>higher</a:t>
            </a:r>
            <a:r>
              <a:rPr lang="en-US" i="1" dirty="0">
                <a:latin typeface="+mn-lt"/>
              </a:rPr>
              <a:t> than </a:t>
            </a:r>
            <a:r>
              <a:rPr lang="en-US" dirty="0">
                <a:latin typeface="+mn-lt"/>
              </a:rPr>
              <a:t>the national average.</a:t>
            </a:r>
          </a:p>
          <a:p>
            <a:pPr marL="457200" indent="-457200" algn="just">
              <a:lnSpc>
                <a:spcPct val="95000"/>
              </a:lnSpc>
              <a:spcBef>
                <a:spcPct val="50000"/>
              </a:spcBef>
              <a:buFontTx/>
              <a:buAutoNum type="alphaLcParenR"/>
              <a:defRPr/>
            </a:pPr>
            <a:r>
              <a:rPr lang="en-US" dirty="0">
                <a:latin typeface="+mn-lt"/>
              </a:rPr>
              <a:t>Using </a:t>
            </a:r>
            <a:r>
              <a:rPr lang="el-GR" dirty="0">
                <a:latin typeface="+mn-lt"/>
              </a:rPr>
              <a:t>α</a:t>
            </a:r>
            <a:r>
              <a:rPr lang="en-US" dirty="0">
                <a:latin typeface="+mn-lt"/>
              </a:rPr>
              <a:t>=0.05, determine whether this sample provides enough evidence to conclude that the average annual consumption of milk in Santa Barbara is </a:t>
            </a:r>
            <a:r>
              <a:rPr lang="en-US" i="1" dirty="0">
                <a:solidFill>
                  <a:srgbClr val="7030A0"/>
                </a:solidFill>
                <a:latin typeface="+mn-lt"/>
              </a:rPr>
              <a:t>different from </a:t>
            </a:r>
            <a:r>
              <a:rPr lang="en-US" dirty="0">
                <a:latin typeface="+mn-lt"/>
              </a:rPr>
              <a:t>the national average.</a:t>
            </a:r>
          </a:p>
          <a:p>
            <a:pPr marL="457200" indent="-457200" algn="just">
              <a:lnSpc>
                <a:spcPct val="95000"/>
              </a:lnSpc>
              <a:spcBef>
                <a:spcPct val="50000"/>
              </a:spcBef>
              <a:buFontTx/>
              <a:buAutoNum type="alphaLcParenR"/>
              <a:defRPr/>
            </a:pPr>
            <a:r>
              <a:rPr lang="en-US" dirty="0">
                <a:latin typeface="+mn-lt"/>
              </a:rPr>
              <a:t>Construct a 95% 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confidence interval </a:t>
            </a:r>
            <a:r>
              <a:rPr lang="en-US" dirty="0">
                <a:latin typeface="+mn-lt"/>
              </a:rPr>
              <a:t>for the average annual consumption of milk in Santa Barbara. Can you see how this interval reinforces your conclusion in part b)?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8" name="TextBox 2"/>
          <p:cNvSpPr txBox="1">
            <a:spLocks noChangeArrowheads="1"/>
          </p:cNvSpPr>
          <p:nvPr/>
        </p:nvSpPr>
        <p:spPr bwMode="auto">
          <a:xfrm>
            <a:off x="304800" y="1382713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153400" cy="3810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2000" b="1" i="1" dirty="0">
                <a:latin typeface="Arial" panose="020B0604020202020204" pitchFamily="34" charset="0"/>
              </a:rPr>
              <a:t> (population mean)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+mn-lt"/>
              </a:rPr>
              <a:t>MBC638-Chernobai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+mn-lt"/>
              </a:rPr>
              <a:t>Lecture 13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0D70581-4185-4AB0-9A19-4BD66D642BB8}" type="slidenum">
              <a:rPr lang="en-US" altLang="en-US" sz="1200" smtClean="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</a:rPr>
              <a:t>Today: Hypothesis testing</a:t>
            </a:r>
            <a:endParaRPr lang="en-US" altLang="en-US" sz="2400" b="1"/>
          </a:p>
        </p:txBody>
      </p:sp>
      <p:pic>
        <p:nvPicPr>
          <p:cNvPr id="9" name="Picture 2" descr="C:\Users\annac\AppData\Local\Microsoft\Windows\Temporary Internet Files\Content.IE5\N4SD5CQQ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18187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48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88A56E1-65E3-4107-8EC8-93E8CD0341B1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20675" y="1550988"/>
            <a:ext cx="8397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b="1" dirty="0">
                <a:latin typeface="+mn-lt"/>
              </a:rPr>
              <a:t>Goal:</a:t>
            </a:r>
            <a:r>
              <a:rPr lang="en-US" sz="2000" dirty="0">
                <a:latin typeface="+mn-lt"/>
              </a:rPr>
              <a:t> Use information from an observed 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sample</a:t>
            </a:r>
            <a:r>
              <a:rPr lang="en-US" sz="2000" dirty="0">
                <a:latin typeface="+mn-lt"/>
              </a:rPr>
              <a:t> (</a:t>
            </a:r>
            <a:r>
              <a:rPr lang="en-US" sz="2000" dirty="0">
                <a:solidFill>
                  <a:srgbClr val="FF6600"/>
                </a:solidFill>
                <a:latin typeface="+mn-lt"/>
              </a:rPr>
              <a:t>sample mean</a:t>
            </a:r>
            <a:r>
              <a:rPr lang="en-US" sz="2000" dirty="0">
                <a:latin typeface="+mn-lt"/>
              </a:rPr>
              <a:t>) to make inference about a </a:t>
            </a:r>
            <a:r>
              <a:rPr lang="en-US" sz="2000" b="1" dirty="0">
                <a:solidFill>
                  <a:srgbClr val="D60093"/>
                </a:solidFill>
                <a:latin typeface="+mn-lt"/>
              </a:rPr>
              <a:t>population parameter </a:t>
            </a:r>
            <a:r>
              <a:rPr lang="en-US" sz="2000" dirty="0">
                <a:latin typeface="+mn-lt"/>
              </a:rPr>
              <a:t>(</a:t>
            </a:r>
            <a:r>
              <a:rPr lang="el-GR" sz="2000" i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dirty="0">
                <a:latin typeface="+mn-lt"/>
              </a:rPr>
              <a:t>).</a:t>
            </a:r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4324350" y="2862263"/>
            <a:ext cx="4394200" cy="3187700"/>
          </a:xfrm>
          <a:custGeom>
            <a:avLst/>
            <a:gdLst>
              <a:gd name="T0" fmla="*/ 2147483646 w 2768"/>
              <a:gd name="T1" fmla="*/ 2147483646 h 2008"/>
              <a:gd name="T2" fmla="*/ 2147483646 w 2768"/>
              <a:gd name="T3" fmla="*/ 2147483646 h 2008"/>
              <a:gd name="T4" fmla="*/ 2147483646 w 2768"/>
              <a:gd name="T5" fmla="*/ 2147483646 h 2008"/>
              <a:gd name="T6" fmla="*/ 2147483646 w 2768"/>
              <a:gd name="T7" fmla="*/ 2147483646 h 2008"/>
              <a:gd name="T8" fmla="*/ 2147483646 w 2768"/>
              <a:gd name="T9" fmla="*/ 2147483646 h 2008"/>
              <a:gd name="T10" fmla="*/ 2147483646 w 2768"/>
              <a:gd name="T11" fmla="*/ 2147483646 h 2008"/>
              <a:gd name="T12" fmla="*/ 2147483646 w 2768"/>
              <a:gd name="T13" fmla="*/ 2147483646 h 2008"/>
              <a:gd name="T14" fmla="*/ 2147483646 w 2768"/>
              <a:gd name="T15" fmla="*/ 2147483646 h 2008"/>
              <a:gd name="T16" fmla="*/ 2147483646 w 2768"/>
              <a:gd name="T17" fmla="*/ 2147483646 h 2008"/>
              <a:gd name="T18" fmla="*/ 2147483646 w 2768"/>
              <a:gd name="T19" fmla="*/ 2147483646 h 2008"/>
              <a:gd name="T20" fmla="*/ 2147483646 w 2768"/>
              <a:gd name="T21" fmla="*/ 2147483646 h 2008"/>
              <a:gd name="T22" fmla="*/ 2147483646 w 2768"/>
              <a:gd name="T23" fmla="*/ 2147483646 h 2008"/>
              <a:gd name="T24" fmla="*/ 2147483646 w 2768"/>
              <a:gd name="T25" fmla="*/ 2147483646 h 2008"/>
              <a:gd name="T26" fmla="*/ 2147483646 w 2768"/>
              <a:gd name="T27" fmla="*/ 2147483646 h 2008"/>
              <a:gd name="T28" fmla="*/ 2147483646 w 2768"/>
              <a:gd name="T29" fmla="*/ 2147483646 h 2008"/>
              <a:gd name="T30" fmla="*/ 2147483646 w 2768"/>
              <a:gd name="T31" fmla="*/ 2147483646 h 2008"/>
              <a:gd name="T32" fmla="*/ 2147483646 w 2768"/>
              <a:gd name="T33" fmla="*/ 2147483646 h 2008"/>
              <a:gd name="T34" fmla="*/ 2147483646 w 2768"/>
              <a:gd name="T35" fmla="*/ 2147483646 h 2008"/>
              <a:gd name="T36" fmla="*/ 2147483646 w 2768"/>
              <a:gd name="T37" fmla="*/ 2147483646 h 2008"/>
              <a:gd name="T38" fmla="*/ 2147483646 w 2768"/>
              <a:gd name="T39" fmla="*/ 2147483646 h 2008"/>
              <a:gd name="T40" fmla="*/ 2147483646 w 2768"/>
              <a:gd name="T41" fmla="*/ 2147483646 h 200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68"/>
              <a:gd name="T64" fmla="*/ 0 h 2008"/>
              <a:gd name="T65" fmla="*/ 2768 w 2768"/>
              <a:gd name="T66" fmla="*/ 2008 h 200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68" h="2008">
                <a:moveTo>
                  <a:pt x="112" y="168"/>
                </a:moveTo>
                <a:cubicBezTo>
                  <a:pt x="80" y="272"/>
                  <a:pt x="0" y="464"/>
                  <a:pt x="16" y="648"/>
                </a:cubicBezTo>
                <a:cubicBezTo>
                  <a:pt x="32" y="832"/>
                  <a:pt x="72" y="1128"/>
                  <a:pt x="208" y="1272"/>
                </a:cubicBezTo>
                <a:cubicBezTo>
                  <a:pt x="344" y="1416"/>
                  <a:pt x="688" y="1440"/>
                  <a:pt x="832" y="1512"/>
                </a:cubicBezTo>
                <a:cubicBezTo>
                  <a:pt x="976" y="1584"/>
                  <a:pt x="928" y="1648"/>
                  <a:pt x="1072" y="1704"/>
                </a:cubicBezTo>
                <a:cubicBezTo>
                  <a:pt x="1216" y="1760"/>
                  <a:pt x="1520" y="1800"/>
                  <a:pt x="1696" y="1848"/>
                </a:cubicBezTo>
                <a:cubicBezTo>
                  <a:pt x="1872" y="1896"/>
                  <a:pt x="2000" y="2008"/>
                  <a:pt x="2128" y="1992"/>
                </a:cubicBezTo>
                <a:cubicBezTo>
                  <a:pt x="2256" y="1976"/>
                  <a:pt x="2408" y="1856"/>
                  <a:pt x="2464" y="1752"/>
                </a:cubicBezTo>
                <a:cubicBezTo>
                  <a:pt x="2520" y="1648"/>
                  <a:pt x="2432" y="1480"/>
                  <a:pt x="2464" y="1368"/>
                </a:cubicBezTo>
                <a:cubicBezTo>
                  <a:pt x="2496" y="1256"/>
                  <a:pt x="2608" y="1176"/>
                  <a:pt x="2656" y="1080"/>
                </a:cubicBezTo>
                <a:cubicBezTo>
                  <a:pt x="2704" y="984"/>
                  <a:pt x="2768" y="896"/>
                  <a:pt x="2752" y="792"/>
                </a:cubicBezTo>
                <a:cubicBezTo>
                  <a:pt x="2736" y="688"/>
                  <a:pt x="2640" y="528"/>
                  <a:pt x="2560" y="456"/>
                </a:cubicBezTo>
                <a:cubicBezTo>
                  <a:pt x="2480" y="384"/>
                  <a:pt x="2384" y="392"/>
                  <a:pt x="2272" y="360"/>
                </a:cubicBezTo>
                <a:cubicBezTo>
                  <a:pt x="2160" y="328"/>
                  <a:pt x="1992" y="304"/>
                  <a:pt x="1888" y="264"/>
                </a:cubicBezTo>
                <a:cubicBezTo>
                  <a:pt x="1784" y="224"/>
                  <a:pt x="1736" y="136"/>
                  <a:pt x="1648" y="120"/>
                </a:cubicBezTo>
                <a:cubicBezTo>
                  <a:pt x="1560" y="104"/>
                  <a:pt x="1472" y="168"/>
                  <a:pt x="1360" y="168"/>
                </a:cubicBezTo>
                <a:cubicBezTo>
                  <a:pt x="1248" y="168"/>
                  <a:pt x="1072" y="144"/>
                  <a:pt x="976" y="120"/>
                </a:cubicBezTo>
                <a:cubicBezTo>
                  <a:pt x="880" y="96"/>
                  <a:pt x="856" y="40"/>
                  <a:pt x="784" y="24"/>
                </a:cubicBezTo>
                <a:cubicBezTo>
                  <a:pt x="712" y="8"/>
                  <a:pt x="640" y="24"/>
                  <a:pt x="544" y="24"/>
                </a:cubicBezTo>
                <a:cubicBezTo>
                  <a:pt x="448" y="24"/>
                  <a:pt x="280" y="0"/>
                  <a:pt x="208" y="24"/>
                </a:cubicBezTo>
                <a:cubicBezTo>
                  <a:pt x="136" y="48"/>
                  <a:pt x="144" y="64"/>
                  <a:pt x="112" y="168"/>
                </a:cubicBezTo>
                <a:close/>
              </a:path>
            </a:pathLst>
          </a:custGeom>
          <a:solidFill>
            <a:srgbClr val="F4C7F5"/>
          </a:solidFill>
          <a:ln w="9525">
            <a:noFill/>
            <a:round/>
            <a:headEnd/>
            <a:tailEnd/>
          </a:ln>
          <a:effectLst>
            <a:softEdge rad="31750"/>
          </a:effectLst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010400" y="26543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D60093"/>
                </a:solidFill>
              </a:rPr>
              <a:t>Population</a:t>
            </a:r>
          </a:p>
        </p:txBody>
      </p:sp>
      <p:sp>
        <p:nvSpPr>
          <p:cNvPr id="7176" name="Oval 9"/>
          <p:cNvSpPr>
            <a:spLocks noChangeArrowheads="1"/>
          </p:cNvSpPr>
          <p:nvPr/>
        </p:nvSpPr>
        <p:spPr bwMode="auto">
          <a:xfrm>
            <a:off x="5619750" y="4614863"/>
            <a:ext cx="1295400" cy="685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255683" y="4277663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</a:rPr>
              <a:t>Observed Sample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838950" y="50720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FF6600"/>
                </a:solidFill>
              </a:rPr>
              <a:t>x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677150" y="2862263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 altLang="en-US" sz="2400" b="1" i="1" dirty="0">
                <a:solidFill>
                  <a:srgbClr val="D60093"/>
                </a:solidFill>
                <a:latin typeface="Times New Roman" panose="02020603050405020304" pitchFamily="18" charset="0"/>
              </a:rPr>
              <a:t>μ</a:t>
            </a:r>
            <a:r>
              <a:rPr lang="en-US" altLang="en-US" sz="2400" b="1" i="1" dirty="0">
                <a:solidFill>
                  <a:srgbClr val="33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= ?</a:t>
            </a:r>
            <a:endParaRPr lang="el-GR" altLang="en-US" sz="2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6915150" y="5148263"/>
            <a:ext cx="2286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1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074" y="2900363"/>
            <a:ext cx="3978276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b="1" dirty="0">
                <a:latin typeface="+mn-lt"/>
              </a:rPr>
              <a:t>Main idea: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dirty="0">
                <a:latin typeface="+mn-lt"/>
              </a:rPr>
              <a:t>We observe a specific sample of data and observe the value of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dirty="0">
                <a:latin typeface="+mn-lt"/>
              </a:rPr>
              <a:t>Based on this observation, we have a </a:t>
            </a:r>
            <a:r>
              <a:rPr lang="en-US" b="1" i="1" dirty="0">
                <a:solidFill>
                  <a:srgbClr val="00B050"/>
                </a:solidFill>
                <a:latin typeface="+mn-lt"/>
              </a:rPr>
              <a:t>hypothesis</a:t>
            </a:r>
            <a:r>
              <a:rPr lang="en-US" dirty="0">
                <a:latin typeface="+mn-lt"/>
              </a:rPr>
              <a:t> about the population </a:t>
            </a:r>
            <a:r>
              <a:rPr lang="el-GR" b="1" i="1" dirty="0">
                <a:latin typeface="+mn-lt"/>
              </a:rPr>
              <a:t>μ</a:t>
            </a:r>
            <a:r>
              <a:rPr lang="en-US" dirty="0">
                <a:latin typeface="+mn-lt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dirty="0">
                <a:latin typeface="+mn-lt"/>
              </a:rPr>
              <a:t>We would like to determine whether our hypothesis is supported by our data or not.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24200" y="3733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Lecture 13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7EDF322-D403-4257-ABA5-7F672073EB1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20675" y="1550988"/>
            <a:ext cx="839787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sz="2000" dirty="0">
                <a:latin typeface="+mn-lt"/>
              </a:rPr>
              <a:t>A parallel between hypothesis testing and confidence intervals: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sz="2000" dirty="0">
              <a:latin typeface="+mn-lt"/>
            </a:endParaRPr>
          </a:p>
          <a:p>
            <a:pPr marL="346075"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Similarity: </a:t>
            </a:r>
          </a:p>
          <a:p>
            <a:pPr marL="346075"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sz="2000" dirty="0">
                <a:latin typeface="+mn-lt"/>
              </a:rPr>
              <a:t>We observe </a:t>
            </a:r>
            <a:r>
              <a:rPr lang="en-US" sz="2000" b="1" dirty="0">
                <a:solidFill>
                  <a:srgbClr val="FF6600"/>
                </a:solidFill>
                <a:latin typeface="+mn-lt"/>
              </a:rPr>
              <a:t>sample mean</a:t>
            </a:r>
            <a:r>
              <a:rPr lang="en-US" sz="2000" dirty="0">
                <a:latin typeface="+mn-lt"/>
              </a:rPr>
              <a:t>. We wish to estimate </a:t>
            </a:r>
            <a:r>
              <a:rPr lang="en-US" sz="2000" b="1" dirty="0">
                <a:solidFill>
                  <a:srgbClr val="D60093"/>
                </a:solidFill>
                <a:latin typeface="+mn-lt"/>
              </a:rPr>
              <a:t>population mean </a:t>
            </a:r>
            <a:r>
              <a:rPr lang="en-US" sz="2000" dirty="0">
                <a:latin typeface="+mn-lt"/>
              </a:rPr>
              <a:t>that is unknown.</a:t>
            </a:r>
          </a:p>
          <a:p>
            <a:pPr>
              <a:spcBef>
                <a:spcPct val="50000"/>
              </a:spcBef>
              <a:buClr>
                <a:srgbClr val="C00000"/>
              </a:buClr>
              <a:defRPr/>
            </a:pPr>
            <a:endParaRPr lang="en-US" sz="2000" dirty="0">
              <a:latin typeface="+mn-lt"/>
            </a:endParaRPr>
          </a:p>
          <a:p>
            <a:pPr marL="346075">
              <a:spcBef>
                <a:spcPct val="50000"/>
              </a:spcBef>
              <a:buClr>
                <a:srgbClr val="C00000"/>
              </a:buClr>
              <a:defRPr/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Difference: </a:t>
            </a:r>
          </a:p>
          <a:p>
            <a:pPr marL="682625" indent="-336550">
              <a:spcBef>
                <a:spcPct val="5000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latin typeface="+mn-lt"/>
              </a:rPr>
              <a:t>Confidence intervals: </a:t>
            </a:r>
            <a:r>
              <a:rPr lang="en-US" sz="2000" dirty="0">
                <a:latin typeface="+mn-lt"/>
              </a:rPr>
              <a:t>The goal is to find the </a:t>
            </a:r>
            <a:r>
              <a:rPr lang="en-US" sz="2000" b="1" dirty="0">
                <a:solidFill>
                  <a:srgbClr val="00B050"/>
                </a:solidFill>
                <a:latin typeface="+mn-lt"/>
              </a:rPr>
              <a:t>interval</a:t>
            </a:r>
            <a:r>
              <a:rPr lang="en-US" sz="2000" dirty="0">
                <a:latin typeface="+mn-lt"/>
              </a:rPr>
              <a:t> within which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n-lt"/>
              </a:rPr>
              <a:t>falls. </a:t>
            </a:r>
          </a:p>
          <a:p>
            <a:pPr marL="682625" indent="-336550">
              <a:spcBef>
                <a:spcPct val="5000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latin typeface="+mn-lt"/>
              </a:rPr>
              <a:t>Hypothesis testing:    </a:t>
            </a:r>
            <a:r>
              <a:rPr lang="en-US" sz="2000" dirty="0">
                <a:latin typeface="+mn-lt"/>
              </a:rPr>
              <a:t>The goal is to know whether a </a:t>
            </a:r>
            <a:r>
              <a:rPr lang="en-US" sz="2000" b="1" dirty="0">
                <a:solidFill>
                  <a:srgbClr val="00B050"/>
                </a:solidFill>
                <a:latin typeface="+mn-lt"/>
              </a:rPr>
              <a:t>hypothesis</a:t>
            </a:r>
            <a:r>
              <a:rPr lang="en-US" sz="2000" dirty="0">
                <a:latin typeface="+mn-lt"/>
              </a:rPr>
              <a:t> about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000" dirty="0">
                <a:latin typeface="+mn-lt"/>
              </a:rPr>
              <a:t> is supported or not.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13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5F9A08C-AE9B-4497-8CBB-89606868F11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5366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8610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 car dealer calculated that the company must average more than 4.8% profit on the sales of its new cars to cover its expenses. A </a:t>
            </a:r>
            <a:r>
              <a:rPr lang="en-US" i="1" dirty="0">
                <a:latin typeface="+mn-lt"/>
              </a:rPr>
              <a:t>random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sample</a:t>
            </a:r>
            <a:r>
              <a:rPr lang="en-US" dirty="0">
                <a:latin typeface="+mn-lt"/>
              </a:rPr>
              <a:t> of 80 cars produced an average profit of 4.9% per car. The historical standard deviation is known to be 0.3%.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2" name="TextBox 2"/>
          <p:cNvSpPr txBox="1">
            <a:spLocks noChangeArrowheads="1"/>
          </p:cNvSpPr>
          <p:nvPr/>
        </p:nvSpPr>
        <p:spPr bwMode="auto">
          <a:xfrm>
            <a:off x="304800" y="1382713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13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5F9A08C-AE9B-4497-8CBB-89606868F115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5366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8610600" cy="405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 car dealer calculated that the company must average more than 4.8% profit on the sales of its new cars to cover its expenses. A </a:t>
            </a:r>
            <a:r>
              <a:rPr lang="en-US" i="1" dirty="0">
                <a:latin typeface="+mn-lt"/>
              </a:rPr>
              <a:t>random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sample</a:t>
            </a:r>
            <a:r>
              <a:rPr lang="en-US" dirty="0">
                <a:latin typeface="+mn-lt"/>
              </a:rPr>
              <a:t> of 80 cars produced an average profit of 4.9% per car. The historical standard deviation is known to be 0.3%.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          </a:t>
            </a:r>
            <a:r>
              <a:rPr lang="en-US" sz="2000" b="1" dirty="0">
                <a:solidFill>
                  <a:srgbClr val="FF0000"/>
                </a:solidFill>
                <a:latin typeface="Rockwell Extra Bold" panose="02060903040505020403" pitchFamily="18" charset="0"/>
                <a:cs typeface="Aharoni" panose="02010803020104030203" pitchFamily="2" charset="-79"/>
              </a:rPr>
              <a:t>4.8%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 </a:t>
            </a:r>
            <a:r>
              <a:rPr lang="en-US" sz="1400" dirty="0">
                <a:latin typeface="+mn-lt"/>
              </a:rPr>
              <a:t>average profit per car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2" name="TextBox 2"/>
          <p:cNvSpPr txBox="1">
            <a:spLocks noChangeArrowheads="1"/>
          </p:cNvSpPr>
          <p:nvPr/>
        </p:nvSpPr>
        <p:spPr bwMode="auto">
          <a:xfrm>
            <a:off x="304800" y="1382713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66800" y="2895600"/>
            <a:ext cx="1600200" cy="6096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90087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13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5F9A08C-AE9B-4497-8CBB-89606868F115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5366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8610600" cy="405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 car dealer calculated that the company must average more than 4.8% profit on the sales of its new cars to cover its expenses. A </a:t>
            </a:r>
            <a:r>
              <a:rPr lang="en-US" i="1" dirty="0">
                <a:latin typeface="+mn-lt"/>
              </a:rPr>
              <a:t>random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sample</a:t>
            </a:r>
            <a:r>
              <a:rPr lang="en-US" dirty="0">
                <a:latin typeface="+mn-lt"/>
              </a:rPr>
              <a:t> of 80 cars produced an average profit of 4.9% per car. The historical standard deviation is known to be 0.3%.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          </a:t>
            </a:r>
            <a:r>
              <a:rPr lang="en-US" sz="2000" b="1" dirty="0">
                <a:solidFill>
                  <a:srgbClr val="FF0000"/>
                </a:solidFill>
                <a:latin typeface="Rockwell Extra Bold" panose="02060903040505020403" pitchFamily="18" charset="0"/>
                <a:cs typeface="Aharoni" panose="02010803020104030203" pitchFamily="2" charset="-79"/>
              </a:rPr>
              <a:t>4.8%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 </a:t>
            </a:r>
            <a:r>
              <a:rPr lang="en-US" sz="1400" dirty="0">
                <a:latin typeface="+mn-lt"/>
              </a:rPr>
              <a:t>average profit per car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2" name="TextBox 2"/>
          <p:cNvSpPr txBox="1">
            <a:spLocks noChangeArrowheads="1"/>
          </p:cNvSpPr>
          <p:nvPr/>
        </p:nvSpPr>
        <p:spPr bwMode="auto">
          <a:xfrm>
            <a:off x="304800" y="1382713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66800" y="2895600"/>
            <a:ext cx="1600200" cy="6096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GOAL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50235" y="3060749"/>
            <a:ext cx="621766" cy="1663651"/>
            <a:chOff x="3950234" y="3060749"/>
            <a:chExt cx="1106913" cy="24283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060749"/>
              <a:ext cx="1098445" cy="44445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556048"/>
              <a:ext cx="1098445" cy="44445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4042306"/>
              <a:ext cx="1098445" cy="4444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5" y="4528564"/>
              <a:ext cx="1098445" cy="44445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4" y="5044617"/>
              <a:ext cx="1098445" cy="44445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628893" y="3060749"/>
            <a:ext cx="621766" cy="1663651"/>
            <a:chOff x="3950234" y="3060749"/>
            <a:chExt cx="1106913" cy="242832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060749"/>
              <a:ext cx="1098445" cy="44445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556048"/>
              <a:ext cx="1098445" cy="44445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4042306"/>
              <a:ext cx="1098445" cy="44445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5" y="4528564"/>
              <a:ext cx="1098445" cy="44445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4" y="5044617"/>
              <a:ext cx="1098445" cy="444452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307551" y="3060749"/>
            <a:ext cx="621766" cy="1663651"/>
            <a:chOff x="3950234" y="3060749"/>
            <a:chExt cx="1106913" cy="242832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060749"/>
              <a:ext cx="1098445" cy="44445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556048"/>
              <a:ext cx="1098445" cy="44445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4042306"/>
              <a:ext cx="1098445" cy="44445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5" y="4528564"/>
              <a:ext cx="1098445" cy="44445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4" y="5044617"/>
              <a:ext cx="1098445" cy="444452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3950235" y="3053639"/>
            <a:ext cx="1979082" cy="1663651"/>
            <a:chOff x="3950235" y="3056341"/>
            <a:chExt cx="1979082" cy="1663651"/>
          </a:xfrm>
        </p:grpSpPr>
        <p:grpSp>
          <p:nvGrpSpPr>
            <p:cNvPr id="30" name="Group 29"/>
            <p:cNvGrpSpPr/>
            <p:nvPr/>
          </p:nvGrpSpPr>
          <p:grpSpPr>
            <a:xfrm>
              <a:off x="3950235" y="3056341"/>
              <a:ext cx="621766" cy="1663651"/>
              <a:chOff x="3950234" y="3060749"/>
              <a:chExt cx="1106913" cy="2428320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060749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556048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4042306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5" y="4528564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4" y="5044617"/>
                <a:ext cx="1098445" cy="444452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4628893" y="3056341"/>
              <a:ext cx="621766" cy="1663651"/>
              <a:chOff x="3950234" y="3060749"/>
              <a:chExt cx="1106913" cy="242832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060749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556048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4042306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5" y="4528564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4" y="5044617"/>
                <a:ext cx="1098445" cy="444452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5307551" y="3056341"/>
              <a:ext cx="621766" cy="1663651"/>
              <a:chOff x="3950234" y="3060749"/>
              <a:chExt cx="1106913" cy="2428320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060749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556048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4042306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5" y="4528564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4" y="5044617"/>
                <a:ext cx="1098445" cy="444452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6248400" y="3331467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Sample:</a:t>
            </a:r>
          </a:p>
          <a:p>
            <a:r>
              <a:rPr lang="en-US" sz="1600" dirty="0">
                <a:latin typeface="+mn-lt"/>
              </a:rPr>
              <a:t>n = 80</a:t>
            </a:r>
          </a:p>
          <a:p>
            <a:r>
              <a:rPr lang="en-US" sz="1600" dirty="0" err="1">
                <a:latin typeface="+mn-lt"/>
              </a:rPr>
              <a:t>Xbar</a:t>
            </a:r>
            <a:r>
              <a:rPr lang="en-US" sz="1600" dirty="0">
                <a:latin typeface="+mn-lt"/>
              </a:rPr>
              <a:t> = 4.9</a:t>
            </a:r>
          </a:p>
          <a:p>
            <a:r>
              <a:rPr lang="en-US" sz="1600" dirty="0">
                <a:latin typeface="+mn-lt"/>
              </a:rPr>
              <a:t>Sigma = 0.3</a:t>
            </a:r>
          </a:p>
        </p:txBody>
      </p:sp>
    </p:spTree>
    <p:extLst>
      <p:ext uri="{BB962C8B-B14F-4D97-AF65-F5344CB8AC3E}">
        <p14:creationId xmlns:p14="http://schemas.microsoft.com/office/powerpoint/2010/main" val="116093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13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5F9A08C-AE9B-4497-8CBB-89606868F11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5366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8610600" cy="405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 car dealer calculated that the company must average more than 4.8% profit on the sales of its new cars to cover its expenses. A </a:t>
            </a:r>
            <a:r>
              <a:rPr lang="en-US" i="1" dirty="0">
                <a:latin typeface="+mn-lt"/>
              </a:rPr>
              <a:t>random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sample</a:t>
            </a:r>
            <a:r>
              <a:rPr lang="en-US" dirty="0">
                <a:latin typeface="+mn-lt"/>
              </a:rPr>
              <a:t> of 80 cars produced an average profit of 4.9% per car. The historical standard deviation is known to be 0.3%.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          </a:t>
            </a:r>
            <a:r>
              <a:rPr lang="en-US" sz="2000" b="1" dirty="0">
                <a:solidFill>
                  <a:srgbClr val="FF0000"/>
                </a:solidFill>
                <a:latin typeface="Rockwell Extra Bold" panose="02060903040505020403" pitchFamily="18" charset="0"/>
                <a:cs typeface="Aharoni" panose="02010803020104030203" pitchFamily="2" charset="-79"/>
              </a:rPr>
              <a:t>4.8%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 </a:t>
            </a:r>
            <a:r>
              <a:rPr lang="en-US" sz="1400" dirty="0">
                <a:latin typeface="+mn-lt"/>
              </a:rPr>
              <a:t>average profit per car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2" name="TextBox 2"/>
          <p:cNvSpPr txBox="1">
            <a:spLocks noChangeArrowheads="1"/>
          </p:cNvSpPr>
          <p:nvPr/>
        </p:nvSpPr>
        <p:spPr bwMode="auto">
          <a:xfrm>
            <a:off x="304800" y="1382713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66800" y="2895600"/>
            <a:ext cx="1600200" cy="6096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GOAL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50235" y="3060749"/>
            <a:ext cx="621766" cy="1663651"/>
            <a:chOff x="3950234" y="3060749"/>
            <a:chExt cx="1106913" cy="24283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060749"/>
              <a:ext cx="1098445" cy="44445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556048"/>
              <a:ext cx="1098445" cy="44445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4042306"/>
              <a:ext cx="1098445" cy="4444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5" y="4528564"/>
              <a:ext cx="1098445" cy="44445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4" y="5044617"/>
              <a:ext cx="1098445" cy="44445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628893" y="3060749"/>
            <a:ext cx="621766" cy="1663651"/>
            <a:chOff x="3950234" y="3060749"/>
            <a:chExt cx="1106913" cy="242832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060749"/>
              <a:ext cx="1098445" cy="44445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556048"/>
              <a:ext cx="1098445" cy="44445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4042306"/>
              <a:ext cx="1098445" cy="44445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5" y="4528564"/>
              <a:ext cx="1098445" cy="44445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4" y="5044617"/>
              <a:ext cx="1098445" cy="444452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307551" y="3060749"/>
            <a:ext cx="621766" cy="1663651"/>
            <a:chOff x="3950234" y="3060749"/>
            <a:chExt cx="1106913" cy="242832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060749"/>
              <a:ext cx="1098445" cy="44445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556048"/>
              <a:ext cx="1098445" cy="44445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4042306"/>
              <a:ext cx="1098445" cy="44445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5" y="4528564"/>
              <a:ext cx="1098445" cy="44445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4" y="5044617"/>
              <a:ext cx="1098445" cy="444452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3950235" y="3053639"/>
            <a:ext cx="1979082" cy="1663651"/>
            <a:chOff x="3950235" y="3056341"/>
            <a:chExt cx="1979082" cy="1663651"/>
          </a:xfrm>
        </p:grpSpPr>
        <p:grpSp>
          <p:nvGrpSpPr>
            <p:cNvPr id="30" name="Group 29"/>
            <p:cNvGrpSpPr/>
            <p:nvPr/>
          </p:nvGrpSpPr>
          <p:grpSpPr>
            <a:xfrm>
              <a:off x="3950235" y="3056341"/>
              <a:ext cx="621766" cy="1663651"/>
              <a:chOff x="3950234" y="3060749"/>
              <a:chExt cx="1106913" cy="2428320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060749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556048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4042306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5" y="4528564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4" y="5044617"/>
                <a:ext cx="1098445" cy="444452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4628893" y="3056341"/>
              <a:ext cx="621766" cy="1663651"/>
              <a:chOff x="3950234" y="3060749"/>
              <a:chExt cx="1106913" cy="242832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060749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556048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4042306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5" y="4528564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4" y="5044617"/>
                <a:ext cx="1098445" cy="444452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5307551" y="3056341"/>
              <a:ext cx="621766" cy="1663651"/>
              <a:chOff x="3950234" y="3060749"/>
              <a:chExt cx="1106913" cy="2428320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060749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556048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4042306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5" y="4528564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4" y="5044617"/>
                <a:ext cx="1098445" cy="444452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6248400" y="3331467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Sample:</a:t>
            </a:r>
          </a:p>
          <a:p>
            <a:r>
              <a:rPr lang="en-US" sz="1600" dirty="0">
                <a:latin typeface="+mn-lt"/>
              </a:rPr>
              <a:t>n = 80</a:t>
            </a:r>
          </a:p>
          <a:p>
            <a:r>
              <a:rPr lang="en-US" sz="1600" dirty="0" err="1">
                <a:latin typeface="+mn-lt"/>
              </a:rPr>
              <a:t>Xbar</a:t>
            </a:r>
            <a:r>
              <a:rPr lang="en-US" sz="1600" dirty="0">
                <a:latin typeface="+mn-lt"/>
              </a:rPr>
              <a:t> = 4.9</a:t>
            </a:r>
          </a:p>
          <a:p>
            <a:r>
              <a:rPr lang="en-US" sz="1600" dirty="0">
                <a:latin typeface="+mn-lt"/>
              </a:rPr>
              <a:t>Sigma = 0.3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305300" y="1664581"/>
            <a:ext cx="228600" cy="6553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52700" y="51133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We observe</a:t>
            </a:r>
            <a:r>
              <a:rPr lang="en-US" dirty="0"/>
              <a:t>: </a:t>
            </a:r>
            <a:r>
              <a:rPr lang="en-US" dirty="0" err="1"/>
              <a:t>xbar</a:t>
            </a:r>
            <a:r>
              <a:rPr lang="en-US" dirty="0"/>
              <a:t> &gt; target mu</a:t>
            </a:r>
          </a:p>
        </p:txBody>
      </p:sp>
    </p:spTree>
    <p:extLst>
      <p:ext uri="{BB962C8B-B14F-4D97-AF65-F5344CB8AC3E}">
        <p14:creationId xmlns:p14="http://schemas.microsoft.com/office/powerpoint/2010/main" val="38950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MBC638-Chernobai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/>
              <a:t>Lecture 13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5F9A08C-AE9B-4497-8CBB-89606868F115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5366" name="Text Box 27"/>
          <p:cNvSpPr txBox="1">
            <a:spLocks noChangeArrowheads="1"/>
          </p:cNvSpPr>
          <p:nvPr/>
        </p:nvSpPr>
        <p:spPr bwMode="auto">
          <a:xfrm>
            <a:off x="533400" y="1752600"/>
            <a:ext cx="8610600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 car dealer calculated that the company must average more than 4.8% profit on the sales of its new cars to cover its expenses. A </a:t>
            </a:r>
            <a:r>
              <a:rPr lang="en-US" i="1" dirty="0">
                <a:latin typeface="+mn-lt"/>
              </a:rPr>
              <a:t>random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sample</a:t>
            </a:r>
            <a:r>
              <a:rPr lang="en-US" dirty="0">
                <a:latin typeface="+mn-lt"/>
              </a:rPr>
              <a:t> of 80 cars produced an average profit of 4.9% per car. The historical standard deviation is known to be 0.3%.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          </a:t>
            </a:r>
            <a:r>
              <a:rPr lang="en-US" sz="2000" b="1" dirty="0">
                <a:solidFill>
                  <a:srgbClr val="FF0000"/>
                </a:solidFill>
                <a:latin typeface="Rockwell Extra Bold" panose="02060903040505020403" pitchFamily="18" charset="0"/>
                <a:cs typeface="Aharoni" panose="02010803020104030203" pitchFamily="2" charset="-79"/>
              </a:rPr>
              <a:t>4.8%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 </a:t>
            </a:r>
            <a:r>
              <a:rPr lang="en-US" sz="1400" dirty="0">
                <a:latin typeface="+mn-lt"/>
              </a:rPr>
              <a:t>average profit per car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/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600" b="1" u="sng" dirty="0">
                <a:latin typeface="+mn-lt"/>
              </a:rPr>
              <a:t>Formulate hypothesis: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Based on the observed sample mean, does the data provide sufficient evidence to indicate that the sales policy is achieving a </a:t>
            </a:r>
            <a:r>
              <a:rPr lang="en-US" sz="1600" b="1" u="sng" dirty="0">
                <a:solidFill>
                  <a:srgbClr val="C00000"/>
                </a:solidFill>
                <a:latin typeface="+mn-lt"/>
              </a:rPr>
              <a:t>true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mean profit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exceeding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 4.8% per car</a:t>
            </a:r>
            <a:r>
              <a:rPr lang="en-US" sz="1600" dirty="0">
                <a:latin typeface="+mn-lt"/>
              </a:rPr>
              <a:t>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-33338"/>
            <a:ext cx="9144000" cy="1246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6425" y="2508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Arial" panose="020B0604020202020204" pitchFamily="34" charset="0"/>
              </a:rPr>
              <a:t>Hypothesis testing for </a:t>
            </a:r>
            <a:r>
              <a:rPr lang="el-G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2" name="TextBox 2"/>
          <p:cNvSpPr txBox="1">
            <a:spLocks noChangeArrowheads="1"/>
          </p:cNvSpPr>
          <p:nvPr/>
        </p:nvSpPr>
        <p:spPr bwMode="auto">
          <a:xfrm>
            <a:off x="304800" y="1382713"/>
            <a:ext cx="1143000" cy="3698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66800" y="2895600"/>
            <a:ext cx="1600200" cy="60960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GOAL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50235" y="3060749"/>
            <a:ext cx="621766" cy="1663651"/>
            <a:chOff x="3950234" y="3060749"/>
            <a:chExt cx="1106913" cy="24283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060749"/>
              <a:ext cx="1098445" cy="44445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556048"/>
              <a:ext cx="1098445" cy="44445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4042306"/>
              <a:ext cx="1098445" cy="4444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5" y="4528564"/>
              <a:ext cx="1098445" cy="44445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4" y="5044617"/>
              <a:ext cx="1098445" cy="44445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628893" y="3060749"/>
            <a:ext cx="621766" cy="1663651"/>
            <a:chOff x="3950234" y="3060749"/>
            <a:chExt cx="1106913" cy="242832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060749"/>
              <a:ext cx="1098445" cy="44445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556048"/>
              <a:ext cx="1098445" cy="44445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4042306"/>
              <a:ext cx="1098445" cy="44445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5" y="4528564"/>
              <a:ext cx="1098445" cy="44445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4" y="5044617"/>
              <a:ext cx="1098445" cy="444452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307551" y="3060749"/>
            <a:ext cx="621766" cy="1663651"/>
            <a:chOff x="3950234" y="3060749"/>
            <a:chExt cx="1106913" cy="242832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060749"/>
              <a:ext cx="1098445" cy="44445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3556048"/>
              <a:ext cx="1098445" cy="44445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02" y="4042306"/>
              <a:ext cx="1098445" cy="44445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5" y="4528564"/>
              <a:ext cx="1098445" cy="44445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34" y="5044617"/>
              <a:ext cx="1098445" cy="444452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3950235" y="3053639"/>
            <a:ext cx="1979082" cy="1663651"/>
            <a:chOff x="3950235" y="3056341"/>
            <a:chExt cx="1979082" cy="1663651"/>
          </a:xfrm>
        </p:grpSpPr>
        <p:grpSp>
          <p:nvGrpSpPr>
            <p:cNvPr id="30" name="Group 29"/>
            <p:cNvGrpSpPr/>
            <p:nvPr/>
          </p:nvGrpSpPr>
          <p:grpSpPr>
            <a:xfrm>
              <a:off x="3950235" y="3056341"/>
              <a:ext cx="621766" cy="1663651"/>
              <a:chOff x="3950234" y="3060749"/>
              <a:chExt cx="1106913" cy="2428320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060749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556048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4042306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5" y="4528564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4" y="5044617"/>
                <a:ext cx="1098445" cy="444452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4628893" y="3056341"/>
              <a:ext cx="621766" cy="1663651"/>
              <a:chOff x="3950234" y="3060749"/>
              <a:chExt cx="1106913" cy="2428320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060749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556048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4042306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5" y="4528564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4" y="5044617"/>
                <a:ext cx="1098445" cy="444452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5307551" y="3056341"/>
              <a:ext cx="621766" cy="1663651"/>
              <a:chOff x="3950234" y="3060749"/>
              <a:chExt cx="1106913" cy="2428320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060749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3556048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702" y="4042306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5" y="4528564"/>
                <a:ext cx="1098445" cy="44445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34" y="5044617"/>
                <a:ext cx="1098445" cy="444452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6248400" y="3331467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Sample:</a:t>
            </a:r>
          </a:p>
          <a:p>
            <a:r>
              <a:rPr lang="en-US" sz="1600" dirty="0">
                <a:latin typeface="+mn-lt"/>
              </a:rPr>
              <a:t>n = 80</a:t>
            </a:r>
          </a:p>
          <a:p>
            <a:r>
              <a:rPr lang="en-US" sz="1600" dirty="0" err="1">
                <a:latin typeface="+mn-lt"/>
              </a:rPr>
              <a:t>Xbar</a:t>
            </a:r>
            <a:r>
              <a:rPr lang="en-US" sz="1600" dirty="0">
                <a:latin typeface="+mn-lt"/>
              </a:rPr>
              <a:t> = 4.9</a:t>
            </a:r>
          </a:p>
          <a:p>
            <a:r>
              <a:rPr lang="en-US" sz="1600" dirty="0">
                <a:latin typeface="+mn-lt"/>
              </a:rPr>
              <a:t>Sigma = 0.3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305300" y="1664581"/>
            <a:ext cx="228600" cy="6553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52700" y="51133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We observe</a:t>
            </a:r>
            <a:r>
              <a:rPr lang="en-US" dirty="0"/>
              <a:t>: </a:t>
            </a:r>
            <a:r>
              <a:rPr lang="en-US" dirty="0" err="1"/>
              <a:t>xbar</a:t>
            </a:r>
            <a:r>
              <a:rPr lang="en-US" dirty="0"/>
              <a:t> &gt; target mu</a:t>
            </a:r>
          </a:p>
        </p:txBody>
      </p:sp>
    </p:spTree>
    <p:extLst>
      <p:ext uri="{BB962C8B-B14F-4D97-AF65-F5344CB8AC3E}">
        <p14:creationId xmlns:p14="http://schemas.microsoft.com/office/powerpoint/2010/main" val="426867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6951</TotalTime>
  <Words>1569</Words>
  <Application>Microsoft Office PowerPoint</Application>
  <PresentationFormat>On-screen Show (4:3)</PresentationFormat>
  <Paragraphs>299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Aharoni</vt:lpstr>
      <vt:lpstr>Arial</vt:lpstr>
      <vt:lpstr>Calibri</vt:lpstr>
      <vt:lpstr>Calibri Light</vt:lpstr>
      <vt:lpstr>Courier New</vt:lpstr>
      <vt:lpstr>Rockwell Extra Bold</vt:lpstr>
      <vt:lpstr>Times New Roman</vt:lpstr>
      <vt:lpstr>Verdana</vt:lpstr>
      <vt:lpstr>Wingdings</vt:lpstr>
      <vt:lpstr>Office Theme</vt:lpstr>
      <vt:lpstr>Microsoft Equation 3.0</vt:lpstr>
      <vt:lpstr>Equation</vt:lpstr>
      <vt:lpstr>MBC 638:  Data Analysis &amp; Decision Making</vt:lpstr>
      <vt:lpstr>Today: Hypothesis testing</vt:lpstr>
      <vt:lpstr>Hypothesis testing for μ</vt:lpstr>
      <vt:lpstr>Hypothesis testing for μ</vt:lpstr>
      <vt:lpstr>Hypothesis testing for μ</vt:lpstr>
      <vt:lpstr>Hypothesis testing for μ</vt:lpstr>
      <vt:lpstr>Hypothesis testing for μ</vt:lpstr>
      <vt:lpstr>Hypothesis testing for μ</vt:lpstr>
      <vt:lpstr>Hypothesis testing for μ</vt:lpstr>
      <vt:lpstr>Hypothesis testing for μ</vt:lpstr>
      <vt:lpstr>Hypothesis testing for 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testing for μ</vt:lpstr>
      <vt:lpstr>PowerPoint Presentation</vt:lpstr>
      <vt:lpstr>Hypothesis testing for μ</vt:lpstr>
      <vt:lpstr>Hypothesis testing for μ</vt:lpstr>
      <vt:lpstr>Hypothesis testing for μ</vt:lpstr>
      <vt:lpstr>Hypothesis testing for μ</vt:lpstr>
      <vt:lpstr>Today: Hypothesis testing</vt:lpstr>
    </vt:vector>
  </TitlesOfParts>
  <Company>Whitman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MAS261: Introduction to Statistics for Management</dc:title>
  <dc:creator>Anna Chernobai</dc:creator>
  <cp:lastModifiedBy>Pan Chen</cp:lastModifiedBy>
  <cp:revision>374</cp:revision>
  <dcterms:created xsi:type="dcterms:W3CDTF">2006-08-20T01:32:20Z</dcterms:created>
  <dcterms:modified xsi:type="dcterms:W3CDTF">2017-11-11T23:54:50Z</dcterms:modified>
</cp:coreProperties>
</file>