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notesMasterIdLst>
    <p:notesMasterId r:id="rId9"/>
  </p:notesMasterIdLst>
  <p:sldIdLst>
    <p:sldId id="458" r:id="rId2"/>
    <p:sldId id="459" r:id="rId3"/>
    <p:sldId id="476" r:id="rId4"/>
    <p:sldId id="471" r:id="rId5"/>
    <p:sldId id="473" r:id="rId6"/>
    <p:sldId id="474" r:id="rId7"/>
    <p:sldId id="47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60093"/>
    <a:srgbClr val="FF9933"/>
    <a:srgbClr val="CC3300"/>
    <a:srgbClr val="FFFFFF"/>
    <a:srgbClr val="800000"/>
    <a:srgbClr val="3333CC"/>
    <a:srgbClr val="6AE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9" autoAdjust="0"/>
    <p:restoredTop sz="78693" autoAdjust="0"/>
  </p:normalViewPr>
  <p:slideViewPr>
    <p:cSldViewPr>
      <p:cViewPr varScale="1">
        <p:scale>
          <a:sx n="113" d="100"/>
          <a:sy n="113" d="100"/>
        </p:scale>
        <p:origin x="6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573B67-D49F-4F36-AED8-A19CD7A92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Chernobai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8F0381-E027-43E5-BF5F-48233B070F8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7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3A8A4F5-2C24-43E3-B15F-E541ED744A31}" type="slidenum">
              <a:rPr lang="en-US" altLang="en-US" smtClean="0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1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A1F64-3743-45B6-860D-A1D04B868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1EC5B-F3D0-410E-BE4E-D8B9CB36B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FB59E-0FDC-4759-A1B7-4669FE3D1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5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EF2-9F3C-49B4-B81B-156D8B20C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52EC1-452B-451E-B894-3BE100256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5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D69A2-938E-4790-BEF9-8A14DE9C6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EB572-188A-4BDF-83C3-0451F6DC4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6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E2514-FCF6-4A35-A35F-2325D83D3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3D61C-C2E1-47BB-8FD1-26F424EF7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AB085-15E3-48BA-9B50-A9BEFC5BA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C5321-3A75-47BB-B5DF-02A3DB687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1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B8371A-585A-4BE7-84A3-5AD8678BE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119688"/>
            <a:ext cx="9144000" cy="1246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949443"/>
            <a:ext cx="2876550" cy="1922423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06" y="2948599"/>
            <a:ext cx="2501283" cy="1929561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89" y="2945003"/>
            <a:ext cx="2570825" cy="1930107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07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04825" y="5353050"/>
            <a:ext cx="85629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Lecture 13 (Part 2): 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Hypothesis testing for the difference in population means (Chapter 9)</a:t>
            </a:r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2201863" y="1765300"/>
            <a:ext cx="5419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en-US" altLang="en-US" sz="1800" b="1" dirty="0">
                <a:solidFill>
                  <a:srgbClr val="990033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Anna Chernobai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3763" y="-6350"/>
            <a:ext cx="6381750" cy="1149350"/>
          </a:xfrm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+mn-lt"/>
              </a:rPr>
              <a:t>MBC 638: 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Data Analysis &amp; Decision Making</a:t>
            </a:r>
            <a:endParaRPr lang="en-US" sz="2000" b="1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153400" cy="3810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(difference in population means)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MBC638-Chernobai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Lecture 13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0D70581-4185-4AB0-9A19-4BD66D642BB8}" type="slidenum">
              <a:rPr lang="en-US" altLang="en-US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Today: Hypothesis testing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reeform 9"/>
          <p:cNvSpPr>
            <a:spLocks/>
          </p:cNvSpPr>
          <p:nvPr/>
        </p:nvSpPr>
        <p:spPr bwMode="auto">
          <a:xfrm>
            <a:off x="811213" y="2740025"/>
            <a:ext cx="3632200" cy="3708400"/>
          </a:xfrm>
          <a:custGeom>
            <a:avLst/>
            <a:gdLst>
              <a:gd name="T0" fmla="*/ 2147483647 w 2288"/>
              <a:gd name="T1" fmla="*/ 2147483647 h 2336"/>
              <a:gd name="T2" fmla="*/ 2147483647 w 2288"/>
              <a:gd name="T3" fmla="*/ 2147483647 h 2336"/>
              <a:gd name="T4" fmla="*/ 2147483647 w 2288"/>
              <a:gd name="T5" fmla="*/ 2147483647 h 2336"/>
              <a:gd name="T6" fmla="*/ 2147483647 w 2288"/>
              <a:gd name="T7" fmla="*/ 2147483647 h 2336"/>
              <a:gd name="T8" fmla="*/ 2147483647 w 2288"/>
              <a:gd name="T9" fmla="*/ 2147483647 h 2336"/>
              <a:gd name="T10" fmla="*/ 2147483647 w 2288"/>
              <a:gd name="T11" fmla="*/ 2147483647 h 2336"/>
              <a:gd name="T12" fmla="*/ 2147483647 w 2288"/>
              <a:gd name="T13" fmla="*/ 2147483647 h 2336"/>
              <a:gd name="T14" fmla="*/ 2147483647 w 2288"/>
              <a:gd name="T15" fmla="*/ 2147483647 h 2336"/>
              <a:gd name="T16" fmla="*/ 2147483647 w 2288"/>
              <a:gd name="T17" fmla="*/ 2147483647 h 2336"/>
              <a:gd name="T18" fmla="*/ 2147483647 w 2288"/>
              <a:gd name="T19" fmla="*/ 2147483647 h 2336"/>
              <a:gd name="T20" fmla="*/ 2147483647 w 2288"/>
              <a:gd name="T21" fmla="*/ 2147483647 h 2336"/>
              <a:gd name="T22" fmla="*/ 2147483647 w 2288"/>
              <a:gd name="T23" fmla="*/ 2147483647 h 2336"/>
              <a:gd name="T24" fmla="*/ 2147483647 w 2288"/>
              <a:gd name="T25" fmla="*/ 2147483647 h 2336"/>
              <a:gd name="T26" fmla="*/ 2147483647 w 2288"/>
              <a:gd name="T27" fmla="*/ 2147483647 h 2336"/>
              <a:gd name="T28" fmla="*/ 2147483647 w 2288"/>
              <a:gd name="T29" fmla="*/ 2147483647 h 2336"/>
              <a:gd name="T30" fmla="*/ 2147483647 w 2288"/>
              <a:gd name="T31" fmla="*/ 2147483647 h 2336"/>
              <a:gd name="T32" fmla="*/ 2147483647 w 2288"/>
              <a:gd name="T33" fmla="*/ 2147483647 h 2336"/>
              <a:gd name="T34" fmla="*/ 2147483647 w 2288"/>
              <a:gd name="T35" fmla="*/ 2147483647 h 2336"/>
              <a:gd name="T36" fmla="*/ 2147483647 w 2288"/>
              <a:gd name="T37" fmla="*/ 2147483647 h 2336"/>
              <a:gd name="T38" fmla="*/ 2147483647 w 2288"/>
              <a:gd name="T39" fmla="*/ 2147483647 h 2336"/>
              <a:gd name="T40" fmla="*/ 2147483647 w 2288"/>
              <a:gd name="T41" fmla="*/ 2147483647 h 2336"/>
              <a:gd name="T42" fmla="*/ 2147483647 w 2288"/>
              <a:gd name="T43" fmla="*/ 2147483647 h 2336"/>
              <a:gd name="T44" fmla="*/ 2147483647 w 2288"/>
              <a:gd name="T45" fmla="*/ 2147483647 h 2336"/>
              <a:gd name="T46" fmla="*/ 2147483647 w 2288"/>
              <a:gd name="T47" fmla="*/ 2147483647 h 2336"/>
              <a:gd name="T48" fmla="*/ 2147483647 w 2288"/>
              <a:gd name="T49" fmla="*/ 2147483647 h 2336"/>
              <a:gd name="T50" fmla="*/ 2147483647 w 2288"/>
              <a:gd name="T51" fmla="*/ 2147483647 h 2336"/>
              <a:gd name="T52" fmla="*/ 2147483647 w 2288"/>
              <a:gd name="T53" fmla="*/ 2147483647 h 2336"/>
              <a:gd name="T54" fmla="*/ 2147483647 w 2288"/>
              <a:gd name="T55" fmla="*/ 2147483647 h 2336"/>
              <a:gd name="T56" fmla="*/ 2147483647 w 2288"/>
              <a:gd name="T57" fmla="*/ 2147483647 h 2336"/>
              <a:gd name="T58" fmla="*/ 2147483647 w 2288"/>
              <a:gd name="T59" fmla="*/ 2147483647 h 2336"/>
              <a:gd name="T60" fmla="*/ 2147483647 w 2288"/>
              <a:gd name="T61" fmla="*/ 2147483647 h 2336"/>
              <a:gd name="T62" fmla="*/ 2147483647 w 2288"/>
              <a:gd name="T63" fmla="*/ 2147483647 h 2336"/>
              <a:gd name="T64" fmla="*/ 2147483647 w 2288"/>
              <a:gd name="T65" fmla="*/ 2147483647 h 2336"/>
              <a:gd name="T66" fmla="*/ 2147483647 w 2288"/>
              <a:gd name="T67" fmla="*/ 2147483647 h 2336"/>
              <a:gd name="T68" fmla="*/ 2147483647 w 2288"/>
              <a:gd name="T69" fmla="*/ 2147483647 h 2336"/>
              <a:gd name="T70" fmla="*/ 2147483647 w 2288"/>
              <a:gd name="T71" fmla="*/ 2147483647 h 2336"/>
              <a:gd name="T72" fmla="*/ 2147483647 w 2288"/>
              <a:gd name="T73" fmla="*/ 2147483647 h 2336"/>
              <a:gd name="T74" fmla="*/ 2147483647 w 2288"/>
              <a:gd name="T75" fmla="*/ 2147483647 h 2336"/>
              <a:gd name="T76" fmla="*/ 2147483647 w 2288"/>
              <a:gd name="T77" fmla="*/ 2147483647 h 23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288"/>
              <a:gd name="T118" fmla="*/ 0 h 2336"/>
              <a:gd name="T119" fmla="*/ 2288 w 2288"/>
              <a:gd name="T120" fmla="*/ 2336 h 23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288" h="2336">
                <a:moveTo>
                  <a:pt x="200" y="216"/>
                </a:moveTo>
                <a:cubicBezTo>
                  <a:pt x="108" y="368"/>
                  <a:pt x="16" y="520"/>
                  <a:pt x="8" y="648"/>
                </a:cubicBezTo>
                <a:cubicBezTo>
                  <a:pt x="0" y="776"/>
                  <a:pt x="144" y="872"/>
                  <a:pt x="152" y="984"/>
                </a:cubicBezTo>
                <a:cubicBezTo>
                  <a:pt x="160" y="1096"/>
                  <a:pt x="56" y="1208"/>
                  <a:pt x="56" y="1320"/>
                </a:cubicBezTo>
                <a:cubicBezTo>
                  <a:pt x="56" y="1432"/>
                  <a:pt x="136" y="1568"/>
                  <a:pt x="152" y="1656"/>
                </a:cubicBezTo>
                <a:cubicBezTo>
                  <a:pt x="168" y="1744"/>
                  <a:pt x="136" y="1792"/>
                  <a:pt x="152" y="1848"/>
                </a:cubicBezTo>
                <a:cubicBezTo>
                  <a:pt x="168" y="1904"/>
                  <a:pt x="208" y="1968"/>
                  <a:pt x="248" y="1992"/>
                </a:cubicBezTo>
                <a:cubicBezTo>
                  <a:pt x="288" y="2016"/>
                  <a:pt x="344" y="1952"/>
                  <a:pt x="392" y="1992"/>
                </a:cubicBezTo>
                <a:cubicBezTo>
                  <a:pt x="440" y="2032"/>
                  <a:pt x="480" y="2184"/>
                  <a:pt x="536" y="2232"/>
                </a:cubicBezTo>
                <a:cubicBezTo>
                  <a:pt x="592" y="2280"/>
                  <a:pt x="664" y="2272"/>
                  <a:pt x="728" y="2280"/>
                </a:cubicBezTo>
                <a:cubicBezTo>
                  <a:pt x="792" y="2288"/>
                  <a:pt x="856" y="2272"/>
                  <a:pt x="920" y="2280"/>
                </a:cubicBezTo>
                <a:cubicBezTo>
                  <a:pt x="984" y="2288"/>
                  <a:pt x="1056" y="2336"/>
                  <a:pt x="1112" y="2328"/>
                </a:cubicBezTo>
                <a:cubicBezTo>
                  <a:pt x="1168" y="2320"/>
                  <a:pt x="1168" y="2248"/>
                  <a:pt x="1256" y="2232"/>
                </a:cubicBezTo>
                <a:cubicBezTo>
                  <a:pt x="1344" y="2216"/>
                  <a:pt x="1560" y="2248"/>
                  <a:pt x="1640" y="2232"/>
                </a:cubicBezTo>
                <a:cubicBezTo>
                  <a:pt x="1720" y="2216"/>
                  <a:pt x="1640" y="2200"/>
                  <a:pt x="1736" y="2136"/>
                </a:cubicBezTo>
                <a:cubicBezTo>
                  <a:pt x="1832" y="2072"/>
                  <a:pt x="2144" y="1944"/>
                  <a:pt x="2216" y="1848"/>
                </a:cubicBezTo>
                <a:cubicBezTo>
                  <a:pt x="2288" y="1752"/>
                  <a:pt x="2200" y="1640"/>
                  <a:pt x="2168" y="1560"/>
                </a:cubicBezTo>
                <a:cubicBezTo>
                  <a:pt x="2136" y="1480"/>
                  <a:pt x="2048" y="1432"/>
                  <a:pt x="2024" y="1368"/>
                </a:cubicBezTo>
                <a:cubicBezTo>
                  <a:pt x="2000" y="1304"/>
                  <a:pt x="2008" y="1248"/>
                  <a:pt x="2024" y="1176"/>
                </a:cubicBezTo>
                <a:cubicBezTo>
                  <a:pt x="2040" y="1104"/>
                  <a:pt x="2096" y="1024"/>
                  <a:pt x="2120" y="936"/>
                </a:cubicBezTo>
                <a:cubicBezTo>
                  <a:pt x="2144" y="848"/>
                  <a:pt x="2168" y="744"/>
                  <a:pt x="2168" y="648"/>
                </a:cubicBezTo>
                <a:cubicBezTo>
                  <a:pt x="2168" y="552"/>
                  <a:pt x="2152" y="416"/>
                  <a:pt x="2120" y="360"/>
                </a:cubicBezTo>
                <a:cubicBezTo>
                  <a:pt x="2088" y="304"/>
                  <a:pt x="2032" y="352"/>
                  <a:pt x="1976" y="312"/>
                </a:cubicBezTo>
                <a:cubicBezTo>
                  <a:pt x="1920" y="272"/>
                  <a:pt x="1832" y="152"/>
                  <a:pt x="1784" y="120"/>
                </a:cubicBezTo>
                <a:cubicBezTo>
                  <a:pt x="1736" y="88"/>
                  <a:pt x="1744" y="112"/>
                  <a:pt x="1688" y="120"/>
                </a:cubicBezTo>
                <a:cubicBezTo>
                  <a:pt x="1632" y="128"/>
                  <a:pt x="1528" y="184"/>
                  <a:pt x="1448" y="168"/>
                </a:cubicBezTo>
                <a:cubicBezTo>
                  <a:pt x="1368" y="152"/>
                  <a:pt x="1264" y="48"/>
                  <a:pt x="1208" y="24"/>
                </a:cubicBezTo>
                <a:cubicBezTo>
                  <a:pt x="1152" y="0"/>
                  <a:pt x="1152" y="16"/>
                  <a:pt x="1112" y="24"/>
                </a:cubicBezTo>
                <a:cubicBezTo>
                  <a:pt x="1072" y="32"/>
                  <a:pt x="1008" y="64"/>
                  <a:pt x="968" y="72"/>
                </a:cubicBezTo>
                <a:cubicBezTo>
                  <a:pt x="928" y="80"/>
                  <a:pt x="904" y="80"/>
                  <a:pt x="872" y="72"/>
                </a:cubicBezTo>
                <a:cubicBezTo>
                  <a:pt x="840" y="64"/>
                  <a:pt x="808" y="32"/>
                  <a:pt x="776" y="24"/>
                </a:cubicBezTo>
                <a:cubicBezTo>
                  <a:pt x="744" y="16"/>
                  <a:pt x="712" y="16"/>
                  <a:pt x="680" y="24"/>
                </a:cubicBezTo>
                <a:cubicBezTo>
                  <a:pt x="648" y="32"/>
                  <a:pt x="616" y="72"/>
                  <a:pt x="584" y="72"/>
                </a:cubicBezTo>
                <a:cubicBezTo>
                  <a:pt x="552" y="72"/>
                  <a:pt x="528" y="24"/>
                  <a:pt x="488" y="24"/>
                </a:cubicBezTo>
                <a:cubicBezTo>
                  <a:pt x="448" y="24"/>
                  <a:pt x="376" y="64"/>
                  <a:pt x="344" y="72"/>
                </a:cubicBezTo>
                <a:cubicBezTo>
                  <a:pt x="312" y="80"/>
                  <a:pt x="312" y="56"/>
                  <a:pt x="296" y="72"/>
                </a:cubicBezTo>
                <a:cubicBezTo>
                  <a:pt x="280" y="88"/>
                  <a:pt x="272" y="144"/>
                  <a:pt x="248" y="168"/>
                </a:cubicBezTo>
                <a:cubicBezTo>
                  <a:pt x="224" y="192"/>
                  <a:pt x="168" y="192"/>
                  <a:pt x="152" y="216"/>
                </a:cubicBezTo>
                <a:cubicBezTo>
                  <a:pt x="136" y="240"/>
                  <a:pt x="144" y="276"/>
                  <a:pt x="152" y="312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4" name="Freeform 10"/>
          <p:cNvSpPr>
            <a:spLocks/>
          </p:cNvSpPr>
          <p:nvPr/>
        </p:nvSpPr>
        <p:spPr bwMode="auto">
          <a:xfrm>
            <a:off x="5154613" y="2740025"/>
            <a:ext cx="3632200" cy="3708400"/>
          </a:xfrm>
          <a:custGeom>
            <a:avLst/>
            <a:gdLst>
              <a:gd name="T0" fmla="*/ 2147483647 w 2288"/>
              <a:gd name="T1" fmla="*/ 2147483647 h 2336"/>
              <a:gd name="T2" fmla="*/ 2147483647 w 2288"/>
              <a:gd name="T3" fmla="*/ 2147483647 h 2336"/>
              <a:gd name="T4" fmla="*/ 2147483647 w 2288"/>
              <a:gd name="T5" fmla="*/ 2147483647 h 2336"/>
              <a:gd name="T6" fmla="*/ 2147483647 w 2288"/>
              <a:gd name="T7" fmla="*/ 2147483647 h 2336"/>
              <a:gd name="T8" fmla="*/ 2147483647 w 2288"/>
              <a:gd name="T9" fmla="*/ 2147483647 h 2336"/>
              <a:gd name="T10" fmla="*/ 2147483647 w 2288"/>
              <a:gd name="T11" fmla="*/ 2147483647 h 2336"/>
              <a:gd name="T12" fmla="*/ 2147483647 w 2288"/>
              <a:gd name="T13" fmla="*/ 2147483647 h 2336"/>
              <a:gd name="T14" fmla="*/ 2147483647 w 2288"/>
              <a:gd name="T15" fmla="*/ 2147483647 h 2336"/>
              <a:gd name="T16" fmla="*/ 2147483647 w 2288"/>
              <a:gd name="T17" fmla="*/ 2147483647 h 2336"/>
              <a:gd name="T18" fmla="*/ 2147483647 w 2288"/>
              <a:gd name="T19" fmla="*/ 2147483647 h 2336"/>
              <a:gd name="T20" fmla="*/ 2147483647 w 2288"/>
              <a:gd name="T21" fmla="*/ 2147483647 h 2336"/>
              <a:gd name="T22" fmla="*/ 2147483647 w 2288"/>
              <a:gd name="T23" fmla="*/ 2147483647 h 2336"/>
              <a:gd name="T24" fmla="*/ 2147483647 w 2288"/>
              <a:gd name="T25" fmla="*/ 2147483647 h 2336"/>
              <a:gd name="T26" fmla="*/ 2147483647 w 2288"/>
              <a:gd name="T27" fmla="*/ 2147483647 h 2336"/>
              <a:gd name="T28" fmla="*/ 2147483647 w 2288"/>
              <a:gd name="T29" fmla="*/ 2147483647 h 2336"/>
              <a:gd name="T30" fmla="*/ 2147483647 w 2288"/>
              <a:gd name="T31" fmla="*/ 2147483647 h 2336"/>
              <a:gd name="T32" fmla="*/ 2147483647 w 2288"/>
              <a:gd name="T33" fmla="*/ 2147483647 h 2336"/>
              <a:gd name="T34" fmla="*/ 2147483647 w 2288"/>
              <a:gd name="T35" fmla="*/ 2147483647 h 2336"/>
              <a:gd name="T36" fmla="*/ 2147483647 w 2288"/>
              <a:gd name="T37" fmla="*/ 2147483647 h 2336"/>
              <a:gd name="T38" fmla="*/ 2147483647 w 2288"/>
              <a:gd name="T39" fmla="*/ 2147483647 h 2336"/>
              <a:gd name="T40" fmla="*/ 2147483647 w 2288"/>
              <a:gd name="T41" fmla="*/ 2147483647 h 2336"/>
              <a:gd name="T42" fmla="*/ 2147483647 w 2288"/>
              <a:gd name="T43" fmla="*/ 2147483647 h 2336"/>
              <a:gd name="T44" fmla="*/ 2147483647 w 2288"/>
              <a:gd name="T45" fmla="*/ 2147483647 h 2336"/>
              <a:gd name="T46" fmla="*/ 2147483647 w 2288"/>
              <a:gd name="T47" fmla="*/ 2147483647 h 2336"/>
              <a:gd name="T48" fmla="*/ 2147483647 w 2288"/>
              <a:gd name="T49" fmla="*/ 2147483647 h 2336"/>
              <a:gd name="T50" fmla="*/ 2147483647 w 2288"/>
              <a:gd name="T51" fmla="*/ 2147483647 h 2336"/>
              <a:gd name="T52" fmla="*/ 2147483647 w 2288"/>
              <a:gd name="T53" fmla="*/ 2147483647 h 2336"/>
              <a:gd name="T54" fmla="*/ 2147483647 w 2288"/>
              <a:gd name="T55" fmla="*/ 2147483647 h 2336"/>
              <a:gd name="T56" fmla="*/ 2147483647 w 2288"/>
              <a:gd name="T57" fmla="*/ 2147483647 h 2336"/>
              <a:gd name="T58" fmla="*/ 2147483647 w 2288"/>
              <a:gd name="T59" fmla="*/ 2147483647 h 2336"/>
              <a:gd name="T60" fmla="*/ 2147483647 w 2288"/>
              <a:gd name="T61" fmla="*/ 2147483647 h 2336"/>
              <a:gd name="T62" fmla="*/ 2147483647 w 2288"/>
              <a:gd name="T63" fmla="*/ 2147483647 h 2336"/>
              <a:gd name="T64" fmla="*/ 2147483647 w 2288"/>
              <a:gd name="T65" fmla="*/ 2147483647 h 2336"/>
              <a:gd name="T66" fmla="*/ 2147483647 w 2288"/>
              <a:gd name="T67" fmla="*/ 2147483647 h 2336"/>
              <a:gd name="T68" fmla="*/ 2147483647 w 2288"/>
              <a:gd name="T69" fmla="*/ 2147483647 h 2336"/>
              <a:gd name="T70" fmla="*/ 2147483647 w 2288"/>
              <a:gd name="T71" fmla="*/ 2147483647 h 2336"/>
              <a:gd name="T72" fmla="*/ 2147483647 w 2288"/>
              <a:gd name="T73" fmla="*/ 2147483647 h 2336"/>
              <a:gd name="T74" fmla="*/ 2147483647 w 2288"/>
              <a:gd name="T75" fmla="*/ 2147483647 h 2336"/>
              <a:gd name="T76" fmla="*/ 2147483647 w 2288"/>
              <a:gd name="T77" fmla="*/ 2147483647 h 23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288"/>
              <a:gd name="T118" fmla="*/ 0 h 2336"/>
              <a:gd name="T119" fmla="*/ 2288 w 2288"/>
              <a:gd name="T120" fmla="*/ 2336 h 23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288" h="2336">
                <a:moveTo>
                  <a:pt x="200" y="216"/>
                </a:moveTo>
                <a:cubicBezTo>
                  <a:pt x="108" y="368"/>
                  <a:pt x="16" y="520"/>
                  <a:pt x="8" y="648"/>
                </a:cubicBezTo>
                <a:cubicBezTo>
                  <a:pt x="0" y="776"/>
                  <a:pt x="144" y="872"/>
                  <a:pt x="152" y="984"/>
                </a:cubicBezTo>
                <a:cubicBezTo>
                  <a:pt x="160" y="1096"/>
                  <a:pt x="56" y="1208"/>
                  <a:pt x="56" y="1320"/>
                </a:cubicBezTo>
                <a:cubicBezTo>
                  <a:pt x="56" y="1432"/>
                  <a:pt x="136" y="1568"/>
                  <a:pt x="152" y="1656"/>
                </a:cubicBezTo>
                <a:cubicBezTo>
                  <a:pt x="168" y="1744"/>
                  <a:pt x="136" y="1792"/>
                  <a:pt x="152" y="1848"/>
                </a:cubicBezTo>
                <a:cubicBezTo>
                  <a:pt x="168" y="1904"/>
                  <a:pt x="208" y="1968"/>
                  <a:pt x="248" y="1992"/>
                </a:cubicBezTo>
                <a:cubicBezTo>
                  <a:pt x="288" y="2016"/>
                  <a:pt x="344" y="1952"/>
                  <a:pt x="392" y="1992"/>
                </a:cubicBezTo>
                <a:cubicBezTo>
                  <a:pt x="440" y="2032"/>
                  <a:pt x="480" y="2184"/>
                  <a:pt x="536" y="2232"/>
                </a:cubicBezTo>
                <a:cubicBezTo>
                  <a:pt x="592" y="2280"/>
                  <a:pt x="664" y="2272"/>
                  <a:pt x="728" y="2280"/>
                </a:cubicBezTo>
                <a:cubicBezTo>
                  <a:pt x="792" y="2288"/>
                  <a:pt x="856" y="2272"/>
                  <a:pt x="920" y="2280"/>
                </a:cubicBezTo>
                <a:cubicBezTo>
                  <a:pt x="984" y="2288"/>
                  <a:pt x="1056" y="2336"/>
                  <a:pt x="1112" y="2328"/>
                </a:cubicBezTo>
                <a:cubicBezTo>
                  <a:pt x="1168" y="2320"/>
                  <a:pt x="1168" y="2248"/>
                  <a:pt x="1256" y="2232"/>
                </a:cubicBezTo>
                <a:cubicBezTo>
                  <a:pt x="1344" y="2216"/>
                  <a:pt x="1560" y="2248"/>
                  <a:pt x="1640" y="2232"/>
                </a:cubicBezTo>
                <a:cubicBezTo>
                  <a:pt x="1720" y="2216"/>
                  <a:pt x="1640" y="2200"/>
                  <a:pt x="1736" y="2136"/>
                </a:cubicBezTo>
                <a:cubicBezTo>
                  <a:pt x="1832" y="2072"/>
                  <a:pt x="2144" y="1944"/>
                  <a:pt x="2216" y="1848"/>
                </a:cubicBezTo>
                <a:cubicBezTo>
                  <a:pt x="2288" y="1752"/>
                  <a:pt x="2200" y="1640"/>
                  <a:pt x="2168" y="1560"/>
                </a:cubicBezTo>
                <a:cubicBezTo>
                  <a:pt x="2136" y="1480"/>
                  <a:pt x="2048" y="1432"/>
                  <a:pt x="2024" y="1368"/>
                </a:cubicBezTo>
                <a:cubicBezTo>
                  <a:pt x="2000" y="1304"/>
                  <a:pt x="2008" y="1248"/>
                  <a:pt x="2024" y="1176"/>
                </a:cubicBezTo>
                <a:cubicBezTo>
                  <a:pt x="2040" y="1104"/>
                  <a:pt x="2096" y="1024"/>
                  <a:pt x="2120" y="936"/>
                </a:cubicBezTo>
                <a:cubicBezTo>
                  <a:pt x="2144" y="848"/>
                  <a:pt x="2168" y="744"/>
                  <a:pt x="2168" y="648"/>
                </a:cubicBezTo>
                <a:cubicBezTo>
                  <a:pt x="2168" y="552"/>
                  <a:pt x="2152" y="416"/>
                  <a:pt x="2120" y="360"/>
                </a:cubicBezTo>
                <a:cubicBezTo>
                  <a:pt x="2088" y="304"/>
                  <a:pt x="2032" y="352"/>
                  <a:pt x="1976" y="312"/>
                </a:cubicBezTo>
                <a:cubicBezTo>
                  <a:pt x="1920" y="272"/>
                  <a:pt x="1832" y="152"/>
                  <a:pt x="1784" y="120"/>
                </a:cubicBezTo>
                <a:cubicBezTo>
                  <a:pt x="1736" y="88"/>
                  <a:pt x="1744" y="112"/>
                  <a:pt x="1688" y="120"/>
                </a:cubicBezTo>
                <a:cubicBezTo>
                  <a:pt x="1632" y="128"/>
                  <a:pt x="1528" y="184"/>
                  <a:pt x="1448" y="168"/>
                </a:cubicBezTo>
                <a:cubicBezTo>
                  <a:pt x="1368" y="152"/>
                  <a:pt x="1264" y="48"/>
                  <a:pt x="1208" y="24"/>
                </a:cubicBezTo>
                <a:cubicBezTo>
                  <a:pt x="1152" y="0"/>
                  <a:pt x="1152" y="16"/>
                  <a:pt x="1112" y="24"/>
                </a:cubicBezTo>
                <a:cubicBezTo>
                  <a:pt x="1072" y="32"/>
                  <a:pt x="1008" y="64"/>
                  <a:pt x="968" y="72"/>
                </a:cubicBezTo>
                <a:cubicBezTo>
                  <a:pt x="928" y="80"/>
                  <a:pt x="904" y="80"/>
                  <a:pt x="872" y="72"/>
                </a:cubicBezTo>
                <a:cubicBezTo>
                  <a:pt x="840" y="64"/>
                  <a:pt x="808" y="32"/>
                  <a:pt x="776" y="24"/>
                </a:cubicBezTo>
                <a:cubicBezTo>
                  <a:pt x="744" y="16"/>
                  <a:pt x="712" y="16"/>
                  <a:pt x="680" y="24"/>
                </a:cubicBezTo>
                <a:cubicBezTo>
                  <a:pt x="648" y="32"/>
                  <a:pt x="616" y="72"/>
                  <a:pt x="584" y="72"/>
                </a:cubicBezTo>
                <a:cubicBezTo>
                  <a:pt x="552" y="72"/>
                  <a:pt x="528" y="24"/>
                  <a:pt x="488" y="24"/>
                </a:cubicBezTo>
                <a:cubicBezTo>
                  <a:pt x="448" y="24"/>
                  <a:pt x="376" y="64"/>
                  <a:pt x="344" y="72"/>
                </a:cubicBezTo>
                <a:cubicBezTo>
                  <a:pt x="312" y="80"/>
                  <a:pt x="312" y="56"/>
                  <a:pt x="296" y="72"/>
                </a:cubicBezTo>
                <a:cubicBezTo>
                  <a:pt x="280" y="88"/>
                  <a:pt x="272" y="144"/>
                  <a:pt x="248" y="168"/>
                </a:cubicBezTo>
                <a:cubicBezTo>
                  <a:pt x="224" y="192"/>
                  <a:pt x="168" y="192"/>
                  <a:pt x="152" y="216"/>
                </a:cubicBezTo>
                <a:cubicBezTo>
                  <a:pt x="136" y="240"/>
                  <a:pt x="144" y="276"/>
                  <a:pt x="152" y="31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5" name="Text Box 11"/>
          <p:cNvSpPr txBox="1">
            <a:spLocks noChangeArrowheads="1"/>
          </p:cNvSpPr>
          <p:nvPr/>
        </p:nvSpPr>
        <p:spPr bwMode="auto">
          <a:xfrm>
            <a:off x="315913" y="2416175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+mn-lt"/>
              </a:rPr>
              <a:t>Population 1</a:t>
            </a:r>
          </a:p>
        </p:txBody>
      </p:sp>
      <p:sp>
        <p:nvSpPr>
          <p:cNvPr id="5127" name="Text Box 15"/>
          <p:cNvSpPr txBox="1">
            <a:spLocks noChangeArrowheads="1"/>
          </p:cNvSpPr>
          <p:nvPr/>
        </p:nvSpPr>
        <p:spPr bwMode="auto">
          <a:xfrm>
            <a:off x="1116013" y="472122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+mn-lt"/>
              </a:rPr>
              <a:t>Sample 1</a:t>
            </a:r>
          </a:p>
        </p:txBody>
      </p:sp>
      <p:sp>
        <p:nvSpPr>
          <p:cNvPr id="5128" name="Text Box 16"/>
          <p:cNvSpPr txBox="1">
            <a:spLocks noChangeArrowheads="1"/>
          </p:cNvSpPr>
          <p:nvPr/>
        </p:nvSpPr>
        <p:spPr bwMode="auto">
          <a:xfrm>
            <a:off x="5764213" y="479742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+mn-lt"/>
              </a:rPr>
              <a:t>Sample 2</a:t>
            </a:r>
          </a:p>
        </p:txBody>
      </p:sp>
      <p:sp>
        <p:nvSpPr>
          <p:cNvPr id="30727" name="Text Box 17"/>
          <p:cNvSpPr txBox="1">
            <a:spLocks noChangeArrowheads="1"/>
          </p:cNvSpPr>
          <p:nvPr/>
        </p:nvSpPr>
        <p:spPr bwMode="auto">
          <a:xfrm>
            <a:off x="506413" y="26924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32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32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8" name="Text Box 18"/>
          <p:cNvSpPr txBox="1">
            <a:spLocks noChangeArrowheads="1"/>
          </p:cNvSpPr>
          <p:nvPr/>
        </p:nvSpPr>
        <p:spPr bwMode="auto">
          <a:xfrm>
            <a:off x="8382000" y="2663825"/>
            <a:ext cx="674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32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32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9" name="Text Box 19"/>
          <p:cNvSpPr txBox="1">
            <a:spLocks noChangeArrowheads="1"/>
          </p:cNvSpPr>
          <p:nvPr/>
        </p:nvSpPr>
        <p:spPr bwMode="auto">
          <a:xfrm>
            <a:off x="2106613" y="51784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</a:rPr>
              <a:t>x</a:t>
            </a:r>
            <a:r>
              <a:rPr lang="en-US" altLang="en-US" sz="2400" b="1" baseline="-25000">
                <a:solidFill>
                  <a:srgbClr val="FF0000"/>
                </a:solidFill>
              </a:rPr>
              <a:t>1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30730" name="Text Box 20"/>
          <p:cNvSpPr txBox="1">
            <a:spLocks noChangeArrowheads="1"/>
          </p:cNvSpPr>
          <p:nvPr/>
        </p:nvSpPr>
        <p:spPr bwMode="auto">
          <a:xfrm>
            <a:off x="6754813" y="52546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</a:rPr>
              <a:t>x</a:t>
            </a:r>
            <a:r>
              <a:rPr lang="en-US" altLang="en-US" sz="2400" b="1" baseline="-25000">
                <a:solidFill>
                  <a:srgbClr val="FF0000"/>
                </a:solidFill>
              </a:rPr>
              <a:t>2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30731" name="Line 21"/>
          <p:cNvSpPr>
            <a:spLocks noChangeShapeType="1"/>
          </p:cNvSpPr>
          <p:nvPr/>
        </p:nvSpPr>
        <p:spPr bwMode="auto">
          <a:xfrm>
            <a:off x="2182813" y="5254625"/>
            <a:ext cx="228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22"/>
          <p:cNvSpPr>
            <a:spLocks noChangeShapeType="1"/>
          </p:cNvSpPr>
          <p:nvPr/>
        </p:nvSpPr>
        <p:spPr bwMode="auto">
          <a:xfrm>
            <a:off x="6831013" y="5330825"/>
            <a:ext cx="228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Text Box 23"/>
          <p:cNvSpPr txBox="1">
            <a:spLocks noChangeArrowheads="1"/>
          </p:cNvSpPr>
          <p:nvPr/>
        </p:nvSpPr>
        <p:spPr bwMode="auto">
          <a:xfrm>
            <a:off x="304800" y="1519238"/>
            <a:ext cx="8839200" cy="77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Use information from 2 observed samples to hypothesize about how </a:t>
            </a:r>
            <a:r>
              <a:rPr lang="en-US" i="1" dirty="0">
                <a:latin typeface="+mn-lt"/>
              </a:rPr>
              <a:t>µ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µ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compare.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Assumption: The two samples are 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independent</a:t>
            </a:r>
            <a:r>
              <a:rPr lang="en-US" sz="2000" dirty="0">
                <a:latin typeface="+mn-lt"/>
              </a:rPr>
              <a:t>.     </a:t>
            </a:r>
            <a:r>
              <a:rPr lang="en-US" sz="1600" dirty="0">
                <a:latin typeface="+mn-lt"/>
              </a:rPr>
              <a:t>(We will relax this assumption later.)</a:t>
            </a:r>
          </a:p>
        </p:txBody>
      </p:sp>
      <p:sp>
        <p:nvSpPr>
          <p:cNvPr id="30734" name="Oval 26"/>
          <p:cNvSpPr>
            <a:spLocks noChangeArrowheads="1"/>
          </p:cNvSpPr>
          <p:nvPr/>
        </p:nvSpPr>
        <p:spPr bwMode="auto">
          <a:xfrm>
            <a:off x="1420813" y="50260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35" name="Oval 27"/>
          <p:cNvSpPr>
            <a:spLocks noChangeArrowheads="1"/>
          </p:cNvSpPr>
          <p:nvPr/>
        </p:nvSpPr>
        <p:spPr bwMode="auto">
          <a:xfrm>
            <a:off x="1649413" y="5102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36" name="Oval 28"/>
          <p:cNvSpPr>
            <a:spLocks noChangeArrowheads="1"/>
          </p:cNvSpPr>
          <p:nvPr/>
        </p:nvSpPr>
        <p:spPr bwMode="auto">
          <a:xfrm>
            <a:off x="1497013" y="52546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37" name="Oval 29"/>
          <p:cNvSpPr>
            <a:spLocks noChangeArrowheads="1"/>
          </p:cNvSpPr>
          <p:nvPr/>
        </p:nvSpPr>
        <p:spPr bwMode="auto">
          <a:xfrm>
            <a:off x="1725613" y="53308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38" name="Oval 30"/>
          <p:cNvSpPr>
            <a:spLocks noChangeArrowheads="1"/>
          </p:cNvSpPr>
          <p:nvPr/>
        </p:nvSpPr>
        <p:spPr bwMode="auto">
          <a:xfrm>
            <a:off x="1801813" y="5102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39" name="Oval 31"/>
          <p:cNvSpPr>
            <a:spLocks noChangeArrowheads="1"/>
          </p:cNvSpPr>
          <p:nvPr/>
        </p:nvSpPr>
        <p:spPr bwMode="auto">
          <a:xfrm>
            <a:off x="1878013" y="53308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40" name="Oval 32"/>
          <p:cNvSpPr>
            <a:spLocks noChangeArrowheads="1"/>
          </p:cNvSpPr>
          <p:nvPr/>
        </p:nvSpPr>
        <p:spPr bwMode="auto">
          <a:xfrm>
            <a:off x="1725613" y="55594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41" name="Oval 33"/>
          <p:cNvSpPr>
            <a:spLocks noChangeArrowheads="1"/>
          </p:cNvSpPr>
          <p:nvPr/>
        </p:nvSpPr>
        <p:spPr bwMode="auto">
          <a:xfrm>
            <a:off x="1573213" y="54070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42" name="Oval 34"/>
          <p:cNvSpPr>
            <a:spLocks noChangeArrowheads="1"/>
          </p:cNvSpPr>
          <p:nvPr/>
        </p:nvSpPr>
        <p:spPr bwMode="auto">
          <a:xfrm>
            <a:off x="1420813" y="5483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43" name="Oval 35"/>
          <p:cNvSpPr>
            <a:spLocks noChangeArrowheads="1"/>
          </p:cNvSpPr>
          <p:nvPr/>
        </p:nvSpPr>
        <p:spPr bwMode="auto">
          <a:xfrm>
            <a:off x="1344613" y="52546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44" name="Oval 36"/>
          <p:cNvSpPr>
            <a:spLocks noChangeArrowheads="1"/>
          </p:cNvSpPr>
          <p:nvPr/>
        </p:nvSpPr>
        <p:spPr bwMode="auto">
          <a:xfrm>
            <a:off x="1268413" y="5102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45" name="Oval 37"/>
          <p:cNvSpPr>
            <a:spLocks noChangeArrowheads="1"/>
          </p:cNvSpPr>
          <p:nvPr/>
        </p:nvSpPr>
        <p:spPr bwMode="auto">
          <a:xfrm>
            <a:off x="1192213" y="53308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46" name="Oval 38"/>
          <p:cNvSpPr>
            <a:spLocks noChangeArrowheads="1"/>
          </p:cNvSpPr>
          <p:nvPr/>
        </p:nvSpPr>
        <p:spPr bwMode="auto">
          <a:xfrm>
            <a:off x="1268413" y="5483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47" name="Oval 39"/>
          <p:cNvSpPr>
            <a:spLocks noChangeArrowheads="1"/>
          </p:cNvSpPr>
          <p:nvPr/>
        </p:nvSpPr>
        <p:spPr bwMode="auto">
          <a:xfrm>
            <a:off x="1573213" y="55594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48" name="Oval 40"/>
          <p:cNvSpPr>
            <a:spLocks noChangeArrowheads="1"/>
          </p:cNvSpPr>
          <p:nvPr/>
        </p:nvSpPr>
        <p:spPr bwMode="auto">
          <a:xfrm>
            <a:off x="1497013" y="57118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49" name="Oval 41"/>
          <p:cNvSpPr>
            <a:spLocks noChangeArrowheads="1"/>
          </p:cNvSpPr>
          <p:nvPr/>
        </p:nvSpPr>
        <p:spPr bwMode="auto">
          <a:xfrm>
            <a:off x="1649413" y="57118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50" name="Oval 42"/>
          <p:cNvSpPr>
            <a:spLocks noChangeArrowheads="1"/>
          </p:cNvSpPr>
          <p:nvPr/>
        </p:nvSpPr>
        <p:spPr bwMode="auto">
          <a:xfrm>
            <a:off x="1801813" y="5483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51" name="Oval 43"/>
          <p:cNvSpPr>
            <a:spLocks noChangeArrowheads="1"/>
          </p:cNvSpPr>
          <p:nvPr/>
        </p:nvSpPr>
        <p:spPr bwMode="auto">
          <a:xfrm>
            <a:off x="1878013" y="56356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52" name="Oval 44"/>
          <p:cNvSpPr>
            <a:spLocks noChangeArrowheads="1"/>
          </p:cNvSpPr>
          <p:nvPr/>
        </p:nvSpPr>
        <p:spPr bwMode="auto">
          <a:xfrm>
            <a:off x="1801813" y="57880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53" name="Oval 45"/>
          <p:cNvSpPr>
            <a:spLocks noChangeArrowheads="1"/>
          </p:cNvSpPr>
          <p:nvPr/>
        </p:nvSpPr>
        <p:spPr bwMode="auto">
          <a:xfrm>
            <a:off x="1344613" y="56356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54" name="Oval 46"/>
          <p:cNvSpPr>
            <a:spLocks noChangeArrowheads="1"/>
          </p:cNvSpPr>
          <p:nvPr/>
        </p:nvSpPr>
        <p:spPr bwMode="auto">
          <a:xfrm>
            <a:off x="1954213" y="51022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55" name="Oval 47"/>
          <p:cNvSpPr>
            <a:spLocks noChangeArrowheads="1"/>
          </p:cNvSpPr>
          <p:nvPr/>
        </p:nvSpPr>
        <p:spPr bwMode="auto">
          <a:xfrm>
            <a:off x="1573213" y="540702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56" name="Oval 48"/>
          <p:cNvSpPr>
            <a:spLocks noChangeArrowheads="1"/>
          </p:cNvSpPr>
          <p:nvPr/>
        </p:nvSpPr>
        <p:spPr bwMode="auto">
          <a:xfrm>
            <a:off x="6145213" y="51022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57" name="Oval 49"/>
          <p:cNvSpPr>
            <a:spLocks noChangeArrowheads="1"/>
          </p:cNvSpPr>
          <p:nvPr/>
        </p:nvSpPr>
        <p:spPr bwMode="auto">
          <a:xfrm>
            <a:off x="6373813" y="5178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58" name="Oval 50"/>
          <p:cNvSpPr>
            <a:spLocks noChangeArrowheads="1"/>
          </p:cNvSpPr>
          <p:nvPr/>
        </p:nvSpPr>
        <p:spPr bwMode="auto">
          <a:xfrm>
            <a:off x="6221413" y="53308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59" name="Oval 51"/>
          <p:cNvSpPr>
            <a:spLocks noChangeArrowheads="1"/>
          </p:cNvSpPr>
          <p:nvPr/>
        </p:nvSpPr>
        <p:spPr bwMode="auto">
          <a:xfrm>
            <a:off x="6450013" y="54070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60" name="Oval 52"/>
          <p:cNvSpPr>
            <a:spLocks noChangeArrowheads="1"/>
          </p:cNvSpPr>
          <p:nvPr/>
        </p:nvSpPr>
        <p:spPr bwMode="auto">
          <a:xfrm>
            <a:off x="6526213" y="5178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61" name="Oval 53"/>
          <p:cNvSpPr>
            <a:spLocks noChangeArrowheads="1"/>
          </p:cNvSpPr>
          <p:nvPr/>
        </p:nvSpPr>
        <p:spPr bwMode="auto">
          <a:xfrm>
            <a:off x="6602413" y="54070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62" name="Oval 54"/>
          <p:cNvSpPr>
            <a:spLocks noChangeArrowheads="1"/>
          </p:cNvSpPr>
          <p:nvPr/>
        </p:nvSpPr>
        <p:spPr bwMode="auto">
          <a:xfrm>
            <a:off x="6145213" y="5559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63" name="Oval 55"/>
          <p:cNvSpPr>
            <a:spLocks noChangeArrowheads="1"/>
          </p:cNvSpPr>
          <p:nvPr/>
        </p:nvSpPr>
        <p:spPr bwMode="auto">
          <a:xfrm>
            <a:off x="6069013" y="53308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64" name="Oval 56"/>
          <p:cNvSpPr>
            <a:spLocks noChangeArrowheads="1"/>
          </p:cNvSpPr>
          <p:nvPr/>
        </p:nvSpPr>
        <p:spPr bwMode="auto">
          <a:xfrm>
            <a:off x="5992813" y="5178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65" name="Oval 57"/>
          <p:cNvSpPr>
            <a:spLocks noChangeArrowheads="1"/>
          </p:cNvSpPr>
          <p:nvPr/>
        </p:nvSpPr>
        <p:spPr bwMode="auto">
          <a:xfrm>
            <a:off x="5916613" y="54070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66" name="Oval 58"/>
          <p:cNvSpPr>
            <a:spLocks noChangeArrowheads="1"/>
          </p:cNvSpPr>
          <p:nvPr/>
        </p:nvSpPr>
        <p:spPr bwMode="auto">
          <a:xfrm>
            <a:off x="5992813" y="5559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67" name="Oval 59"/>
          <p:cNvSpPr>
            <a:spLocks noChangeArrowheads="1"/>
          </p:cNvSpPr>
          <p:nvPr/>
        </p:nvSpPr>
        <p:spPr bwMode="auto">
          <a:xfrm>
            <a:off x="6297613" y="56356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68" name="Oval 60"/>
          <p:cNvSpPr>
            <a:spLocks noChangeArrowheads="1"/>
          </p:cNvSpPr>
          <p:nvPr/>
        </p:nvSpPr>
        <p:spPr bwMode="auto">
          <a:xfrm>
            <a:off x="6221413" y="57880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69" name="Oval 61"/>
          <p:cNvSpPr>
            <a:spLocks noChangeArrowheads="1"/>
          </p:cNvSpPr>
          <p:nvPr/>
        </p:nvSpPr>
        <p:spPr bwMode="auto">
          <a:xfrm>
            <a:off x="6373813" y="57880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70" name="Oval 62"/>
          <p:cNvSpPr>
            <a:spLocks noChangeArrowheads="1"/>
          </p:cNvSpPr>
          <p:nvPr/>
        </p:nvSpPr>
        <p:spPr bwMode="auto">
          <a:xfrm>
            <a:off x="6526213" y="5559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71" name="Oval 63"/>
          <p:cNvSpPr>
            <a:spLocks noChangeArrowheads="1"/>
          </p:cNvSpPr>
          <p:nvPr/>
        </p:nvSpPr>
        <p:spPr bwMode="auto">
          <a:xfrm>
            <a:off x="6602413" y="57118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72" name="Oval 64"/>
          <p:cNvSpPr>
            <a:spLocks noChangeArrowheads="1"/>
          </p:cNvSpPr>
          <p:nvPr/>
        </p:nvSpPr>
        <p:spPr bwMode="auto">
          <a:xfrm>
            <a:off x="6526213" y="58642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73" name="Oval 65"/>
          <p:cNvSpPr>
            <a:spLocks noChangeArrowheads="1"/>
          </p:cNvSpPr>
          <p:nvPr/>
        </p:nvSpPr>
        <p:spPr bwMode="auto">
          <a:xfrm>
            <a:off x="6069013" y="57118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74" name="Oval 66"/>
          <p:cNvSpPr>
            <a:spLocks noChangeArrowheads="1"/>
          </p:cNvSpPr>
          <p:nvPr/>
        </p:nvSpPr>
        <p:spPr bwMode="auto">
          <a:xfrm>
            <a:off x="6678613" y="5178425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75" name="Slide Number Placeholder 5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95C02CA-C6EE-4FD9-BFBD-A974A3220A2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0" name="Rectangle 5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7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7239000" y="2505075"/>
            <a:ext cx="175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+mn-lt"/>
              </a:rPr>
              <a:t>Population 2</a:t>
            </a:r>
          </a:p>
        </p:txBody>
      </p:sp>
      <p:sp>
        <p:nvSpPr>
          <p:cNvPr id="30779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307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995488"/>
            <a:ext cx="5029200" cy="3033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4ED345E-3D17-4949-BBD6-A7F06C0B841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498475" y="1493838"/>
            <a:ext cx="8416925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Types of test:</a:t>
            </a: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Case 1: </a:t>
            </a:r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are known                      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 use </a:t>
            </a:r>
            <a:r>
              <a:rPr lang="en-US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Z</a:t>
            </a:r>
            <a:endParaRPr lang="en-US" dirty="0">
              <a:latin typeface="+mn-lt"/>
              <a:sym typeface="Wingdings" panose="05000000000000000000" pitchFamily="2" charset="2"/>
            </a:endParaRP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  <a:sym typeface="Wingdings" panose="05000000000000000000" pitchFamily="2" charset="2"/>
              </a:rPr>
              <a:t>Case 2: </a:t>
            </a:r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are unknown, n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,n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≥30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 use </a:t>
            </a:r>
            <a:r>
              <a:rPr lang="en-US" i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t</a:t>
            </a:r>
            <a:r>
              <a:rPr lang="en-US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(</a:t>
            </a:r>
            <a:r>
              <a:rPr lang="en-US" err="1">
                <a:latin typeface="+mn-lt"/>
                <a:sym typeface="Wingdings" panose="05000000000000000000" pitchFamily="2" charset="2"/>
              </a:rPr>
              <a:t>d.f.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=n</a:t>
            </a:r>
            <a:r>
              <a:rPr lang="en-US" baseline="-25000" dirty="0">
                <a:latin typeface="+mn-lt"/>
                <a:sym typeface="Wingdings" panose="05000000000000000000" pitchFamily="2" charset="2"/>
              </a:rPr>
              <a:t>1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+n</a:t>
            </a:r>
            <a:r>
              <a:rPr lang="en-US" baseline="-25000" dirty="0">
                <a:latin typeface="+mn-lt"/>
                <a:sym typeface="Wingdings" panose="05000000000000000000" pitchFamily="2" charset="2"/>
              </a:rPr>
              <a:t>2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─2)</a:t>
            </a:r>
            <a:r>
              <a:rPr lang="en-US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or </a:t>
            </a:r>
            <a:r>
              <a:rPr lang="en-US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Z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approximation</a:t>
            </a:r>
          </a:p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  <a:sym typeface="Wingdings" panose="05000000000000000000" pitchFamily="2" charset="2"/>
              </a:rPr>
              <a:t>Case 3: </a:t>
            </a:r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are unknown, n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,n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&lt;30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 use </a:t>
            </a:r>
            <a:r>
              <a:rPr lang="en-US" i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t</a:t>
            </a:r>
            <a:r>
              <a:rPr lang="en-US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(</a:t>
            </a:r>
            <a:r>
              <a:rPr lang="en-US" err="1">
                <a:latin typeface="+mn-lt"/>
                <a:sym typeface="Wingdings" panose="05000000000000000000" pitchFamily="2" charset="2"/>
              </a:rPr>
              <a:t>d.f.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=n</a:t>
            </a:r>
            <a:r>
              <a:rPr lang="en-US" baseline="-25000" dirty="0">
                <a:latin typeface="+mn-lt"/>
                <a:sym typeface="Wingdings" panose="05000000000000000000" pitchFamily="2" charset="2"/>
              </a:rPr>
              <a:t>1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+n</a:t>
            </a:r>
            <a:r>
              <a:rPr lang="en-US" baseline="-25000" dirty="0">
                <a:latin typeface="+mn-lt"/>
                <a:sym typeface="Wingdings" panose="05000000000000000000" pitchFamily="2" charset="2"/>
              </a:rPr>
              <a:t>2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─2)</a:t>
            </a:r>
          </a:p>
        </p:txBody>
      </p:sp>
      <p:graphicFrame>
        <p:nvGraphicFramePr>
          <p:cNvPr id="3277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241550" y="1995488"/>
          <a:ext cx="3303588" cy="279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3" imgW="2095500" imgH="1828800" progId="Equation.3">
                  <p:embed/>
                </p:oleObj>
              </mc:Choice>
              <mc:Fallback>
                <p:oleObj name="Equation" r:id="rId3" imgW="2095500" imgH="182880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1995488"/>
                        <a:ext cx="3303588" cy="279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Text Box 13"/>
          <p:cNvSpPr txBox="1">
            <a:spLocks noChangeArrowheads="1"/>
          </p:cNvSpPr>
          <p:nvPr/>
        </p:nvSpPr>
        <p:spPr bwMode="auto">
          <a:xfrm>
            <a:off x="762000" y="1955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9900"/>
                </a:solidFill>
                <a:latin typeface="+mn-lt"/>
              </a:rPr>
              <a:t>Left-tail test</a:t>
            </a:r>
          </a:p>
        </p:txBody>
      </p:sp>
      <p:sp>
        <p:nvSpPr>
          <p:cNvPr id="32775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3277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  <a:endParaRPr lang="en-US" altLang="en-US" dirty="0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722313" y="3022600"/>
            <a:ext cx="153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9900"/>
                </a:solidFill>
                <a:latin typeface="+mn-lt"/>
              </a:rPr>
              <a:t>Right-tail test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606425" y="40878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9900"/>
                </a:solidFill>
                <a:latin typeface="+mn-lt"/>
              </a:rPr>
              <a:t>2-tail test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781" name="Object 6"/>
          <p:cNvGraphicFramePr>
            <a:graphicFrameLocks noChangeAspect="1"/>
          </p:cNvGraphicFramePr>
          <p:nvPr/>
        </p:nvGraphicFramePr>
        <p:xfrm>
          <a:off x="5848350" y="1955800"/>
          <a:ext cx="3221038" cy="318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5" imgW="2400300" imgH="2374900" progId="Equation.3">
                  <p:embed/>
                </p:oleObj>
              </mc:Choice>
              <mc:Fallback>
                <p:oleObj name="Equation" r:id="rId5" imgW="2400300" imgH="2374900" progId="Equation.3">
                  <p:embed/>
                  <p:pic>
                    <p:nvPicPr>
                      <p:cNvPr id="3278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1955800"/>
                        <a:ext cx="3221038" cy="318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7253401-11D7-4FB9-A0ED-C6340AEDCC0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2293" name="Text Box 17"/>
          <p:cNvSpPr txBox="1">
            <a:spLocks noChangeArrowheads="1"/>
          </p:cNvSpPr>
          <p:nvPr/>
        </p:nvSpPr>
        <p:spPr bwMode="auto">
          <a:xfrm>
            <a:off x="112713" y="2090738"/>
            <a:ext cx="8955087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Periodically, Merrill Lynch customers are asked to evaluate Merrill Lynch financial consultants and services (</a:t>
            </a:r>
            <a:r>
              <a:rPr lang="en-US" i="1" dirty="0">
                <a:solidFill>
                  <a:srgbClr val="0070C0"/>
                </a:solidFill>
                <a:latin typeface="+mn-lt"/>
              </a:rPr>
              <a:t>2000 Merrill Lynch Client Satisfaction Survey</a:t>
            </a:r>
            <a:r>
              <a:rPr lang="en-US" dirty="0">
                <a:latin typeface="+mn-lt"/>
              </a:rPr>
              <a:t>) . Higher ratings on the client satisfaction survey indicate better service, with 7 the maximum service rating.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Independent samples of service ratings for 2 financial consultants—Ms. Daniels and Mr. Rossi are summarized here. Ms. Daniels has 10 years of experience, whereas Mr. Rossi has 1 year of experience. </a:t>
            </a:r>
          </a:p>
          <a:p>
            <a:pPr lvl="1">
              <a:spcBef>
                <a:spcPts val="600"/>
              </a:spcBef>
              <a:defRPr/>
            </a:pPr>
            <a:r>
              <a:rPr lang="en-US" b="1" dirty="0">
                <a:latin typeface="Arial" panose="020B0604020202020204" pitchFamily="34" charset="0"/>
              </a:rPr>
              <a:t>Ms. Daniels : </a:t>
            </a:r>
            <a:r>
              <a:rPr lang="en-US" dirty="0">
                <a:latin typeface="Arial" panose="020B0604020202020204" pitchFamily="34" charset="0"/>
              </a:rPr>
              <a:t>16 reviews collected:	mean=6.82	</a:t>
            </a:r>
            <a:r>
              <a:rPr lang="en-US" dirty="0" err="1">
                <a:latin typeface="Arial" panose="020B0604020202020204" pitchFamily="34" charset="0"/>
              </a:rPr>
              <a:t>st.deviation</a:t>
            </a:r>
            <a:r>
              <a:rPr lang="en-US" dirty="0">
                <a:latin typeface="Arial" panose="020B0604020202020204" pitchFamily="34" charset="0"/>
              </a:rPr>
              <a:t>=0.64</a:t>
            </a:r>
          </a:p>
          <a:p>
            <a:pPr lvl="1">
              <a:spcBef>
                <a:spcPts val="600"/>
              </a:spcBef>
              <a:defRPr/>
            </a:pPr>
            <a:r>
              <a:rPr lang="en-US" b="1" dirty="0">
                <a:latin typeface="Arial" panose="020B0604020202020204" pitchFamily="34" charset="0"/>
              </a:rPr>
              <a:t>Mr. Rossi:    </a:t>
            </a:r>
            <a:r>
              <a:rPr lang="en-US" dirty="0">
                <a:latin typeface="Arial" panose="020B0604020202020204" pitchFamily="34" charset="0"/>
              </a:rPr>
              <a:t>10 reviews collected:	mean=6.25	</a:t>
            </a:r>
            <a:r>
              <a:rPr lang="en-US" dirty="0" err="1">
                <a:latin typeface="Arial" panose="020B0604020202020204" pitchFamily="34" charset="0"/>
              </a:rPr>
              <a:t>st.deviation</a:t>
            </a:r>
            <a:r>
              <a:rPr lang="en-US" dirty="0">
                <a:latin typeface="Arial" panose="020B0604020202020204" pitchFamily="34" charset="0"/>
              </a:rPr>
              <a:t>=0.75</a:t>
            </a:r>
          </a:p>
          <a:p>
            <a:pPr lvl="1">
              <a:spcBef>
                <a:spcPts val="600"/>
              </a:spcBef>
              <a:defRPr/>
            </a:pPr>
            <a:endParaRPr lang="en-US" dirty="0">
              <a:latin typeface="Arial" panose="020B0604020202020204" pitchFamily="34" charset="0"/>
            </a:endParaRPr>
          </a:p>
          <a:p>
            <a:pPr lvl="1">
              <a:spcBef>
                <a:spcPts val="600"/>
              </a:spcBef>
              <a:buAutoNum type="alphaLcParenR"/>
              <a:defRPr/>
            </a:pPr>
            <a:r>
              <a:rPr lang="en-US" sz="1600" dirty="0">
                <a:latin typeface="+mn-lt"/>
              </a:rPr>
              <a:t>At level </a:t>
            </a:r>
            <a:r>
              <a:rPr lang="el-GR" sz="1600" dirty="0">
                <a:latin typeface="+mn-lt"/>
              </a:rPr>
              <a:t>α</a:t>
            </a:r>
            <a:r>
              <a:rPr lang="en-US" sz="1600" dirty="0">
                <a:latin typeface="+mn-lt"/>
              </a:rPr>
              <a:t>=5%, test whether the consultant with more experience provides better service.</a:t>
            </a:r>
          </a:p>
          <a:p>
            <a:pPr lvl="1">
              <a:spcBef>
                <a:spcPts val="600"/>
              </a:spcBef>
              <a:buAutoNum type="alphaLcParenR"/>
              <a:defRPr/>
            </a:pPr>
            <a:r>
              <a:rPr lang="en-US" sz="1600" dirty="0">
                <a:latin typeface="+mn-lt"/>
              </a:rPr>
              <a:t>At level </a:t>
            </a:r>
            <a:r>
              <a:rPr lang="el-GR" sz="1600" dirty="0">
                <a:latin typeface="+mn-lt"/>
              </a:rPr>
              <a:t>α</a:t>
            </a:r>
            <a:r>
              <a:rPr lang="en-US" sz="1600" dirty="0">
                <a:latin typeface="+mn-lt"/>
              </a:rPr>
              <a:t>=5%, test whether service provided by different consultants varies according to experience.</a:t>
            </a:r>
          </a:p>
          <a:p>
            <a:pPr lvl="1">
              <a:spcBef>
                <a:spcPts val="600"/>
              </a:spcBef>
              <a:buAutoNum type="alphaLcParenR"/>
              <a:defRPr/>
            </a:pPr>
            <a:r>
              <a:rPr lang="en-US" sz="1600" dirty="0">
                <a:latin typeface="+mn-lt"/>
              </a:rPr>
              <a:t>Construct a 95% confidence interval that would allow you to answer part b). Do your conclusions from b) and c) agree?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3797" name="Rectangle 12"/>
          <p:cNvSpPr>
            <a:spLocks noChangeArrowheads="1"/>
          </p:cNvSpPr>
          <p:nvPr/>
        </p:nvSpPr>
        <p:spPr bwMode="auto">
          <a:xfrm>
            <a:off x="305858" y="3962400"/>
            <a:ext cx="81534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80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1" name="TextBox 2"/>
          <p:cNvSpPr txBox="1">
            <a:spLocks noChangeArrowheads="1"/>
          </p:cNvSpPr>
          <p:nvPr/>
        </p:nvSpPr>
        <p:spPr bwMode="auto">
          <a:xfrm>
            <a:off x="228600" y="1544638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9E3E490-A90C-4CA0-8409-F9A558E92DD5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57200" y="1970088"/>
            <a:ext cx="8229600" cy="395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The College Board provided comparisons of SAT scores based on the highest level of education attained by the test taker’s parents. A research hypothesis was that students whose parents had attained a higher level of education would on average score higher on the SAT. During 2003, the overall mean SAT verbal score was 507 (</a:t>
            </a:r>
            <a:r>
              <a:rPr lang="en-US" i="1" dirty="0">
                <a:latin typeface="+mn-lt"/>
              </a:rPr>
              <a:t>The World Almanac </a:t>
            </a:r>
            <a:r>
              <a:rPr lang="en-US" dirty="0">
                <a:latin typeface="+mn-lt"/>
              </a:rPr>
              <a:t>2004). SAT verbal scores for independent samples of students are in the Excel file </a:t>
            </a:r>
            <a:r>
              <a:rPr lang="en-US" dirty="0">
                <a:solidFill>
                  <a:srgbClr val="009900"/>
                </a:solidFill>
                <a:latin typeface="+mn-lt"/>
              </a:rPr>
              <a:t>SAT verbal.xlsx</a:t>
            </a:r>
            <a:r>
              <a:rPr lang="en-US" dirty="0">
                <a:latin typeface="+mn-lt"/>
              </a:rPr>
              <a:t>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u="sng" dirty="0">
                <a:latin typeface="+mn-lt"/>
                <a:cs typeface="Courier New" panose="02070309020205020404" pitchFamily="49" charset="0"/>
              </a:rPr>
              <a:t>Sample 1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: SAT verbal test scores for students whose parents are </a:t>
            </a:r>
            <a:r>
              <a:rPr lang="en-US" dirty="0">
                <a:solidFill>
                  <a:srgbClr val="990099"/>
                </a:solidFill>
                <a:latin typeface="+mn-lt"/>
                <a:cs typeface="Courier New" panose="02070309020205020404" pitchFamily="49" charset="0"/>
              </a:rPr>
              <a:t>college graduates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with a bachelor’s degree.</a:t>
            </a:r>
          </a:p>
          <a:p>
            <a:pPr algn="just">
              <a:spcBef>
                <a:spcPts val="600"/>
              </a:spcBef>
              <a:defRPr/>
            </a:pPr>
            <a:r>
              <a:rPr lang="en-US" u="sng" dirty="0">
                <a:latin typeface="+mn-lt"/>
                <a:cs typeface="Courier New" panose="02070309020205020404" pitchFamily="49" charset="0"/>
              </a:rPr>
              <a:t>Sample 2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: SAT verbal test scores for students whose parents are </a:t>
            </a:r>
            <a:r>
              <a:rPr lang="en-US" dirty="0">
                <a:solidFill>
                  <a:srgbClr val="990099"/>
                </a:solidFill>
                <a:latin typeface="+mn-lt"/>
                <a:cs typeface="Courier New" panose="02070309020205020404" pitchFamily="49" charset="0"/>
              </a:rPr>
              <a:t>high school graduates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but do not have a college degree.</a:t>
            </a:r>
          </a:p>
          <a:p>
            <a:pPr>
              <a:spcBef>
                <a:spcPts val="1800"/>
              </a:spcBef>
              <a:buFontTx/>
              <a:buAutoNum type="alphaLcParenR"/>
              <a:defRPr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Formulate the appropriate hypothesis.</a:t>
            </a:r>
          </a:p>
          <a:p>
            <a:pPr>
              <a:spcBef>
                <a:spcPts val="600"/>
              </a:spcBef>
              <a:buFontTx/>
              <a:buAutoNum type="alphaLcParenR"/>
              <a:defRPr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At </a:t>
            </a:r>
            <a:r>
              <a:rPr lang="el-GR" i="1" dirty="0">
                <a:latin typeface="+mn-lt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=5%, what is your conclusion?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82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4" name="TextBox 2"/>
          <p:cNvSpPr txBox="1">
            <a:spLocks noChangeArrowheads="1"/>
          </p:cNvSpPr>
          <p:nvPr/>
        </p:nvSpPr>
        <p:spPr bwMode="auto">
          <a:xfrm>
            <a:off x="228600" y="1544638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541274D-5CEC-425D-A2BF-6A5561A894D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400" y="1922463"/>
            <a:ext cx="8686800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Arial" panose="020B0604020202020204" pitchFamily="34" charset="0"/>
              </a:rPr>
              <a:t>We previously assumed that the 2 samples are </a:t>
            </a:r>
            <a:r>
              <a:rPr lang="en-US" i="1" dirty="0">
                <a:latin typeface="Arial" panose="020B0604020202020204" pitchFamily="34" charset="0"/>
              </a:rPr>
              <a:t>independent</a:t>
            </a:r>
            <a:r>
              <a:rPr lang="en-US" dirty="0">
                <a:latin typeface="Arial" panose="020B0604020202020204" pitchFamily="34" charset="0"/>
              </a:rPr>
              <a:t>. </a:t>
            </a:r>
          </a:p>
          <a:p>
            <a:pPr marL="0" indent="0"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dirty="0">
                <a:latin typeface="Arial" panose="020B0604020202020204" pitchFamily="34" charset="0"/>
              </a:rPr>
              <a:t>      What if they are not independent?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      </a:t>
            </a:r>
          </a:p>
          <a:p>
            <a:pPr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Paired samples</a:t>
            </a:r>
            <a:endParaRPr lang="en-US" dirty="0">
              <a:latin typeface="Arial" panose="020B0604020202020204" pitchFamily="34" charset="0"/>
            </a:endParaRPr>
          </a:p>
          <a:p>
            <a:pPr marL="3205163">
              <a:spcBef>
                <a:spcPct val="50000"/>
              </a:spcBef>
              <a:defRPr/>
            </a:pPr>
            <a:r>
              <a:rPr lang="en-US" dirty="0">
                <a:latin typeface="Arial" panose="020B0604020202020204" pitchFamily="34" charset="0"/>
              </a:rPr>
              <a:t>See Excel files: </a:t>
            </a:r>
          </a:p>
          <a:p>
            <a:pPr marL="3205163">
              <a:spcBef>
                <a:spcPct val="50000"/>
              </a:spcBef>
              <a:defRPr/>
            </a:pPr>
            <a:endParaRPr lang="en-US" dirty="0">
              <a:latin typeface="Arial" panose="020B0604020202020204" pitchFamily="34" charset="0"/>
            </a:endParaRPr>
          </a:p>
          <a:p>
            <a:pPr marL="2800350" indent="0">
              <a:spcBef>
                <a:spcPct val="50000"/>
              </a:spcBef>
              <a:defRPr/>
            </a:pP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</a:rPr>
              <a:t>Sales Presentation Ratings.xlsx </a:t>
            </a:r>
          </a:p>
          <a:p>
            <a:pPr marL="2800350" indent="0">
              <a:spcBef>
                <a:spcPct val="50000"/>
              </a:spcBef>
              <a:defRPr/>
            </a:pP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</a:rPr>
              <a:t>City crime data 2008 2009.xlsx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84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8" name="TextBox 2"/>
          <p:cNvSpPr txBox="1">
            <a:spLocks noChangeArrowheads="1"/>
          </p:cNvSpPr>
          <p:nvPr/>
        </p:nvSpPr>
        <p:spPr bwMode="auto">
          <a:xfrm>
            <a:off x="1600200" y="4338638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35849" name="TextBox 2"/>
          <p:cNvSpPr txBox="1">
            <a:spLocks noChangeArrowheads="1"/>
          </p:cNvSpPr>
          <p:nvPr/>
        </p:nvSpPr>
        <p:spPr bwMode="auto">
          <a:xfrm>
            <a:off x="1600200" y="4830763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6876</TotalTime>
  <Words>474</Words>
  <Application>Microsoft Office PowerPoint</Application>
  <PresentationFormat>On-screen Show (4:3)</PresentationFormat>
  <Paragraphs>81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MBC 638:  Data Analysis &amp; Decision Making</vt:lpstr>
      <vt:lpstr>Today: Hypothesis testing</vt:lpstr>
      <vt:lpstr>Hypothesis testing for μ1-μ2</vt:lpstr>
      <vt:lpstr>Hypothesis testing for μ1-μ2</vt:lpstr>
      <vt:lpstr>Hypothesis testing for μ1-μ2</vt:lpstr>
      <vt:lpstr>Hypothesis testing for μ1-μ2</vt:lpstr>
      <vt:lpstr>Hypothesis testing for μ1-μ2</vt:lpstr>
    </vt:vector>
  </TitlesOfParts>
  <Company>Whitman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MAS261: Introduction to Statistics for Management</dc:title>
  <dc:creator>Anna Chernobai</dc:creator>
  <cp:lastModifiedBy>annac</cp:lastModifiedBy>
  <cp:revision>370</cp:revision>
  <dcterms:created xsi:type="dcterms:W3CDTF">2006-08-20T01:32:20Z</dcterms:created>
  <dcterms:modified xsi:type="dcterms:W3CDTF">2017-11-27T00:28:19Z</dcterms:modified>
</cp:coreProperties>
</file>