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7" r:id="rId1"/>
  </p:sldMasterIdLst>
  <p:notesMasterIdLst>
    <p:notesMasterId r:id="rId28"/>
  </p:notesMasterIdLst>
  <p:sldIdLst>
    <p:sldId id="458" r:id="rId2"/>
    <p:sldId id="459" r:id="rId3"/>
    <p:sldId id="491" r:id="rId4"/>
    <p:sldId id="492" r:id="rId5"/>
    <p:sldId id="490" r:id="rId6"/>
    <p:sldId id="489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509" r:id="rId20"/>
    <p:sldId id="506" r:id="rId21"/>
    <p:sldId id="507" r:id="rId22"/>
    <p:sldId id="508" r:id="rId23"/>
    <p:sldId id="486" r:id="rId24"/>
    <p:sldId id="510" r:id="rId25"/>
    <p:sldId id="487" r:id="rId26"/>
    <p:sldId id="488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  <a:srgbClr val="FF3300"/>
    <a:srgbClr val="D60093"/>
    <a:srgbClr val="009900"/>
    <a:srgbClr val="CC3300"/>
    <a:srgbClr val="FFFFFF"/>
    <a:srgbClr val="800000"/>
    <a:srgbClr val="3333CC"/>
    <a:srgbClr val="6AE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9" autoAdjust="0"/>
    <p:restoredTop sz="73835" autoAdjust="0"/>
  </p:normalViewPr>
  <p:slideViewPr>
    <p:cSldViewPr>
      <p:cViewPr varScale="1">
        <p:scale>
          <a:sx n="56" d="100"/>
          <a:sy n="56" d="100"/>
        </p:scale>
        <p:origin x="1383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hared.ad.syr.edu\drive\WHIT\Chernobai%20Research\ANNA%20BACKUPS\ANYA%20TEACHING\SYRACUSE\MBC%20638%20-%20Data%20Analysis%20&amp;%20Decision%20Making\AWZ%20book%20resources\Problem%20Files\P02_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1"/>
            </a:pPr>
            <a:r>
              <a:rPr lang="en-US" dirty="0"/>
              <a:t>Scatterplot of Selling Price </a:t>
            </a:r>
            <a:r>
              <a:rPr lang="en-US" dirty="0" err="1"/>
              <a:t>vs</a:t>
            </a:r>
            <a:r>
              <a:rPr lang="en-US" dirty="0"/>
              <a:t> Square Feet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25916428060128849"/>
          <c:y val="0.24810055865921787"/>
          <c:w val="0.67669935576234785"/>
          <c:h val="0.52783926450534469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3"/>
            <c:spPr>
              <a:noFill/>
              <a:ln>
                <a:solidFill>
                  <a:srgbClr val="333399"/>
                </a:solidFill>
                <a:prstDash val="solid"/>
              </a:ln>
            </c:spPr>
          </c:marker>
          <c:xVal>
            <c:numRef>
              <c:f>Data!ScatterX_ABE90</c:f>
              <c:numCache>
                <c:formatCode>General</c:formatCode>
                <c:ptCount val="148"/>
                <c:pt idx="0">
                  <c:v>2050</c:v>
                </c:pt>
                <c:pt idx="1">
                  <c:v>2200</c:v>
                </c:pt>
                <c:pt idx="2">
                  <c:v>1590</c:v>
                </c:pt>
                <c:pt idx="3">
                  <c:v>1860.0000000000002</c:v>
                </c:pt>
                <c:pt idx="4">
                  <c:v>1210</c:v>
                </c:pt>
                <c:pt idx="5">
                  <c:v>1710.0000000000002</c:v>
                </c:pt>
                <c:pt idx="6">
                  <c:v>1670</c:v>
                </c:pt>
                <c:pt idx="7">
                  <c:v>1780</c:v>
                </c:pt>
                <c:pt idx="8">
                  <c:v>1520</c:v>
                </c:pt>
                <c:pt idx="9">
                  <c:v>1830</c:v>
                </c:pt>
                <c:pt idx="10">
                  <c:v>1700</c:v>
                </c:pt>
                <c:pt idx="11">
                  <c:v>1720</c:v>
                </c:pt>
                <c:pt idx="12">
                  <c:v>1670</c:v>
                </c:pt>
                <c:pt idx="13">
                  <c:v>1650</c:v>
                </c:pt>
                <c:pt idx="14">
                  <c:v>1610.0000000000002</c:v>
                </c:pt>
                <c:pt idx="15">
                  <c:v>1570</c:v>
                </c:pt>
                <c:pt idx="16">
                  <c:v>1650</c:v>
                </c:pt>
                <c:pt idx="17">
                  <c:v>1639.9999999999998</c:v>
                </c:pt>
                <c:pt idx="18">
                  <c:v>1420</c:v>
                </c:pt>
                <c:pt idx="19">
                  <c:v>2070</c:v>
                </c:pt>
                <c:pt idx="20">
                  <c:v>1610.0000000000002</c:v>
                </c:pt>
                <c:pt idx="21">
                  <c:v>1910.0000000000002</c:v>
                </c:pt>
                <c:pt idx="22">
                  <c:v>1410</c:v>
                </c:pt>
                <c:pt idx="23">
                  <c:v>1860.0000000000002</c:v>
                </c:pt>
                <c:pt idx="24">
                  <c:v>1989.9999999999998</c:v>
                </c:pt>
                <c:pt idx="25">
                  <c:v>2270</c:v>
                </c:pt>
                <c:pt idx="26">
                  <c:v>1964.9999999999998</c:v>
                </c:pt>
                <c:pt idx="27">
                  <c:v>1820</c:v>
                </c:pt>
                <c:pt idx="28">
                  <c:v>1650</c:v>
                </c:pt>
                <c:pt idx="29">
                  <c:v>1470</c:v>
                </c:pt>
                <c:pt idx="30">
                  <c:v>1850</c:v>
                </c:pt>
                <c:pt idx="31">
                  <c:v>2170</c:v>
                </c:pt>
                <c:pt idx="32">
                  <c:v>1930</c:v>
                </c:pt>
                <c:pt idx="33">
                  <c:v>1380</c:v>
                </c:pt>
                <c:pt idx="34">
                  <c:v>1810.0000000000002</c:v>
                </c:pt>
                <c:pt idx="35">
                  <c:v>1760.0000000000002</c:v>
                </c:pt>
                <c:pt idx="36">
                  <c:v>1530</c:v>
                </c:pt>
                <c:pt idx="37">
                  <c:v>1700</c:v>
                </c:pt>
                <c:pt idx="38">
                  <c:v>1980</c:v>
                </c:pt>
                <c:pt idx="39">
                  <c:v>1590</c:v>
                </c:pt>
                <c:pt idx="40">
                  <c:v>1739.9999999999998</c:v>
                </c:pt>
                <c:pt idx="41">
                  <c:v>1730</c:v>
                </c:pt>
                <c:pt idx="42">
                  <c:v>2100</c:v>
                </c:pt>
                <c:pt idx="43">
                  <c:v>2039.9999999999998</c:v>
                </c:pt>
                <c:pt idx="44">
                  <c:v>1730</c:v>
                </c:pt>
                <c:pt idx="45">
                  <c:v>1680</c:v>
                </c:pt>
                <c:pt idx="46">
                  <c:v>2050</c:v>
                </c:pt>
                <c:pt idx="47">
                  <c:v>1750</c:v>
                </c:pt>
                <c:pt idx="48">
                  <c:v>1870</c:v>
                </c:pt>
                <c:pt idx="49">
                  <c:v>1330</c:v>
                </c:pt>
                <c:pt idx="50">
                  <c:v>1700</c:v>
                </c:pt>
                <c:pt idx="51">
                  <c:v>1460</c:v>
                </c:pt>
                <c:pt idx="52">
                  <c:v>1910.0000000000002</c:v>
                </c:pt>
                <c:pt idx="53">
                  <c:v>1610.0000000000002</c:v>
                </c:pt>
                <c:pt idx="54">
                  <c:v>1470</c:v>
                </c:pt>
                <c:pt idx="55">
                  <c:v>1810.0000000000002</c:v>
                </c:pt>
                <c:pt idx="56">
                  <c:v>1650</c:v>
                </c:pt>
                <c:pt idx="57">
                  <c:v>1520</c:v>
                </c:pt>
                <c:pt idx="58">
                  <c:v>1920</c:v>
                </c:pt>
                <c:pt idx="59">
                  <c:v>1410</c:v>
                </c:pt>
                <c:pt idx="60">
                  <c:v>2030</c:v>
                </c:pt>
                <c:pt idx="61">
                  <c:v>1950</c:v>
                </c:pt>
                <c:pt idx="62">
                  <c:v>1340</c:v>
                </c:pt>
                <c:pt idx="63">
                  <c:v>1850</c:v>
                </c:pt>
                <c:pt idx="64">
                  <c:v>1780</c:v>
                </c:pt>
                <c:pt idx="65">
                  <c:v>1440</c:v>
                </c:pt>
                <c:pt idx="66">
                  <c:v>2039.9999999999998</c:v>
                </c:pt>
                <c:pt idx="67">
                  <c:v>2160</c:v>
                </c:pt>
                <c:pt idx="68">
                  <c:v>2170</c:v>
                </c:pt>
                <c:pt idx="69">
                  <c:v>1710.0000000000002</c:v>
                </c:pt>
                <c:pt idx="70">
                  <c:v>1639.9999999999998</c:v>
                </c:pt>
                <c:pt idx="71">
                  <c:v>1380</c:v>
                </c:pt>
                <c:pt idx="72">
                  <c:v>2100</c:v>
                </c:pt>
                <c:pt idx="73">
                  <c:v>1610.0000000000002</c:v>
                </c:pt>
                <c:pt idx="74">
                  <c:v>1950</c:v>
                </c:pt>
                <c:pt idx="75">
                  <c:v>2080</c:v>
                </c:pt>
                <c:pt idx="76">
                  <c:v>1960.0000000000002</c:v>
                </c:pt>
                <c:pt idx="77">
                  <c:v>1920</c:v>
                </c:pt>
                <c:pt idx="78">
                  <c:v>1920</c:v>
                </c:pt>
                <c:pt idx="79">
                  <c:v>1490</c:v>
                </c:pt>
                <c:pt idx="80">
                  <c:v>1600</c:v>
                </c:pt>
                <c:pt idx="81">
                  <c:v>1650</c:v>
                </c:pt>
                <c:pt idx="82">
                  <c:v>1889.9999999999998</c:v>
                </c:pt>
                <c:pt idx="83">
                  <c:v>1620</c:v>
                </c:pt>
                <c:pt idx="84">
                  <c:v>1820</c:v>
                </c:pt>
                <c:pt idx="85">
                  <c:v>1750</c:v>
                </c:pt>
                <c:pt idx="86">
                  <c:v>1460</c:v>
                </c:pt>
                <c:pt idx="87">
                  <c:v>1530</c:v>
                </c:pt>
                <c:pt idx="88">
                  <c:v>1540</c:v>
                </c:pt>
                <c:pt idx="89">
                  <c:v>1950</c:v>
                </c:pt>
                <c:pt idx="90">
                  <c:v>1480</c:v>
                </c:pt>
                <c:pt idx="91">
                  <c:v>2050</c:v>
                </c:pt>
                <c:pt idx="92">
                  <c:v>1660.0000000000002</c:v>
                </c:pt>
                <c:pt idx="93">
                  <c:v>1540</c:v>
                </c:pt>
                <c:pt idx="94">
                  <c:v>1720</c:v>
                </c:pt>
                <c:pt idx="95">
                  <c:v>1400</c:v>
                </c:pt>
                <c:pt idx="96">
                  <c:v>1578</c:v>
                </c:pt>
                <c:pt idx="97">
                  <c:v>1700</c:v>
                </c:pt>
                <c:pt idx="98">
                  <c:v>1880</c:v>
                </c:pt>
                <c:pt idx="99">
                  <c:v>1850</c:v>
                </c:pt>
                <c:pt idx="100">
                  <c:v>1430</c:v>
                </c:pt>
                <c:pt idx="101">
                  <c:v>1390</c:v>
                </c:pt>
                <c:pt idx="102">
                  <c:v>2130</c:v>
                </c:pt>
                <c:pt idx="103">
                  <c:v>1889.9999999999998</c:v>
                </c:pt>
                <c:pt idx="104">
                  <c:v>1639.9999999999998</c:v>
                </c:pt>
                <c:pt idx="105">
                  <c:v>2070</c:v>
                </c:pt>
                <c:pt idx="106">
                  <c:v>1810.0000000000002</c:v>
                </c:pt>
                <c:pt idx="107">
                  <c:v>1460</c:v>
                </c:pt>
                <c:pt idx="108">
                  <c:v>1410</c:v>
                </c:pt>
                <c:pt idx="109">
                  <c:v>2190</c:v>
                </c:pt>
                <c:pt idx="110">
                  <c:v>1580</c:v>
                </c:pt>
                <c:pt idx="111">
                  <c:v>1839.9999999999998</c:v>
                </c:pt>
                <c:pt idx="112">
                  <c:v>1930</c:v>
                </c:pt>
                <c:pt idx="113">
                  <c:v>1930</c:v>
                </c:pt>
                <c:pt idx="114">
                  <c:v>1820</c:v>
                </c:pt>
                <c:pt idx="115">
                  <c:v>1480</c:v>
                </c:pt>
                <c:pt idx="116">
                  <c:v>1600</c:v>
                </c:pt>
                <c:pt idx="117">
                  <c:v>1880</c:v>
                </c:pt>
                <c:pt idx="118">
                  <c:v>1780</c:v>
                </c:pt>
                <c:pt idx="119">
                  <c:v>1920</c:v>
                </c:pt>
                <c:pt idx="120">
                  <c:v>1830</c:v>
                </c:pt>
                <c:pt idx="121">
                  <c:v>1470</c:v>
                </c:pt>
                <c:pt idx="122">
                  <c:v>1689.9999999999998</c:v>
                </c:pt>
                <c:pt idx="123">
                  <c:v>1930</c:v>
                </c:pt>
                <c:pt idx="124">
                  <c:v>1970</c:v>
                </c:pt>
                <c:pt idx="125">
                  <c:v>1530</c:v>
                </c:pt>
                <c:pt idx="126">
                  <c:v>2030</c:v>
                </c:pt>
                <c:pt idx="127">
                  <c:v>1830</c:v>
                </c:pt>
                <c:pt idx="128">
                  <c:v>2070</c:v>
                </c:pt>
                <c:pt idx="129">
                  <c:v>1630</c:v>
                </c:pt>
                <c:pt idx="130">
                  <c:v>1580</c:v>
                </c:pt>
                <c:pt idx="131">
                  <c:v>1760.0000000000002</c:v>
                </c:pt>
                <c:pt idx="132">
                  <c:v>1810.0000000000002</c:v>
                </c:pt>
                <c:pt idx="133">
                  <c:v>1710.0000000000002</c:v>
                </c:pt>
                <c:pt idx="134">
                  <c:v>1889.9999999999998</c:v>
                </c:pt>
                <c:pt idx="135">
                  <c:v>1639.9999999999998</c:v>
                </c:pt>
                <c:pt idx="136">
                  <c:v>2010.0000000000002</c:v>
                </c:pt>
                <c:pt idx="137">
                  <c:v>1730</c:v>
                </c:pt>
                <c:pt idx="138">
                  <c:v>1770</c:v>
                </c:pt>
                <c:pt idx="139">
                  <c:v>1750</c:v>
                </c:pt>
                <c:pt idx="140">
                  <c:v>1660.0000000000002</c:v>
                </c:pt>
                <c:pt idx="141">
                  <c:v>2510</c:v>
                </c:pt>
                <c:pt idx="142">
                  <c:v>1700</c:v>
                </c:pt>
                <c:pt idx="143">
                  <c:v>1660.0000000000002</c:v>
                </c:pt>
                <c:pt idx="144">
                  <c:v>2110</c:v>
                </c:pt>
                <c:pt idx="145">
                  <c:v>1430</c:v>
                </c:pt>
                <c:pt idx="146">
                  <c:v>1710.0000000000002</c:v>
                </c:pt>
                <c:pt idx="147">
                  <c:v>1580</c:v>
                </c:pt>
              </c:numCache>
            </c:numRef>
          </c:xVal>
          <c:yVal>
            <c:numRef>
              <c:f>Data!ScatterY_ABE90</c:f>
              <c:numCache>
                <c:formatCode>General</c:formatCode>
                <c:ptCount val="148"/>
                <c:pt idx="0">
                  <c:v>121870</c:v>
                </c:pt>
                <c:pt idx="1">
                  <c:v>150250</c:v>
                </c:pt>
                <c:pt idx="2">
                  <c:v>122780</c:v>
                </c:pt>
                <c:pt idx="3">
                  <c:v>144350</c:v>
                </c:pt>
                <c:pt idx="4">
                  <c:v>116200</c:v>
                </c:pt>
                <c:pt idx="5">
                  <c:v>139490</c:v>
                </c:pt>
                <c:pt idx="6">
                  <c:v>115730</c:v>
                </c:pt>
                <c:pt idx="7">
                  <c:v>140590</c:v>
                </c:pt>
                <c:pt idx="8">
                  <c:v>120290</c:v>
                </c:pt>
                <c:pt idx="9">
                  <c:v>147250</c:v>
                </c:pt>
                <c:pt idx="10">
                  <c:v>152260</c:v>
                </c:pt>
                <c:pt idx="11">
                  <c:v>144800</c:v>
                </c:pt>
                <c:pt idx="12">
                  <c:v>107060</c:v>
                </c:pt>
                <c:pt idx="13">
                  <c:v>147470</c:v>
                </c:pt>
                <c:pt idx="14">
                  <c:v>135120</c:v>
                </c:pt>
                <c:pt idx="15">
                  <c:v>140240</c:v>
                </c:pt>
                <c:pt idx="16">
                  <c:v>129889.99999999999</c:v>
                </c:pt>
                <c:pt idx="17">
                  <c:v>121140</c:v>
                </c:pt>
                <c:pt idx="18">
                  <c:v>111230</c:v>
                </c:pt>
                <c:pt idx="19">
                  <c:v>145140</c:v>
                </c:pt>
                <c:pt idx="20">
                  <c:v>139010</c:v>
                </c:pt>
                <c:pt idx="21">
                  <c:v>129340</c:v>
                </c:pt>
                <c:pt idx="22">
                  <c:v>113610</c:v>
                </c:pt>
                <c:pt idx="23">
                  <c:v>141050</c:v>
                </c:pt>
                <c:pt idx="24">
                  <c:v>152900</c:v>
                </c:pt>
                <c:pt idx="25">
                  <c:v>157790</c:v>
                </c:pt>
                <c:pt idx="26">
                  <c:v>135570</c:v>
                </c:pt>
                <c:pt idx="27">
                  <c:v>151990</c:v>
                </c:pt>
                <c:pt idx="28">
                  <c:v>120530</c:v>
                </c:pt>
                <c:pt idx="29">
                  <c:v>118640</c:v>
                </c:pt>
                <c:pt idx="30">
                  <c:v>149510</c:v>
                </c:pt>
                <c:pt idx="31">
                  <c:v>146860</c:v>
                </c:pt>
                <c:pt idx="32">
                  <c:v>143880</c:v>
                </c:pt>
                <c:pt idx="33">
                  <c:v>118520</c:v>
                </c:pt>
                <c:pt idx="34">
                  <c:v>146070</c:v>
                </c:pt>
                <c:pt idx="35">
                  <c:v>135350</c:v>
                </c:pt>
                <c:pt idx="36">
                  <c:v>121540</c:v>
                </c:pt>
                <c:pt idx="37">
                  <c:v>132980</c:v>
                </c:pt>
                <c:pt idx="38">
                  <c:v>147530</c:v>
                </c:pt>
                <c:pt idx="39">
                  <c:v>128490.00000000001</c:v>
                </c:pt>
                <c:pt idx="40">
                  <c:v>141930</c:v>
                </c:pt>
                <c:pt idx="41">
                  <c:v>123550</c:v>
                </c:pt>
                <c:pt idx="42">
                  <c:v>162030</c:v>
                </c:pt>
                <c:pt idx="43">
                  <c:v>157390</c:v>
                </c:pt>
                <c:pt idx="44">
                  <c:v>114550</c:v>
                </c:pt>
                <c:pt idx="45">
                  <c:v>139540</c:v>
                </c:pt>
                <c:pt idx="46">
                  <c:v>149920</c:v>
                </c:pt>
                <c:pt idx="47">
                  <c:v>122080</c:v>
                </c:pt>
                <c:pt idx="48">
                  <c:v>136510</c:v>
                </c:pt>
                <c:pt idx="49">
                  <c:v>109410</c:v>
                </c:pt>
                <c:pt idx="50">
                  <c:v>127290</c:v>
                </c:pt>
                <c:pt idx="51">
                  <c:v>120450</c:v>
                </c:pt>
                <c:pt idx="52">
                  <c:v>151960</c:v>
                </c:pt>
                <c:pt idx="53">
                  <c:v>132540</c:v>
                </c:pt>
                <c:pt idx="54">
                  <c:v>114330</c:v>
                </c:pt>
                <c:pt idx="55">
                  <c:v>141320</c:v>
                </c:pt>
                <c:pt idx="56">
                  <c:v>83760</c:v>
                </c:pt>
                <c:pt idx="57">
                  <c:v>118200</c:v>
                </c:pt>
                <c:pt idx="58">
                  <c:v>140200</c:v>
                </c:pt>
                <c:pt idx="59">
                  <c:v>113550</c:v>
                </c:pt>
                <c:pt idx="60">
                  <c:v>156520</c:v>
                </c:pt>
                <c:pt idx="61">
                  <c:v>137350</c:v>
                </c:pt>
                <c:pt idx="62">
                  <c:v>110610</c:v>
                </c:pt>
                <c:pt idx="63">
                  <c:v>153690</c:v>
                </c:pt>
                <c:pt idx="64">
                  <c:v>153330</c:v>
                </c:pt>
                <c:pt idx="65">
                  <c:v>111950</c:v>
                </c:pt>
                <c:pt idx="66">
                  <c:v>143460</c:v>
                </c:pt>
                <c:pt idx="67">
                  <c:v>142130</c:v>
                </c:pt>
                <c:pt idx="68">
                  <c:v>155460</c:v>
                </c:pt>
                <c:pt idx="69">
                  <c:v>135440</c:v>
                </c:pt>
                <c:pt idx="70">
                  <c:v>127300</c:v>
                </c:pt>
                <c:pt idx="71">
                  <c:v>113770</c:v>
                </c:pt>
                <c:pt idx="72">
                  <c:v>141110</c:v>
                </c:pt>
                <c:pt idx="73">
                  <c:v>130080.00000000001</c:v>
                </c:pt>
                <c:pt idx="74">
                  <c:v>139350</c:v>
                </c:pt>
                <c:pt idx="75">
                  <c:v>160030</c:v>
                </c:pt>
                <c:pt idx="76">
                  <c:v>152840</c:v>
                </c:pt>
                <c:pt idx="77">
                  <c:v>122270</c:v>
                </c:pt>
                <c:pt idx="78">
                  <c:v>145880</c:v>
                </c:pt>
                <c:pt idx="79">
                  <c:v>115470</c:v>
                </c:pt>
                <c:pt idx="80">
                  <c:v>135720</c:v>
                </c:pt>
                <c:pt idx="81">
                  <c:v>136160</c:v>
                </c:pt>
                <c:pt idx="82">
                  <c:v>144920</c:v>
                </c:pt>
                <c:pt idx="83">
                  <c:v>131290</c:v>
                </c:pt>
                <c:pt idx="84">
                  <c:v>138530</c:v>
                </c:pt>
                <c:pt idx="85">
                  <c:v>124050</c:v>
                </c:pt>
                <c:pt idx="86">
                  <c:v>107900</c:v>
                </c:pt>
                <c:pt idx="87">
                  <c:v>123450</c:v>
                </c:pt>
                <c:pt idx="88">
                  <c:v>111700</c:v>
                </c:pt>
                <c:pt idx="89">
                  <c:v>145140</c:v>
                </c:pt>
                <c:pt idx="90">
                  <c:v>120440</c:v>
                </c:pt>
                <c:pt idx="91">
                  <c:v>136870</c:v>
                </c:pt>
                <c:pt idx="92">
                  <c:v>140300</c:v>
                </c:pt>
                <c:pt idx="93">
                  <c:v>113780</c:v>
                </c:pt>
                <c:pt idx="94">
                  <c:v>141230</c:v>
                </c:pt>
                <c:pt idx="95">
                  <c:v>104830</c:v>
                </c:pt>
                <c:pt idx="96">
                  <c:v>118790</c:v>
                </c:pt>
                <c:pt idx="97">
                  <c:v>112040</c:v>
                </c:pt>
                <c:pt idx="98">
                  <c:v>137270</c:v>
                </c:pt>
                <c:pt idx="99">
                  <c:v>145710</c:v>
                </c:pt>
                <c:pt idx="100">
                  <c:v>138380</c:v>
                </c:pt>
                <c:pt idx="101">
                  <c:v>109460</c:v>
                </c:pt>
                <c:pt idx="102">
                  <c:v>144680</c:v>
                </c:pt>
                <c:pt idx="103">
                  <c:v>133270</c:v>
                </c:pt>
                <c:pt idx="104">
                  <c:v>133270</c:v>
                </c:pt>
                <c:pt idx="105">
                  <c:v>150380</c:v>
                </c:pt>
                <c:pt idx="106">
                  <c:v>135260</c:v>
                </c:pt>
                <c:pt idx="107">
                  <c:v>112600</c:v>
                </c:pt>
                <c:pt idx="108">
                  <c:v>114230</c:v>
                </c:pt>
                <c:pt idx="109">
                  <c:v>153240</c:v>
                </c:pt>
                <c:pt idx="110">
                  <c:v>125890</c:v>
                </c:pt>
                <c:pt idx="111">
                  <c:v>135620</c:v>
                </c:pt>
                <c:pt idx="112">
                  <c:v>138820</c:v>
                </c:pt>
                <c:pt idx="113">
                  <c:v>129430</c:v>
                </c:pt>
                <c:pt idx="114">
                  <c:v>136450</c:v>
                </c:pt>
                <c:pt idx="115">
                  <c:v>126740</c:v>
                </c:pt>
                <c:pt idx="116">
                  <c:v>130090</c:v>
                </c:pt>
                <c:pt idx="117">
                  <c:v>132680</c:v>
                </c:pt>
                <c:pt idx="118">
                  <c:v>142890</c:v>
                </c:pt>
                <c:pt idx="119">
                  <c:v>127040</c:v>
                </c:pt>
                <c:pt idx="120">
                  <c:v>131450</c:v>
                </c:pt>
                <c:pt idx="121">
                  <c:v>114570</c:v>
                </c:pt>
                <c:pt idx="122">
                  <c:v>129560</c:v>
                </c:pt>
                <c:pt idx="123">
                  <c:v>149550</c:v>
                </c:pt>
                <c:pt idx="124">
                  <c:v>140820</c:v>
                </c:pt>
                <c:pt idx="125">
                  <c:v>111550</c:v>
                </c:pt>
                <c:pt idx="126">
                  <c:v>142760</c:v>
                </c:pt>
                <c:pt idx="127">
                  <c:v>124250</c:v>
                </c:pt>
                <c:pt idx="128">
                  <c:v>132320</c:v>
                </c:pt>
                <c:pt idx="129">
                  <c:v>121450</c:v>
                </c:pt>
                <c:pt idx="130">
                  <c:v>132450</c:v>
                </c:pt>
                <c:pt idx="131">
                  <c:v>135830</c:v>
                </c:pt>
                <c:pt idx="132">
                  <c:v>125760</c:v>
                </c:pt>
                <c:pt idx="133">
                  <c:v>125840</c:v>
                </c:pt>
                <c:pt idx="134">
                  <c:v>135320</c:v>
                </c:pt>
                <c:pt idx="135">
                  <c:v>120140</c:v>
                </c:pt>
                <c:pt idx="136">
                  <c:v>147530</c:v>
                </c:pt>
                <c:pt idx="137">
                  <c:v>144940</c:v>
                </c:pt>
                <c:pt idx="138">
                  <c:v>136010</c:v>
                </c:pt>
                <c:pt idx="139">
                  <c:v>119330</c:v>
                </c:pt>
                <c:pt idx="140">
                  <c:v>131150</c:v>
                </c:pt>
                <c:pt idx="141">
                  <c:v>172360</c:v>
                </c:pt>
                <c:pt idx="142">
                  <c:v>137170</c:v>
                </c:pt>
                <c:pt idx="143">
                  <c:v>124710</c:v>
                </c:pt>
                <c:pt idx="144">
                  <c:v>148650</c:v>
                </c:pt>
                <c:pt idx="145">
                  <c:v>128520.00000000001</c:v>
                </c:pt>
                <c:pt idx="146">
                  <c:v>132020</c:v>
                </c:pt>
                <c:pt idx="147">
                  <c:v>128030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10-44CE-988E-1992BE790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7991768"/>
        <c:axId val="248772600"/>
      </c:scatterChart>
      <c:valAx>
        <c:axId val="2479917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en-US"/>
                  <a:t>Square Feet / housing data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48772600"/>
        <c:crosses val="autoZero"/>
        <c:crossBetween val="midCat"/>
      </c:valAx>
      <c:valAx>
        <c:axId val="24877260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en-US"/>
                  <a:t>Selling Price / housing data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47991768"/>
        <c:crosses val="autoZero"/>
        <c:crossBetween val="midCat"/>
      </c:valAx>
    </c:plotArea>
    <c:plotVisOnly val="1"/>
    <c:dispBlanksAs val="gap"/>
    <c:showDLblsOverMax val="0"/>
  </c:chart>
  <c:spPr>
    <a:ln w="9525">
      <a:solidFill>
        <a:schemeClr val="tx1"/>
      </a:solidFill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8573B67-D49F-4F36-AED8-A19CD7A92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4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Chernobai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8F0381-E027-43E5-BF5F-48233B070F87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071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573B67-D49F-4F36-AED8-A19CD7A9277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27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1, square foot is the only good linear predictor of selling price because the p-value is low, which means statistically significant that its b affects dependent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573B67-D49F-4F36-AED8-A19CD7A9277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A1F64-3743-45B6-860D-A1D04B868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6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1EC5B-F3D0-410E-BE4E-D8B9CB36B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FB59E-0FDC-4759-A1B7-4669FE3D1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5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EF2-9F3C-49B4-B81B-156D8B20C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4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52EC1-452B-451E-B894-3BE1002565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5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D69A2-938E-4790-BEF9-8A14DE9C6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9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EB572-188A-4BDF-83C3-0451F6DC4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6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E2514-FCF6-4A35-A35F-2325D83D3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9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3D61C-C2E1-47BB-8FD1-26F424EF7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7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AB085-15E3-48BA-9B50-A9BEFC5BA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8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C5321-3A75-47BB-B5DF-02A3DB687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1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9B8371A-585A-4BE7-84A3-5AD8678BE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hd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5119688"/>
            <a:ext cx="9144000" cy="12461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949443"/>
            <a:ext cx="2876550" cy="1922423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806" y="2948599"/>
            <a:ext cx="2501283" cy="1929561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089" y="2945003"/>
            <a:ext cx="2570825" cy="1930107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07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955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504825" y="5353050"/>
            <a:ext cx="85629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Lecture 13 (Part 3): </a:t>
            </a:r>
            <a:endParaRPr lang="en-US" altLang="en-US" sz="180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Hypothesis testing; application to regression (Chapters 10, 11)</a:t>
            </a:r>
          </a:p>
        </p:txBody>
      </p:sp>
      <p:sp>
        <p:nvSpPr>
          <p:cNvPr id="3081" name="TextBox 9"/>
          <p:cNvSpPr txBox="1">
            <a:spLocks noChangeArrowheads="1"/>
          </p:cNvSpPr>
          <p:nvPr/>
        </p:nvSpPr>
        <p:spPr bwMode="auto">
          <a:xfrm>
            <a:off x="2201863" y="1765300"/>
            <a:ext cx="5419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br>
              <a:rPr lang="en-US" altLang="en-US" sz="1800" b="1" dirty="0">
                <a:solidFill>
                  <a:srgbClr val="990033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Anna Chernobai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63763" y="-6350"/>
            <a:ext cx="6381750" cy="1149350"/>
          </a:xfrm>
        </p:spPr>
        <p:txBody>
          <a:bodyPr rtlCol="0">
            <a:normAutofit/>
          </a:bodyPr>
          <a:lstStyle/>
          <a:p>
            <a:pPr algn="l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200" b="1" dirty="0">
                <a:latin typeface="+mn-lt"/>
              </a:rPr>
              <a:t>MBC 638: </a:t>
            </a:r>
            <a:br>
              <a:rPr lang="en-US" sz="3200" b="1" dirty="0">
                <a:latin typeface="+mn-lt"/>
              </a:rPr>
            </a:br>
            <a:r>
              <a:rPr lang="en-US" sz="3200" b="1" dirty="0">
                <a:latin typeface="+mn-lt"/>
              </a:rPr>
              <a:t>Data Analysis &amp; Decision Making</a:t>
            </a:r>
            <a:endParaRPr lang="en-US" sz="2000" b="1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52400" y="2609109"/>
            <a:ext cx="3145260" cy="2229492"/>
          </a:xfrm>
          <a:custGeom>
            <a:avLst/>
            <a:gdLst>
              <a:gd name="connsiteX0" fmla="*/ 319867 w 3145260"/>
              <a:gd name="connsiteY0" fmla="*/ 1726058 h 2229492"/>
              <a:gd name="connsiteX1" fmla="*/ 319867 w 3145260"/>
              <a:gd name="connsiteY1" fmla="*/ 1726058 h 2229492"/>
              <a:gd name="connsiteX2" fmla="*/ 247948 w 3145260"/>
              <a:gd name="connsiteY2" fmla="*/ 1654139 h 2229492"/>
              <a:gd name="connsiteX3" fmla="*/ 217126 w 3145260"/>
              <a:gd name="connsiteY3" fmla="*/ 1633591 h 2229492"/>
              <a:gd name="connsiteX4" fmla="*/ 186303 w 3145260"/>
              <a:gd name="connsiteY4" fmla="*/ 1602768 h 2229492"/>
              <a:gd name="connsiteX5" fmla="*/ 145206 w 3145260"/>
              <a:gd name="connsiteY5" fmla="*/ 1541123 h 2229492"/>
              <a:gd name="connsiteX6" fmla="*/ 124658 w 3145260"/>
              <a:gd name="connsiteY6" fmla="*/ 1500027 h 2229492"/>
              <a:gd name="connsiteX7" fmla="*/ 63013 w 3145260"/>
              <a:gd name="connsiteY7" fmla="*/ 1417834 h 2229492"/>
              <a:gd name="connsiteX8" fmla="*/ 32191 w 3145260"/>
              <a:gd name="connsiteY8" fmla="*/ 1304818 h 2229492"/>
              <a:gd name="connsiteX9" fmla="*/ 21917 w 3145260"/>
              <a:gd name="connsiteY9" fmla="*/ 1263721 h 2229492"/>
              <a:gd name="connsiteX10" fmla="*/ 11642 w 3145260"/>
              <a:gd name="connsiteY10" fmla="*/ 1232899 h 2229492"/>
              <a:gd name="connsiteX11" fmla="*/ 11642 w 3145260"/>
              <a:gd name="connsiteY11" fmla="*/ 1047964 h 2229492"/>
              <a:gd name="connsiteX12" fmla="*/ 52739 w 3145260"/>
              <a:gd name="connsiteY12" fmla="*/ 976045 h 2229492"/>
              <a:gd name="connsiteX13" fmla="*/ 93836 w 3145260"/>
              <a:gd name="connsiteY13" fmla="*/ 955496 h 2229492"/>
              <a:gd name="connsiteX14" fmla="*/ 134932 w 3145260"/>
              <a:gd name="connsiteY14" fmla="*/ 924674 h 2229492"/>
              <a:gd name="connsiteX15" fmla="*/ 176029 w 3145260"/>
              <a:gd name="connsiteY15" fmla="*/ 883577 h 2229492"/>
              <a:gd name="connsiteX16" fmla="*/ 186303 w 3145260"/>
              <a:gd name="connsiteY16" fmla="*/ 852755 h 2229492"/>
              <a:gd name="connsiteX17" fmla="*/ 206851 w 3145260"/>
              <a:gd name="connsiteY17" fmla="*/ 811658 h 2229492"/>
              <a:gd name="connsiteX18" fmla="*/ 217126 w 3145260"/>
              <a:gd name="connsiteY18" fmla="*/ 739739 h 2229492"/>
              <a:gd name="connsiteX19" fmla="*/ 227400 w 3145260"/>
              <a:gd name="connsiteY19" fmla="*/ 390418 h 2229492"/>
              <a:gd name="connsiteX20" fmla="*/ 268496 w 3145260"/>
              <a:gd name="connsiteY20" fmla="*/ 287676 h 2229492"/>
              <a:gd name="connsiteX21" fmla="*/ 319867 w 3145260"/>
              <a:gd name="connsiteY21" fmla="*/ 195209 h 2229492"/>
              <a:gd name="connsiteX22" fmla="*/ 381512 w 3145260"/>
              <a:gd name="connsiteY22" fmla="*/ 154112 h 2229492"/>
              <a:gd name="connsiteX23" fmla="*/ 412335 w 3145260"/>
              <a:gd name="connsiteY23" fmla="*/ 133564 h 2229492"/>
              <a:gd name="connsiteX24" fmla="*/ 463705 w 3145260"/>
              <a:gd name="connsiteY24" fmla="*/ 113016 h 2229492"/>
              <a:gd name="connsiteX25" fmla="*/ 515076 w 3145260"/>
              <a:gd name="connsiteY25" fmla="*/ 123290 h 2229492"/>
              <a:gd name="connsiteX26" fmla="*/ 586995 w 3145260"/>
              <a:gd name="connsiteY26" fmla="*/ 164386 h 2229492"/>
              <a:gd name="connsiteX27" fmla="*/ 638366 w 3145260"/>
              <a:gd name="connsiteY27" fmla="*/ 205483 h 2229492"/>
              <a:gd name="connsiteX28" fmla="*/ 669189 w 3145260"/>
              <a:gd name="connsiteY28" fmla="*/ 236305 h 2229492"/>
              <a:gd name="connsiteX29" fmla="*/ 730833 w 3145260"/>
              <a:gd name="connsiteY29" fmla="*/ 256854 h 2229492"/>
              <a:gd name="connsiteX30" fmla="*/ 761656 w 3145260"/>
              <a:gd name="connsiteY30" fmla="*/ 267128 h 2229492"/>
              <a:gd name="connsiteX31" fmla="*/ 833575 w 3145260"/>
              <a:gd name="connsiteY31" fmla="*/ 256854 h 2229492"/>
              <a:gd name="connsiteX32" fmla="*/ 864397 w 3145260"/>
              <a:gd name="connsiteY32" fmla="*/ 236305 h 2229492"/>
              <a:gd name="connsiteX33" fmla="*/ 895220 w 3145260"/>
              <a:gd name="connsiteY33" fmla="*/ 226031 h 2229492"/>
              <a:gd name="connsiteX34" fmla="*/ 915768 w 3145260"/>
              <a:gd name="connsiteY34" fmla="*/ 195209 h 2229492"/>
              <a:gd name="connsiteX35" fmla="*/ 946591 w 3145260"/>
              <a:gd name="connsiteY35" fmla="*/ 143838 h 2229492"/>
              <a:gd name="connsiteX36" fmla="*/ 987687 w 3145260"/>
              <a:gd name="connsiteY36" fmla="*/ 92467 h 2229492"/>
              <a:gd name="connsiteX37" fmla="*/ 1039058 w 3145260"/>
              <a:gd name="connsiteY37" fmla="*/ 41096 h 2229492"/>
              <a:gd name="connsiteX38" fmla="*/ 1152074 w 3145260"/>
              <a:gd name="connsiteY38" fmla="*/ 0 h 2229492"/>
              <a:gd name="connsiteX39" fmla="*/ 1234267 w 3145260"/>
              <a:gd name="connsiteY39" fmla="*/ 30822 h 2229492"/>
              <a:gd name="connsiteX40" fmla="*/ 1244541 w 3145260"/>
              <a:gd name="connsiteY40" fmla="*/ 61645 h 2229492"/>
              <a:gd name="connsiteX41" fmla="*/ 1295912 w 3145260"/>
              <a:gd name="connsiteY41" fmla="*/ 113016 h 2229492"/>
              <a:gd name="connsiteX42" fmla="*/ 1367831 w 3145260"/>
              <a:gd name="connsiteY42" fmla="*/ 215757 h 2229492"/>
              <a:gd name="connsiteX43" fmla="*/ 1429476 w 3145260"/>
              <a:gd name="connsiteY43" fmla="*/ 277402 h 2229492"/>
              <a:gd name="connsiteX44" fmla="*/ 1491121 w 3145260"/>
              <a:gd name="connsiteY44" fmla="*/ 328773 h 2229492"/>
              <a:gd name="connsiteX45" fmla="*/ 1521944 w 3145260"/>
              <a:gd name="connsiteY45" fmla="*/ 339047 h 2229492"/>
              <a:gd name="connsiteX46" fmla="*/ 1614411 w 3145260"/>
              <a:gd name="connsiteY46" fmla="*/ 359595 h 2229492"/>
              <a:gd name="connsiteX47" fmla="*/ 1706878 w 3145260"/>
              <a:gd name="connsiteY47" fmla="*/ 339047 h 2229492"/>
              <a:gd name="connsiteX48" fmla="*/ 1768523 w 3145260"/>
              <a:gd name="connsiteY48" fmla="*/ 308225 h 2229492"/>
              <a:gd name="connsiteX49" fmla="*/ 1830168 w 3145260"/>
              <a:gd name="connsiteY49" fmla="*/ 267128 h 2229492"/>
              <a:gd name="connsiteX50" fmla="*/ 1891813 w 3145260"/>
              <a:gd name="connsiteY50" fmla="*/ 246580 h 2229492"/>
              <a:gd name="connsiteX51" fmla="*/ 1963732 w 3145260"/>
              <a:gd name="connsiteY51" fmla="*/ 256854 h 2229492"/>
              <a:gd name="connsiteX52" fmla="*/ 2025377 w 3145260"/>
              <a:gd name="connsiteY52" fmla="*/ 318499 h 2229492"/>
              <a:gd name="connsiteX53" fmla="*/ 2056200 w 3145260"/>
              <a:gd name="connsiteY53" fmla="*/ 349321 h 2229492"/>
              <a:gd name="connsiteX54" fmla="*/ 2076748 w 3145260"/>
              <a:gd name="connsiteY54" fmla="*/ 410966 h 2229492"/>
              <a:gd name="connsiteX55" fmla="*/ 2148667 w 3145260"/>
              <a:gd name="connsiteY55" fmla="*/ 482885 h 2229492"/>
              <a:gd name="connsiteX56" fmla="*/ 2169215 w 3145260"/>
              <a:gd name="connsiteY56" fmla="*/ 503434 h 2229492"/>
              <a:gd name="connsiteX57" fmla="*/ 2200038 w 3145260"/>
              <a:gd name="connsiteY57" fmla="*/ 513708 h 2229492"/>
              <a:gd name="connsiteX58" fmla="*/ 2282231 w 3145260"/>
              <a:gd name="connsiteY58" fmla="*/ 503434 h 2229492"/>
              <a:gd name="connsiteX59" fmla="*/ 2313054 w 3145260"/>
              <a:gd name="connsiteY59" fmla="*/ 493159 h 2229492"/>
              <a:gd name="connsiteX60" fmla="*/ 2395247 w 3145260"/>
              <a:gd name="connsiteY60" fmla="*/ 482885 h 2229492"/>
              <a:gd name="connsiteX61" fmla="*/ 2508263 w 3145260"/>
              <a:gd name="connsiteY61" fmla="*/ 493159 h 2229492"/>
              <a:gd name="connsiteX62" fmla="*/ 2569908 w 3145260"/>
              <a:gd name="connsiteY62" fmla="*/ 513708 h 2229492"/>
              <a:gd name="connsiteX63" fmla="*/ 2641827 w 3145260"/>
              <a:gd name="connsiteY63" fmla="*/ 585627 h 2229492"/>
              <a:gd name="connsiteX64" fmla="*/ 2693197 w 3145260"/>
              <a:gd name="connsiteY64" fmla="*/ 647272 h 2229492"/>
              <a:gd name="connsiteX65" fmla="*/ 2713746 w 3145260"/>
              <a:gd name="connsiteY65" fmla="*/ 678094 h 2229492"/>
              <a:gd name="connsiteX66" fmla="*/ 2744568 w 3145260"/>
              <a:gd name="connsiteY66" fmla="*/ 708917 h 2229492"/>
              <a:gd name="connsiteX67" fmla="*/ 2765117 w 3145260"/>
              <a:gd name="connsiteY67" fmla="*/ 739739 h 2229492"/>
              <a:gd name="connsiteX68" fmla="*/ 2888406 w 3145260"/>
              <a:gd name="connsiteY68" fmla="*/ 893852 h 2229492"/>
              <a:gd name="connsiteX69" fmla="*/ 2919229 w 3145260"/>
              <a:gd name="connsiteY69" fmla="*/ 965771 h 2229492"/>
              <a:gd name="connsiteX70" fmla="*/ 2970600 w 3145260"/>
              <a:gd name="connsiteY70" fmla="*/ 1037690 h 2229492"/>
              <a:gd name="connsiteX71" fmla="*/ 2991148 w 3145260"/>
              <a:gd name="connsiteY71" fmla="*/ 1068512 h 2229492"/>
              <a:gd name="connsiteX72" fmla="*/ 3042519 w 3145260"/>
              <a:gd name="connsiteY72" fmla="*/ 1119883 h 2229492"/>
              <a:gd name="connsiteX73" fmla="*/ 3073341 w 3145260"/>
              <a:gd name="connsiteY73" fmla="*/ 1150705 h 2229492"/>
              <a:gd name="connsiteX74" fmla="*/ 3104164 w 3145260"/>
              <a:gd name="connsiteY74" fmla="*/ 1243173 h 2229492"/>
              <a:gd name="connsiteX75" fmla="*/ 3124712 w 3145260"/>
              <a:gd name="connsiteY75" fmla="*/ 1304818 h 2229492"/>
              <a:gd name="connsiteX76" fmla="*/ 3145260 w 3145260"/>
              <a:gd name="connsiteY76" fmla="*/ 1438382 h 2229492"/>
              <a:gd name="connsiteX77" fmla="*/ 3134986 w 3145260"/>
              <a:gd name="connsiteY77" fmla="*/ 1530849 h 2229492"/>
              <a:gd name="connsiteX78" fmla="*/ 3052793 w 3145260"/>
              <a:gd name="connsiteY78" fmla="*/ 1633591 h 2229492"/>
              <a:gd name="connsiteX79" fmla="*/ 3001422 w 3145260"/>
              <a:gd name="connsiteY79" fmla="*/ 1695236 h 2229492"/>
              <a:gd name="connsiteX80" fmla="*/ 2960326 w 3145260"/>
              <a:gd name="connsiteY80" fmla="*/ 1756881 h 2229492"/>
              <a:gd name="connsiteX81" fmla="*/ 2950051 w 3145260"/>
              <a:gd name="connsiteY81" fmla="*/ 1869896 h 2229492"/>
              <a:gd name="connsiteX82" fmla="*/ 2919229 w 3145260"/>
              <a:gd name="connsiteY82" fmla="*/ 1982912 h 2229492"/>
              <a:gd name="connsiteX83" fmla="*/ 2908955 w 3145260"/>
              <a:gd name="connsiteY83" fmla="*/ 2013735 h 2229492"/>
              <a:gd name="connsiteX84" fmla="*/ 2826762 w 3145260"/>
              <a:gd name="connsiteY84" fmla="*/ 2085654 h 2229492"/>
              <a:gd name="connsiteX85" fmla="*/ 2785665 w 3145260"/>
              <a:gd name="connsiteY85" fmla="*/ 2106202 h 2229492"/>
              <a:gd name="connsiteX86" fmla="*/ 2734294 w 3145260"/>
              <a:gd name="connsiteY86" fmla="*/ 2126750 h 2229492"/>
              <a:gd name="connsiteX87" fmla="*/ 2611004 w 3145260"/>
              <a:gd name="connsiteY87" fmla="*/ 2147299 h 2229492"/>
              <a:gd name="connsiteX88" fmla="*/ 2487714 w 3145260"/>
              <a:gd name="connsiteY88" fmla="*/ 2137025 h 2229492"/>
              <a:gd name="connsiteX89" fmla="*/ 2200038 w 3145260"/>
              <a:gd name="connsiteY89" fmla="*/ 2116476 h 2229492"/>
              <a:gd name="connsiteX90" fmla="*/ 2087022 w 3145260"/>
              <a:gd name="connsiteY90" fmla="*/ 2095928 h 2229492"/>
              <a:gd name="connsiteX91" fmla="*/ 2004829 w 3145260"/>
              <a:gd name="connsiteY91" fmla="*/ 2075380 h 2229492"/>
              <a:gd name="connsiteX92" fmla="*/ 1963732 w 3145260"/>
              <a:gd name="connsiteY92" fmla="*/ 2065105 h 2229492"/>
              <a:gd name="connsiteX93" fmla="*/ 1932910 w 3145260"/>
              <a:gd name="connsiteY93" fmla="*/ 2054831 h 2229492"/>
              <a:gd name="connsiteX94" fmla="*/ 1860991 w 3145260"/>
              <a:gd name="connsiteY94" fmla="*/ 2034283 h 2229492"/>
              <a:gd name="connsiteX95" fmla="*/ 1758249 w 3145260"/>
              <a:gd name="connsiteY95" fmla="*/ 2126750 h 2229492"/>
              <a:gd name="connsiteX96" fmla="*/ 1737701 w 3145260"/>
              <a:gd name="connsiteY96" fmla="*/ 2157573 h 2229492"/>
              <a:gd name="connsiteX97" fmla="*/ 1676056 w 3145260"/>
              <a:gd name="connsiteY97" fmla="*/ 2178121 h 2229492"/>
              <a:gd name="connsiteX98" fmla="*/ 1645233 w 3145260"/>
              <a:gd name="connsiteY98" fmla="*/ 2188395 h 2229492"/>
              <a:gd name="connsiteX99" fmla="*/ 1542492 w 3145260"/>
              <a:gd name="connsiteY99" fmla="*/ 2229492 h 2229492"/>
              <a:gd name="connsiteX100" fmla="*/ 1326735 w 3145260"/>
              <a:gd name="connsiteY100" fmla="*/ 2208944 h 2229492"/>
              <a:gd name="connsiteX101" fmla="*/ 1265090 w 3145260"/>
              <a:gd name="connsiteY101" fmla="*/ 2188395 h 2229492"/>
              <a:gd name="connsiteX102" fmla="*/ 1203445 w 3145260"/>
              <a:gd name="connsiteY102" fmla="*/ 2167847 h 2229492"/>
              <a:gd name="connsiteX103" fmla="*/ 1172622 w 3145260"/>
              <a:gd name="connsiteY103" fmla="*/ 2157573 h 2229492"/>
              <a:gd name="connsiteX104" fmla="*/ 1131526 w 3145260"/>
              <a:gd name="connsiteY104" fmla="*/ 2147299 h 2229492"/>
              <a:gd name="connsiteX105" fmla="*/ 1100703 w 3145260"/>
              <a:gd name="connsiteY105" fmla="*/ 2137025 h 2229492"/>
              <a:gd name="connsiteX106" fmla="*/ 987687 w 3145260"/>
              <a:gd name="connsiteY106" fmla="*/ 2116476 h 2229492"/>
              <a:gd name="connsiteX107" fmla="*/ 843849 w 3145260"/>
              <a:gd name="connsiteY107" fmla="*/ 2075380 h 2229492"/>
              <a:gd name="connsiteX108" fmla="*/ 761656 w 3145260"/>
              <a:gd name="connsiteY108" fmla="*/ 2044557 h 2229492"/>
              <a:gd name="connsiteX109" fmla="*/ 730833 w 3145260"/>
              <a:gd name="connsiteY109" fmla="*/ 2013735 h 2229492"/>
              <a:gd name="connsiteX110" fmla="*/ 658914 w 3145260"/>
              <a:gd name="connsiteY110" fmla="*/ 1962364 h 2229492"/>
              <a:gd name="connsiteX111" fmla="*/ 628092 w 3145260"/>
              <a:gd name="connsiteY111" fmla="*/ 1952090 h 2229492"/>
              <a:gd name="connsiteX112" fmla="*/ 566447 w 3145260"/>
              <a:gd name="connsiteY112" fmla="*/ 1910993 h 2229492"/>
              <a:gd name="connsiteX113" fmla="*/ 535624 w 3145260"/>
              <a:gd name="connsiteY113" fmla="*/ 1890445 h 2229492"/>
              <a:gd name="connsiteX114" fmla="*/ 453431 w 3145260"/>
              <a:gd name="connsiteY114" fmla="*/ 1828800 h 2229492"/>
              <a:gd name="connsiteX115" fmla="*/ 412335 w 3145260"/>
              <a:gd name="connsiteY115" fmla="*/ 1818526 h 2229492"/>
              <a:gd name="connsiteX116" fmla="*/ 360964 w 3145260"/>
              <a:gd name="connsiteY116" fmla="*/ 1767155 h 2229492"/>
              <a:gd name="connsiteX117" fmla="*/ 340415 w 3145260"/>
              <a:gd name="connsiteY117" fmla="*/ 1746607 h 2229492"/>
              <a:gd name="connsiteX118" fmla="*/ 309593 w 3145260"/>
              <a:gd name="connsiteY118" fmla="*/ 1726058 h 2229492"/>
              <a:gd name="connsiteX119" fmla="*/ 278771 w 3145260"/>
              <a:gd name="connsiteY119" fmla="*/ 1695236 h 2229492"/>
              <a:gd name="connsiteX120" fmla="*/ 278771 w 3145260"/>
              <a:gd name="connsiteY120" fmla="*/ 1684962 h 222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3145260" h="2229492">
                <a:moveTo>
                  <a:pt x="319867" y="1726058"/>
                </a:moveTo>
                <a:lnTo>
                  <a:pt x="319867" y="1726058"/>
                </a:lnTo>
                <a:cubicBezTo>
                  <a:pt x="295894" y="1702085"/>
                  <a:pt x="273148" y="1676819"/>
                  <a:pt x="247948" y="1654139"/>
                </a:cubicBezTo>
                <a:cubicBezTo>
                  <a:pt x="238770" y="1645879"/>
                  <a:pt x="226612" y="1641496"/>
                  <a:pt x="217126" y="1633591"/>
                </a:cubicBezTo>
                <a:cubicBezTo>
                  <a:pt x="205964" y="1624289"/>
                  <a:pt x="196577" y="1613042"/>
                  <a:pt x="186303" y="1602768"/>
                </a:cubicBezTo>
                <a:cubicBezTo>
                  <a:pt x="164264" y="1536651"/>
                  <a:pt x="193307" y="1608464"/>
                  <a:pt x="145206" y="1541123"/>
                </a:cubicBezTo>
                <a:cubicBezTo>
                  <a:pt x="136304" y="1528660"/>
                  <a:pt x="133154" y="1512770"/>
                  <a:pt x="124658" y="1500027"/>
                </a:cubicBezTo>
                <a:cubicBezTo>
                  <a:pt x="105661" y="1471532"/>
                  <a:pt x="63013" y="1417834"/>
                  <a:pt x="63013" y="1417834"/>
                </a:cubicBezTo>
                <a:cubicBezTo>
                  <a:pt x="43809" y="1360220"/>
                  <a:pt x="55365" y="1397517"/>
                  <a:pt x="32191" y="1304818"/>
                </a:cubicBezTo>
                <a:cubicBezTo>
                  <a:pt x="28766" y="1291119"/>
                  <a:pt x="26383" y="1277117"/>
                  <a:pt x="21917" y="1263721"/>
                </a:cubicBezTo>
                <a:lnTo>
                  <a:pt x="11642" y="1232899"/>
                </a:lnTo>
                <a:cubicBezTo>
                  <a:pt x="-3390" y="1142705"/>
                  <a:pt x="-4364" y="1168003"/>
                  <a:pt x="11642" y="1047964"/>
                </a:cubicBezTo>
                <a:cubicBezTo>
                  <a:pt x="15011" y="1022698"/>
                  <a:pt x="34900" y="991336"/>
                  <a:pt x="52739" y="976045"/>
                </a:cubicBezTo>
                <a:cubicBezTo>
                  <a:pt x="64368" y="966077"/>
                  <a:pt x="80848" y="963614"/>
                  <a:pt x="93836" y="955496"/>
                </a:cubicBezTo>
                <a:cubicBezTo>
                  <a:pt x="108357" y="946421"/>
                  <a:pt x="122045" y="935950"/>
                  <a:pt x="134932" y="924674"/>
                </a:cubicBezTo>
                <a:cubicBezTo>
                  <a:pt x="149512" y="911917"/>
                  <a:pt x="176029" y="883577"/>
                  <a:pt x="176029" y="883577"/>
                </a:cubicBezTo>
                <a:cubicBezTo>
                  <a:pt x="179454" y="873303"/>
                  <a:pt x="182037" y="862709"/>
                  <a:pt x="186303" y="852755"/>
                </a:cubicBezTo>
                <a:cubicBezTo>
                  <a:pt x="192336" y="838677"/>
                  <a:pt x="202821" y="826434"/>
                  <a:pt x="206851" y="811658"/>
                </a:cubicBezTo>
                <a:cubicBezTo>
                  <a:pt x="213223" y="788295"/>
                  <a:pt x="213701" y="763712"/>
                  <a:pt x="217126" y="739739"/>
                </a:cubicBezTo>
                <a:cubicBezTo>
                  <a:pt x="220551" y="623299"/>
                  <a:pt x="218688" y="506582"/>
                  <a:pt x="227400" y="390418"/>
                </a:cubicBezTo>
                <a:cubicBezTo>
                  <a:pt x="230234" y="352626"/>
                  <a:pt x="254212" y="321005"/>
                  <a:pt x="268496" y="287676"/>
                </a:cubicBezTo>
                <a:cubicBezTo>
                  <a:pt x="283484" y="252704"/>
                  <a:pt x="279826" y="221903"/>
                  <a:pt x="319867" y="195209"/>
                </a:cubicBezTo>
                <a:lnTo>
                  <a:pt x="381512" y="154112"/>
                </a:lnTo>
                <a:cubicBezTo>
                  <a:pt x="391786" y="147263"/>
                  <a:pt x="400870" y="138150"/>
                  <a:pt x="412335" y="133564"/>
                </a:cubicBezTo>
                <a:lnTo>
                  <a:pt x="463705" y="113016"/>
                </a:lnTo>
                <a:cubicBezTo>
                  <a:pt x="480829" y="116441"/>
                  <a:pt x="498509" y="117768"/>
                  <a:pt x="515076" y="123290"/>
                </a:cubicBezTo>
                <a:cubicBezTo>
                  <a:pt x="541148" y="131980"/>
                  <a:pt x="564447" y="149354"/>
                  <a:pt x="586995" y="164386"/>
                </a:cubicBezTo>
                <a:cubicBezTo>
                  <a:pt x="632951" y="233320"/>
                  <a:pt x="578815" y="165783"/>
                  <a:pt x="638366" y="205483"/>
                </a:cubicBezTo>
                <a:cubicBezTo>
                  <a:pt x="650456" y="213543"/>
                  <a:pt x="656488" y="229249"/>
                  <a:pt x="669189" y="236305"/>
                </a:cubicBezTo>
                <a:cubicBezTo>
                  <a:pt x="688123" y="246824"/>
                  <a:pt x="710285" y="250005"/>
                  <a:pt x="730833" y="256854"/>
                </a:cubicBezTo>
                <a:lnTo>
                  <a:pt x="761656" y="267128"/>
                </a:lnTo>
                <a:cubicBezTo>
                  <a:pt x="785629" y="263703"/>
                  <a:pt x="810380" y="263813"/>
                  <a:pt x="833575" y="256854"/>
                </a:cubicBezTo>
                <a:cubicBezTo>
                  <a:pt x="845402" y="253306"/>
                  <a:pt x="853353" y="241827"/>
                  <a:pt x="864397" y="236305"/>
                </a:cubicBezTo>
                <a:cubicBezTo>
                  <a:pt x="874084" y="231462"/>
                  <a:pt x="884946" y="229456"/>
                  <a:pt x="895220" y="226031"/>
                </a:cubicBezTo>
                <a:cubicBezTo>
                  <a:pt x="902069" y="215757"/>
                  <a:pt x="909224" y="205680"/>
                  <a:pt x="915768" y="195209"/>
                </a:cubicBezTo>
                <a:cubicBezTo>
                  <a:pt x="926352" y="178275"/>
                  <a:pt x="935139" y="160198"/>
                  <a:pt x="946591" y="143838"/>
                </a:cubicBezTo>
                <a:cubicBezTo>
                  <a:pt x="959166" y="125873"/>
                  <a:pt x="973017" y="108767"/>
                  <a:pt x="987687" y="92467"/>
                </a:cubicBezTo>
                <a:cubicBezTo>
                  <a:pt x="1003887" y="74467"/>
                  <a:pt x="1016084" y="48754"/>
                  <a:pt x="1039058" y="41096"/>
                </a:cubicBezTo>
                <a:cubicBezTo>
                  <a:pt x="1118199" y="14716"/>
                  <a:pt x="1080592" y="28592"/>
                  <a:pt x="1152074" y="0"/>
                </a:cubicBezTo>
                <a:cubicBezTo>
                  <a:pt x="1179920" y="5569"/>
                  <a:pt x="1214111" y="5626"/>
                  <a:pt x="1234267" y="30822"/>
                </a:cubicBezTo>
                <a:cubicBezTo>
                  <a:pt x="1241032" y="39279"/>
                  <a:pt x="1238043" y="52981"/>
                  <a:pt x="1244541" y="61645"/>
                </a:cubicBezTo>
                <a:cubicBezTo>
                  <a:pt x="1259071" y="81018"/>
                  <a:pt x="1282479" y="92867"/>
                  <a:pt x="1295912" y="113016"/>
                </a:cubicBezTo>
                <a:cubicBezTo>
                  <a:pt x="1308893" y="132487"/>
                  <a:pt x="1348272" y="194025"/>
                  <a:pt x="1367831" y="215757"/>
                </a:cubicBezTo>
                <a:cubicBezTo>
                  <a:pt x="1387271" y="237357"/>
                  <a:pt x="1408928" y="256854"/>
                  <a:pt x="1429476" y="277402"/>
                </a:cubicBezTo>
                <a:cubicBezTo>
                  <a:pt x="1452198" y="300124"/>
                  <a:pt x="1462514" y="314470"/>
                  <a:pt x="1491121" y="328773"/>
                </a:cubicBezTo>
                <a:cubicBezTo>
                  <a:pt x="1500808" y="333616"/>
                  <a:pt x="1511531" y="336072"/>
                  <a:pt x="1521944" y="339047"/>
                </a:cubicBezTo>
                <a:cubicBezTo>
                  <a:pt x="1555802" y="348721"/>
                  <a:pt x="1579097" y="352532"/>
                  <a:pt x="1614411" y="359595"/>
                </a:cubicBezTo>
                <a:cubicBezTo>
                  <a:pt x="1638088" y="355649"/>
                  <a:pt x="1681585" y="351693"/>
                  <a:pt x="1706878" y="339047"/>
                </a:cubicBezTo>
                <a:cubicBezTo>
                  <a:pt x="1786545" y="299214"/>
                  <a:pt x="1691052" y="334049"/>
                  <a:pt x="1768523" y="308225"/>
                </a:cubicBezTo>
                <a:cubicBezTo>
                  <a:pt x="1789071" y="294526"/>
                  <a:pt x="1806739" y="274937"/>
                  <a:pt x="1830168" y="267128"/>
                </a:cubicBezTo>
                <a:lnTo>
                  <a:pt x="1891813" y="246580"/>
                </a:lnTo>
                <a:cubicBezTo>
                  <a:pt x="1915786" y="250005"/>
                  <a:pt x="1940537" y="249896"/>
                  <a:pt x="1963732" y="256854"/>
                </a:cubicBezTo>
                <a:cubicBezTo>
                  <a:pt x="1995038" y="266246"/>
                  <a:pt x="2006234" y="296166"/>
                  <a:pt x="2025377" y="318499"/>
                </a:cubicBezTo>
                <a:cubicBezTo>
                  <a:pt x="2034833" y="329531"/>
                  <a:pt x="2045926" y="339047"/>
                  <a:pt x="2056200" y="349321"/>
                </a:cubicBezTo>
                <a:cubicBezTo>
                  <a:pt x="2063049" y="369869"/>
                  <a:pt x="2061432" y="395650"/>
                  <a:pt x="2076748" y="410966"/>
                </a:cubicBezTo>
                <a:lnTo>
                  <a:pt x="2148667" y="482885"/>
                </a:lnTo>
                <a:cubicBezTo>
                  <a:pt x="2155516" y="489735"/>
                  <a:pt x="2160025" y="500371"/>
                  <a:pt x="2169215" y="503434"/>
                </a:cubicBezTo>
                <a:lnTo>
                  <a:pt x="2200038" y="513708"/>
                </a:lnTo>
                <a:cubicBezTo>
                  <a:pt x="2227436" y="510283"/>
                  <a:pt x="2255066" y="508373"/>
                  <a:pt x="2282231" y="503434"/>
                </a:cubicBezTo>
                <a:cubicBezTo>
                  <a:pt x="2292886" y="501497"/>
                  <a:pt x="2302399" y="495096"/>
                  <a:pt x="2313054" y="493159"/>
                </a:cubicBezTo>
                <a:cubicBezTo>
                  <a:pt x="2340219" y="488220"/>
                  <a:pt x="2367849" y="486310"/>
                  <a:pt x="2395247" y="482885"/>
                </a:cubicBezTo>
                <a:cubicBezTo>
                  <a:pt x="2432919" y="486310"/>
                  <a:pt x="2471011" y="486585"/>
                  <a:pt x="2508263" y="493159"/>
                </a:cubicBezTo>
                <a:cubicBezTo>
                  <a:pt x="2529593" y="496923"/>
                  <a:pt x="2569908" y="513708"/>
                  <a:pt x="2569908" y="513708"/>
                </a:cubicBezTo>
                <a:cubicBezTo>
                  <a:pt x="2593881" y="537681"/>
                  <a:pt x="2623021" y="557418"/>
                  <a:pt x="2641827" y="585627"/>
                </a:cubicBezTo>
                <a:cubicBezTo>
                  <a:pt x="2692839" y="662145"/>
                  <a:pt x="2627280" y="568172"/>
                  <a:pt x="2693197" y="647272"/>
                </a:cubicBezTo>
                <a:cubicBezTo>
                  <a:pt x="2701102" y="656758"/>
                  <a:pt x="2705841" y="668608"/>
                  <a:pt x="2713746" y="678094"/>
                </a:cubicBezTo>
                <a:cubicBezTo>
                  <a:pt x="2723048" y="689256"/>
                  <a:pt x="2735266" y="697755"/>
                  <a:pt x="2744568" y="708917"/>
                </a:cubicBezTo>
                <a:cubicBezTo>
                  <a:pt x="2752473" y="718403"/>
                  <a:pt x="2756913" y="730510"/>
                  <a:pt x="2765117" y="739739"/>
                </a:cubicBezTo>
                <a:cubicBezTo>
                  <a:pt x="2810013" y="790247"/>
                  <a:pt x="2865384" y="824793"/>
                  <a:pt x="2888406" y="893852"/>
                </a:cubicBezTo>
                <a:cubicBezTo>
                  <a:pt x="2900531" y="930224"/>
                  <a:pt x="2898071" y="927687"/>
                  <a:pt x="2919229" y="965771"/>
                </a:cubicBezTo>
                <a:cubicBezTo>
                  <a:pt x="2978837" y="1073067"/>
                  <a:pt x="2924384" y="979921"/>
                  <a:pt x="2970600" y="1037690"/>
                </a:cubicBezTo>
                <a:cubicBezTo>
                  <a:pt x="2978314" y="1047332"/>
                  <a:pt x="2983017" y="1059219"/>
                  <a:pt x="2991148" y="1068512"/>
                </a:cubicBezTo>
                <a:cubicBezTo>
                  <a:pt x="3007095" y="1086737"/>
                  <a:pt x="3025395" y="1102759"/>
                  <a:pt x="3042519" y="1119883"/>
                </a:cubicBezTo>
                <a:lnTo>
                  <a:pt x="3073341" y="1150705"/>
                </a:lnTo>
                <a:lnTo>
                  <a:pt x="3104164" y="1243173"/>
                </a:lnTo>
                <a:lnTo>
                  <a:pt x="3124712" y="1304818"/>
                </a:lnTo>
                <a:cubicBezTo>
                  <a:pt x="3138967" y="1390350"/>
                  <a:pt x="3132040" y="1345841"/>
                  <a:pt x="3145260" y="1438382"/>
                </a:cubicBezTo>
                <a:cubicBezTo>
                  <a:pt x="3141835" y="1469204"/>
                  <a:pt x="3143506" y="1501030"/>
                  <a:pt x="3134986" y="1530849"/>
                </a:cubicBezTo>
                <a:cubicBezTo>
                  <a:pt x="3121508" y="1578023"/>
                  <a:pt x="3082143" y="1598371"/>
                  <a:pt x="3052793" y="1633591"/>
                </a:cubicBezTo>
                <a:cubicBezTo>
                  <a:pt x="3035669" y="1654139"/>
                  <a:pt x="3017471" y="1673838"/>
                  <a:pt x="3001422" y="1695236"/>
                </a:cubicBezTo>
                <a:cubicBezTo>
                  <a:pt x="2986605" y="1714993"/>
                  <a:pt x="2960326" y="1756881"/>
                  <a:pt x="2960326" y="1756881"/>
                </a:cubicBezTo>
                <a:cubicBezTo>
                  <a:pt x="2937150" y="1849580"/>
                  <a:pt x="2930846" y="1812282"/>
                  <a:pt x="2950051" y="1869896"/>
                </a:cubicBezTo>
                <a:cubicBezTo>
                  <a:pt x="2934067" y="1981787"/>
                  <a:pt x="2952848" y="1904465"/>
                  <a:pt x="2919229" y="1982912"/>
                </a:cubicBezTo>
                <a:cubicBezTo>
                  <a:pt x="2914963" y="1992866"/>
                  <a:pt x="2915453" y="2005071"/>
                  <a:pt x="2908955" y="2013735"/>
                </a:cubicBezTo>
                <a:cubicBezTo>
                  <a:pt x="2887648" y="2042145"/>
                  <a:pt x="2857951" y="2067832"/>
                  <a:pt x="2826762" y="2085654"/>
                </a:cubicBezTo>
                <a:cubicBezTo>
                  <a:pt x="2813464" y="2093253"/>
                  <a:pt x="2799661" y="2099982"/>
                  <a:pt x="2785665" y="2106202"/>
                </a:cubicBezTo>
                <a:cubicBezTo>
                  <a:pt x="2768812" y="2113692"/>
                  <a:pt x="2752246" y="2122526"/>
                  <a:pt x="2734294" y="2126750"/>
                </a:cubicBezTo>
                <a:cubicBezTo>
                  <a:pt x="2693738" y="2136293"/>
                  <a:pt x="2611004" y="2147299"/>
                  <a:pt x="2611004" y="2147299"/>
                </a:cubicBezTo>
                <a:lnTo>
                  <a:pt x="2487714" y="2137025"/>
                </a:lnTo>
                <a:lnTo>
                  <a:pt x="2200038" y="2116476"/>
                </a:lnTo>
                <a:cubicBezTo>
                  <a:pt x="2162366" y="2109627"/>
                  <a:pt x="2124490" y="2103816"/>
                  <a:pt x="2087022" y="2095928"/>
                </a:cubicBezTo>
                <a:cubicBezTo>
                  <a:pt x="2059387" y="2090110"/>
                  <a:pt x="2032227" y="2082230"/>
                  <a:pt x="2004829" y="2075380"/>
                </a:cubicBezTo>
                <a:cubicBezTo>
                  <a:pt x="1991130" y="2071955"/>
                  <a:pt x="1977128" y="2069570"/>
                  <a:pt x="1963732" y="2065105"/>
                </a:cubicBezTo>
                <a:cubicBezTo>
                  <a:pt x="1953458" y="2061680"/>
                  <a:pt x="1943323" y="2057806"/>
                  <a:pt x="1932910" y="2054831"/>
                </a:cubicBezTo>
                <a:cubicBezTo>
                  <a:pt x="1842605" y="2029030"/>
                  <a:pt x="1934891" y="2058916"/>
                  <a:pt x="1860991" y="2034283"/>
                </a:cubicBezTo>
                <a:cubicBezTo>
                  <a:pt x="1819584" y="2061887"/>
                  <a:pt x="1790509" y="2078359"/>
                  <a:pt x="1758249" y="2126750"/>
                </a:cubicBezTo>
                <a:cubicBezTo>
                  <a:pt x="1751400" y="2137024"/>
                  <a:pt x="1748172" y="2151028"/>
                  <a:pt x="1737701" y="2157573"/>
                </a:cubicBezTo>
                <a:cubicBezTo>
                  <a:pt x="1719334" y="2169053"/>
                  <a:pt x="1696604" y="2171272"/>
                  <a:pt x="1676056" y="2178121"/>
                </a:cubicBezTo>
                <a:cubicBezTo>
                  <a:pt x="1665782" y="2181546"/>
                  <a:pt x="1655187" y="2184129"/>
                  <a:pt x="1645233" y="2188395"/>
                </a:cubicBezTo>
                <a:cubicBezTo>
                  <a:pt x="1563360" y="2223484"/>
                  <a:pt x="1598057" y="2210970"/>
                  <a:pt x="1542492" y="2229492"/>
                </a:cubicBezTo>
                <a:cubicBezTo>
                  <a:pt x="1493903" y="2226253"/>
                  <a:pt x="1388057" y="2224275"/>
                  <a:pt x="1326735" y="2208944"/>
                </a:cubicBezTo>
                <a:cubicBezTo>
                  <a:pt x="1305722" y="2203691"/>
                  <a:pt x="1285638" y="2195245"/>
                  <a:pt x="1265090" y="2188395"/>
                </a:cubicBezTo>
                <a:lnTo>
                  <a:pt x="1203445" y="2167847"/>
                </a:lnTo>
                <a:cubicBezTo>
                  <a:pt x="1193171" y="2164422"/>
                  <a:pt x="1183129" y="2160200"/>
                  <a:pt x="1172622" y="2157573"/>
                </a:cubicBezTo>
                <a:cubicBezTo>
                  <a:pt x="1158923" y="2154148"/>
                  <a:pt x="1145103" y="2151178"/>
                  <a:pt x="1131526" y="2147299"/>
                </a:cubicBezTo>
                <a:cubicBezTo>
                  <a:pt x="1121113" y="2144324"/>
                  <a:pt x="1111210" y="2139652"/>
                  <a:pt x="1100703" y="2137025"/>
                </a:cubicBezTo>
                <a:cubicBezTo>
                  <a:pt x="1071971" y="2129842"/>
                  <a:pt x="1015183" y="2121059"/>
                  <a:pt x="987687" y="2116476"/>
                </a:cubicBezTo>
                <a:cubicBezTo>
                  <a:pt x="899242" y="2086995"/>
                  <a:pt x="947066" y="2101185"/>
                  <a:pt x="843849" y="2075380"/>
                </a:cubicBezTo>
                <a:cubicBezTo>
                  <a:pt x="810758" y="2067107"/>
                  <a:pt x="790583" y="2065218"/>
                  <a:pt x="761656" y="2044557"/>
                </a:cubicBezTo>
                <a:cubicBezTo>
                  <a:pt x="749832" y="2036112"/>
                  <a:pt x="741865" y="2023191"/>
                  <a:pt x="730833" y="2013735"/>
                </a:cubicBezTo>
                <a:cubicBezTo>
                  <a:pt x="724311" y="2008145"/>
                  <a:pt x="671929" y="1968871"/>
                  <a:pt x="658914" y="1962364"/>
                </a:cubicBezTo>
                <a:cubicBezTo>
                  <a:pt x="649228" y="1957521"/>
                  <a:pt x="638366" y="1955515"/>
                  <a:pt x="628092" y="1952090"/>
                </a:cubicBezTo>
                <a:lnTo>
                  <a:pt x="566447" y="1910993"/>
                </a:lnTo>
                <a:cubicBezTo>
                  <a:pt x="556173" y="1904144"/>
                  <a:pt x="544355" y="1899177"/>
                  <a:pt x="535624" y="1890445"/>
                </a:cubicBezTo>
                <a:cubicBezTo>
                  <a:pt x="512802" y="1867622"/>
                  <a:pt x="484414" y="1836546"/>
                  <a:pt x="453431" y="1828800"/>
                </a:cubicBezTo>
                <a:lnTo>
                  <a:pt x="412335" y="1818526"/>
                </a:lnTo>
                <a:lnTo>
                  <a:pt x="360964" y="1767155"/>
                </a:lnTo>
                <a:cubicBezTo>
                  <a:pt x="354114" y="1760306"/>
                  <a:pt x="348475" y="1751980"/>
                  <a:pt x="340415" y="1746607"/>
                </a:cubicBezTo>
                <a:cubicBezTo>
                  <a:pt x="330141" y="1739757"/>
                  <a:pt x="319079" y="1733963"/>
                  <a:pt x="309593" y="1726058"/>
                </a:cubicBezTo>
                <a:cubicBezTo>
                  <a:pt x="298431" y="1716756"/>
                  <a:pt x="278771" y="1695236"/>
                  <a:pt x="278771" y="1695236"/>
                </a:cubicBezTo>
                <a:lnTo>
                  <a:pt x="278771" y="1684962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5638800" y="2768502"/>
            <a:ext cx="3352800" cy="2090647"/>
          </a:xfrm>
          <a:custGeom>
            <a:avLst/>
            <a:gdLst>
              <a:gd name="connsiteX0" fmla="*/ 123290 w 3637052"/>
              <a:gd name="connsiteY0" fmla="*/ 1140432 h 2383605"/>
              <a:gd name="connsiteX1" fmla="*/ 123290 w 3637052"/>
              <a:gd name="connsiteY1" fmla="*/ 1140432 h 2383605"/>
              <a:gd name="connsiteX2" fmla="*/ 143839 w 3637052"/>
              <a:gd name="connsiteY2" fmla="*/ 965771 h 2383605"/>
              <a:gd name="connsiteX3" fmla="*/ 154113 w 3637052"/>
              <a:gd name="connsiteY3" fmla="*/ 934949 h 2383605"/>
              <a:gd name="connsiteX4" fmla="*/ 174661 w 3637052"/>
              <a:gd name="connsiteY4" fmla="*/ 863029 h 2383605"/>
              <a:gd name="connsiteX5" fmla="*/ 184935 w 3637052"/>
              <a:gd name="connsiteY5" fmla="*/ 791110 h 2383605"/>
              <a:gd name="connsiteX6" fmla="*/ 205484 w 3637052"/>
              <a:gd name="connsiteY6" fmla="*/ 719191 h 2383605"/>
              <a:gd name="connsiteX7" fmla="*/ 215758 w 3637052"/>
              <a:gd name="connsiteY7" fmla="*/ 678095 h 2383605"/>
              <a:gd name="connsiteX8" fmla="*/ 226032 w 3637052"/>
              <a:gd name="connsiteY8" fmla="*/ 647272 h 2383605"/>
              <a:gd name="connsiteX9" fmla="*/ 256854 w 3637052"/>
              <a:gd name="connsiteY9" fmla="*/ 534256 h 2383605"/>
              <a:gd name="connsiteX10" fmla="*/ 277403 w 3637052"/>
              <a:gd name="connsiteY10" fmla="*/ 493160 h 2383605"/>
              <a:gd name="connsiteX11" fmla="*/ 297951 w 3637052"/>
              <a:gd name="connsiteY11" fmla="*/ 431515 h 2383605"/>
              <a:gd name="connsiteX12" fmla="*/ 308225 w 3637052"/>
              <a:gd name="connsiteY12" fmla="*/ 400692 h 2383605"/>
              <a:gd name="connsiteX13" fmla="*/ 328774 w 3637052"/>
              <a:gd name="connsiteY13" fmla="*/ 369870 h 2383605"/>
              <a:gd name="connsiteX14" fmla="*/ 390418 w 3637052"/>
              <a:gd name="connsiteY14" fmla="*/ 287677 h 2383605"/>
              <a:gd name="connsiteX15" fmla="*/ 421241 w 3637052"/>
              <a:gd name="connsiteY15" fmla="*/ 277402 h 2383605"/>
              <a:gd name="connsiteX16" fmla="*/ 482886 w 3637052"/>
              <a:gd name="connsiteY16" fmla="*/ 246580 h 2383605"/>
              <a:gd name="connsiteX17" fmla="*/ 513708 w 3637052"/>
              <a:gd name="connsiteY17" fmla="*/ 226032 h 2383605"/>
              <a:gd name="connsiteX18" fmla="*/ 554805 w 3637052"/>
              <a:gd name="connsiteY18" fmla="*/ 215758 h 2383605"/>
              <a:gd name="connsiteX19" fmla="*/ 585627 w 3637052"/>
              <a:gd name="connsiteY19" fmla="*/ 205483 h 2383605"/>
              <a:gd name="connsiteX20" fmla="*/ 626724 w 3637052"/>
              <a:gd name="connsiteY20" fmla="*/ 195209 h 2383605"/>
              <a:gd name="connsiteX21" fmla="*/ 667821 w 3637052"/>
              <a:gd name="connsiteY21" fmla="*/ 174661 h 2383605"/>
              <a:gd name="connsiteX22" fmla="*/ 698643 w 3637052"/>
              <a:gd name="connsiteY22" fmla="*/ 154113 h 2383605"/>
              <a:gd name="connsiteX23" fmla="*/ 739740 w 3637052"/>
              <a:gd name="connsiteY23" fmla="*/ 143838 h 2383605"/>
              <a:gd name="connsiteX24" fmla="*/ 801385 w 3637052"/>
              <a:gd name="connsiteY24" fmla="*/ 102742 h 2383605"/>
              <a:gd name="connsiteX25" fmla="*/ 883578 w 3637052"/>
              <a:gd name="connsiteY25" fmla="*/ 71919 h 2383605"/>
              <a:gd name="connsiteX26" fmla="*/ 986320 w 3637052"/>
              <a:gd name="connsiteY26" fmla="*/ 41097 h 2383605"/>
              <a:gd name="connsiteX27" fmla="*/ 1058239 w 3637052"/>
              <a:gd name="connsiteY27" fmla="*/ 51371 h 2383605"/>
              <a:gd name="connsiteX28" fmla="*/ 1119884 w 3637052"/>
              <a:gd name="connsiteY28" fmla="*/ 61645 h 2383605"/>
              <a:gd name="connsiteX29" fmla="*/ 1243174 w 3637052"/>
              <a:gd name="connsiteY29" fmla="*/ 71919 h 2383605"/>
              <a:gd name="connsiteX30" fmla="*/ 1541124 w 3637052"/>
              <a:gd name="connsiteY30" fmla="*/ 71919 h 2383605"/>
              <a:gd name="connsiteX31" fmla="*/ 1582221 w 3637052"/>
              <a:gd name="connsiteY31" fmla="*/ 61645 h 2383605"/>
              <a:gd name="connsiteX32" fmla="*/ 1643866 w 3637052"/>
              <a:gd name="connsiteY32" fmla="*/ 41097 h 2383605"/>
              <a:gd name="connsiteX33" fmla="*/ 1674688 w 3637052"/>
              <a:gd name="connsiteY33" fmla="*/ 30823 h 2383605"/>
              <a:gd name="connsiteX34" fmla="*/ 1787704 w 3637052"/>
              <a:gd name="connsiteY34" fmla="*/ 0 h 2383605"/>
              <a:gd name="connsiteX35" fmla="*/ 1941816 w 3637052"/>
              <a:gd name="connsiteY35" fmla="*/ 10274 h 2383605"/>
              <a:gd name="connsiteX36" fmla="*/ 2003461 w 3637052"/>
              <a:gd name="connsiteY36" fmla="*/ 30823 h 2383605"/>
              <a:gd name="connsiteX37" fmla="*/ 2034284 w 3637052"/>
              <a:gd name="connsiteY37" fmla="*/ 41097 h 2383605"/>
              <a:gd name="connsiteX38" fmla="*/ 2075380 w 3637052"/>
              <a:gd name="connsiteY38" fmla="*/ 61645 h 2383605"/>
              <a:gd name="connsiteX39" fmla="*/ 2126751 w 3637052"/>
              <a:gd name="connsiteY39" fmla="*/ 71919 h 2383605"/>
              <a:gd name="connsiteX40" fmla="*/ 2178122 w 3637052"/>
              <a:gd name="connsiteY40" fmla="*/ 92468 h 2383605"/>
              <a:gd name="connsiteX41" fmla="*/ 2291138 w 3637052"/>
              <a:gd name="connsiteY41" fmla="*/ 113016 h 2383605"/>
              <a:gd name="connsiteX42" fmla="*/ 2342508 w 3637052"/>
              <a:gd name="connsiteY42" fmla="*/ 123290 h 2383605"/>
              <a:gd name="connsiteX43" fmla="*/ 2404153 w 3637052"/>
              <a:gd name="connsiteY43" fmla="*/ 133564 h 2383605"/>
              <a:gd name="connsiteX44" fmla="*/ 2506895 w 3637052"/>
              <a:gd name="connsiteY44" fmla="*/ 154113 h 2383605"/>
              <a:gd name="connsiteX45" fmla="*/ 2568540 w 3637052"/>
              <a:gd name="connsiteY45" fmla="*/ 174661 h 2383605"/>
              <a:gd name="connsiteX46" fmla="*/ 2671281 w 3637052"/>
              <a:gd name="connsiteY46" fmla="*/ 195209 h 2383605"/>
              <a:gd name="connsiteX47" fmla="*/ 2753475 w 3637052"/>
              <a:gd name="connsiteY47" fmla="*/ 215758 h 2383605"/>
              <a:gd name="connsiteX48" fmla="*/ 2794571 w 3637052"/>
              <a:gd name="connsiteY48" fmla="*/ 226032 h 2383605"/>
              <a:gd name="connsiteX49" fmla="*/ 2835668 w 3637052"/>
              <a:gd name="connsiteY49" fmla="*/ 236306 h 2383605"/>
              <a:gd name="connsiteX50" fmla="*/ 2969232 w 3637052"/>
              <a:gd name="connsiteY50" fmla="*/ 205483 h 2383605"/>
              <a:gd name="connsiteX51" fmla="*/ 3010329 w 3637052"/>
              <a:gd name="connsiteY51" fmla="*/ 184935 h 2383605"/>
              <a:gd name="connsiteX52" fmla="*/ 3051425 w 3637052"/>
              <a:gd name="connsiteY52" fmla="*/ 154113 h 2383605"/>
              <a:gd name="connsiteX53" fmla="*/ 3082248 w 3637052"/>
              <a:gd name="connsiteY53" fmla="*/ 143838 h 2383605"/>
              <a:gd name="connsiteX54" fmla="*/ 3123344 w 3637052"/>
              <a:gd name="connsiteY54" fmla="*/ 123290 h 2383605"/>
              <a:gd name="connsiteX55" fmla="*/ 3195263 w 3637052"/>
              <a:gd name="connsiteY55" fmla="*/ 102742 h 2383605"/>
              <a:gd name="connsiteX56" fmla="*/ 3267183 w 3637052"/>
              <a:gd name="connsiteY56" fmla="*/ 113016 h 2383605"/>
              <a:gd name="connsiteX57" fmla="*/ 3308279 w 3637052"/>
              <a:gd name="connsiteY57" fmla="*/ 133564 h 2383605"/>
              <a:gd name="connsiteX58" fmla="*/ 3369924 w 3637052"/>
              <a:gd name="connsiteY58" fmla="*/ 205483 h 2383605"/>
              <a:gd name="connsiteX59" fmla="*/ 3390472 w 3637052"/>
              <a:gd name="connsiteY59" fmla="*/ 246580 h 2383605"/>
              <a:gd name="connsiteX60" fmla="*/ 3411021 w 3637052"/>
              <a:gd name="connsiteY60" fmla="*/ 277402 h 2383605"/>
              <a:gd name="connsiteX61" fmla="*/ 3441843 w 3637052"/>
              <a:gd name="connsiteY61" fmla="*/ 349322 h 2383605"/>
              <a:gd name="connsiteX62" fmla="*/ 3462391 w 3637052"/>
              <a:gd name="connsiteY62" fmla="*/ 400692 h 2383605"/>
              <a:gd name="connsiteX63" fmla="*/ 3482940 w 3637052"/>
              <a:gd name="connsiteY63" fmla="*/ 441789 h 2383605"/>
              <a:gd name="connsiteX64" fmla="*/ 3503488 w 3637052"/>
              <a:gd name="connsiteY64" fmla="*/ 523982 h 2383605"/>
              <a:gd name="connsiteX65" fmla="*/ 3513762 w 3637052"/>
              <a:gd name="connsiteY65" fmla="*/ 554805 h 2383605"/>
              <a:gd name="connsiteX66" fmla="*/ 3524036 w 3637052"/>
              <a:gd name="connsiteY66" fmla="*/ 636998 h 2383605"/>
              <a:gd name="connsiteX67" fmla="*/ 3544585 w 3637052"/>
              <a:gd name="connsiteY67" fmla="*/ 811659 h 2383605"/>
              <a:gd name="connsiteX68" fmla="*/ 3554859 w 3637052"/>
              <a:gd name="connsiteY68" fmla="*/ 842481 h 2383605"/>
              <a:gd name="connsiteX69" fmla="*/ 3565133 w 3637052"/>
              <a:gd name="connsiteY69" fmla="*/ 904126 h 2383605"/>
              <a:gd name="connsiteX70" fmla="*/ 3585681 w 3637052"/>
              <a:gd name="connsiteY70" fmla="*/ 965771 h 2383605"/>
              <a:gd name="connsiteX71" fmla="*/ 3606230 w 3637052"/>
              <a:gd name="connsiteY71" fmla="*/ 1058238 h 2383605"/>
              <a:gd name="connsiteX72" fmla="*/ 3626778 w 3637052"/>
              <a:gd name="connsiteY72" fmla="*/ 1191802 h 2383605"/>
              <a:gd name="connsiteX73" fmla="*/ 3637052 w 3637052"/>
              <a:gd name="connsiteY73" fmla="*/ 1438382 h 2383605"/>
              <a:gd name="connsiteX74" fmla="*/ 3626778 w 3637052"/>
              <a:gd name="connsiteY74" fmla="*/ 1654140 h 2383605"/>
              <a:gd name="connsiteX75" fmla="*/ 3606230 w 3637052"/>
              <a:gd name="connsiteY75" fmla="*/ 1715784 h 2383605"/>
              <a:gd name="connsiteX76" fmla="*/ 3585681 w 3637052"/>
              <a:gd name="connsiteY76" fmla="*/ 1787704 h 2383605"/>
              <a:gd name="connsiteX77" fmla="*/ 3575407 w 3637052"/>
              <a:gd name="connsiteY77" fmla="*/ 1828800 h 2383605"/>
              <a:gd name="connsiteX78" fmla="*/ 3554859 w 3637052"/>
              <a:gd name="connsiteY78" fmla="*/ 1859623 h 2383605"/>
              <a:gd name="connsiteX79" fmla="*/ 3513762 w 3637052"/>
              <a:gd name="connsiteY79" fmla="*/ 1952090 h 2383605"/>
              <a:gd name="connsiteX80" fmla="*/ 3452117 w 3637052"/>
              <a:gd name="connsiteY80" fmla="*/ 2013735 h 2383605"/>
              <a:gd name="connsiteX81" fmla="*/ 3441843 w 3637052"/>
              <a:gd name="connsiteY81" fmla="*/ 2044558 h 2383605"/>
              <a:gd name="connsiteX82" fmla="*/ 3421295 w 3637052"/>
              <a:gd name="connsiteY82" fmla="*/ 2075380 h 2383605"/>
              <a:gd name="connsiteX83" fmla="*/ 3318553 w 3637052"/>
              <a:gd name="connsiteY83" fmla="*/ 2167847 h 2383605"/>
              <a:gd name="connsiteX84" fmla="*/ 3277457 w 3637052"/>
              <a:gd name="connsiteY84" fmla="*/ 2188396 h 2383605"/>
              <a:gd name="connsiteX85" fmla="*/ 3215812 w 3637052"/>
              <a:gd name="connsiteY85" fmla="*/ 2208944 h 2383605"/>
              <a:gd name="connsiteX86" fmla="*/ 3174715 w 3637052"/>
              <a:gd name="connsiteY86" fmla="*/ 2229492 h 2383605"/>
              <a:gd name="connsiteX87" fmla="*/ 3143893 w 3637052"/>
              <a:gd name="connsiteY87" fmla="*/ 2250041 h 2383605"/>
              <a:gd name="connsiteX88" fmla="*/ 3102796 w 3637052"/>
              <a:gd name="connsiteY88" fmla="*/ 2260315 h 2383605"/>
              <a:gd name="connsiteX89" fmla="*/ 3071974 w 3637052"/>
              <a:gd name="connsiteY89" fmla="*/ 2270589 h 2383605"/>
              <a:gd name="connsiteX90" fmla="*/ 3030877 w 3637052"/>
              <a:gd name="connsiteY90" fmla="*/ 2280863 h 2383605"/>
              <a:gd name="connsiteX91" fmla="*/ 2958958 w 3637052"/>
              <a:gd name="connsiteY91" fmla="*/ 2301411 h 2383605"/>
              <a:gd name="connsiteX92" fmla="*/ 2887039 w 3637052"/>
              <a:gd name="connsiteY92" fmla="*/ 2311686 h 2383605"/>
              <a:gd name="connsiteX93" fmla="*/ 2856216 w 3637052"/>
              <a:gd name="connsiteY93" fmla="*/ 2321960 h 2383605"/>
              <a:gd name="connsiteX94" fmla="*/ 2774023 w 3637052"/>
              <a:gd name="connsiteY94" fmla="*/ 2342508 h 2383605"/>
              <a:gd name="connsiteX95" fmla="*/ 2712378 w 3637052"/>
              <a:gd name="connsiteY95" fmla="*/ 2363056 h 2383605"/>
              <a:gd name="connsiteX96" fmla="*/ 2640459 w 3637052"/>
              <a:gd name="connsiteY96" fmla="*/ 2383605 h 2383605"/>
              <a:gd name="connsiteX97" fmla="*/ 2352783 w 3637052"/>
              <a:gd name="connsiteY97" fmla="*/ 2373331 h 2383605"/>
              <a:gd name="connsiteX98" fmla="*/ 2178122 w 3637052"/>
              <a:gd name="connsiteY98" fmla="*/ 2342508 h 2383605"/>
              <a:gd name="connsiteX99" fmla="*/ 2054832 w 3637052"/>
              <a:gd name="connsiteY99" fmla="*/ 2332234 h 2383605"/>
              <a:gd name="connsiteX100" fmla="*/ 2003461 w 3637052"/>
              <a:gd name="connsiteY100" fmla="*/ 2321960 h 2383605"/>
              <a:gd name="connsiteX101" fmla="*/ 1962365 w 3637052"/>
              <a:gd name="connsiteY101" fmla="*/ 2311686 h 2383605"/>
              <a:gd name="connsiteX102" fmla="*/ 1900720 w 3637052"/>
              <a:gd name="connsiteY102" fmla="*/ 2301411 h 2383605"/>
              <a:gd name="connsiteX103" fmla="*/ 1777430 w 3637052"/>
              <a:gd name="connsiteY103" fmla="*/ 2270589 h 2383605"/>
              <a:gd name="connsiteX104" fmla="*/ 1695236 w 3637052"/>
              <a:gd name="connsiteY104" fmla="*/ 2250041 h 2383605"/>
              <a:gd name="connsiteX105" fmla="*/ 1654140 w 3637052"/>
              <a:gd name="connsiteY105" fmla="*/ 2239766 h 2383605"/>
              <a:gd name="connsiteX106" fmla="*/ 1602769 w 3637052"/>
              <a:gd name="connsiteY106" fmla="*/ 2219218 h 2383605"/>
              <a:gd name="connsiteX107" fmla="*/ 1479479 w 3637052"/>
              <a:gd name="connsiteY107" fmla="*/ 2178122 h 2383605"/>
              <a:gd name="connsiteX108" fmla="*/ 1376738 w 3637052"/>
              <a:gd name="connsiteY108" fmla="*/ 2157573 h 2383605"/>
              <a:gd name="connsiteX109" fmla="*/ 1273996 w 3637052"/>
              <a:gd name="connsiteY109" fmla="*/ 2126751 h 2383605"/>
              <a:gd name="connsiteX110" fmla="*/ 1243174 w 3637052"/>
              <a:gd name="connsiteY110" fmla="*/ 2116477 h 2383605"/>
              <a:gd name="connsiteX111" fmla="*/ 1171254 w 3637052"/>
              <a:gd name="connsiteY111" fmla="*/ 2106202 h 2383605"/>
              <a:gd name="connsiteX112" fmla="*/ 1037690 w 3637052"/>
              <a:gd name="connsiteY112" fmla="*/ 2075380 h 2383605"/>
              <a:gd name="connsiteX113" fmla="*/ 770562 w 3637052"/>
              <a:gd name="connsiteY113" fmla="*/ 2085654 h 2383605"/>
              <a:gd name="connsiteX114" fmla="*/ 739740 w 3637052"/>
              <a:gd name="connsiteY114" fmla="*/ 2095928 h 2383605"/>
              <a:gd name="connsiteX115" fmla="*/ 503434 w 3637052"/>
              <a:gd name="connsiteY115" fmla="*/ 2075380 h 2383605"/>
              <a:gd name="connsiteX116" fmla="*/ 441789 w 3637052"/>
              <a:gd name="connsiteY116" fmla="*/ 2054832 h 2383605"/>
              <a:gd name="connsiteX117" fmla="*/ 410967 w 3637052"/>
              <a:gd name="connsiteY117" fmla="*/ 2044558 h 2383605"/>
              <a:gd name="connsiteX118" fmla="*/ 369870 w 3637052"/>
              <a:gd name="connsiteY118" fmla="*/ 2024009 h 2383605"/>
              <a:gd name="connsiteX119" fmla="*/ 339048 w 3637052"/>
              <a:gd name="connsiteY119" fmla="*/ 2003461 h 2383605"/>
              <a:gd name="connsiteX120" fmla="*/ 318499 w 3637052"/>
              <a:gd name="connsiteY120" fmla="*/ 1982913 h 2383605"/>
              <a:gd name="connsiteX121" fmla="*/ 287677 w 3637052"/>
              <a:gd name="connsiteY121" fmla="*/ 1972638 h 2383605"/>
              <a:gd name="connsiteX122" fmla="*/ 267129 w 3637052"/>
              <a:gd name="connsiteY122" fmla="*/ 1941816 h 2383605"/>
              <a:gd name="connsiteX123" fmla="*/ 236306 w 3637052"/>
              <a:gd name="connsiteY123" fmla="*/ 1910993 h 2383605"/>
              <a:gd name="connsiteX124" fmla="*/ 226032 w 3637052"/>
              <a:gd name="connsiteY124" fmla="*/ 1880171 h 2383605"/>
              <a:gd name="connsiteX125" fmla="*/ 195209 w 3637052"/>
              <a:gd name="connsiteY125" fmla="*/ 1859623 h 2383605"/>
              <a:gd name="connsiteX126" fmla="*/ 174661 w 3637052"/>
              <a:gd name="connsiteY126" fmla="*/ 1839074 h 2383605"/>
              <a:gd name="connsiteX127" fmla="*/ 154113 w 3637052"/>
              <a:gd name="connsiteY127" fmla="*/ 1787704 h 2383605"/>
              <a:gd name="connsiteX128" fmla="*/ 113016 w 3637052"/>
              <a:gd name="connsiteY128" fmla="*/ 1705510 h 2383605"/>
              <a:gd name="connsiteX129" fmla="*/ 102742 w 3637052"/>
              <a:gd name="connsiteY129" fmla="*/ 1674688 h 2383605"/>
              <a:gd name="connsiteX130" fmla="*/ 51371 w 3637052"/>
              <a:gd name="connsiteY130" fmla="*/ 1613043 h 2383605"/>
              <a:gd name="connsiteX131" fmla="*/ 20549 w 3637052"/>
              <a:gd name="connsiteY131" fmla="*/ 1510301 h 2383605"/>
              <a:gd name="connsiteX132" fmla="*/ 0 w 3637052"/>
              <a:gd name="connsiteY132" fmla="*/ 1479479 h 2383605"/>
              <a:gd name="connsiteX133" fmla="*/ 30823 w 3637052"/>
              <a:gd name="connsiteY133" fmla="*/ 1294544 h 2383605"/>
              <a:gd name="connsiteX134" fmla="*/ 51371 w 3637052"/>
              <a:gd name="connsiteY134" fmla="*/ 1263722 h 2383605"/>
              <a:gd name="connsiteX135" fmla="*/ 61645 w 3637052"/>
              <a:gd name="connsiteY135" fmla="*/ 1232899 h 2383605"/>
              <a:gd name="connsiteX136" fmla="*/ 82194 w 3637052"/>
              <a:gd name="connsiteY136" fmla="*/ 1202077 h 2383605"/>
              <a:gd name="connsiteX137" fmla="*/ 123290 w 3637052"/>
              <a:gd name="connsiteY137" fmla="*/ 1140432 h 238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3637052" h="2383605">
                <a:moveTo>
                  <a:pt x="123290" y="1140432"/>
                </a:moveTo>
                <a:lnTo>
                  <a:pt x="123290" y="1140432"/>
                </a:lnTo>
                <a:cubicBezTo>
                  <a:pt x="128539" y="1082700"/>
                  <a:pt x="131153" y="1022859"/>
                  <a:pt x="143839" y="965771"/>
                </a:cubicBezTo>
                <a:cubicBezTo>
                  <a:pt x="146188" y="955199"/>
                  <a:pt x="151138" y="945362"/>
                  <a:pt x="154113" y="934949"/>
                </a:cubicBezTo>
                <a:cubicBezTo>
                  <a:pt x="179917" y="844635"/>
                  <a:pt x="150025" y="936938"/>
                  <a:pt x="174661" y="863029"/>
                </a:cubicBezTo>
                <a:cubicBezTo>
                  <a:pt x="178086" y="839056"/>
                  <a:pt x="180603" y="814936"/>
                  <a:pt x="184935" y="791110"/>
                </a:cubicBezTo>
                <a:cubicBezTo>
                  <a:pt x="192966" y="746941"/>
                  <a:pt x="194479" y="757708"/>
                  <a:pt x="205484" y="719191"/>
                </a:cubicBezTo>
                <a:cubicBezTo>
                  <a:pt x="209363" y="705614"/>
                  <a:pt x="211879" y="691672"/>
                  <a:pt x="215758" y="678095"/>
                </a:cubicBezTo>
                <a:cubicBezTo>
                  <a:pt x="218733" y="667682"/>
                  <a:pt x="223182" y="657720"/>
                  <a:pt x="226032" y="647272"/>
                </a:cubicBezTo>
                <a:cubicBezTo>
                  <a:pt x="229957" y="632878"/>
                  <a:pt x="245032" y="561841"/>
                  <a:pt x="256854" y="534256"/>
                </a:cubicBezTo>
                <a:cubicBezTo>
                  <a:pt x="262887" y="520179"/>
                  <a:pt x="271715" y="507380"/>
                  <a:pt x="277403" y="493160"/>
                </a:cubicBezTo>
                <a:cubicBezTo>
                  <a:pt x="285447" y="473049"/>
                  <a:pt x="291102" y="452063"/>
                  <a:pt x="297951" y="431515"/>
                </a:cubicBezTo>
                <a:cubicBezTo>
                  <a:pt x="301376" y="421241"/>
                  <a:pt x="302217" y="409703"/>
                  <a:pt x="308225" y="400692"/>
                </a:cubicBezTo>
                <a:cubicBezTo>
                  <a:pt x="315075" y="390418"/>
                  <a:pt x="322648" y="380591"/>
                  <a:pt x="328774" y="369870"/>
                </a:cubicBezTo>
                <a:cubicBezTo>
                  <a:pt x="353714" y="326225"/>
                  <a:pt x="343895" y="320908"/>
                  <a:pt x="390418" y="287677"/>
                </a:cubicBezTo>
                <a:cubicBezTo>
                  <a:pt x="399231" y="281382"/>
                  <a:pt x="411554" y="282245"/>
                  <a:pt x="421241" y="277402"/>
                </a:cubicBezTo>
                <a:cubicBezTo>
                  <a:pt x="500901" y="237571"/>
                  <a:pt x="405417" y="272402"/>
                  <a:pt x="482886" y="246580"/>
                </a:cubicBezTo>
                <a:cubicBezTo>
                  <a:pt x="493160" y="239731"/>
                  <a:pt x="502359" y="230896"/>
                  <a:pt x="513708" y="226032"/>
                </a:cubicBezTo>
                <a:cubicBezTo>
                  <a:pt x="526687" y="220470"/>
                  <a:pt x="541228" y="219637"/>
                  <a:pt x="554805" y="215758"/>
                </a:cubicBezTo>
                <a:cubicBezTo>
                  <a:pt x="565218" y="212783"/>
                  <a:pt x="575214" y="208458"/>
                  <a:pt x="585627" y="205483"/>
                </a:cubicBezTo>
                <a:cubicBezTo>
                  <a:pt x="599204" y="201604"/>
                  <a:pt x="613502" y="200167"/>
                  <a:pt x="626724" y="195209"/>
                </a:cubicBezTo>
                <a:cubicBezTo>
                  <a:pt x="641065" y="189831"/>
                  <a:pt x="654523" y="182260"/>
                  <a:pt x="667821" y="174661"/>
                </a:cubicBezTo>
                <a:cubicBezTo>
                  <a:pt x="678542" y="168535"/>
                  <a:pt x="687294" y="158977"/>
                  <a:pt x="698643" y="154113"/>
                </a:cubicBezTo>
                <a:cubicBezTo>
                  <a:pt x="711622" y="148551"/>
                  <a:pt x="726041" y="147263"/>
                  <a:pt x="739740" y="143838"/>
                </a:cubicBezTo>
                <a:cubicBezTo>
                  <a:pt x="760288" y="130139"/>
                  <a:pt x="777956" y="110552"/>
                  <a:pt x="801385" y="102742"/>
                </a:cubicBezTo>
                <a:cubicBezTo>
                  <a:pt x="892995" y="72205"/>
                  <a:pt x="748428" y="121065"/>
                  <a:pt x="883578" y="71919"/>
                </a:cubicBezTo>
                <a:cubicBezTo>
                  <a:pt x="938604" y="51909"/>
                  <a:pt x="937258" y="53362"/>
                  <a:pt x="986320" y="41097"/>
                </a:cubicBezTo>
                <a:lnTo>
                  <a:pt x="1058239" y="51371"/>
                </a:lnTo>
                <a:cubicBezTo>
                  <a:pt x="1078829" y="54539"/>
                  <a:pt x="1099180" y="59345"/>
                  <a:pt x="1119884" y="61645"/>
                </a:cubicBezTo>
                <a:cubicBezTo>
                  <a:pt x="1160871" y="66199"/>
                  <a:pt x="1202077" y="68494"/>
                  <a:pt x="1243174" y="71919"/>
                </a:cubicBezTo>
                <a:cubicBezTo>
                  <a:pt x="1369066" y="97097"/>
                  <a:pt x="1306047" y="88710"/>
                  <a:pt x="1541124" y="71919"/>
                </a:cubicBezTo>
                <a:cubicBezTo>
                  <a:pt x="1555209" y="70913"/>
                  <a:pt x="1568696" y="65702"/>
                  <a:pt x="1582221" y="61645"/>
                </a:cubicBezTo>
                <a:cubicBezTo>
                  <a:pt x="1602967" y="55421"/>
                  <a:pt x="1623318" y="47946"/>
                  <a:pt x="1643866" y="41097"/>
                </a:cubicBezTo>
                <a:cubicBezTo>
                  <a:pt x="1654140" y="37672"/>
                  <a:pt x="1664182" y="33450"/>
                  <a:pt x="1674688" y="30823"/>
                </a:cubicBezTo>
                <a:cubicBezTo>
                  <a:pt x="1767388" y="7647"/>
                  <a:pt x="1730089" y="19204"/>
                  <a:pt x="1787704" y="0"/>
                </a:cubicBezTo>
                <a:cubicBezTo>
                  <a:pt x="1839075" y="3425"/>
                  <a:pt x="1890849" y="2993"/>
                  <a:pt x="1941816" y="10274"/>
                </a:cubicBezTo>
                <a:cubicBezTo>
                  <a:pt x="1963258" y="13337"/>
                  <a:pt x="1982913" y="23973"/>
                  <a:pt x="2003461" y="30823"/>
                </a:cubicBezTo>
                <a:cubicBezTo>
                  <a:pt x="2013735" y="34248"/>
                  <a:pt x="2024597" y="36254"/>
                  <a:pt x="2034284" y="41097"/>
                </a:cubicBezTo>
                <a:cubicBezTo>
                  <a:pt x="2047983" y="47946"/>
                  <a:pt x="2060850" y="56802"/>
                  <a:pt x="2075380" y="61645"/>
                </a:cubicBezTo>
                <a:cubicBezTo>
                  <a:pt x="2091947" y="67167"/>
                  <a:pt x="2109627" y="68494"/>
                  <a:pt x="2126751" y="71919"/>
                </a:cubicBezTo>
                <a:cubicBezTo>
                  <a:pt x="2143875" y="78769"/>
                  <a:pt x="2160457" y="87168"/>
                  <a:pt x="2178122" y="92468"/>
                </a:cubicBezTo>
                <a:cubicBezTo>
                  <a:pt x="2197642" y="98324"/>
                  <a:pt x="2274631" y="110015"/>
                  <a:pt x="2291138" y="113016"/>
                </a:cubicBezTo>
                <a:cubicBezTo>
                  <a:pt x="2308319" y="116140"/>
                  <a:pt x="2325327" y="120166"/>
                  <a:pt x="2342508" y="123290"/>
                </a:cubicBezTo>
                <a:cubicBezTo>
                  <a:pt x="2363004" y="127016"/>
                  <a:pt x="2383678" y="129725"/>
                  <a:pt x="2404153" y="133564"/>
                </a:cubicBezTo>
                <a:cubicBezTo>
                  <a:pt x="2438480" y="140000"/>
                  <a:pt x="2473762" y="143069"/>
                  <a:pt x="2506895" y="154113"/>
                </a:cubicBezTo>
                <a:cubicBezTo>
                  <a:pt x="2527443" y="160962"/>
                  <a:pt x="2547527" y="169408"/>
                  <a:pt x="2568540" y="174661"/>
                </a:cubicBezTo>
                <a:cubicBezTo>
                  <a:pt x="2602422" y="183132"/>
                  <a:pt x="2637399" y="186738"/>
                  <a:pt x="2671281" y="195209"/>
                </a:cubicBezTo>
                <a:lnTo>
                  <a:pt x="2753475" y="215758"/>
                </a:lnTo>
                <a:lnTo>
                  <a:pt x="2794571" y="226032"/>
                </a:lnTo>
                <a:lnTo>
                  <a:pt x="2835668" y="236306"/>
                </a:lnTo>
                <a:cubicBezTo>
                  <a:pt x="2884885" y="229275"/>
                  <a:pt x="2924098" y="228050"/>
                  <a:pt x="2969232" y="205483"/>
                </a:cubicBezTo>
                <a:cubicBezTo>
                  <a:pt x="2982931" y="198634"/>
                  <a:pt x="2997341" y="193052"/>
                  <a:pt x="3010329" y="184935"/>
                </a:cubicBezTo>
                <a:cubicBezTo>
                  <a:pt x="3024850" y="175860"/>
                  <a:pt x="3036558" y="162609"/>
                  <a:pt x="3051425" y="154113"/>
                </a:cubicBezTo>
                <a:cubicBezTo>
                  <a:pt x="3060828" y="148740"/>
                  <a:pt x="3072294" y="148104"/>
                  <a:pt x="3082248" y="143838"/>
                </a:cubicBezTo>
                <a:cubicBezTo>
                  <a:pt x="3096325" y="137805"/>
                  <a:pt x="3109267" y="129323"/>
                  <a:pt x="3123344" y="123290"/>
                </a:cubicBezTo>
                <a:cubicBezTo>
                  <a:pt x="3143977" y="114447"/>
                  <a:pt x="3174411" y="107955"/>
                  <a:pt x="3195263" y="102742"/>
                </a:cubicBezTo>
                <a:cubicBezTo>
                  <a:pt x="3219236" y="106167"/>
                  <a:pt x="3243820" y="106644"/>
                  <a:pt x="3267183" y="113016"/>
                </a:cubicBezTo>
                <a:cubicBezTo>
                  <a:pt x="3281959" y="117046"/>
                  <a:pt x="3296027" y="124375"/>
                  <a:pt x="3308279" y="133564"/>
                </a:cubicBezTo>
                <a:cubicBezTo>
                  <a:pt x="3333375" y="152386"/>
                  <a:pt x="3354393" y="178304"/>
                  <a:pt x="3369924" y="205483"/>
                </a:cubicBezTo>
                <a:cubicBezTo>
                  <a:pt x="3377523" y="218781"/>
                  <a:pt x="3382873" y="233282"/>
                  <a:pt x="3390472" y="246580"/>
                </a:cubicBezTo>
                <a:cubicBezTo>
                  <a:pt x="3396598" y="257301"/>
                  <a:pt x="3404171" y="267128"/>
                  <a:pt x="3411021" y="277402"/>
                </a:cubicBezTo>
                <a:cubicBezTo>
                  <a:pt x="3432122" y="340707"/>
                  <a:pt x="3407990" y="273151"/>
                  <a:pt x="3441843" y="349322"/>
                </a:cubicBezTo>
                <a:cubicBezTo>
                  <a:pt x="3449333" y="366175"/>
                  <a:pt x="3454901" y="383839"/>
                  <a:pt x="3462391" y="400692"/>
                </a:cubicBezTo>
                <a:cubicBezTo>
                  <a:pt x="3468611" y="414688"/>
                  <a:pt x="3476907" y="427711"/>
                  <a:pt x="3482940" y="441789"/>
                </a:cubicBezTo>
                <a:cubicBezTo>
                  <a:pt x="3497031" y="474667"/>
                  <a:pt x="3493840" y="485390"/>
                  <a:pt x="3503488" y="523982"/>
                </a:cubicBezTo>
                <a:cubicBezTo>
                  <a:pt x="3506115" y="534489"/>
                  <a:pt x="3510337" y="544531"/>
                  <a:pt x="3513762" y="554805"/>
                </a:cubicBezTo>
                <a:cubicBezTo>
                  <a:pt x="3517187" y="582203"/>
                  <a:pt x="3521145" y="609539"/>
                  <a:pt x="3524036" y="636998"/>
                </a:cubicBezTo>
                <a:cubicBezTo>
                  <a:pt x="3530859" y="701814"/>
                  <a:pt x="3531032" y="750670"/>
                  <a:pt x="3544585" y="811659"/>
                </a:cubicBezTo>
                <a:cubicBezTo>
                  <a:pt x="3546934" y="822231"/>
                  <a:pt x="3551434" y="832207"/>
                  <a:pt x="3554859" y="842481"/>
                </a:cubicBezTo>
                <a:cubicBezTo>
                  <a:pt x="3558284" y="863029"/>
                  <a:pt x="3560081" y="883916"/>
                  <a:pt x="3565133" y="904126"/>
                </a:cubicBezTo>
                <a:cubicBezTo>
                  <a:pt x="3570386" y="925139"/>
                  <a:pt x="3582120" y="944406"/>
                  <a:pt x="3585681" y="965771"/>
                </a:cubicBezTo>
                <a:cubicBezTo>
                  <a:pt x="3597737" y="1038098"/>
                  <a:pt x="3589368" y="1007653"/>
                  <a:pt x="3606230" y="1058238"/>
                </a:cubicBezTo>
                <a:cubicBezTo>
                  <a:pt x="3610310" y="1082717"/>
                  <a:pt x="3625386" y="1170232"/>
                  <a:pt x="3626778" y="1191802"/>
                </a:cubicBezTo>
                <a:cubicBezTo>
                  <a:pt x="3632074" y="1273896"/>
                  <a:pt x="3633627" y="1356189"/>
                  <a:pt x="3637052" y="1438382"/>
                </a:cubicBezTo>
                <a:cubicBezTo>
                  <a:pt x="3633627" y="1510301"/>
                  <a:pt x="3634729" y="1582580"/>
                  <a:pt x="3626778" y="1654140"/>
                </a:cubicBezTo>
                <a:cubicBezTo>
                  <a:pt x="3624386" y="1675667"/>
                  <a:pt x="3611483" y="1694771"/>
                  <a:pt x="3606230" y="1715784"/>
                </a:cubicBezTo>
                <a:cubicBezTo>
                  <a:pt x="3574116" y="1844243"/>
                  <a:pt x="3615158" y="1684539"/>
                  <a:pt x="3585681" y="1787704"/>
                </a:cubicBezTo>
                <a:cubicBezTo>
                  <a:pt x="3581802" y="1801281"/>
                  <a:pt x="3580969" y="1815821"/>
                  <a:pt x="3575407" y="1828800"/>
                </a:cubicBezTo>
                <a:cubicBezTo>
                  <a:pt x="3570543" y="1840150"/>
                  <a:pt x="3559874" y="1848339"/>
                  <a:pt x="3554859" y="1859623"/>
                </a:cubicBezTo>
                <a:cubicBezTo>
                  <a:pt x="3533142" y="1908488"/>
                  <a:pt x="3544767" y="1917210"/>
                  <a:pt x="3513762" y="1952090"/>
                </a:cubicBezTo>
                <a:cubicBezTo>
                  <a:pt x="3494456" y="1973809"/>
                  <a:pt x="3452117" y="2013735"/>
                  <a:pt x="3452117" y="2013735"/>
                </a:cubicBezTo>
                <a:cubicBezTo>
                  <a:pt x="3448692" y="2024009"/>
                  <a:pt x="3446686" y="2034871"/>
                  <a:pt x="3441843" y="2044558"/>
                </a:cubicBezTo>
                <a:cubicBezTo>
                  <a:pt x="3436321" y="2055602"/>
                  <a:pt x="3429498" y="2066151"/>
                  <a:pt x="3421295" y="2075380"/>
                </a:cubicBezTo>
                <a:cubicBezTo>
                  <a:pt x="3393275" y="2106903"/>
                  <a:pt x="3355950" y="2144474"/>
                  <a:pt x="3318553" y="2167847"/>
                </a:cubicBezTo>
                <a:cubicBezTo>
                  <a:pt x="3305565" y="2175964"/>
                  <a:pt x="3291677" y="2182708"/>
                  <a:pt x="3277457" y="2188396"/>
                </a:cubicBezTo>
                <a:cubicBezTo>
                  <a:pt x="3257346" y="2196440"/>
                  <a:pt x="3235185" y="2199258"/>
                  <a:pt x="3215812" y="2208944"/>
                </a:cubicBezTo>
                <a:cubicBezTo>
                  <a:pt x="3202113" y="2215793"/>
                  <a:pt x="3188013" y="2221893"/>
                  <a:pt x="3174715" y="2229492"/>
                </a:cubicBezTo>
                <a:cubicBezTo>
                  <a:pt x="3163994" y="2235618"/>
                  <a:pt x="3155243" y="2245177"/>
                  <a:pt x="3143893" y="2250041"/>
                </a:cubicBezTo>
                <a:cubicBezTo>
                  <a:pt x="3130914" y="2255603"/>
                  <a:pt x="3116373" y="2256436"/>
                  <a:pt x="3102796" y="2260315"/>
                </a:cubicBezTo>
                <a:cubicBezTo>
                  <a:pt x="3092383" y="2263290"/>
                  <a:pt x="3082387" y="2267614"/>
                  <a:pt x="3071974" y="2270589"/>
                </a:cubicBezTo>
                <a:cubicBezTo>
                  <a:pt x="3058397" y="2274468"/>
                  <a:pt x="3044500" y="2277148"/>
                  <a:pt x="3030877" y="2280863"/>
                </a:cubicBezTo>
                <a:cubicBezTo>
                  <a:pt x="3006823" y="2287423"/>
                  <a:pt x="2983337" y="2296187"/>
                  <a:pt x="2958958" y="2301411"/>
                </a:cubicBezTo>
                <a:cubicBezTo>
                  <a:pt x="2935279" y="2306485"/>
                  <a:pt x="2911012" y="2308261"/>
                  <a:pt x="2887039" y="2311686"/>
                </a:cubicBezTo>
                <a:cubicBezTo>
                  <a:pt x="2876765" y="2315111"/>
                  <a:pt x="2866664" y="2319110"/>
                  <a:pt x="2856216" y="2321960"/>
                </a:cubicBezTo>
                <a:cubicBezTo>
                  <a:pt x="2828970" y="2329391"/>
                  <a:pt x="2800815" y="2333578"/>
                  <a:pt x="2774023" y="2342508"/>
                </a:cubicBezTo>
                <a:cubicBezTo>
                  <a:pt x="2753475" y="2349357"/>
                  <a:pt x="2733391" y="2357802"/>
                  <a:pt x="2712378" y="2363056"/>
                </a:cubicBezTo>
                <a:cubicBezTo>
                  <a:pt x="2660775" y="2375958"/>
                  <a:pt x="2684677" y="2368866"/>
                  <a:pt x="2640459" y="2383605"/>
                </a:cubicBezTo>
                <a:cubicBezTo>
                  <a:pt x="2544567" y="2380180"/>
                  <a:pt x="2448467" y="2380507"/>
                  <a:pt x="2352783" y="2373331"/>
                </a:cubicBezTo>
                <a:cubicBezTo>
                  <a:pt x="2089410" y="2353578"/>
                  <a:pt x="2321842" y="2359416"/>
                  <a:pt x="2178122" y="2342508"/>
                </a:cubicBezTo>
                <a:cubicBezTo>
                  <a:pt x="2137165" y="2337690"/>
                  <a:pt x="2095929" y="2335659"/>
                  <a:pt x="2054832" y="2332234"/>
                </a:cubicBezTo>
                <a:cubicBezTo>
                  <a:pt x="2037708" y="2328809"/>
                  <a:pt x="2020508" y="2325748"/>
                  <a:pt x="2003461" y="2321960"/>
                </a:cubicBezTo>
                <a:cubicBezTo>
                  <a:pt x="1989677" y="2318897"/>
                  <a:pt x="1976211" y="2314455"/>
                  <a:pt x="1962365" y="2311686"/>
                </a:cubicBezTo>
                <a:cubicBezTo>
                  <a:pt x="1941938" y="2307600"/>
                  <a:pt x="1921089" y="2305776"/>
                  <a:pt x="1900720" y="2301411"/>
                </a:cubicBezTo>
                <a:cubicBezTo>
                  <a:pt x="1900700" y="2301407"/>
                  <a:pt x="1797989" y="2275729"/>
                  <a:pt x="1777430" y="2270589"/>
                </a:cubicBezTo>
                <a:lnTo>
                  <a:pt x="1695236" y="2250041"/>
                </a:lnTo>
                <a:cubicBezTo>
                  <a:pt x="1681537" y="2246616"/>
                  <a:pt x="1667250" y="2245010"/>
                  <a:pt x="1654140" y="2239766"/>
                </a:cubicBezTo>
                <a:cubicBezTo>
                  <a:pt x="1637016" y="2232917"/>
                  <a:pt x="1620160" y="2225356"/>
                  <a:pt x="1602769" y="2219218"/>
                </a:cubicBezTo>
                <a:cubicBezTo>
                  <a:pt x="1561919" y="2204801"/>
                  <a:pt x="1521957" y="2186618"/>
                  <a:pt x="1479479" y="2178122"/>
                </a:cubicBezTo>
                <a:lnTo>
                  <a:pt x="1376738" y="2157573"/>
                </a:lnTo>
                <a:cubicBezTo>
                  <a:pt x="1305722" y="2122066"/>
                  <a:pt x="1366100" y="2147218"/>
                  <a:pt x="1273996" y="2126751"/>
                </a:cubicBezTo>
                <a:cubicBezTo>
                  <a:pt x="1263424" y="2124402"/>
                  <a:pt x="1253793" y="2118601"/>
                  <a:pt x="1243174" y="2116477"/>
                </a:cubicBezTo>
                <a:cubicBezTo>
                  <a:pt x="1219428" y="2111728"/>
                  <a:pt x="1195227" y="2109627"/>
                  <a:pt x="1171254" y="2106202"/>
                </a:cubicBezTo>
                <a:cubicBezTo>
                  <a:pt x="1086635" y="2077996"/>
                  <a:pt x="1131051" y="2088717"/>
                  <a:pt x="1037690" y="2075380"/>
                </a:cubicBezTo>
                <a:cubicBezTo>
                  <a:pt x="948647" y="2078805"/>
                  <a:pt x="859459" y="2079523"/>
                  <a:pt x="770562" y="2085654"/>
                </a:cubicBezTo>
                <a:cubicBezTo>
                  <a:pt x="759758" y="2086399"/>
                  <a:pt x="750570" y="2095928"/>
                  <a:pt x="739740" y="2095928"/>
                </a:cubicBezTo>
                <a:cubicBezTo>
                  <a:pt x="700999" y="2095928"/>
                  <a:pt x="551067" y="2080143"/>
                  <a:pt x="503434" y="2075380"/>
                </a:cubicBezTo>
                <a:lnTo>
                  <a:pt x="441789" y="2054832"/>
                </a:lnTo>
                <a:cubicBezTo>
                  <a:pt x="431515" y="2051407"/>
                  <a:pt x="420653" y="2049401"/>
                  <a:pt x="410967" y="2044558"/>
                </a:cubicBezTo>
                <a:cubicBezTo>
                  <a:pt x="397268" y="2037708"/>
                  <a:pt x="383168" y="2031608"/>
                  <a:pt x="369870" y="2024009"/>
                </a:cubicBezTo>
                <a:cubicBezTo>
                  <a:pt x="359149" y="2017883"/>
                  <a:pt x="348690" y="2011175"/>
                  <a:pt x="339048" y="2003461"/>
                </a:cubicBezTo>
                <a:cubicBezTo>
                  <a:pt x="331484" y="1997410"/>
                  <a:pt x="326805" y="1987897"/>
                  <a:pt x="318499" y="1982913"/>
                </a:cubicBezTo>
                <a:cubicBezTo>
                  <a:pt x="309213" y="1977341"/>
                  <a:pt x="297951" y="1976063"/>
                  <a:pt x="287677" y="1972638"/>
                </a:cubicBezTo>
                <a:cubicBezTo>
                  <a:pt x="280828" y="1962364"/>
                  <a:pt x="275034" y="1951302"/>
                  <a:pt x="267129" y="1941816"/>
                </a:cubicBezTo>
                <a:cubicBezTo>
                  <a:pt x="257827" y="1930654"/>
                  <a:pt x="244366" y="1923083"/>
                  <a:pt x="236306" y="1910993"/>
                </a:cubicBezTo>
                <a:cubicBezTo>
                  <a:pt x="230299" y="1901982"/>
                  <a:pt x="232797" y="1888628"/>
                  <a:pt x="226032" y="1880171"/>
                </a:cubicBezTo>
                <a:cubicBezTo>
                  <a:pt x="218318" y="1870529"/>
                  <a:pt x="204851" y="1867337"/>
                  <a:pt x="195209" y="1859623"/>
                </a:cubicBezTo>
                <a:cubicBezTo>
                  <a:pt x="187645" y="1853572"/>
                  <a:pt x="181510" y="1845924"/>
                  <a:pt x="174661" y="1839074"/>
                </a:cubicBezTo>
                <a:cubicBezTo>
                  <a:pt x="167812" y="1821951"/>
                  <a:pt x="161841" y="1804449"/>
                  <a:pt x="154113" y="1787704"/>
                </a:cubicBezTo>
                <a:cubicBezTo>
                  <a:pt x="141276" y="1759891"/>
                  <a:pt x="122703" y="1734570"/>
                  <a:pt x="113016" y="1705510"/>
                </a:cubicBezTo>
                <a:cubicBezTo>
                  <a:pt x="109591" y="1695236"/>
                  <a:pt x="108115" y="1684091"/>
                  <a:pt x="102742" y="1674688"/>
                </a:cubicBezTo>
                <a:cubicBezTo>
                  <a:pt x="86458" y="1646190"/>
                  <a:pt x="72517" y="1634188"/>
                  <a:pt x="51371" y="1613043"/>
                </a:cubicBezTo>
                <a:cubicBezTo>
                  <a:pt x="45628" y="1590071"/>
                  <a:pt x="30554" y="1525308"/>
                  <a:pt x="20549" y="1510301"/>
                </a:cubicBezTo>
                <a:lnTo>
                  <a:pt x="0" y="1479479"/>
                </a:lnTo>
                <a:cubicBezTo>
                  <a:pt x="2937" y="1444240"/>
                  <a:pt x="2033" y="1337729"/>
                  <a:pt x="30823" y="1294544"/>
                </a:cubicBezTo>
                <a:lnTo>
                  <a:pt x="51371" y="1263722"/>
                </a:lnTo>
                <a:cubicBezTo>
                  <a:pt x="54796" y="1253448"/>
                  <a:pt x="56802" y="1242586"/>
                  <a:pt x="61645" y="1232899"/>
                </a:cubicBezTo>
                <a:cubicBezTo>
                  <a:pt x="67167" y="1221855"/>
                  <a:pt x="77179" y="1213361"/>
                  <a:pt x="82194" y="1202077"/>
                </a:cubicBezTo>
                <a:cubicBezTo>
                  <a:pt x="104908" y="1150971"/>
                  <a:pt x="116441" y="1150706"/>
                  <a:pt x="123290" y="114043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667367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Population</a:t>
            </a:r>
            <a:r>
              <a:rPr lang="en-US" dirty="0"/>
              <a:t> of </a:t>
            </a:r>
            <a:r>
              <a:rPr lang="en-US" b="1" dirty="0"/>
              <a:t>square footages </a:t>
            </a:r>
            <a:r>
              <a:rPr lang="en-US" dirty="0"/>
              <a:t>of ALL homes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5050" y="1849279"/>
            <a:ext cx="272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Population</a:t>
            </a:r>
            <a:r>
              <a:rPr lang="en-US" dirty="0"/>
              <a:t> of </a:t>
            </a:r>
            <a:r>
              <a:rPr lang="en-US" b="1" dirty="0"/>
              <a:t>prices </a:t>
            </a:r>
            <a:r>
              <a:rPr lang="en-US" dirty="0"/>
              <a:t>of ALL homes</a:t>
            </a:r>
          </a:p>
        </p:txBody>
      </p:sp>
      <p:sp>
        <p:nvSpPr>
          <p:cNvPr id="6" name="Striped Right Arrow 5"/>
          <p:cNvSpPr/>
          <p:nvPr/>
        </p:nvSpPr>
        <p:spPr>
          <a:xfrm>
            <a:off x="3477630" y="4083217"/>
            <a:ext cx="1981200" cy="242996"/>
          </a:xfrm>
          <a:prstGeom prst="stripedRightArrow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6FEF2-9F3C-49B4-B81B-156D8B20C9D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23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52400" y="2609109"/>
            <a:ext cx="3145260" cy="2229492"/>
          </a:xfrm>
          <a:custGeom>
            <a:avLst/>
            <a:gdLst>
              <a:gd name="connsiteX0" fmla="*/ 319867 w 3145260"/>
              <a:gd name="connsiteY0" fmla="*/ 1726058 h 2229492"/>
              <a:gd name="connsiteX1" fmla="*/ 319867 w 3145260"/>
              <a:gd name="connsiteY1" fmla="*/ 1726058 h 2229492"/>
              <a:gd name="connsiteX2" fmla="*/ 247948 w 3145260"/>
              <a:gd name="connsiteY2" fmla="*/ 1654139 h 2229492"/>
              <a:gd name="connsiteX3" fmla="*/ 217126 w 3145260"/>
              <a:gd name="connsiteY3" fmla="*/ 1633591 h 2229492"/>
              <a:gd name="connsiteX4" fmla="*/ 186303 w 3145260"/>
              <a:gd name="connsiteY4" fmla="*/ 1602768 h 2229492"/>
              <a:gd name="connsiteX5" fmla="*/ 145206 w 3145260"/>
              <a:gd name="connsiteY5" fmla="*/ 1541123 h 2229492"/>
              <a:gd name="connsiteX6" fmla="*/ 124658 w 3145260"/>
              <a:gd name="connsiteY6" fmla="*/ 1500027 h 2229492"/>
              <a:gd name="connsiteX7" fmla="*/ 63013 w 3145260"/>
              <a:gd name="connsiteY7" fmla="*/ 1417834 h 2229492"/>
              <a:gd name="connsiteX8" fmla="*/ 32191 w 3145260"/>
              <a:gd name="connsiteY8" fmla="*/ 1304818 h 2229492"/>
              <a:gd name="connsiteX9" fmla="*/ 21917 w 3145260"/>
              <a:gd name="connsiteY9" fmla="*/ 1263721 h 2229492"/>
              <a:gd name="connsiteX10" fmla="*/ 11642 w 3145260"/>
              <a:gd name="connsiteY10" fmla="*/ 1232899 h 2229492"/>
              <a:gd name="connsiteX11" fmla="*/ 11642 w 3145260"/>
              <a:gd name="connsiteY11" fmla="*/ 1047964 h 2229492"/>
              <a:gd name="connsiteX12" fmla="*/ 52739 w 3145260"/>
              <a:gd name="connsiteY12" fmla="*/ 976045 h 2229492"/>
              <a:gd name="connsiteX13" fmla="*/ 93836 w 3145260"/>
              <a:gd name="connsiteY13" fmla="*/ 955496 h 2229492"/>
              <a:gd name="connsiteX14" fmla="*/ 134932 w 3145260"/>
              <a:gd name="connsiteY14" fmla="*/ 924674 h 2229492"/>
              <a:gd name="connsiteX15" fmla="*/ 176029 w 3145260"/>
              <a:gd name="connsiteY15" fmla="*/ 883577 h 2229492"/>
              <a:gd name="connsiteX16" fmla="*/ 186303 w 3145260"/>
              <a:gd name="connsiteY16" fmla="*/ 852755 h 2229492"/>
              <a:gd name="connsiteX17" fmla="*/ 206851 w 3145260"/>
              <a:gd name="connsiteY17" fmla="*/ 811658 h 2229492"/>
              <a:gd name="connsiteX18" fmla="*/ 217126 w 3145260"/>
              <a:gd name="connsiteY18" fmla="*/ 739739 h 2229492"/>
              <a:gd name="connsiteX19" fmla="*/ 227400 w 3145260"/>
              <a:gd name="connsiteY19" fmla="*/ 390418 h 2229492"/>
              <a:gd name="connsiteX20" fmla="*/ 268496 w 3145260"/>
              <a:gd name="connsiteY20" fmla="*/ 287676 h 2229492"/>
              <a:gd name="connsiteX21" fmla="*/ 319867 w 3145260"/>
              <a:gd name="connsiteY21" fmla="*/ 195209 h 2229492"/>
              <a:gd name="connsiteX22" fmla="*/ 381512 w 3145260"/>
              <a:gd name="connsiteY22" fmla="*/ 154112 h 2229492"/>
              <a:gd name="connsiteX23" fmla="*/ 412335 w 3145260"/>
              <a:gd name="connsiteY23" fmla="*/ 133564 h 2229492"/>
              <a:gd name="connsiteX24" fmla="*/ 463705 w 3145260"/>
              <a:gd name="connsiteY24" fmla="*/ 113016 h 2229492"/>
              <a:gd name="connsiteX25" fmla="*/ 515076 w 3145260"/>
              <a:gd name="connsiteY25" fmla="*/ 123290 h 2229492"/>
              <a:gd name="connsiteX26" fmla="*/ 586995 w 3145260"/>
              <a:gd name="connsiteY26" fmla="*/ 164386 h 2229492"/>
              <a:gd name="connsiteX27" fmla="*/ 638366 w 3145260"/>
              <a:gd name="connsiteY27" fmla="*/ 205483 h 2229492"/>
              <a:gd name="connsiteX28" fmla="*/ 669189 w 3145260"/>
              <a:gd name="connsiteY28" fmla="*/ 236305 h 2229492"/>
              <a:gd name="connsiteX29" fmla="*/ 730833 w 3145260"/>
              <a:gd name="connsiteY29" fmla="*/ 256854 h 2229492"/>
              <a:gd name="connsiteX30" fmla="*/ 761656 w 3145260"/>
              <a:gd name="connsiteY30" fmla="*/ 267128 h 2229492"/>
              <a:gd name="connsiteX31" fmla="*/ 833575 w 3145260"/>
              <a:gd name="connsiteY31" fmla="*/ 256854 h 2229492"/>
              <a:gd name="connsiteX32" fmla="*/ 864397 w 3145260"/>
              <a:gd name="connsiteY32" fmla="*/ 236305 h 2229492"/>
              <a:gd name="connsiteX33" fmla="*/ 895220 w 3145260"/>
              <a:gd name="connsiteY33" fmla="*/ 226031 h 2229492"/>
              <a:gd name="connsiteX34" fmla="*/ 915768 w 3145260"/>
              <a:gd name="connsiteY34" fmla="*/ 195209 h 2229492"/>
              <a:gd name="connsiteX35" fmla="*/ 946591 w 3145260"/>
              <a:gd name="connsiteY35" fmla="*/ 143838 h 2229492"/>
              <a:gd name="connsiteX36" fmla="*/ 987687 w 3145260"/>
              <a:gd name="connsiteY36" fmla="*/ 92467 h 2229492"/>
              <a:gd name="connsiteX37" fmla="*/ 1039058 w 3145260"/>
              <a:gd name="connsiteY37" fmla="*/ 41096 h 2229492"/>
              <a:gd name="connsiteX38" fmla="*/ 1152074 w 3145260"/>
              <a:gd name="connsiteY38" fmla="*/ 0 h 2229492"/>
              <a:gd name="connsiteX39" fmla="*/ 1234267 w 3145260"/>
              <a:gd name="connsiteY39" fmla="*/ 30822 h 2229492"/>
              <a:gd name="connsiteX40" fmla="*/ 1244541 w 3145260"/>
              <a:gd name="connsiteY40" fmla="*/ 61645 h 2229492"/>
              <a:gd name="connsiteX41" fmla="*/ 1295912 w 3145260"/>
              <a:gd name="connsiteY41" fmla="*/ 113016 h 2229492"/>
              <a:gd name="connsiteX42" fmla="*/ 1367831 w 3145260"/>
              <a:gd name="connsiteY42" fmla="*/ 215757 h 2229492"/>
              <a:gd name="connsiteX43" fmla="*/ 1429476 w 3145260"/>
              <a:gd name="connsiteY43" fmla="*/ 277402 h 2229492"/>
              <a:gd name="connsiteX44" fmla="*/ 1491121 w 3145260"/>
              <a:gd name="connsiteY44" fmla="*/ 328773 h 2229492"/>
              <a:gd name="connsiteX45" fmla="*/ 1521944 w 3145260"/>
              <a:gd name="connsiteY45" fmla="*/ 339047 h 2229492"/>
              <a:gd name="connsiteX46" fmla="*/ 1614411 w 3145260"/>
              <a:gd name="connsiteY46" fmla="*/ 359595 h 2229492"/>
              <a:gd name="connsiteX47" fmla="*/ 1706878 w 3145260"/>
              <a:gd name="connsiteY47" fmla="*/ 339047 h 2229492"/>
              <a:gd name="connsiteX48" fmla="*/ 1768523 w 3145260"/>
              <a:gd name="connsiteY48" fmla="*/ 308225 h 2229492"/>
              <a:gd name="connsiteX49" fmla="*/ 1830168 w 3145260"/>
              <a:gd name="connsiteY49" fmla="*/ 267128 h 2229492"/>
              <a:gd name="connsiteX50" fmla="*/ 1891813 w 3145260"/>
              <a:gd name="connsiteY50" fmla="*/ 246580 h 2229492"/>
              <a:gd name="connsiteX51" fmla="*/ 1963732 w 3145260"/>
              <a:gd name="connsiteY51" fmla="*/ 256854 h 2229492"/>
              <a:gd name="connsiteX52" fmla="*/ 2025377 w 3145260"/>
              <a:gd name="connsiteY52" fmla="*/ 318499 h 2229492"/>
              <a:gd name="connsiteX53" fmla="*/ 2056200 w 3145260"/>
              <a:gd name="connsiteY53" fmla="*/ 349321 h 2229492"/>
              <a:gd name="connsiteX54" fmla="*/ 2076748 w 3145260"/>
              <a:gd name="connsiteY54" fmla="*/ 410966 h 2229492"/>
              <a:gd name="connsiteX55" fmla="*/ 2148667 w 3145260"/>
              <a:gd name="connsiteY55" fmla="*/ 482885 h 2229492"/>
              <a:gd name="connsiteX56" fmla="*/ 2169215 w 3145260"/>
              <a:gd name="connsiteY56" fmla="*/ 503434 h 2229492"/>
              <a:gd name="connsiteX57" fmla="*/ 2200038 w 3145260"/>
              <a:gd name="connsiteY57" fmla="*/ 513708 h 2229492"/>
              <a:gd name="connsiteX58" fmla="*/ 2282231 w 3145260"/>
              <a:gd name="connsiteY58" fmla="*/ 503434 h 2229492"/>
              <a:gd name="connsiteX59" fmla="*/ 2313054 w 3145260"/>
              <a:gd name="connsiteY59" fmla="*/ 493159 h 2229492"/>
              <a:gd name="connsiteX60" fmla="*/ 2395247 w 3145260"/>
              <a:gd name="connsiteY60" fmla="*/ 482885 h 2229492"/>
              <a:gd name="connsiteX61" fmla="*/ 2508263 w 3145260"/>
              <a:gd name="connsiteY61" fmla="*/ 493159 h 2229492"/>
              <a:gd name="connsiteX62" fmla="*/ 2569908 w 3145260"/>
              <a:gd name="connsiteY62" fmla="*/ 513708 h 2229492"/>
              <a:gd name="connsiteX63" fmla="*/ 2641827 w 3145260"/>
              <a:gd name="connsiteY63" fmla="*/ 585627 h 2229492"/>
              <a:gd name="connsiteX64" fmla="*/ 2693197 w 3145260"/>
              <a:gd name="connsiteY64" fmla="*/ 647272 h 2229492"/>
              <a:gd name="connsiteX65" fmla="*/ 2713746 w 3145260"/>
              <a:gd name="connsiteY65" fmla="*/ 678094 h 2229492"/>
              <a:gd name="connsiteX66" fmla="*/ 2744568 w 3145260"/>
              <a:gd name="connsiteY66" fmla="*/ 708917 h 2229492"/>
              <a:gd name="connsiteX67" fmla="*/ 2765117 w 3145260"/>
              <a:gd name="connsiteY67" fmla="*/ 739739 h 2229492"/>
              <a:gd name="connsiteX68" fmla="*/ 2888406 w 3145260"/>
              <a:gd name="connsiteY68" fmla="*/ 893852 h 2229492"/>
              <a:gd name="connsiteX69" fmla="*/ 2919229 w 3145260"/>
              <a:gd name="connsiteY69" fmla="*/ 965771 h 2229492"/>
              <a:gd name="connsiteX70" fmla="*/ 2970600 w 3145260"/>
              <a:gd name="connsiteY70" fmla="*/ 1037690 h 2229492"/>
              <a:gd name="connsiteX71" fmla="*/ 2991148 w 3145260"/>
              <a:gd name="connsiteY71" fmla="*/ 1068512 h 2229492"/>
              <a:gd name="connsiteX72" fmla="*/ 3042519 w 3145260"/>
              <a:gd name="connsiteY72" fmla="*/ 1119883 h 2229492"/>
              <a:gd name="connsiteX73" fmla="*/ 3073341 w 3145260"/>
              <a:gd name="connsiteY73" fmla="*/ 1150705 h 2229492"/>
              <a:gd name="connsiteX74" fmla="*/ 3104164 w 3145260"/>
              <a:gd name="connsiteY74" fmla="*/ 1243173 h 2229492"/>
              <a:gd name="connsiteX75" fmla="*/ 3124712 w 3145260"/>
              <a:gd name="connsiteY75" fmla="*/ 1304818 h 2229492"/>
              <a:gd name="connsiteX76" fmla="*/ 3145260 w 3145260"/>
              <a:gd name="connsiteY76" fmla="*/ 1438382 h 2229492"/>
              <a:gd name="connsiteX77" fmla="*/ 3134986 w 3145260"/>
              <a:gd name="connsiteY77" fmla="*/ 1530849 h 2229492"/>
              <a:gd name="connsiteX78" fmla="*/ 3052793 w 3145260"/>
              <a:gd name="connsiteY78" fmla="*/ 1633591 h 2229492"/>
              <a:gd name="connsiteX79" fmla="*/ 3001422 w 3145260"/>
              <a:gd name="connsiteY79" fmla="*/ 1695236 h 2229492"/>
              <a:gd name="connsiteX80" fmla="*/ 2960326 w 3145260"/>
              <a:gd name="connsiteY80" fmla="*/ 1756881 h 2229492"/>
              <a:gd name="connsiteX81" fmla="*/ 2950051 w 3145260"/>
              <a:gd name="connsiteY81" fmla="*/ 1869896 h 2229492"/>
              <a:gd name="connsiteX82" fmla="*/ 2919229 w 3145260"/>
              <a:gd name="connsiteY82" fmla="*/ 1982912 h 2229492"/>
              <a:gd name="connsiteX83" fmla="*/ 2908955 w 3145260"/>
              <a:gd name="connsiteY83" fmla="*/ 2013735 h 2229492"/>
              <a:gd name="connsiteX84" fmla="*/ 2826762 w 3145260"/>
              <a:gd name="connsiteY84" fmla="*/ 2085654 h 2229492"/>
              <a:gd name="connsiteX85" fmla="*/ 2785665 w 3145260"/>
              <a:gd name="connsiteY85" fmla="*/ 2106202 h 2229492"/>
              <a:gd name="connsiteX86" fmla="*/ 2734294 w 3145260"/>
              <a:gd name="connsiteY86" fmla="*/ 2126750 h 2229492"/>
              <a:gd name="connsiteX87" fmla="*/ 2611004 w 3145260"/>
              <a:gd name="connsiteY87" fmla="*/ 2147299 h 2229492"/>
              <a:gd name="connsiteX88" fmla="*/ 2487714 w 3145260"/>
              <a:gd name="connsiteY88" fmla="*/ 2137025 h 2229492"/>
              <a:gd name="connsiteX89" fmla="*/ 2200038 w 3145260"/>
              <a:gd name="connsiteY89" fmla="*/ 2116476 h 2229492"/>
              <a:gd name="connsiteX90" fmla="*/ 2087022 w 3145260"/>
              <a:gd name="connsiteY90" fmla="*/ 2095928 h 2229492"/>
              <a:gd name="connsiteX91" fmla="*/ 2004829 w 3145260"/>
              <a:gd name="connsiteY91" fmla="*/ 2075380 h 2229492"/>
              <a:gd name="connsiteX92" fmla="*/ 1963732 w 3145260"/>
              <a:gd name="connsiteY92" fmla="*/ 2065105 h 2229492"/>
              <a:gd name="connsiteX93" fmla="*/ 1932910 w 3145260"/>
              <a:gd name="connsiteY93" fmla="*/ 2054831 h 2229492"/>
              <a:gd name="connsiteX94" fmla="*/ 1860991 w 3145260"/>
              <a:gd name="connsiteY94" fmla="*/ 2034283 h 2229492"/>
              <a:gd name="connsiteX95" fmla="*/ 1758249 w 3145260"/>
              <a:gd name="connsiteY95" fmla="*/ 2126750 h 2229492"/>
              <a:gd name="connsiteX96" fmla="*/ 1737701 w 3145260"/>
              <a:gd name="connsiteY96" fmla="*/ 2157573 h 2229492"/>
              <a:gd name="connsiteX97" fmla="*/ 1676056 w 3145260"/>
              <a:gd name="connsiteY97" fmla="*/ 2178121 h 2229492"/>
              <a:gd name="connsiteX98" fmla="*/ 1645233 w 3145260"/>
              <a:gd name="connsiteY98" fmla="*/ 2188395 h 2229492"/>
              <a:gd name="connsiteX99" fmla="*/ 1542492 w 3145260"/>
              <a:gd name="connsiteY99" fmla="*/ 2229492 h 2229492"/>
              <a:gd name="connsiteX100" fmla="*/ 1326735 w 3145260"/>
              <a:gd name="connsiteY100" fmla="*/ 2208944 h 2229492"/>
              <a:gd name="connsiteX101" fmla="*/ 1265090 w 3145260"/>
              <a:gd name="connsiteY101" fmla="*/ 2188395 h 2229492"/>
              <a:gd name="connsiteX102" fmla="*/ 1203445 w 3145260"/>
              <a:gd name="connsiteY102" fmla="*/ 2167847 h 2229492"/>
              <a:gd name="connsiteX103" fmla="*/ 1172622 w 3145260"/>
              <a:gd name="connsiteY103" fmla="*/ 2157573 h 2229492"/>
              <a:gd name="connsiteX104" fmla="*/ 1131526 w 3145260"/>
              <a:gd name="connsiteY104" fmla="*/ 2147299 h 2229492"/>
              <a:gd name="connsiteX105" fmla="*/ 1100703 w 3145260"/>
              <a:gd name="connsiteY105" fmla="*/ 2137025 h 2229492"/>
              <a:gd name="connsiteX106" fmla="*/ 987687 w 3145260"/>
              <a:gd name="connsiteY106" fmla="*/ 2116476 h 2229492"/>
              <a:gd name="connsiteX107" fmla="*/ 843849 w 3145260"/>
              <a:gd name="connsiteY107" fmla="*/ 2075380 h 2229492"/>
              <a:gd name="connsiteX108" fmla="*/ 761656 w 3145260"/>
              <a:gd name="connsiteY108" fmla="*/ 2044557 h 2229492"/>
              <a:gd name="connsiteX109" fmla="*/ 730833 w 3145260"/>
              <a:gd name="connsiteY109" fmla="*/ 2013735 h 2229492"/>
              <a:gd name="connsiteX110" fmla="*/ 658914 w 3145260"/>
              <a:gd name="connsiteY110" fmla="*/ 1962364 h 2229492"/>
              <a:gd name="connsiteX111" fmla="*/ 628092 w 3145260"/>
              <a:gd name="connsiteY111" fmla="*/ 1952090 h 2229492"/>
              <a:gd name="connsiteX112" fmla="*/ 566447 w 3145260"/>
              <a:gd name="connsiteY112" fmla="*/ 1910993 h 2229492"/>
              <a:gd name="connsiteX113" fmla="*/ 535624 w 3145260"/>
              <a:gd name="connsiteY113" fmla="*/ 1890445 h 2229492"/>
              <a:gd name="connsiteX114" fmla="*/ 453431 w 3145260"/>
              <a:gd name="connsiteY114" fmla="*/ 1828800 h 2229492"/>
              <a:gd name="connsiteX115" fmla="*/ 412335 w 3145260"/>
              <a:gd name="connsiteY115" fmla="*/ 1818526 h 2229492"/>
              <a:gd name="connsiteX116" fmla="*/ 360964 w 3145260"/>
              <a:gd name="connsiteY116" fmla="*/ 1767155 h 2229492"/>
              <a:gd name="connsiteX117" fmla="*/ 340415 w 3145260"/>
              <a:gd name="connsiteY117" fmla="*/ 1746607 h 2229492"/>
              <a:gd name="connsiteX118" fmla="*/ 309593 w 3145260"/>
              <a:gd name="connsiteY118" fmla="*/ 1726058 h 2229492"/>
              <a:gd name="connsiteX119" fmla="*/ 278771 w 3145260"/>
              <a:gd name="connsiteY119" fmla="*/ 1695236 h 2229492"/>
              <a:gd name="connsiteX120" fmla="*/ 278771 w 3145260"/>
              <a:gd name="connsiteY120" fmla="*/ 1684962 h 222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3145260" h="2229492">
                <a:moveTo>
                  <a:pt x="319867" y="1726058"/>
                </a:moveTo>
                <a:lnTo>
                  <a:pt x="319867" y="1726058"/>
                </a:lnTo>
                <a:cubicBezTo>
                  <a:pt x="295894" y="1702085"/>
                  <a:pt x="273148" y="1676819"/>
                  <a:pt x="247948" y="1654139"/>
                </a:cubicBezTo>
                <a:cubicBezTo>
                  <a:pt x="238770" y="1645879"/>
                  <a:pt x="226612" y="1641496"/>
                  <a:pt x="217126" y="1633591"/>
                </a:cubicBezTo>
                <a:cubicBezTo>
                  <a:pt x="205964" y="1624289"/>
                  <a:pt x="196577" y="1613042"/>
                  <a:pt x="186303" y="1602768"/>
                </a:cubicBezTo>
                <a:cubicBezTo>
                  <a:pt x="164264" y="1536651"/>
                  <a:pt x="193307" y="1608464"/>
                  <a:pt x="145206" y="1541123"/>
                </a:cubicBezTo>
                <a:cubicBezTo>
                  <a:pt x="136304" y="1528660"/>
                  <a:pt x="133154" y="1512770"/>
                  <a:pt x="124658" y="1500027"/>
                </a:cubicBezTo>
                <a:cubicBezTo>
                  <a:pt x="105661" y="1471532"/>
                  <a:pt x="63013" y="1417834"/>
                  <a:pt x="63013" y="1417834"/>
                </a:cubicBezTo>
                <a:cubicBezTo>
                  <a:pt x="43809" y="1360220"/>
                  <a:pt x="55365" y="1397517"/>
                  <a:pt x="32191" y="1304818"/>
                </a:cubicBezTo>
                <a:cubicBezTo>
                  <a:pt x="28766" y="1291119"/>
                  <a:pt x="26383" y="1277117"/>
                  <a:pt x="21917" y="1263721"/>
                </a:cubicBezTo>
                <a:lnTo>
                  <a:pt x="11642" y="1232899"/>
                </a:lnTo>
                <a:cubicBezTo>
                  <a:pt x="-3390" y="1142705"/>
                  <a:pt x="-4364" y="1168003"/>
                  <a:pt x="11642" y="1047964"/>
                </a:cubicBezTo>
                <a:cubicBezTo>
                  <a:pt x="15011" y="1022698"/>
                  <a:pt x="34900" y="991336"/>
                  <a:pt x="52739" y="976045"/>
                </a:cubicBezTo>
                <a:cubicBezTo>
                  <a:pt x="64368" y="966077"/>
                  <a:pt x="80848" y="963614"/>
                  <a:pt x="93836" y="955496"/>
                </a:cubicBezTo>
                <a:cubicBezTo>
                  <a:pt x="108357" y="946421"/>
                  <a:pt x="122045" y="935950"/>
                  <a:pt x="134932" y="924674"/>
                </a:cubicBezTo>
                <a:cubicBezTo>
                  <a:pt x="149512" y="911917"/>
                  <a:pt x="176029" y="883577"/>
                  <a:pt x="176029" y="883577"/>
                </a:cubicBezTo>
                <a:cubicBezTo>
                  <a:pt x="179454" y="873303"/>
                  <a:pt x="182037" y="862709"/>
                  <a:pt x="186303" y="852755"/>
                </a:cubicBezTo>
                <a:cubicBezTo>
                  <a:pt x="192336" y="838677"/>
                  <a:pt x="202821" y="826434"/>
                  <a:pt x="206851" y="811658"/>
                </a:cubicBezTo>
                <a:cubicBezTo>
                  <a:pt x="213223" y="788295"/>
                  <a:pt x="213701" y="763712"/>
                  <a:pt x="217126" y="739739"/>
                </a:cubicBezTo>
                <a:cubicBezTo>
                  <a:pt x="220551" y="623299"/>
                  <a:pt x="218688" y="506582"/>
                  <a:pt x="227400" y="390418"/>
                </a:cubicBezTo>
                <a:cubicBezTo>
                  <a:pt x="230234" y="352626"/>
                  <a:pt x="254212" y="321005"/>
                  <a:pt x="268496" y="287676"/>
                </a:cubicBezTo>
                <a:cubicBezTo>
                  <a:pt x="283484" y="252704"/>
                  <a:pt x="279826" y="221903"/>
                  <a:pt x="319867" y="195209"/>
                </a:cubicBezTo>
                <a:lnTo>
                  <a:pt x="381512" y="154112"/>
                </a:lnTo>
                <a:cubicBezTo>
                  <a:pt x="391786" y="147263"/>
                  <a:pt x="400870" y="138150"/>
                  <a:pt x="412335" y="133564"/>
                </a:cubicBezTo>
                <a:lnTo>
                  <a:pt x="463705" y="113016"/>
                </a:lnTo>
                <a:cubicBezTo>
                  <a:pt x="480829" y="116441"/>
                  <a:pt x="498509" y="117768"/>
                  <a:pt x="515076" y="123290"/>
                </a:cubicBezTo>
                <a:cubicBezTo>
                  <a:pt x="541148" y="131980"/>
                  <a:pt x="564447" y="149354"/>
                  <a:pt x="586995" y="164386"/>
                </a:cubicBezTo>
                <a:cubicBezTo>
                  <a:pt x="632951" y="233320"/>
                  <a:pt x="578815" y="165783"/>
                  <a:pt x="638366" y="205483"/>
                </a:cubicBezTo>
                <a:cubicBezTo>
                  <a:pt x="650456" y="213543"/>
                  <a:pt x="656488" y="229249"/>
                  <a:pt x="669189" y="236305"/>
                </a:cubicBezTo>
                <a:cubicBezTo>
                  <a:pt x="688123" y="246824"/>
                  <a:pt x="710285" y="250005"/>
                  <a:pt x="730833" y="256854"/>
                </a:cubicBezTo>
                <a:lnTo>
                  <a:pt x="761656" y="267128"/>
                </a:lnTo>
                <a:cubicBezTo>
                  <a:pt x="785629" y="263703"/>
                  <a:pt x="810380" y="263813"/>
                  <a:pt x="833575" y="256854"/>
                </a:cubicBezTo>
                <a:cubicBezTo>
                  <a:pt x="845402" y="253306"/>
                  <a:pt x="853353" y="241827"/>
                  <a:pt x="864397" y="236305"/>
                </a:cubicBezTo>
                <a:cubicBezTo>
                  <a:pt x="874084" y="231462"/>
                  <a:pt x="884946" y="229456"/>
                  <a:pt x="895220" y="226031"/>
                </a:cubicBezTo>
                <a:cubicBezTo>
                  <a:pt x="902069" y="215757"/>
                  <a:pt x="909224" y="205680"/>
                  <a:pt x="915768" y="195209"/>
                </a:cubicBezTo>
                <a:cubicBezTo>
                  <a:pt x="926352" y="178275"/>
                  <a:pt x="935139" y="160198"/>
                  <a:pt x="946591" y="143838"/>
                </a:cubicBezTo>
                <a:cubicBezTo>
                  <a:pt x="959166" y="125873"/>
                  <a:pt x="973017" y="108767"/>
                  <a:pt x="987687" y="92467"/>
                </a:cubicBezTo>
                <a:cubicBezTo>
                  <a:pt x="1003887" y="74467"/>
                  <a:pt x="1016084" y="48754"/>
                  <a:pt x="1039058" y="41096"/>
                </a:cubicBezTo>
                <a:cubicBezTo>
                  <a:pt x="1118199" y="14716"/>
                  <a:pt x="1080592" y="28592"/>
                  <a:pt x="1152074" y="0"/>
                </a:cubicBezTo>
                <a:cubicBezTo>
                  <a:pt x="1179920" y="5569"/>
                  <a:pt x="1214111" y="5626"/>
                  <a:pt x="1234267" y="30822"/>
                </a:cubicBezTo>
                <a:cubicBezTo>
                  <a:pt x="1241032" y="39279"/>
                  <a:pt x="1238043" y="52981"/>
                  <a:pt x="1244541" y="61645"/>
                </a:cubicBezTo>
                <a:cubicBezTo>
                  <a:pt x="1259071" y="81018"/>
                  <a:pt x="1282479" y="92867"/>
                  <a:pt x="1295912" y="113016"/>
                </a:cubicBezTo>
                <a:cubicBezTo>
                  <a:pt x="1308893" y="132487"/>
                  <a:pt x="1348272" y="194025"/>
                  <a:pt x="1367831" y="215757"/>
                </a:cubicBezTo>
                <a:cubicBezTo>
                  <a:pt x="1387271" y="237357"/>
                  <a:pt x="1408928" y="256854"/>
                  <a:pt x="1429476" y="277402"/>
                </a:cubicBezTo>
                <a:cubicBezTo>
                  <a:pt x="1452198" y="300124"/>
                  <a:pt x="1462514" y="314470"/>
                  <a:pt x="1491121" y="328773"/>
                </a:cubicBezTo>
                <a:cubicBezTo>
                  <a:pt x="1500808" y="333616"/>
                  <a:pt x="1511531" y="336072"/>
                  <a:pt x="1521944" y="339047"/>
                </a:cubicBezTo>
                <a:cubicBezTo>
                  <a:pt x="1555802" y="348721"/>
                  <a:pt x="1579097" y="352532"/>
                  <a:pt x="1614411" y="359595"/>
                </a:cubicBezTo>
                <a:cubicBezTo>
                  <a:pt x="1638088" y="355649"/>
                  <a:pt x="1681585" y="351693"/>
                  <a:pt x="1706878" y="339047"/>
                </a:cubicBezTo>
                <a:cubicBezTo>
                  <a:pt x="1786545" y="299214"/>
                  <a:pt x="1691052" y="334049"/>
                  <a:pt x="1768523" y="308225"/>
                </a:cubicBezTo>
                <a:cubicBezTo>
                  <a:pt x="1789071" y="294526"/>
                  <a:pt x="1806739" y="274937"/>
                  <a:pt x="1830168" y="267128"/>
                </a:cubicBezTo>
                <a:lnTo>
                  <a:pt x="1891813" y="246580"/>
                </a:lnTo>
                <a:cubicBezTo>
                  <a:pt x="1915786" y="250005"/>
                  <a:pt x="1940537" y="249896"/>
                  <a:pt x="1963732" y="256854"/>
                </a:cubicBezTo>
                <a:cubicBezTo>
                  <a:pt x="1995038" y="266246"/>
                  <a:pt x="2006234" y="296166"/>
                  <a:pt x="2025377" y="318499"/>
                </a:cubicBezTo>
                <a:cubicBezTo>
                  <a:pt x="2034833" y="329531"/>
                  <a:pt x="2045926" y="339047"/>
                  <a:pt x="2056200" y="349321"/>
                </a:cubicBezTo>
                <a:cubicBezTo>
                  <a:pt x="2063049" y="369869"/>
                  <a:pt x="2061432" y="395650"/>
                  <a:pt x="2076748" y="410966"/>
                </a:cubicBezTo>
                <a:lnTo>
                  <a:pt x="2148667" y="482885"/>
                </a:lnTo>
                <a:cubicBezTo>
                  <a:pt x="2155516" y="489735"/>
                  <a:pt x="2160025" y="500371"/>
                  <a:pt x="2169215" y="503434"/>
                </a:cubicBezTo>
                <a:lnTo>
                  <a:pt x="2200038" y="513708"/>
                </a:lnTo>
                <a:cubicBezTo>
                  <a:pt x="2227436" y="510283"/>
                  <a:pt x="2255066" y="508373"/>
                  <a:pt x="2282231" y="503434"/>
                </a:cubicBezTo>
                <a:cubicBezTo>
                  <a:pt x="2292886" y="501497"/>
                  <a:pt x="2302399" y="495096"/>
                  <a:pt x="2313054" y="493159"/>
                </a:cubicBezTo>
                <a:cubicBezTo>
                  <a:pt x="2340219" y="488220"/>
                  <a:pt x="2367849" y="486310"/>
                  <a:pt x="2395247" y="482885"/>
                </a:cubicBezTo>
                <a:cubicBezTo>
                  <a:pt x="2432919" y="486310"/>
                  <a:pt x="2471011" y="486585"/>
                  <a:pt x="2508263" y="493159"/>
                </a:cubicBezTo>
                <a:cubicBezTo>
                  <a:pt x="2529593" y="496923"/>
                  <a:pt x="2569908" y="513708"/>
                  <a:pt x="2569908" y="513708"/>
                </a:cubicBezTo>
                <a:cubicBezTo>
                  <a:pt x="2593881" y="537681"/>
                  <a:pt x="2623021" y="557418"/>
                  <a:pt x="2641827" y="585627"/>
                </a:cubicBezTo>
                <a:cubicBezTo>
                  <a:pt x="2692839" y="662145"/>
                  <a:pt x="2627280" y="568172"/>
                  <a:pt x="2693197" y="647272"/>
                </a:cubicBezTo>
                <a:cubicBezTo>
                  <a:pt x="2701102" y="656758"/>
                  <a:pt x="2705841" y="668608"/>
                  <a:pt x="2713746" y="678094"/>
                </a:cubicBezTo>
                <a:cubicBezTo>
                  <a:pt x="2723048" y="689256"/>
                  <a:pt x="2735266" y="697755"/>
                  <a:pt x="2744568" y="708917"/>
                </a:cubicBezTo>
                <a:cubicBezTo>
                  <a:pt x="2752473" y="718403"/>
                  <a:pt x="2756913" y="730510"/>
                  <a:pt x="2765117" y="739739"/>
                </a:cubicBezTo>
                <a:cubicBezTo>
                  <a:pt x="2810013" y="790247"/>
                  <a:pt x="2865384" y="824793"/>
                  <a:pt x="2888406" y="893852"/>
                </a:cubicBezTo>
                <a:cubicBezTo>
                  <a:pt x="2900531" y="930224"/>
                  <a:pt x="2898071" y="927687"/>
                  <a:pt x="2919229" y="965771"/>
                </a:cubicBezTo>
                <a:cubicBezTo>
                  <a:pt x="2978837" y="1073067"/>
                  <a:pt x="2924384" y="979921"/>
                  <a:pt x="2970600" y="1037690"/>
                </a:cubicBezTo>
                <a:cubicBezTo>
                  <a:pt x="2978314" y="1047332"/>
                  <a:pt x="2983017" y="1059219"/>
                  <a:pt x="2991148" y="1068512"/>
                </a:cubicBezTo>
                <a:cubicBezTo>
                  <a:pt x="3007095" y="1086737"/>
                  <a:pt x="3025395" y="1102759"/>
                  <a:pt x="3042519" y="1119883"/>
                </a:cubicBezTo>
                <a:lnTo>
                  <a:pt x="3073341" y="1150705"/>
                </a:lnTo>
                <a:lnTo>
                  <a:pt x="3104164" y="1243173"/>
                </a:lnTo>
                <a:lnTo>
                  <a:pt x="3124712" y="1304818"/>
                </a:lnTo>
                <a:cubicBezTo>
                  <a:pt x="3138967" y="1390350"/>
                  <a:pt x="3132040" y="1345841"/>
                  <a:pt x="3145260" y="1438382"/>
                </a:cubicBezTo>
                <a:cubicBezTo>
                  <a:pt x="3141835" y="1469204"/>
                  <a:pt x="3143506" y="1501030"/>
                  <a:pt x="3134986" y="1530849"/>
                </a:cubicBezTo>
                <a:cubicBezTo>
                  <a:pt x="3121508" y="1578023"/>
                  <a:pt x="3082143" y="1598371"/>
                  <a:pt x="3052793" y="1633591"/>
                </a:cubicBezTo>
                <a:cubicBezTo>
                  <a:pt x="3035669" y="1654139"/>
                  <a:pt x="3017471" y="1673838"/>
                  <a:pt x="3001422" y="1695236"/>
                </a:cubicBezTo>
                <a:cubicBezTo>
                  <a:pt x="2986605" y="1714993"/>
                  <a:pt x="2960326" y="1756881"/>
                  <a:pt x="2960326" y="1756881"/>
                </a:cubicBezTo>
                <a:cubicBezTo>
                  <a:pt x="2937150" y="1849580"/>
                  <a:pt x="2930846" y="1812282"/>
                  <a:pt x="2950051" y="1869896"/>
                </a:cubicBezTo>
                <a:cubicBezTo>
                  <a:pt x="2934067" y="1981787"/>
                  <a:pt x="2952848" y="1904465"/>
                  <a:pt x="2919229" y="1982912"/>
                </a:cubicBezTo>
                <a:cubicBezTo>
                  <a:pt x="2914963" y="1992866"/>
                  <a:pt x="2915453" y="2005071"/>
                  <a:pt x="2908955" y="2013735"/>
                </a:cubicBezTo>
                <a:cubicBezTo>
                  <a:pt x="2887648" y="2042145"/>
                  <a:pt x="2857951" y="2067832"/>
                  <a:pt x="2826762" y="2085654"/>
                </a:cubicBezTo>
                <a:cubicBezTo>
                  <a:pt x="2813464" y="2093253"/>
                  <a:pt x="2799661" y="2099982"/>
                  <a:pt x="2785665" y="2106202"/>
                </a:cubicBezTo>
                <a:cubicBezTo>
                  <a:pt x="2768812" y="2113692"/>
                  <a:pt x="2752246" y="2122526"/>
                  <a:pt x="2734294" y="2126750"/>
                </a:cubicBezTo>
                <a:cubicBezTo>
                  <a:pt x="2693738" y="2136293"/>
                  <a:pt x="2611004" y="2147299"/>
                  <a:pt x="2611004" y="2147299"/>
                </a:cubicBezTo>
                <a:lnTo>
                  <a:pt x="2487714" y="2137025"/>
                </a:lnTo>
                <a:lnTo>
                  <a:pt x="2200038" y="2116476"/>
                </a:lnTo>
                <a:cubicBezTo>
                  <a:pt x="2162366" y="2109627"/>
                  <a:pt x="2124490" y="2103816"/>
                  <a:pt x="2087022" y="2095928"/>
                </a:cubicBezTo>
                <a:cubicBezTo>
                  <a:pt x="2059387" y="2090110"/>
                  <a:pt x="2032227" y="2082230"/>
                  <a:pt x="2004829" y="2075380"/>
                </a:cubicBezTo>
                <a:cubicBezTo>
                  <a:pt x="1991130" y="2071955"/>
                  <a:pt x="1977128" y="2069570"/>
                  <a:pt x="1963732" y="2065105"/>
                </a:cubicBezTo>
                <a:cubicBezTo>
                  <a:pt x="1953458" y="2061680"/>
                  <a:pt x="1943323" y="2057806"/>
                  <a:pt x="1932910" y="2054831"/>
                </a:cubicBezTo>
                <a:cubicBezTo>
                  <a:pt x="1842605" y="2029030"/>
                  <a:pt x="1934891" y="2058916"/>
                  <a:pt x="1860991" y="2034283"/>
                </a:cubicBezTo>
                <a:cubicBezTo>
                  <a:pt x="1819584" y="2061887"/>
                  <a:pt x="1790509" y="2078359"/>
                  <a:pt x="1758249" y="2126750"/>
                </a:cubicBezTo>
                <a:cubicBezTo>
                  <a:pt x="1751400" y="2137024"/>
                  <a:pt x="1748172" y="2151028"/>
                  <a:pt x="1737701" y="2157573"/>
                </a:cubicBezTo>
                <a:cubicBezTo>
                  <a:pt x="1719334" y="2169053"/>
                  <a:pt x="1696604" y="2171272"/>
                  <a:pt x="1676056" y="2178121"/>
                </a:cubicBezTo>
                <a:cubicBezTo>
                  <a:pt x="1665782" y="2181546"/>
                  <a:pt x="1655187" y="2184129"/>
                  <a:pt x="1645233" y="2188395"/>
                </a:cubicBezTo>
                <a:cubicBezTo>
                  <a:pt x="1563360" y="2223484"/>
                  <a:pt x="1598057" y="2210970"/>
                  <a:pt x="1542492" y="2229492"/>
                </a:cubicBezTo>
                <a:cubicBezTo>
                  <a:pt x="1493903" y="2226253"/>
                  <a:pt x="1388057" y="2224275"/>
                  <a:pt x="1326735" y="2208944"/>
                </a:cubicBezTo>
                <a:cubicBezTo>
                  <a:pt x="1305722" y="2203691"/>
                  <a:pt x="1285638" y="2195245"/>
                  <a:pt x="1265090" y="2188395"/>
                </a:cubicBezTo>
                <a:lnTo>
                  <a:pt x="1203445" y="2167847"/>
                </a:lnTo>
                <a:cubicBezTo>
                  <a:pt x="1193171" y="2164422"/>
                  <a:pt x="1183129" y="2160200"/>
                  <a:pt x="1172622" y="2157573"/>
                </a:cubicBezTo>
                <a:cubicBezTo>
                  <a:pt x="1158923" y="2154148"/>
                  <a:pt x="1145103" y="2151178"/>
                  <a:pt x="1131526" y="2147299"/>
                </a:cubicBezTo>
                <a:cubicBezTo>
                  <a:pt x="1121113" y="2144324"/>
                  <a:pt x="1111210" y="2139652"/>
                  <a:pt x="1100703" y="2137025"/>
                </a:cubicBezTo>
                <a:cubicBezTo>
                  <a:pt x="1071971" y="2129842"/>
                  <a:pt x="1015183" y="2121059"/>
                  <a:pt x="987687" y="2116476"/>
                </a:cubicBezTo>
                <a:cubicBezTo>
                  <a:pt x="899242" y="2086995"/>
                  <a:pt x="947066" y="2101185"/>
                  <a:pt x="843849" y="2075380"/>
                </a:cubicBezTo>
                <a:cubicBezTo>
                  <a:pt x="810758" y="2067107"/>
                  <a:pt x="790583" y="2065218"/>
                  <a:pt x="761656" y="2044557"/>
                </a:cubicBezTo>
                <a:cubicBezTo>
                  <a:pt x="749832" y="2036112"/>
                  <a:pt x="741865" y="2023191"/>
                  <a:pt x="730833" y="2013735"/>
                </a:cubicBezTo>
                <a:cubicBezTo>
                  <a:pt x="724311" y="2008145"/>
                  <a:pt x="671929" y="1968871"/>
                  <a:pt x="658914" y="1962364"/>
                </a:cubicBezTo>
                <a:cubicBezTo>
                  <a:pt x="649228" y="1957521"/>
                  <a:pt x="638366" y="1955515"/>
                  <a:pt x="628092" y="1952090"/>
                </a:cubicBezTo>
                <a:lnTo>
                  <a:pt x="566447" y="1910993"/>
                </a:lnTo>
                <a:cubicBezTo>
                  <a:pt x="556173" y="1904144"/>
                  <a:pt x="544355" y="1899177"/>
                  <a:pt x="535624" y="1890445"/>
                </a:cubicBezTo>
                <a:cubicBezTo>
                  <a:pt x="512802" y="1867622"/>
                  <a:pt x="484414" y="1836546"/>
                  <a:pt x="453431" y="1828800"/>
                </a:cubicBezTo>
                <a:lnTo>
                  <a:pt x="412335" y="1818526"/>
                </a:lnTo>
                <a:lnTo>
                  <a:pt x="360964" y="1767155"/>
                </a:lnTo>
                <a:cubicBezTo>
                  <a:pt x="354114" y="1760306"/>
                  <a:pt x="348475" y="1751980"/>
                  <a:pt x="340415" y="1746607"/>
                </a:cubicBezTo>
                <a:cubicBezTo>
                  <a:pt x="330141" y="1739757"/>
                  <a:pt x="319079" y="1733963"/>
                  <a:pt x="309593" y="1726058"/>
                </a:cubicBezTo>
                <a:cubicBezTo>
                  <a:pt x="298431" y="1716756"/>
                  <a:pt x="278771" y="1695236"/>
                  <a:pt x="278771" y="1695236"/>
                </a:cubicBezTo>
                <a:lnTo>
                  <a:pt x="278771" y="1684962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5638800" y="2768502"/>
            <a:ext cx="3352800" cy="2090647"/>
          </a:xfrm>
          <a:custGeom>
            <a:avLst/>
            <a:gdLst>
              <a:gd name="connsiteX0" fmla="*/ 123290 w 3637052"/>
              <a:gd name="connsiteY0" fmla="*/ 1140432 h 2383605"/>
              <a:gd name="connsiteX1" fmla="*/ 123290 w 3637052"/>
              <a:gd name="connsiteY1" fmla="*/ 1140432 h 2383605"/>
              <a:gd name="connsiteX2" fmla="*/ 143839 w 3637052"/>
              <a:gd name="connsiteY2" fmla="*/ 965771 h 2383605"/>
              <a:gd name="connsiteX3" fmla="*/ 154113 w 3637052"/>
              <a:gd name="connsiteY3" fmla="*/ 934949 h 2383605"/>
              <a:gd name="connsiteX4" fmla="*/ 174661 w 3637052"/>
              <a:gd name="connsiteY4" fmla="*/ 863029 h 2383605"/>
              <a:gd name="connsiteX5" fmla="*/ 184935 w 3637052"/>
              <a:gd name="connsiteY5" fmla="*/ 791110 h 2383605"/>
              <a:gd name="connsiteX6" fmla="*/ 205484 w 3637052"/>
              <a:gd name="connsiteY6" fmla="*/ 719191 h 2383605"/>
              <a:gd name="connsiteX7" fmla="*/ 215758 w 3637052"/>
              <a:gd name="connsiteY7" fmla="*/ 678095 h 2383605"/>
              <a:gd name="connsiteX8" fmla="*/ 226032 w 3637052"/>
              <a:gd name="connsiteY8" fmla="*/ 647272 h 2383605"/>
              <a:gd name="connsiteX9" fmla="*/ 256854 w 3637052"/>
              <a:gd name="connsiteY9" fmla="*/ 534256 h 2383605"/>
              <a:gd name="connsiteX10" fmla="*/ 277403 w 3637052"/>
              <a:gd name="connsiteY10" fmla="*/ 493160 h 2383605"/>
              <a:gd name="connsiteX11" fmla="*/ 297951 w 3637052"/>
              <a:gd name="connsiteY11" fmla="*/ 431515 h 2383605"/>
              <a:gd name="connsiteX12" fmla="*/ 308225 w 3637052"/>
              <a:gd name="connsiteY12" fmla="*/ 400692 h 2383605"/>
              <a:gd name="connsiteX13" fmla="*/ 328774 w 3637052"/>
              <a:gd name="connsiteY13" fmla="*/ 369870 h 2383605"/>
              <a:gd name="connsiteX14" fmla="*/ 390418 w 3637052"/>
              <a:gd name="connsiteY14" fmla="*/ 287677 h 2383605"/>
              <a:gd name="connsiteX15" fmla="*/ 421241 w 3637052"/>
              <a:gd name="connsiteY15" fmla="*/ 277402 h 2383605"/>
              <a:gd name="connsiteX16" fmla="*/ 482886 w 3637052"/>
              <a:gd name="connsiteY16" fmla="*/ 246580 h 2383605"/>
              <a:gd name="connsiteX17" fmla="*/ 513708 w 3637052"/>
              <a:gd name="connsiteY17" fmla="*/ 226032 h 2383605"/>
              <a:gd name="connsiteX18" fmla="*/ 554805 w 3637052"/>
              <a:gd name="connsiteY18" fmla="*/ 215758 h 2383605"/>
              <a:gd name="connsiteX19" fmla="*/ 585627 w 3637052"/>
              <a:gd name="connsiteY19" fmla="*/ 205483 h 2383605"/>
              <a:gd name="connsiteX20" fmla="*/ 626724 w 3637052"/>
              <a:gd name="connsiteY20" fmla="*/ 195209 h 2383605"/>
              <a:gd name="connsiteX21" fmla="*/ 667821 w 3637052"/>
              <a:gd name="connsiteY21" fmla="*/ 174661 h 2383605"/>
              <a:gd name="connsiteX22" fmla="*/ 698643 w 3637052"/>
              <a:gd name="connsiteY22" fmla="*/ 154113 h 2383605"/>
              <a:gd name="connsiteX23" fmla="*/ 739740 w 3637052"/>
              <a:gd name="connsiteY23" fmla="*/ 143838 h 2383605"/>
              <a:gd name="connsiteX24" fmla="*/ 801385 w 3637052"/>
              <a:gd name="connsiteY24" fmla="*/ 102742 h 2383605"/>
              <a:gd name="connsiteX25" fmla="*/ 883578 w 3637052"/>
              <a:gd name="connsiteY25" fmla="*/ 71919 h 2383605"/>
              <a:gd name="connsiteX26" fmla="*/ 986320 w 3637052"/>
              <a:gd name="connsiteY26" fmla="*/ 41097 h 2383605"/>
              <a:gd name="connsiteX27" fmla="*/ 1058239 w 3637052"/>
              <a:gd name="connsiteY27" fmla="*/ 51371 h 2383605"/>
              <a:gd name="connsiteX28" fmla="*/ 1119884 w 3637052"/>
              <a:gd name="connsiteY28" fmla="*/ 61645 h 2383605"/>
              <a:gd name="connsiteX29" fmla="*/ 1243174 w 3637052"/>
              <a:gd name="connsiteY29" fmla="*/ 71919 h 2383605"/>
              <a:gd name="connsiteX30" fmla="*/ 1541124 w 3637052"/>
              <a:gd name="connsiteY30" fmla="*/ 71919 h 2383605"/>
              <a:gd name="connsiteX31" fmla="*/ 1582221 w 3637052"/>
              <a:gd name="connsiteY31" fmla="*/ 61645 h 2383605"/>
              <a:gd name="connsiteX32" fmla="*/ 1643866 w 3637052"/>
              <a:gd name="connsiteY32" fmla="*/ 41097 h 2383605"/>
              <a:gd name="connsiteX33" fmla="*/ 1674688 w 3637052"/>
              <a:gd name="connsiteY33" fmla="*/ 30823 h 2383605"/>
              <a:gd name="connsiteX34" fmla="*/ 1787704 w 3637052"/>
              <a:gd name="connsiteY34" fmla="*/ 0 h 2383605"/>
              <a:gd name="connsiteX35" fmla="*/ 1941816 w 3637052"/>
              <a:gd name="connsiteY35" fmla="*/ 10274 h 2383605"/>
              <a:gd name="connsiteX36" fmla="*/ 2003461 w 3637052"/>
              <a:gd name="connsiteY36" fmla="*/ 30823 h 2383605"/>
              <a:gd name="connsiteX37" fmla="*/ 2034284 w 3637052"/>
              <a:gd name="connsiteY37" fmla="*/ 41097 h 2383605"/>
              <a:gd name="connsiteX38" fmla="*/ 2075380 w 3637052"/>
              <a:gd name="connsiteY38" fmla="*/ 61645 h 2383605"/>
              <a:gd name="connsiteX39" fmla="*/ 2126751 w 3637052"/>
              <a:gd name="connsiteY39" fmla="*/ 71919 h 2383605"/>
              <a:gd name="connsiteX40" fmla="*/ 2178122 w 3637052"/>
              <a:gd name="connsiteY40" fmla="*/ 92468 h 2383605"/>
              <a:gd name="connsiteX41" fmla="*/ 2291138 w 3637052"/>
              <a:gd name="connsiteY41" fmla="*/ 113016 h 2383605"/>
              <a:gd name="connsiteX42" fmla="*/ 2342508 w 3637052"/>
              <a:gd name="connsiteY42" fmla="*/ 123290 h 2383605"/>
              <a:gd name="connsiteX43" fmla="*/ 2404153 w 3637052"/>
              <a:gd name="connsiteY43" fmla="*/ 133564 h 2383605"/>
              <a:gd name="connsiteX44" fmla="*/ 2506895 w 3637052"/>
              <a:gd name="connsiteY44" fmla="*/ 154113 h 2383605"/>
              <a:gd name="connsiteX45" fmla="*/ 2568540 w 3637052"/>
              <a:gd name="connsiteY45" fmla="*/ 174661 h 2383605"/>
              <a:gd name="connsiteX46" fmla="*/ 2671281 w 3637052"/>
              <a:gd name="connsiteY46" fmla="*/ 195209 h 2383605"/>
              <a:gd name="connsiteX47" fmla="*/ 2753475 w 3637052"/>
              <a:gd name="connsiteY47" fmla="*/ 215758 h 2383605"/>
              <a:gd name="connsiteX48" fmla="*/ 2794571 w 3637052"/>
              <a:gd name="connsiteY48" fmla="*/ 226032 h 2383605"/>
              <a:gd name="connsiteX49" fmla="*/ 2835668 w 3637052"/>
              <a:gd name="connsiteY49" fmla="*/ 236306 h 2383605"/>
              <a:gd name="connsiteX50" fmla="*/ 2969232 w 3637052"/>
              <a:gd name="connsiteY50" fmla="*/ 205483 h 2383605"/>
              <a:gd name="connsiteX51" fmla="*/ 3010329 w 3637052"/>
              <a:gd name="connsiteY51" fmla="*/ 184935 h 2383605"/>
              <a:gd name="connsiteX52" fmla="*/ 3051425 w 3637052"/>
              <a:gd name="connsiteY52" fmla="*/ 154113 h 2383605"/>
              <a:gd name="connsiteX53" fmla="*/ 3082248 w 3637052"/>
              <a:gd name="connsiteY53" fmla="*/ 143838 h 2383605"/>
              <a:gd name="connsiteX54" fmla="*/ 3123344 w 3637052"/>
              <a:gd name="connsiteY54" fmla="*/ 123290 h 2383605"/>
              <a:gd name="connsiteX55" fmla="*/ 3195263 w 3637052"/>
              <a:gd name="connsiteY55" fmla="*/ 102742 h 2383605"/>
              <a:gd name="connsiteX56" fmla="*/ 3267183 w 3637052"/>
              <a:gd name="connsiteY56" fmla="*/ 113016 h 2383605"/>
              <a:gd name="connsiteX57" fmla="*/ 3308279 w 3637052"/>
              <a:gd name="connsiteY57" fmla="*/ 133564 h 2383605"/>
              <a:gd name="connsiteX58" fmla="*/ 3369924 w 3637052"/>
              <a:gd name="connsiteY58" fmla="*/ 205483 h 2383605"/>
              <a:gd name="connsiteX59" fmla="*/ 3390472 w 3637052"/>
              <a:gd name="connsiteY59" fmla="*/ 246580 h 2383605"/>
              <a:gd name="connsiteX60" fmla="*/ 3411021 w 3637052"/>
              <a:gd name="connsiteY60" fmla="*/ 277402 h 2383605"/>
              <a:gd name="connsiteX61" fmla="*/ 3441843 w 3637052"/>
              <a:gd name="connsiteY61" fmla="*/ 349322 h 2383605"/>
              <a:gd name="connsiteX62" fmla="*/ 3462391 w 3637052"/>
              <a:gd name="connsiteY62" fmla="*/ 400692 h 2383605"/>
              <a:gd name="connsiteX63" fmla="*/ 3482940 w 3637052"/>
              <a:gd name="connsiteY63" fmla="*/ 441789 h 2383605"/>
              <a:gd name="connsiteX64" fmla="*/ 3503488 w 3637052"/>
              <a:gd name="connsiteY64" fmla="*/ 523982 h 2383605"/>
              <a:gd name="connsiteX65" fmla="*/ 3513762 w 3637052"/>
              <a:gd name="connsiteY65" fmla="*/ 554805 h 2383605"/>
              <a:gd name="connsiteX66" fmla="*/ 3524036 w 3637052"/>
              <a:gd name="connsiteY66" fmla="*/ 636998 h 2383605"/>
              <a:gd name="connsiteX67" fmla="*/ 3544585 w 3637052"/>
              <a:gd name="connsiteY67" fmla="*/ 811659 h 2383605"/>
              <a:gd name="connsiteX68" fmla="*/ 3554859 w 3637052"/>
              <a:gd name="connsiteY68" fmla="*/ 842481 h 2383605"/>
              <a:gd name="connsiteX69" fmla="*/ 3565133 w 3637052"/>
              <a:gd name="connsiteY69" fmla="*/ 904126 h 2383605"/>
              <a:gd name="connsiteX70" fmla="*/ 3585681 w 3637052"/>
              <a:gd name="connsiteY70" fmla="*/ 965771 h 2383605"/>
              <a:gd name="connsiteX71" fmla="*/ 3606230 w 3637052"/>
              <a:gd name="connsiteY71" fmla="*/ 1058238 h 2383605"/>
              <a:gd name="connsiteX72" fmla="*/ 3626778 w 3637052"/>
              <a:gd name="connsiteY72" fmla="*/ 1191802 h 2383605"/>
              <a:gd name="connsiteX73" fmla="*/ 3637052 w 3637052"/>
              <a:gd name="connsiteY73" fmla="*/ 1438382 h 2383605"/>
              <a:gd name="connsiteX74" fmla="*/ 3626778 w 3637052"/>
              <a:gd name="connsiteY74" fmla="*/ 1654140 h 2383605"/>
              <a:gd name="connsiteX75" fmla="*/ 3606230 w 3637052"/>
              <a:gd name="connsiteY75" fmla="*/ 1715784 h 2383605"/>
              <a:gd name="connsiteX76" fmla="*/ 3585681 w 3637052"/>
              <a:gd name="connsiteY76" fmla="*/ 1787704 h 2383605"/>
              <a:gd name="connsiteX77" fmla="*/ 3575407 w 3637052"/>
              <a:gd name="connsiteY77" fmla="*/ 1828800 h 2383605"/>
              <a:gd name="connsiteX78" fmla="*/ 3554859 w 3637052"/>
              <a:gd name="connsiteY78" fmla="*/ 1859623 h 2383605"/>
              <a:gd name="connsiteX79" fmla="*/ 3513762 w 3637052"/>
              <a:gd name="connsiteY79" fmla="*/ 1952090 h 2383605"/>
              <a:gd name="connsiteX80" fmla="*/ 3452117 w 3637052"/>
              <a:gd name="connsiteY80" fmla="*/ 2013735 h 2383605"/>
              <a:gd name="connsiteX81" fmla="*/ 3441843 w 3637052"/>
              <a:gd name="connsiteY81" fmla="*/ 2044558 h 2383605"/>
              <a:gd name="connsiteX82" fmla="*/ 3421295 w 3637052"/>
              <a:gd name="connsiteY82" fmla="*/ 2075380 h 2383605"/>
              <a:gd name="connsiteX83" fmla="*/ 3318553 w 3637052"/>
              <a:gd name="connsiteY83" fmla="*/ 2167847 h 2383605"/>
              <a:gd name="connsiteX84" fmla="*/ 3277457 w 3637052"/>
              <a:gd name="connsiteY84" fmla="*/ 2188396 h 2383605"/>
              <a:gd name="connsiteX85" fmla="*/ 3215812 w 3637052"/>
              <a:gd name="connsiteY85" fmla="*/ 2208944 h 2383605"/>
              <a:gd name="connsiteX86" fmla="*/ 3174715 w 3637052"/>
              <a:gd name="connsiteY86" fmla="*/ 2229492 h 2383605"/>
              <a:gd name="connsiteX87" fmla="*/ 3143893 w 3637052"/>
              <a:gd name="connsiteY87" fmla="*/ 2250041 h 2383605"/>
              <a:gd name="connsiteX88" fmla="*/ 3102796 w 3637052"/>
              <a:gd name="connsiteY88" fmla="*/ 2260315 h 2383605"/>
              <a:gd name="connsiteX89" fmla="*/ 3071974 w 3637052"/>
              <a:gd name="connsiteY89" fmla="*/ 2270589 h 2383605"/>
              <a:gd name="connsiteX90" fmla="*/ 3030877 w 3637052"/>
              <a:gd name="connsiteY90" fmla="*/ 2280863 h 2383605"/>
              <a:gd name="connsiteX91" fmla="*/ 2958958 w 3637052"/>
              <a:gd name="connsiteY91" fmla="*/ 2301411 h 2383605"/>
              <a:gd name="connsiteX92" fmla="*/ 2887039 w 3637052"/>
              <a:gd name="connsiteY92" fmla="*/ 2311686 h 2383605"/>
              <a:gd name="connsiteX93" fmla="*/ 2856216 w 3637052"/>
              <a:gd name="connsiteY93" fmla="*/ 2321960 h 2383605"/>
              <a:gd name="connsiteX94" fmla="*/ 2774023 w 3637052"/>
              <a:gd name="connsiteY94" fmla="*/ 2342508 h 2383605"/>
              <a:gd name="connsiteX95" fmla="*/ 2712378 w 3637052"/>
              <a:gd name="connsiteY95" fmla="*/ 2363056 h 2383605"/>
              <a:gd name="connsiteX96" fmla="*/ 2640459 w 3637052"/>
              <a:gd name="connsiteY96" fmla="*/ 2383605 h 2383605"/>
              <a:gd name="connsiteX97" fmla="*/ 2352783 w 3637052"/>
              <a:gd name="connsiteY97" fmla="*/ 2373331 h 2383605"/>
              <a:gd name="connsiteX98" fmla="*/ 2178122 w 3637052"/>
              <a:gd name="connsiteY98" fmla="*/ 2342508 h 2383605"/>
              <a:gd name="connsiteX99" fmla="*/ 2054832 w 3637052"/>
              <a:gd name="connsiteY99" fmla="*/ 2332234 h 2383605"/>
              <a:gd name="connsiteX100" fmla="*/ 2003461 w 3637052"/>
              <a:gd name="connsiteY100" fmla="*/ 2321960 h 2383605"/>
              <a:gd name="connsiteX101" fmla="*/ 1962365 w 3637052"/>
              <a:gd name="connsiteY101" fmla="*/ 2311686 h 2383605"/>
              <a:gd name="connsiteX102" fmla="*/ 1900720 w 3637052"/>
              <a:gd name="connsiteY102" fmla="*/ 2301411 h 2383605"/>
              <a:gd name="connsiteX103" fmla="*/ 1777430 w 3637052"/>
              <a:gd name="connsiteY103" fmla="*/ 2270589 h 2383605"/>
              <a:gd name="connsiteX104" fmla="*/ 1695236 w 3637052"/>
              <a:gd name="connsiteY104" fmla="*/ 2250041 h 2383605"/>
              <a:gd name="connsiteX105" fmla="*/ 1654140 w 3637052"/>
              <a:gd name="connsiteY105" fmla="*/ 2239766 h 2383605"/>
              <a:gd name="connsiteX106" fmla="*/ 1602769 w 3637052"/>
              <a:gd name="connsiteY106" fmla="*/ 2219218 h 2383605"/>
              <a:gd name="connsiteX107" fmla="*/ 1479479 w 3637052"/>
              <a:gd name="connsiteY107" fmla="*/ 2178122 h 2383605"/>
              <a:gd name="connsiteX108" fmla="*/ 1376738 w 3637052"/>
              <a:gd name="connsiteY108" fmla="*/ 2157573 h 2383605"/>
              <a:gd name="connsiteX109" fmla="*/ 1273996 w 3637052"/>
              <a:gd name="connsiteY109" fmla="*/ 2126751 h 2383605"/>
              <a:gd name="connsiteX110" fmla="*/ 1243174 w 3637052"/>
              <a:gd name="connsiteY110" fmla="*/ 2116477 h 2383605"/>
              <a:gd name="connsiteX111" fmla="*/ 1171254 w 3637052"/>
              <a:gd name="connsiteY111" fmla="*/ 2106202 h 2383605"/>
              <a:gd name="connsiteX112" fmla="*/ 1037690 w 3637052"/>
              <a:gd name="connsiteY112" fmla="*/ 2075380 h 2383605"/>
              <a:gd name="connsiteX113" fmla="*/ 770562 w 3637052"/>
              <a:gd name="connsiteY113" fmla="*/ 2085654 h 2383605"/>
              <a:gd name="connsiteX114" fmla="*/ 739740 w 3637052"/>
              <a:gd name="connsiteY114" fmla="*/ 2095928 h 2383605"/>
              <a:gd name="connsiteX115" fmla="*/ 503434 w 3637052"/>
              <a:gd name="connsiteY115" fmla="*/ 2075380 h 2383605"/>
              <a:gd name="connsiteX116" fmla="*/ 441789 w 3637052"/>
              <a:gd name="connsiteY116" fmla="*/ 2054832 h 2383605"/>
              <a:gd name="connsiteX117" fmla="*/ 410967 w 3637052"/>
              <a:gd name="connsiteY117" fmla="*/ 2044558 h 2383605"/>
              <a:gd name="connsiteX118" fmla="*/ 369870 w 3637052"/>
              <a:gd name="connsiteY118" fmla="*/ 2024009 h 2383605"/>
              <a:gd name="connsiteX119" fmla="*/ 339048 w 3637052"/>
              <a:gd name="connsiteY119" fmla="*/ 2003461 h 2383605"/>
              <a:gd name="connsiteX120" fmla="*/ 318499 w 3637052"/>
              <a:gd name="connsiteY120" fmla="*/ 1982913 h 2383605"/>
              <a:gd name="connsiteX121" fmla="*/ 287677 w 3637052"/>
              <a:gd name="connsiteY121" fmla="*/ 1972638 h 2383605"/>
              <a:gd name="connsiteX122" fmla="*/ 267129 w 3637052"/>
              <a:gd name="connsiteY122" fmla="*/ 1941816 h 2383605"/>
              <a:gd name="connsiteX123" fmla="*/ 236306 w 3637052"/>
              <a:gd name="connsiteY123" fmla="*/ 1910993 h 2383605"/>
              <a:gd name="connsiteX124" fmla="*/ 226032 w 3637052"/>
              <a:gd name="connsiteY124" fmla="*/ 1880171 h 2383605"/>
              <a:gd name="connsiteX125" fmla="*/ 195209 w 3637052"/>
              <a:gd name="connsiteY125" fmla="*/ 1859623 h 2383605"/>
              <a:gd name="connsiteX126" fmla="*/ 174661 w 3637052"/>
              <a:gd name="connsiteY126" fmla="*/ 1839074 h 2383605"/>
              <a:gd name="connsiteX127" fmla="*/ 154113 w 3637052"/>
              <a:gd name="connsiteY127" fmla="*/ 1787704 h 2383605"/>
              <a:gd name="connsiteX128" fmla="*/ 113016 w 3637052"/>
              <a:gd name="connsiteY128" fmla="*/ 1705510 h 2383605"/>
              <a:gd name="connsiteX129" fmla="*/ 102742 w 3637052"/>
              <a:gd name="connsiteY129" fmla="*/ 1674688 h 2383605"/>
              <a:gd name="connsiteX130" fmla="*/ 51371 w 3637052"/>
              <a:gd name="connsiteY130" fmla="*/ 1613043 h 2383605"/>
              <a:gd name="connsiteX131" fmla="*/ 20549 w 3637052"/>
              <a:gd name="connsiteY131" fmla="*/ 1510301 h 2383605"/>
              <a:gd name="connsiteX132" fmla="*/ 0 w 3637052"/>
              <a:gd name="connsiteY132" fmla="*/ 1479479 h 2383605"/>
              <a:gd name="connsiteX133" fmla="*/ 30823 w 3637052"/>
              <a:gd name="connsiteY133" fmla="*/ 1294544 h 2383605"/>
              <a:gd name="connsiteX134" fmla="*/ 51371 w 3637052"/>
              <a:gd name="connsiteY134" fmla="*/ 1263722 h 2383605"/>
              <a:gd name="connsiteX135" fmla="*/ 61645 w 3637052"/>
              <a:gd name="connsiteY135" fmla="*/ 1232899 h 2383605"/>
              <a:gd name="connsiteX136" fmla="*/ 82194 w 3637052"/>
              <a:gd name="connsiteY136" fmla="*/ 1202077 h 2383605"/>
              <a:gd name="connsiteX137" fmla="*/ 123290 w 3637052"/>
              <a:gd name="connsiteY137" fmla="*/ 1140432 h 238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3637052" h="2383605">
                <a:moveTo>
                  <a:pt x="123290" y="1140432"/>
                </a:moveTo>
                <a:lnTo>
                  <a:pt x="123290" y="1140432"/>
                </a:lnTo>
                <a:cubicBezTo>
                  <a:pt x="128539" y="1082700"/>
                  <a:pt x="131153" y="1022859"/>
                  <a:pt x="143839" y="965771"/>
                </a:cubicBezTo>
                <a:cubicBezTo>
                  <a:pt x="146188" y="955199"/>
                  <a:pt x="151138" y="945362"/>
                  <a:pt x="154113" y="934949"/>
                </a:cubicBezTo>
                <a:cubicBezTo>
                  <a:pt x="179917" y="844635"/>
                  <a:pt x="150025" y="936938"/>
                  <a:pt x="174661" y="863029"/>
                </a:cubicBezTo>
                <a:cubicBezTo>
                  <a:pt x="178086" y="839056"/>
                  <a:pt x="180603" y="814936"/>
                  <a:pt x="184935" y="791110"/>
                </a:cubicBezTo>
                <a:cubicBezTo>
                  <a:pt x="192966" y="746941"/>
                  <a:pt x="194479" y="757708"/>
                  <a:pt x="205484" y="719191"/>
                </a:cubicBezTo>
                <a:cubicBezTo>
                  <a:pt x="209363" y="705614"/>
                  <a:pt x="211879" y="691672"/>
                  <a:pt x="215758" y="678095"/>
                </a:cubicBezTo>
                <a:cubicBezTo>
                  <a:pt x="218733" y="667682"/>
                  <a:pt x="223182" y="657720"/>
                  <a:pt x="226032" y="647272"/>
                </a:cubicBezTo>
                <a:cubicBezTo>
                  <a:pt x="229957" y="632878"/>
                  <a:pt x="245032" y="561841"/>
                  <a:pt x="256854" y="534256"/>
                </a:cubicBezTo>
                <a:cubicBezTo>
                  <a:pt x="262887" y="520179"/>
                  <a:pt x="271715" y="507380"/>
                  <a:pt x="277403" y="493160"/>
                </a:cubicBezTo>
                <a:cubicBezTo>
                  <a:pt x="285447" y="473049"/>
                  <a:pt x="291102" y="452063"/>
                  <a:pt x="297951" y="431515"/>
                </a:cubicBezTo>
                <a:cubicBezTo>
                  <a:pt x="301376" y="421241"/>
                  <a:pt x="302217" y="409703"/>
                  <a:pt x="308225" y="400692"/>
                </a:cubicBezTo>
                <a:cubicBezTo>
                  <a:pt x="315075" y="390418"/>
                  <a:pt x="322648" y="380591"/>
                  <a:pt x="328774" y="369870"/>
                </a:cubicBezTo>
                <a:cubicBezTo>
                  <a:pt x="353714" y="326225"/>
                  <a:pt x="343895" y="320908"/>
                  <a:pt x="390418" y="287677"/>
                </a:cubicBezTo>
                <a:cubicBezTo>
                  <a:pt x="399231" y="281382"/>
                  <a:pt x="411554" y="282245"/>
                  <a:pt x="421241" y="277402"/>
                </a:cubicBezTo>
                <a:cubicBezTo>
                  <a:pt x="500901" y="237571"/>
                  <a:pt x="405417" y="272402"/>
                  <a:pt x="482886" y="246580"/>
                </a:cubicBezTo>
                <a:cubicBezTo>
                  <a:pt x="493160" y="239731"/>
                  <a:pt x="502359" y="230896"/>
                  <a:pt x="513708" y="226032"/>
                </a:cubicBezTo>
                <a:cubicBezTo>
                  <a:pt x="526687" y="220470"/>
                  <a:pt x="541228" y="219637"/>
                  <a:pt x="554805" y="215758"/>
                </a:cubicBezTo>
                <a:cubicBezTo>
                  <a:pt x="565218" y="212783"/>
                  <a:pt x="575214" y="208458"/>
                  <a:pt x="585627" y="205483"/>
                </a:cubicBezTo>
                <a:cubicBezTo>
                  <a:pt x="599204" y="201604"/>
                  <a:pt x="613502" y="200167"/>
                  <a:pt x="626724" y="195209"/>
                </a:cubicBezTo>
                <a:cubicBezTo>
                  <a:pt x="641065" y="189831"/>
                  <a:pt x="654523" y="182260"/>
                  <a:pt x="667821" y="174661"/>
                </a:cubicBezTo>
                <a:cubicBezTo>
                  <a:pt x="678542" y="168535"/>
                  <a:pt x="687294" y="158977"/>
                  <a:pt x="698643" y="154113"/>
                </a:cubicBezTo>
                <a:cubicBezTo>
                  <a:pt x="711622" y="148551"/>
                  <a:pt x="726041" y="147263"/>
                  <a:pt x="739740" y="143838"/>
                </a:cubicBezTo>
                <a:cubicBezTo>
                  <a:pt x="760288" y="130139"/>
                  <a:pt x="777956" y="110552"/>
                  <a:pt x="801385" y="102742"/>
                </a:cubicBezTo>
                <a:cubicBezTo>
                  <a:pt x="892995" y="72205"/>
                  <a:pt x="748428" y="121065"/>
                  <a:pt x="883578" y="71919"/>
                </a:cubicBezTo>
                <a:cubicBezTo>
                  <a:pt x="938604" y="51909"/>
                  <a:pt x="937258" y="53362"/>
                  <a:pt x="986320" y="41097"/>
                </a:cubicBezTo>
                <a:lnTo>
                  <a:pt x="1058239" y="51371"/>
                </a:lnTo>
                <a:cubicBezTo>
                  <a:pt x="1078829" y="54539"/>
                  <a:pt x="1099180" y="59345"/>
                  <a:pt x="1119884" y="61645"/>
                </a:cubicBezTo>
                <a:cubicBezTo>
                  <a:pt x="1160871" y="66199"/>
                  <a:pt x="1202077" y="68494"/>
                  <a:pt x="1243174" y="71919"/>
                </a:cubicBezTo>
                <a:cubicBezTo>
                  <a:pt x="1369066" y="97097"/>
                  <a:pt x="1306047" y="88710"/>
                  <a:pt x="1541124" y="71919"/>
                </a:cubicBezTo>
                <a:cubicBezTo>
                  <a:pt x="1555209" y="70913"/>
                  <a:pt x="1568696" y="65702"/>
                  <a:pt x="1582221" y="61645"/>
                </a:cubicBezTo>
                <a:cubicBezTo>
                  <a:pt x="1602967" y="55421"/>
                  <a:pt x="1623318" y="47946"/>
                  <a:pt x="1643866" y="41097"/>
                </a:cubicBezTo>
                <a:cubicBezTo>
                  <a:pt x="1654140" y="37672"/>
                  <a:pt x="1664182" y="33450"/>
                  <a:pt x="1674688" y="30823"/>
                </a:cubicBezTo>
                <a:cubicBezTo>
                  <a:pt x="1767388" y="7647"/>
                  <a:pt x="1730089" y="19204"/>
                  <a:pt x="1787704" y="0"/>
                </a:cubicBezTo>
                <a:cubicBezTo>
                  <a:pt x="1839075" y="3425"/>
                  <a:pt x="1890849" y="2993"/>
                  <a:pt x="1941816" y="10274"/>
                </a:cubicBezTo>
                <a:cubicBezTo>
                  <a:pt x="1963258" y="13337"/>
                  <a:pt x="1982913" y="23973"/>
                  <a:pt x="2003461" y="30823"/>
                </a:cubicBezTo>
                <a:cubicBezTo>
                  <a:pt x="2013735" y="34248"/>
                  <a:pt x="2024597" y="36254"/>
                  <a:pt x="2034284" y="41097"/>
                </a:cubicBezTo>
                <a:cubicBezTo>
                  <a:pt x="2047983" y="47946"/>
                  <a:pt x="2060850" y="56802"/>
                  <a:pt x="2075380" y="61645"/>
                </a:cubicBezTo>
                <a:cubicBezTo>
                  <a:pt x="2091947" y="67167"/>
                  <a:pt x="2109627" y="68494"/>
                  <a:pt x="2126751" y="71919"/>
                </a:cubicBezTo>
                <a:cubicBezTo>
                  <a:pt x="2143875" y="78769"/>
                  <a:pt x="2160457" y="87168"/>
                  <a:pt x="2178122" y="92468"/>
                </a:cubicBezTo>
                <a:cubicBezTo>
                  <a:pt x="2197642" y="98324"/>
                  <a:pt x="2274631" y="110015"/>
                  <a:pt x="2291138" y="113016"/>
                </a:cubicBezTo>
                <a:cubicBezTo>
                  <a:pt x="2308319" y="116140"/>
                  <a:pt x="2325327" y="120166"/>
                  <a:pt x="2342508" y="123290"/>
                </a:cubicBezTo>
                <a:cubicBezTo>
                  <a:pt x="2363004" y="127016"/>
                  <a:pt x="2383678" y="129725"/>
                  <a:pt x="2404153" y="133564"/>
                </a:cubicBezTo>
                <a:cubicBezTo>
                  <a:pt x="2438480" y="140000"/>
                  <a:pt x="2473762" y="143069"/>
                  <a:pt x="2506895" y="154113"/>
                </a:cubicBezTo>
                <a:cubicBezTo>
                  <a:pt x="2527443" y="160962"/>
                  <a:pt x="2547527" y="169408"/>
                  <a:pt x="2568540" y="174661"/>
                </a:cubicBezTo>
                <a:cubicBezTo>
                  <a:pt x="2602422" y="183132"/>
                  <a:pt x="2637399" y="186738"/>
                  <a:pt x="2671281" y="195209"/>
                </a:cubicBezTo>
                <a:lnTo>
                  <a:pt x="2753475" y="215758"/>
                </a:lnTo>
                <a:lnTo>
                  <a:pt x="2794571" y="226032"/>
                </a:lnTo>
                <a:lnTo>
                  <a:pt x="2835668" y="236306"/>
                </a:lnTo>
                <a:cubicBezTo>
                  <a:pt x="2884885" y="229275"/>
                  <a:pt x="2924098" y="228050"/>
                  <a:pt x="2969232" y="205483"/>
                </a:cubicBezTo>
                <a:cubicBezTo>
                  <a:pt x="2982931" y="198634"/>
                  <a:pt x="2997341" y="193052"/>
                  <a:pt x="3010329" y="184935"/>
                </a:cubicBezTo>
                <a:cubicBezTo>
                  <a:pt x="3024850" y="175860"/>
                  <a:pt x="3036558" y="162609"/>
                  <a:pt x="3051425" y="154113"/>
                </a:cubicBezTo>
                <a:cubicBezTo>
                  <a:pt x="3060828" y="148740"/>
                  <a:pt x="3072294" y="148104"/>
                  <a:pt x="3082248" y="143838"/>
                </a:cubicBezTo>
                <a:cubicBezTo>
                  <a:pt x="3096325" y="137805"/>
                  <a:pt x="3109267" y="129323"/>
                  <a:pt x="3123344" y="123290"/>
                </a:cubicBezTo>
                <a:cubicBezTo>
                  <a:pt x="3143977" y="114447"/>
                  <a:pt x="3174411" y="107955"/>
                  <a:pt x="3195263" y="102742"/>
                </a:cubicBezTo>
                <a:cubicBezTo>
                  <a:pt x="3219236" y="106167"/>
                  <a:pt x="3243820" y="106644"/>
                  <a:pt x="3267183" y="113016"/>
                </a:cubicBezTo>
                <a:cubicBezTo>
                  <a:pt x="3281959" y="117046"/>
                  <a:pt x="3296027" y="124375"/>
                  <a:pt x="3308279" y="133564"/>
                </a:cubicBezTo>
                <a:cubicBezTo>
                  <a:pt x="3333375" y="152386"/>
                  <a:pt x="3354393" y="178304"/>
                  <a:pt x="3369924" y="205483"/>
                </a:cubicBezTo>
                <a:cubicBezTo>
                  <a:pt x="3377523" y="218781"/>
                  <a:pt x="3382873" y="233282"/>
                  <a:pt x="3390472" y="246580"/>
                </a:cubicBezTo>
                <a:cubicBezTo>
                  <a:pt x="3396598" y="257301"/>
                  <a:pt x="3404171" y="267128"/>
                  <a:pt x="3411021" y="277402"/>
                </a:cubicBezTo>
                <a:cubicBezTo>
                  <a:pt x="3432122" y="340707"/>
                  <a:pt x="3407990" y="273151"/>
                  <a:pt x="3441843" y="349322"/>
                </a:cubicBezTo>
                <a:cubicBezTo>
                  <a:pt x="3449333" y="366175"/>
                  <a:pt x="3454901" y="383839"/>
                  <a:pt x="3462391" y="400692"/>
                </a:cubicBezTo>
                <a:cubicBezTo>
                  <a:pt x="3468611" y="414688"/>
                  <a:pt x="3476907" y="427711"/>
                  <a:pt x="3482940" y="441789"/>
                </a:cubicBezTo>
                <a:cubicBezTo>
                  <a:pt x="3497031" y="474667"/>
                  <a:pt x="3493840" y="485390"/>
                  <a:pt x="3503488" y="523982"/>
                </a:cubicBezTo>
                <a:cubicBezTo>
                  <a:pt x="3506115" y="534489"/>
                  <a:pt x="3510337" y="544531"/>
                  <a:pt x="3513762" y="554805"/>
                </a:cubicBezTo>
                <a:cubicBezTo>
                  <a:pt x="3517187" y="582203"/>
                  <a:pt x="3521145" y="609539"/>
                  <a:pt x="3524036" y="636998"/>
                </a:cubicBezTo>
                <a:cubicBezTo>
                  <a:pt x="3530859" y="701814"/>
                  <a:pt x="3531032" y="750670"/>
                  <a:pt x="3544585" y="811659"/>
                </a:cubicBezTo>
                <a:cubicBezTo>
                  <a:pt x="3546934" y="822231"/>
                  <a:pt x="3551434" y="832207"/>
                  <a:pt x="3554859" y="842481"/>
                </a:cubicBezTo>
                <a:cubicBezTo>
                  <a:pt x="3558284" y="863029"/>
                  <a:pt x="3560081" y="883916"/>
                  <a:pt x="3565133" y="904126"/>
                </a:cubicBezTo>
                <a:cubicBezTo>
                  <a:pt x="3570386" y="925139"/>
                  <a:pt x="3582120" y="944406"/>
                  <a:pt x="3585681" y="965771"/>
                </a:cubicBezTo>
                <a:cubicBezTo>
                  <a:pt x="3597737" y="1038098"/>
                  <a:pt x="3589368" y="1007653"/>
                  <a:pt x="3606230" y="1058238"/>
                </a:cubicBezTo>
                <a:cubicBezTo>
                  <a:pt x="3610310" y="1082717"/>
                  <a:pt x="3625386" y="1170232"/>
                  <a:pt x="3626778" y="1191802"/>
                </a:cubicBezTo>
                <a:cubicBezTo>
                  <a:pt x="3632074" y="1273896"/>
                  <a:pt x="3633627" y="1356189"/>
                  <a:pt x="3637052" y="1438382"/>
                </a:cubicBezTo>
                <a:cubicBezTo>
                  <a:pt x="3633627" y="1510301"/>
                  <a:pt x="3634729" y="1582580"/>
                  <a:pt x="3626778" y="1654140"/>
                </a:cubicBezTo>
                <a:cubicBezTo>
                  <a:pt x="3624386" y="1675667"/>
                  <a:pt x="3611483" y="1694771"/>
                  <a:pt x="3606230" y="1715784"/>
                </a:cubicBezTo>
                <a:cubicBezTo>
                  <a:pt x="3574116" y="1844243"/>
                  <a:pt x="3615158" y="1684539"/>
                  <a:pt x="3585681" y="1787704"/>
                </a:cubicBezTo>
                <a:cubicBezTo>
                  <a:pt x="3581802" y="1801281"/>
                  <a:pt x="3580969" y="1815821"/>
                  <a:pt x="3575407" y="1828800"/>
                </a:cubicBezTo>
                <a:cubicBezTo>
                  <a:pt x="3570543" y="1840150"/>
                  <a:pt x="3559874" y="1848339"/>
                  <a:pt x="3554859" y="1859623"/>
                </a:cubicBezTo>
                <a:cubicBezTo>
                  <a:pt x="3533142" y="1908488"/>
                  <a:pt x="3544767" y="1917210"/>
                  <a:pt x="3513762" y="1952090"/>
                </a:cubicBezTo>
                <a:cubicBezTo>
                  <a:pt x="3494456" y="1973809"/>
                  <a:pt x="3452117" y="2013735"/>
                  <a:pt x="3452117" y="2013735"/>
                </a:cubicBezTo>
                <a:cubicBezTo>
                  <a:pt x="3448692" y="2024009"/>
                  <a:pt x="3446686" y="2034871"/>
                  <a:pt x="3441843" y="2044558"/>
                </a:cubicBezTo>
                <a:cubicBezTo>
                  <a:pt x="3436321" y="2055602"/>
                  <a:pt x="3429498" y="2066151"/>
                  <a:pt x="3421295" y="2075380"/>
                </a:cubicBezTo>
                <a:cubicBezTo>
                  <a:pt x="3393275" y="2106903"/>
                  <a:pt x="3355950" y="2144474"/>
                  <a:pt x="3318553" y="2167847"/>
                </a:cubicBezTo>
                <a:cubicBezTo>
                  <a:pt x="3305565" y="2175964"/>
                  <a:pt x="3291677" y="2182708"/>
                  <a:pt x="3277457" y="2188396"/>
                </a:cubicBezTo>
                <a:cubicBezTo>
                  <a:pt x="3257346" y="2196440"/>
                  <a:pt x="3235185" y="2199258"/>
                  <a:pt x="3215812" y="2208944"/>
                </a:cubicBezTo>
                <a:cubicBezTo>
                  <a:pt x="3202113" y="2215793"/>
                  <a:pt x="3188013" y="2221893"/>
                  <a:pt x="3174715" y="2229492"/>
                </a:cubicBezTo>
                <a:cubicBezTo>
                  <a:pt x="3163994" y="2235618"/>
                  <a:pt x="3155243" y="2245177"/>
                  <a:pt x="3143893" y="2250041"/>
                </a:cubicBezTo>
                <a:cubicBezTo>
                  <a:pt x="3130914" y="2255603"/>
                  <a:pt x="3116373" y="2256436"/>
                  <a:pt x="3102796" y="2260315"/>
                </a:cubicBezTo>
                <a:cubicBezTo>
                  <a:pt x="3092383" y="2263290"/>
                  <a:pt x="3082387" y="2267614"/>
                  <a:pt x="3071974" y="2270589"/>
                </a:cubicBezTo>
                <a:cubicBezTo>
                  <a:pt x="3058397" y="2274468"/>
                  <a:pt x="3044500" y="2277148"/>
                  <a:pt x="3030877" y="2280863"/>
                </a:cubicBezTo>
                <a:cubicBezTo>
                  <a:pt x="3006823" y="2287423"/>
                  <a:pt x="2983337" y="2296187"/>
                  <a:pt x="2958958" y="2301411"/>
                </a:cubicBezTo>
                <a:cubicBezTo>
                  <a:pt x="2935279" y="2306485"/>
                  <a:pt x="2911012" y="2308261"/>
                  <a:pt x="2887039" y="2311686"/>
                </a:cubicBezTo>
                <a:cubicBezTo>
                  <a:pt x="2876765" y="2315111"/>
                  <a:pt x="2866664" y="2319110"/>
                  <a:pt x="2856216" y="2321960"/>
                </a:cubicBezTo>
                <a:cubicBezTo>
                  <a:pt x="2828970" y="2329391"/>
                  <a:pt x="2800815" y="2333578"/>
                  <a:pt x="2774023" y="2342508"/>
                </a:cubicBezTo>
                <a:cubicBezTo>
                  <a:pt x="2753475" y="2349357"/>
                  <a:pt x="2733391" y="2357802"/>
                  <a:pt x="2712378" y="2363056"/>
                </a:cubicBezTo>
                <a:cubicBezTo>
                  <a:pt x="2660775" y="2375958"/>
                  <a:pt x="2684677" y="2368866"/>
                  <a:pt x="2640459" y="2383605"/>
                </a:cubicBezTo>
                <a:cubicBezTo>
                  <a:pt x="2544567" y="2380180"/>
                  <a:pt x="2448467" y="2380507"/>
                  <a:pt x="2352783" y="2373331"/>
                </a:cubicBezTo>
                <a:cubicBezTo>
                  <a:pt x="2089410" y="2353578"/>
                  <a:pt x="2321842" y="2359416"/>
                  <a:pt x="2178122" y="2342508"/>
                </a:cubicBezTo>
                <a:cubicBezTo>
                  <a:pt x="2137165" y="2337690"/>
                  <a:pt x="2095929" y="2335659"/>
                  <a:pt x="2054832" y="2332234"/>
                </a:cubicBezTo>
                <a:cubicBezTo>
                  <a:pt x="2037708" y="2328809"/>
                  <a:pt x="2020508" y="2325748"/>
                  <a:pt x="2003461" y="2321960"/>
                </a:cubicBezTo>
                <a:cubicBezTo>
                  <a:pt x="1989677" y="2318897"/>
                  <a:pt x="1976211" y="2314455"/>
                  <a:pt x="1962365" y="2311686"/>
                </a:cubicBezTo>
                <a:cubicBezTo>
                  <a:pt x="1941938" y="2307600"/>
                  <a:pt x="1921089" y="2305776"/>
                  <a:pt x="1900720" y="2301411"/>
                </a:cubicBezTo>
                <a:cubicBezTo>
                  <a:pt x="1900700" y="2301407"/>
                  <a:pt x="1797989" y="2275729"/>
                  <a:pt x="1777430" y="2270589"/>
                </a:cubicBezTo>
                <a:lnTo>
                  <a:pt x="1695236" y="2250041"/>
                </a:lnTo>
                <a:cubicBezTo>
                  <a:pt x="1681537" y="2246616"/>
                  <a:pt x="1667250" y="2245010"/>
                  <a:pt x="1654140" y="2239766"/>
                </a:cubicBezTo>
                <a:cubicBezTo>
                  <a:pt x="1637016" y="2232917"/>
                  <a:pt x="1620160" y="2225356"/>
                  <a:pt x="1602769" y="2219218"/>
                </a:cubicBezTo>
                <a:cubicBezTo>
                  <a:pt x="1561919" y="2204801"/>
                  <a:pt x="1521957" y="2186618"/>
                  <a:pt x="1479479" y="2178122"/>
                </a:cubicBezTo>
                <a:lnTo>
                  <a:pt x="1376738" y="2157573"/>
                </a:lnTo>
                <a:cubicBezTo>
                  <a:pt x="1305722" y="2122066"/>
                  <a:pt x="1366100" y="2147218"/>
                  <a:pt x="1273996" y="2126751"/>
                </a:cubicBezTo>
                <a:cubicBezTo>
                  <a:pt x="1263424" y="2124402"/>
                  <a:pt x="1253793" y="2118601"/>
                  <a:pt x="1243174" y="2116477"/>
                </a:cubicBezTo>
                <a:cubicBezTo>
                  <a:pt x="1219428" y="2111728"/>
                  <a:pt x="1195227" y="2109627"/>
                  <a:pt x="1171254" y="2106202"/>
                </a:cubicBezTo>
                <a:cubicBezTo>
                  <a:pt x="1086635" y="2077996"/>
                  <a:pt x="1131051" y="2088717"/>
                  <a:pt x="1037690" y="2075380"/>
                </a:cubicBezTo>
                <a:cubicBezTo>
                  <a:pt x="948647" y="2078805"/>
                  <a:pt x="859459" y="2079523"/>
                  <a:pt x="770562" y="2085654"/>
                </a:cubicBezTo>
                <a:cubicBezTo>
                  <a:pt x="759758" y="2086399"/>
                  <a:pt x="750570" y="2095928"/>
                  <a:pt x="739740" y="2095928"/>
                </a:cubicBezTo>
                <a:cubicBezTo>
                  <a:pt x="700999" y="2095928"/>
                  <a:pt x="551067" y="2080143"/>
                  <a:pt x="503434" y="2075380"/>
                </a:cubicBezTo>
                <a:lnTo>
                  <a:pt x="441789" y="2054832"/>
                </a:lnTo>
                <a:cubicBezTo>
                  <a:pt x="431515" y="2051407"/>
                  <a:pt x="420653" y="2049401"/>
                  <a:pt x="410967" y="2044558"/>
                </a:cubicBezTo>
                <a:cubicBezTo>
                  <a:pt x="397268" y="2037708"/>
                  <a:pt x="383168" y="2031608"/>
                  <a:pt x="369870" y="2024009"/>
                </a:cubicBezTo>
                <a:cubicBezTo>
                  <a:pt x="359149" y="2017883"/>
                  <a:pt x="348690" y="2011175"/>
                  <a:pt x="339048" y="2003461"/>
                </a:cubicBezTo>
                <a:cubicBezTo>
                  <a:pt x="331484" y="1997410"/>
                  <a:pt x="326805" y="1987897"/>
                  <a:pt x="318499" y="1982913"/>
                </a:cubicBezTo>
                <a:cubicBezTo>
                  <a:pt x="309213" y="1977341"/>
                  <a:pt x="297951" y="1976063"/>
                  <a:pt x="287677" y="1972638"/>
                </a:cubicBezTo>
                <a:cubicBezTo>
                  <a:pt x="280828" y="1962364"/>
                  <a:pt x="275034" y="1951302"/>
                  <a:pt x="267129" y="1941816"/>
                </a:cubicBezTo>
                <a:cubicBezTo>
                  <a:pt x="257827" y="1930654"/>
                  <a:pt x="244366" y="1923083"/>
                  <a:pt x="236306" y="1910993"/>
                </a:cubicBezTo>
                <a:cubicBezTo>
                  <a:pt x="230299" y="1901982"/>
                  <a:pt x="232797" y="1888628"/>
                  <a:pt x="226032" y="1880171"/>
                </a:cubicBezTo>
                <a:cubicBezTo>
                  <a:pt x="218318" y="1870529"/>
                  <a:pt x="204851" y="1867337"/>
                  <a:pt x="195209" y="1859623"/>
                </a:cubicBezTo>
                <a:cubicBezTo>
                  <a:pt x="187645" y="1853572"/>
                  <a:pt x="181510" y="1845924"/>
                  <a:pt x="174661" y="1839074"/>
                </a:cubicBezTo>
                <a:cubicBezTo>
                  <a:pt x="167812" y="1821951"/>
                  <a:pt x="161841" y="1804449"/>
                  <a:pt x="154113" y="1787704"/>
                </a:cubicBezTo>
                <a:cubicBezTo>
                  <a:pt x="141276" y="1759891"/>
                  <a:pt x="122703" y="1734570"/>
                  <a:pt x="113016" y="1705510"/>
                </a:cubicBezTo>
                <a:cubicBezTo>
                  <a:pt x="109591" y="1695236"/>
                  <a:pt x="108115" y="1684091"/>
                  <a:pt x="102742" y="1674688"/>
                </a:cubicBezTo>
                <a:cubicBezTo>
                  <a:pt x="86458" y="1646190"/>
                  <a:pt x="72517" y="1634188"/>
                  <a:pt x="51371" y="1613043"/>
                </a:cubicBezTo>
                <a:cubicBezTo>
                  <a:pt x="45628" y="1590071"/>
                  <a:pt x="30554" y="1525308"/>
                  <a:pt x="20549" y="1510301"/>
                </a:cubicBezTo>
                <a:lnTo>
                  <a:pt x="0" y="1479479"/>
                </a:lnTo>
                <a:cubicBezTo>
                  <a:pt x="2937" y="1444240"/>
                  <a:pt x="2033" y="1337729"/>
                  <a:pt x="30823" y="1294544"/>
                </a:cubicBezTo>
                <a:lnTo>
                  <a:pt x="51371" y="1263722"/>
                </a:lnTo>
                <a:cubicBezTo>
                  <a:pt x="54796" y="1253448"/>
                  <a:pt x="56802" y="1242586"/>
                  <a:pt x="61645" y="1232899"/>
                </a:cubicBezTo>
                <a:cubicBezTo>
                  <a:pt x="67167" y="1221855"/>
                  <a:pt x="77179" y="1213361"/>
                  <a:pt x="82194" y="1202077"/>
                </a:cubicBezTo>
                <a:cubicBezTo>
                  <a:pt x="104908" y="1150971"/>
                  <a:pt x="116441" y="1150706"/>
                  <a:pt x="123290" y="114043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667367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Population</a:t>
            </a:r>
            <a:r>
              <a:rPr lang="en-US" dirty="0"/>
              <a:t> of </a:t>
            </a:r>
            <a:r>
              <a:rPr lang="en-US" b="1" dirty="0"/>
              <a:t>square footages </a:t>
            </a:r>
            <a:r>
              <a:rPr lang="en-US" dirty="0"/>
              <a:t>of ALL homes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5050" y="1849279"/>
            <a:ext cx="272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Population</a:t>
            </a:r>
            <a:r>
              <a:rPr lang="en-US" dirty="0"/>
              <a:t> of </a:t>
            </a:r>
            <a:r>
              <a:rPr lang="en-US" b="1" dirty="0"/>
              <a:t>prices </a:t>
            </a:r>
            <a:r>
              <a:rPr lang="en-US" dirty="0"/>
              <a:t>of ALL homes</a:t>
            </a:r>
          </a:p>
        </p:txBody>
      </p:sp>
      <p:sp>
        <p:nvSpPr>
          <p:cNvPr id="6" name="Striped Right Arrow 5"/>
          <p:cNvSpPr/>
          <p:nvPr/>
        </p:nvSpPr>
        <p:spPr>
          <a:xfrm>
            <a:off x="3477630" y="4083217"/>
            <a:ext cx="1981200" cy="242996"/>
          </a:xfrm>
          <a:prstGeom prst="stripedRightArrow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97660" y="3324905"/>
            <a:ext cx="2493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b="1" dirty="0">
              <a:solidFill>
                <a:srgbClr val="FF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+mn-lt"/>
              </a:rPr>
              <a:t>Ŷ = 50,000 + 50 * X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97660" y="3409637"/>
            <a:ext cx="2341140" cy="404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6FEF2-9F3C-49B4-B81B-156D8B20C9D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0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52400" y="2609109"/>
            <a:ext cx="3145260" cy="2229492"/>
          </a:xfrm>
          <a:custGeom>
            <a:avLst/>
            <a:gdLst>
              <a:gd name="connsiteX0" fmla="*/ 319867 w 3145260"/>
              <a:gd name="connsiteY0" fmla="*/ 1726058 h 2229492"/>
              <a:gd name="connsiteX1" fmla="*/ 319867 w 3145260"/>
              <a:gd name="connsiteY1" fmla="*/ 1726058 h 2229492"/>
              <a:gd name="connsiteX2" fmla="*/ 247948 w 3145260"/>
              <a:gd name="connsiteY2" fmla="*/ 1654139 h 2229492"/>
              <a:gd name="connsiteX3" fmla="*/ 217126 w 3145260"/>
              <a:gd name="connsiteY3" fmla="*/ 1633591 h 2229492"/>
              <a:gd name="connsiteX4" fmla="*/ 186303 w 3145260"/>
              <a:gd name="connsiteY4" fmla="*/ 1602768 h 2229492"/>
              <a:gd name="connsiteX5" fmla="*/ 145206 w 3145260"/>
              <a:gd name="connsiteY5" fmla="*/ 1541123 h 2229492"/>
              <a:gd name="connsiteX6" fmla="*/ 124658 w 3145260"/>
              <a:gd name="connsiteY6" fmla="*/ 1500027 h 2229492"/>
              <a:gd name="connsiteX7" fmla="*/ 63013 w 3145260"/>
              <a:gd name="connsiteY7" fmla="*/ 1417834 h 2229492"/>
              <a:gd name="connsiteX8" fmla="*/ 32191 w 3145260"/>
              <a:gd name="connsiteY8" fmla="*/ 1304818 h 2229492"/>
              <a:gd name="connsiteX9" fmla="*/ 21917 w 3145260"/>
              <a:gd name="connsiteY9" fmla="*/ 1263721 h 2229492"/>
              <a:gd name="connsiteX10" fmla="*/ 11642 w 3145260"/>
              <a:gd name="connsiteY10" fmla="*/ 1232899 h 2229492"/>
              <a:gd name="connsiteX11" fmla="*/ 11642 w 3145260"/>
              <a:gd name="connsiteY11" fmla="*/ 1047964 h 2229492"/>
              <a:gd name="connsiteX12" fmla="*/ 52739 w 3145260"/>
              <a:gd name="connsiteY12" fmla="*/ 976045 h 2229492"/>
              <a:gd name="connsiteX13" fmla="*/ 93836 w 3145260"/>
              <a:gd name="connsiteY13" fmla="*/ 955496 h 2229492"/>
              <a:gd name="connsiteX14" fmla="*/ 134932 w 3145260"/>
              <a:gd name="connsiteY14" fmla="*/ 924674 h 2229492"/>
              <a:gd name="connsiteX15" fmla="*/ 176029 w 3145260"/>
              <a:gd name="connsiteY15" fmla="*/ 883577 h 2229492"/>
              <a:gd name="connsiteX16" fmla="*/ 186303 w 3145260"/>
              <a:gd name="connsiteY16" fmla="*/ 852755 h 2229492"/>
              <a:gd name="connsiteX17" fmla="*/ 206851 w 3145260"/>
              <a:gd name="connsiteY17" fmla="*/ 811658 h 2229492"/>
              <a:gd name="connsiteX18" fmla="*/ 217126 w 3145260"/>
              <a:gd name="connsiteY18" fmla="*/ 739739 h 2229492"/>
              <a:gd name="connsiteX19" fmla="*/ 227400 w 3145260"/>
              <a:gd name="connsiteY19" fmla="*/ 390418 h 2229492"/>
              <a:gd name="connsiteX20" fmla="*/ 268496 w 3145260"/>
              <a:gd name="connsiteY20" fmla="*/ 287676 h 2229492"/>
              <a:gd name="connsiteX21" fmla="*/ 319867 w 3145260"/>
              <a:gd name="connsiteY21" fmla="*/ 195209 h 2229492"/>
              <a:gd name="connsiteX22" fmla="*/ 381512 w 3145260"/>
              <a:gd name="connsiteY22" fmla="*/ 154112 h 2229492"/>
              <a:gd name="connsiteX23" fmla="*/ 412335 w 3145260"/>
              <a:gd name="connsiteY23" fmla="*/ 133564 h 2229492"/>
              <a:gd name="connsiteX24" fmla="*/ 463705 w 3145260"/>
              <a:gd name="connsiteY24" fmla="*/ 113016 h 2229492"/>
              <a:gd name="connsiteX25" fmla="*/ 515076 w 3145260"/>
              <a:gd name="connsiteY25" fmla="*/ 123290 h 2229492"/>
              <a:gd name="connsiteX26" fmla="*/ 586995 w 3145260"/>
              <a:gd name="connsiteY26" fmla="*/ 164386 h 2229492"/>
              <a:gd name="connsiteX27" fmla="*/ 638366 w 3145260"/>
              <a:gd name="connsiteY27" fmla="*/ 205483 h 2229492"/>
              <a:gd name="connsiteX28" fmla="*/ 669189 w 3145260"/>
              <a:gd name="connsiteY28" fmla="*/ 236305 h 2229492"/>
              <a:gd name="connsiteX29" fmla="*/ 730833 w 3145260"/>
              <a:gd name="connsiteY29" fmla="*/ 256854 h 2229492"/>
              <a:gd name="connsiteX30" fmla="*/ 761656 w 3145260"/>
              <a:gd name="connsiteY30" fmla="*/ 267128 h 2229492"/>
              <a:gd name="connsiteX31" fmla="*/ 833575 w 3145260"/>
              <a:gd name="connsiteY31" fmla="*/ 256854 h 2229492"/>
              <a:gd name="connsiteX32" fmla="*/ 864397 w 3145260"/>
              <a:gd name="connsiteY32" fmla="*/ 236305 h 2229492"/>
              <a:gd name="connsiteX33" fmla="*/ 895220 w 3145260"/>
              <a:gd name="connsiteY33" fmla="*/ 226031 h 2229492"/>
              <a:gd name="connsiteX34" fmla="*/ 915768 w 3145260"/>
              <a:gd name="connsiteY34" fmla="*/ 195209 h 2229492"/>
              <a:gd name="connsiteX35" fmla="*/ 946591 w 3145260"/>
              <a:gd name="connsiteY35" fmla="*/ 143838 h 2229492"/>
              <a:gd name="connsiteX36" fmla="*/ 987687 w 3145260"/>
              <a:gd name="connsiteY36" fmla="*/ 92467 h 2229492"/>
              <a:gd name="connsiteX37" fmla="*/ 1039058 w 3145260"/>
              <a:gd name="connsiteY37" fmla="*/ 41096 h 2229492"/>
              <a:gd name="connsiteX38" fmla="*/ 1152074 w 3145260"/>
              <a:gd name="connsiteY38" fmla="*/ 0 h 2229492"/>
              <a:gd name="connsiteX39" fmla="*/ 1234267 w 3145260"/>
              <a:gd name="connsiteY39" fmla="*/ 30822 h 2229492"/>
              <a:gd name="connsiteX40" fmla="*/ 1244541 w 3145260"/>
              <a:gd name="connsiteY40" fmla="*/ 61645 h 2229492"/>
              <a:gd name="connsiteX41" fmla="*/ 1295912 w 3145260"/>
              <a:gd name="connsiteY41" fmla="*/ 113016 h 2229492"/>
              <a:gd name="connsiteX42" fmla="*/ 1367831 w 3145260"/>
              <a:gd name="connsiteY42" fmla="*/ 215757 h 2229492"/>
              <a:gd name="connsiteX43" fmla="*/ 1429476 w 3145260"/>
              <a:gd name="connsiteY43" fmla="*/ 277402 h 2229492"/>
              <a:gd name="connsiteX44" fmla="*/ 1491121 w 3145260"/>
              <a:gd name="connsiteY44" fmla="*/ 328773 h 2229492"/>
              <a:gd name="connsiteX45" fmla="*/ 1521944 w 3145260"/>
              <a:gd name="connsiteY45" fmla="*/ 339047 h 2229492"/>
              <a:gd name="connsiteX46" fmla="*/ 1614411 w 3145260"/>
              <a:gd name="connsiteY46" fmla="*/ 359595 h 2229492"/>
              <a:gd name="connsiteX47" fmla="*/ 1706878 w 3145260"/>
              <a:gd name="connsiteY47" fmla="*/ 339047 h 2229492"/>
              <a:gd name="connsiteX48" fmla="*/ 1768523 w 3145260"/>
              <a:gd name="connsiteY48" fmla="*/ 308225 h 2229492"/>
              <a:gd name="connsiteX49" fmla="*/ 1830168 w 3145260"/>
              <a:gd name="connsiteY49" fmla="*/ 267128 h 2229492"/>
              <a:gd name="connsiteX50" fmla="*/ 1891813 w 3145260"/>
              <a:gd name="connsiteY50" fmla="*/ 246580 h 2229492"/>
              <a:gd name="connsiteX51" fmla="*/ 1963732 w 3145260"/>
              <a:gd name="connsiteY51" fmla="*/ 256854 h 2229492"/>
              <a:gd name="connsiteX52" fmla="*/ 2025377 w 3145260"/>
              <a:gd name="connsiteY52" fmla="*/ 318499 h 2229492"/>
              <a:gd name="connsiteX53" fmla="*/ 2056200 w 3145260"/>
              <a:gd name="connsiteY53" fmla="*/ 349321 h 2229492"/>
              <a:gd name="connsiteX54" fmla="*/ 2076748 w 3145260"/>
              <a:gd name="connsiteY54" fmla="*/ 410966 h 2229492"/>
              <a:gd name="connsiteX55" fmla="*/ 2148667 w 3145260"/>
              <a:gd name="connsiteY55" fmla="*/ 482885 h 2229492"/>
              <a:gd name="connsiteX56" fmla="*/ 2169215 w 3145260"/>
              <a:gd name="connsiteY56" fmla="*/ 503434 h 2229492"/>
              <a:gd name="connsiteX57" fmla="*/ 2200038 w 3145260"/>
              <a:gd name="connsiteY57" fmla="*/ 513708 h 2229492"/>
              <a:gd name="connsiteX58" fmla="*/ 2282231 w 3145260"/>
              <a:gd name="connsiteY58" fmla="*/ 503434 h 2229492"/>
              <a:gd name="connsiteX59" fmla="*/ 2313054 w 3145260"/>
              <a:gd name="connsiteY59" fmla="*/ 493159 h 2229492"/>
              <a:gd name="connsiteX60" fmla="*/ 2395247 w 3145260"/>
              <a:gd name="connsiteY60" fmla="*/ 482885 h 2229492"/>
              <a:gd name="connsiteX61" fmla="*/ 2508263 w 3145260"/>
              <a:gd name="connsiteY61" fmla="*/ 493159 h 2229492"/>
              <a:gd name="connsiteX62" fmla="*/ 2569908 w 3145260"/>
              <a:gd name="connsiteY62" fmla="*/ 513708 h 2229492"/>
              <a:gd name="connsiteX63" fmla="*/ 2641827 w 3145260"/>
              <a:gd name="connsiteY63" fmla="*/ 585627 h 2229492"/>
              <a:gd name="connsiteX64" fmla="*/ 2693197 w 3145260"/>
              <a:gd name="connsiteY64" fmla="*/ 647272 h 2229492"/>
              <a:gd name="connsiteX65" fmla="*/ 2713746 w 3145260"/>
              <a:gd name="connsiteY65" fmla="*/ 678094 h 2229492"/>
              <a:gd name="connsiteX66" fmla="*/ 2744568 w 3145260"/>
              <a:gd name="connsiteY66" fmla="*/ 708917 h 2229492"/>
              <a:gd name="connsiteX67" fmla="*/ 2765117 w 3145260"/>
              <a:gd name="connsiteY67" fmla="*/ 739739 h 2229492"/>
              <a:gd name="connsiteX68" fmla="*/ 2888406 w 3145260"/>
              <a:gd name="connsiteY68" fmla="*/ 893852 h 2229492"/>
              <a:gd name="connsiteX69" fmla="*/ 2919229 w 3145260"/>
              <a:gd name="connsiteY69" fmla="*/ 965771 h 2229492"/>
              <a:gd name="connsiteX70" fmla="*/ 2970600 w 3145260"/>
              <a:gd name="connsiteY70" fmla="*/ 1037690 h 2229492"/>
              <a:gd name="connsiteX71" fmla="*/ 2991148 w 3145260"/>
              <a:gd name="connsiteY71" fmla="*/ 1068512 h 2229492"/>
              <a:gd name="connsiteX72" fmla="*/ 3042519 w 3145260"/>
              <a:gd name="connsiteY72" fmla="*/ 1119883 h 2229492"/>
              <a:gd name="connsiteX73" fmla="*/ 3073341 w 3145260"/>
              <a:gd name="connsiteY73" fmla="*/ 1150705 h 2229492"/>
              <a:gd name="connsiteX74" fmla="*/ 3104164 w 3145260"/>
              <a:gd name="connsiteY74" fmla="*/ 1243173 h 2229492"/>
              <a:gd name="connsiteX75" fmla="*/ 3124712 w 3145260"/>
              <a:gd name="connsiteY75" fmla="*/ 1304818 h 2229492"/>
              <a:gd name="connsiteX76" fmla="*/ 3145260 w 3145260"/>
              <a:gd name="connsiteY76" fmla="*/ 1438382 h 2229492"/>
              <a:gd name="connsiteX77" fmla="*/ 3134986 w 3145260"/>
              <a:gd name="connsiteY77" fmla="*/ 1530849 h 2229492"/>
              <a:gd name="connsiteX78" fmla="*/ 3052793 w 3145260"/>
              <a:gd name="connsiteY78" fmla="*/ 1633591 h 2229492"/>
              <a:gd name="connsiteX79" fmla="*/ 3001422 w 3145260"/>
              <a:gd name="connsiteY79" fmla="*/ 1695236 h 2229492"/>
              <a:gd name="connsiteX80" fmla="*/ 2960326 w 3145260"/>
              <a:gd name="connsiteY80" fmla="*/ 1756881 h 2229492"/>
              <a:gd name="connsiteX81" fmla="*/ 2950051 w 3145260"/>
              <a:gd name="connsiteY81" fmla="*/ 1869896 h 2229492"/>
              <a:gd name="connsiteX82" fmla="*/ 2919229 w 3145260"/>
              <a:gd name="connsiteY82" fmla="*/ 1982912 h 2229492"/>
              <a:gd name="connsiteX83" fmla="*/ 2908955 w 3145260"/>
              <a:gd name="connsiteY83" fmla="*/ 2013735 h 2229492"/>
              <a:gd name="connsiteX84" fmla="*/ 2826762 w 3145260"/>
              <a:gd name="connsiteY84" fmla="*/ 2085654 h 2229492"/>
              <a:gd name="connsiteX85" fmla="*/ 2785665 w 3145260"/>
              <a:gd name="connsiteY85" fmla="*/ 2106202 h 2229492"/>
              <a:gd name="connsiteX86" fmla="*/ 2734294 w 3145260"/>
              <a:gd name="connsiteY86" fmla="*/ 2126750 h 2229492"/>
              <a:gd name="connsiteX87" fmla="*/ 2611004 w 3145260"/>
              <a:gd name="connsiteY87" fmla="*/ 2147299 h 2229492"/>
              <a:gd name="connsiteX88" fmla="*/ 2487714 w 3145260"/>
              <a:gd name="connsiteY88" fmla="*/ 2137025 h 2229492"/>
              <a:gd name="connsiteX89" fmla="*/ 2200038 w 3145260"/>
              <a:gd name="connsiteY89" fmla="*/ 2116476 h 2229492"/>
              <a:gd name="connsiteX90" fmla="*/ 2087022 w 3145260"/>
              <a:gd name="connsiteY90" fmla="*/ 2095928 h 2229492"/>
              <a:gd name="connsiteX91" fmla="*/ 2004829 w 3145260"/>
              <a:gd name="connsiteY91" fmla="*/ 2075380 h 2229492"/>
              <a:gd name="connsiteX92" fmla="*/ 1963732 w 3145260"/>
              <a:gd name="connsiteY92" fmla="*/ 2065105 h 2229492"/>
              <a:gd name="connsiteX93" fmla="*/ 1932910 w 3145260"/>
              <a:gd name="connsiteY93" fmla="*/ 2054831 h 2229492"/>
              <a:gd name="connsiteX94" fmla="*/ 1860991 w 3145260"/>
              <a:gd name="connsiteY94" fmla="*/ 2034283 h 2229492"/>
              <a:gd name="connsiteX95" fmla="*/ 1758249 w 3145260"/>
              <a:gd name="connsiteY95" fmla="*/ 2126750 h 2229492"/>
              <a:gd name="connsiteX96" fmla="*/ 1737701 w 3145260"/>
              <a:gd name="connsiteY96" fmla="*/ 2157573 h 2229492"/>
              <a:gd name="connsiteX97" fmla="*/ 1676056 w 3145260"/>
              <a:gd name="connsiteY97" fmla="*/ 2178121 h 2229492"/>
              <a:gd name="connsiteX98" fmla="*/ 1645233 w 3145260"/>
              <a:gd name="connsiteY98" fmla="*/ 2188395 h 2229492"/>
              <a:gd name="connsiteX99" fmla="*/ 1542492 w 3145260"/>
              <a:gd name="connsiteY99" fmla="*/ 2229492 h 2229492"/>
              <a:gd name="connsiteX100" fmla="*/ 1326735 w 3145260"/>
              <a:gd name="connsiteY100" fmla="*/ 2208944 h 2229492"/>
              <a:gd name="connsiteX101" fmla="*/ 1265090 w 3145260"/>
              <a:gd name="connsiteY101" fmla="*/ 2188395 h 2229492"/>
              <a:gd name="connsiteX102" fmla="*/ 1203445 w 3145260"/>
              <a:gd name="connsiteY102" fmla="*/ 2167847 h 2229492"/>
              <a:gd name="connsiteX103" fmla="*/ 1172622 w 3145260"/>
              <a:gd name="connsiteY103" fmla="*/ 2157573 h 2229492"/>
              <a:gd name="connsiteX104" fmla="*/ 1131526 w 3145260"/>
              <a:gd name="connsiteY104" fmla="*/ 2147299 h 2229492"/>
              <a:gd name="connsiteX105" fmla="*/ 1100703 w 3145260"/>
              <a:gd name="connsiteY105" fmla="*/ 2137025 h 2229492"/>
              <a:gd name="connsiteX106" fmla="*/ 987687 w 3145260"/>
              <a:gd name="connsiteY106" fmla="*/ 2116476 h 2229492"/>
              <a:gd name="connsiteX107" fmla="*/ 843849 w 3145260"/>
              <a:gd name="connsiteY107" fmla="*/ 2075380 h 2229492"/>
              <a:gd name="connsiteX108" fmla="*/ 761656 w 3145260"/>
              <a:gd name="connsiteY108" fmla="*/ 2044557 h 2229492"/>
              <a:gd name="connsiteX109" fmla="*/ 730833 w 3145260"/>
              <a:gd name="connsiteY109" fmla="*/ 2013735 h 2229492"/>
              <a:gd name="connsiteX110" fmla="*/ 658914 w 3145260"/>
              <a:gd name="connsiteY110" fmla="*/ 1962364 h 2229492"/>
              <a:gd name="connsiteX111" fmla="*/ 628092 w 3145260"/>
              <a:gd name="connsiteY111" fmla="*/ 1952090 h 2229492"/>
              <a:gd name="connsiteX112" fmla="*/ 566447 w 3145260"/>
              <a:gd name="connsiteY112" fmla="*/ 1910993 h 2229492"/>
              <a:gd name="connsiteX113" fmla="*/ 535624 w 3145260"/>
              <a:gd name="connsiteY113" fmla="*/ 1890445 h 2229492"/>
              <a:gd name="connsiteX114" fmla="*/ 453431 w 3145260"/>
              <a:gd name="connsiteY114" fmla="*/ 1828800 h 2229492"/>
              <a:gd name="connsiteX115" fmla="*/ 412335 w 3145260"/>
              <a:gd name="connsiteY115" fmla="*/ 1818526 h 2229492"/>
              <a:gd name="connsiteX116" fmla="*/ 360964 w 3145260"/>
              <a:gd name="connsiteY116" fmla="*/ 1767155 h 2229492"/>
              <a:gd name="connsiteX117" fmla="*/ 340415 w 3145260"/>
              <a:gd name="connsiteY117" fmla="*/ 1746607 h 2229492"/>
              <a:gd name="connsiteX118" fmla="*/ 309593 w 3145260"/>
              <a:gd name="connsiteY118" fmla="*/ 1726058 h 2229492"/>
              <a:gd name="connsiteX119" fmla="*/ 278771 w 3145260"/>
              <a:gd name="connsiteY119" fmla="*/ 1695236 h 2229492"/>
              <a:gd name="connsiteX120" fmla="*/ 278771 w 3145260"/>
              <a:gd name="connsiteY120" fmla="*/ 1684962 h 222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3145260" h="2229492">
                <a:moveTo>
                  <a:pt x="319867" y="1726058"/>
                </a:moveTo>
                <a:lnTo>
                  <a:pt x="319867" y="1726058"/>
                </a:lnTo>
                <a:cubicBezTo>
                  <a:pt x="295894" y="1702085"/>
                  <a:pt x="273148" y="1676819"/>
                  <a:pt x="247948" y="1654139"/>
                </a:cubicBezTo>
                <a:cubicBezTo>
                  <a:pt x="238770" y="1645879"/>
                  <a:pt x="226612" y="1641496"/>
                  <a:pt x="217126" y="1633591"/>
                </a:cubicBezTo>
                <a:cubicBezTo>
                  <a:pt x="205964" y="1624289"/>
                  <a:pt x="196577" y="1613042"/>
                  <a:pt x="186303" y="1602768"/>
                </a:cubicBezTo>
                <a:cubicBezTo>
                  <a:pt x="164264" y="1536651"/>
                  <a:pt x="193307" y="1608464"/>
                  <a:pt x="145206" y="1541123"/>
                </a:cubicBezTo>
                <a:cubicBezTo>
                  <a:pt x="136304" y="1528660"/>
                  <a:pt x="133154" y="1512770"/>
                  <a:pt x="124658" y="1500027"/>
                </a:cubicBezTo>
                <a:cubicBezTo>
                  <a:pt x="105661" y="1471532"/>
                  <a:pt x="63013" y="1417834"/>
                  <a:pt x="63013" y="1417834"/>
                </a:cubicBezTo>
                <a:cubicBezTo>
                  <a:pt x="43809" y="1360220"/>
                  <a:pt x="55365" y="1397517"/>
                  <a:pt x="32191" y="1304818"/>
                </a:cubicBezTo>
                <a:cubicBezTo>
                  <a:pt x="28766" y="1291119"/>
                  <a:pt x="26383" y="1277117"/>
                  <a:pt x="21917" y="1263721"/>
                </a:cubicBezTo>
                <a:lnTo>
                  <a:pt x="11642" y="1232899"/>
                </a:lnTo>
                <a:cubicBezTo>
                  <a:pt x="-3390" y="1142705"/>
                  <a:pt x="-4364" y="1168003"/>
                  <a:pt x="11642" y="1047964"/>
                </a:cubicBezTo>
                <a:cubicBezTo>
                  <a:pt x="15011" y="1022698"/>
                  <a:pt x="34900" y="991336"/>
                  <a:pt x="52739" y="976045"/>
                </a:cubicBezTo>
                <a:cubicBezTo>
                  <a:pt x="64368" y="966077"/>
                  <a:pt x="80848" y="963614"/>
                  <a:pt x="93836" y="955496"/>
                </a:cubicBezTo>
                <a:cubicBezTo>
                  <a:pt x="108357" y="946421"/>
                  <a:pt x="122045" y="935950"/>
                  <a:pt x="134932" y="924674"/>
                </a:cubicBezTo>
                <a:cubicBezTo>
                  <a:pt x="149512" y="911917"/>
                  <a:pt x="176029" y="883577"/>
                  <a:pt x="176029" y="883577"/>
                </a:cubicBezTo>
                <a:cubicBezTo>
                  <a:pt x="179454" y="873303"/>
                  <a:pt x="182037" y="862709"/>
                  <a:pt x="186303" y="852755"/>
                </a:cubicBezTo>
                <a:cubicBezTo>
                  <a:pt x="192336" y="838677"/>
                  <a:pt x="202821" y="826434"/>
                  <a:pt x="206851" y="811658"/>
                </a:cubicBezTo>
                <a:cubicBezTo>
                  <a:pt x="213223" y="788295"/>
                  <a:pt x="213701" y="763712"/>
                  <a:pt x="217126" y="739739"/>
                </a:cubicBezTo>
                <a:cubicBezTo>
                  <a:pt x="220551" y="623299"/>
                  <a:pt x="218688" y="506582"/>
                  <a:pt x="227400" y="390418"/>
                </a:cubicBezTo>
                <a:cubicBezTo>
                  <a:pt x="230234" y="352626"/>
                  <a:pt x="254212" y="321005"/>
                  <a:pt x="268496" y="287676"/>
                </a:cubicBezTo>
                <a:cubicBezTo>
                  <a:pt x="283484" y="252704"/>
                  <a:pt x="279826" y="221903"/>
                  <a:pt x="319867" y="195209"/>
                </a:cubicBezTo>
                <a:lnTo>
                  <a:pt x="381512" y="154112"/>
                </a:lnTo>
                <a:cubicBezTo>
                  <a:pt x="391786" y="147263"/>
                  <a:pt x="400870" y="138150"/>
                  <a:pt x="412335" y="133564"/>
                </a:cubicBezTo>
                <a:lnTo>
                  <a:pt x="463705" y="113016"/>
                </a:lnTo>
                <a:cubicBezTo>
                  <a:pt x="480829" y="116441"/>
                  <a:pt x="498509" y="117768"/>
                  <a:pt x="515076" y="123290"/>
                </a:cubicBezTo>
                <a:cubicBezTo>
                  <a:pt x="541148" y="131980"/>
                  <a:pt x="564447" y="149354"/>
                  <a:pt x="586995" y="164386"/>
                </a:cubicBezTo>
                <a:cubicBezTo>
                  <a:pt x="632951" y="233320"/>
                  <a:pt x="578815" y="165783"/>
                  <a:pt x="638366" y="205483"/>
                </a:cubicBezTo>
                <a:cubicBezTo>
                  <a:pt x="650456" y="213543"/>
                  <a:pt x="656488" y="229249"/>
                  <a:pt x="669189" y="236305"/>
                </a:cubicBezTo>
                <a:cubicBezTo>
                  <a:pt x="688123" y="246824"/>
                  <a:pt x="710285" y="250005"/>
                  <a:pt x="730833" y="256854"/>
                </a:cubicBezTo>
                <a:lnTo>
                  <a:pt x="761656" y="267128"/>
                </a:lnTo>
                <a:cubicBezTo>
                  <a:pt x="785629" y="263703"/>
                  <a:pt x="810380" y="263813"/>
                  <a:pt x="833575" y="256854"/>
                </a:cubicBezTo>
                <a:cubicBezTo>
                  <a:pt x="845402" y="253306"/>
                  <a:pt x="853353" y="241827"/>
                  <a:pt x="864397" y="236305"/>
                </a:cubicBezTo>
                <a:cubicBezTo>
                  <a:pt x="874084" y="231462"/>
                  <a:pt x="884946" y="229456"/>
                  <a:pt x="895220" y="226031"/>
                </a:cubicBezTo>
                <a:cubicBezTo>
                  <a:pt x="902069" y="215757"/>
                  <a:pt x="909224" y="205680"/>
                  <a:pt x="915768" y="195209"/>
                </a:cubicBezTo>
                <a:cubicBezTo>
                  <a:pt x="926352" y="178275"/>
                  <a:pt x="935139" y="160198"/>
                  <a:pt x="946591" y="143838"/>
                </a:cubicBezTo>
                <a:cubicBezTo>
                  <a:pt x="959166" y="125873"/>
                  <a:pt x="973017" y="108767"/>
                  <a:pt x="987687" y="92467"/>
                </a:cubicBezTo>
                <a:cubicBezTo>
                  <a:pt x="1003887" y="74467"/>
                  <a:pt x="1016084" y="48754"/>
                  <a:pt x="1039058" y="41096"/>
                </a:cubicBezTo>
                <a:cubicBezTo>
                  <a:pt x="1118199" y="14716"/>
                  <a:pt x="1080592" y="28592"/>
                  <a:pt x="1152074" y="0"/>
                </a:cubicBezTo>
                <a:cubicBezTo>
                  <a:pt x="1179920" y="5569"/>
                  <a:pt x="1214111" y="5626"/>
                  <a:pt x="1234267" y="30822"/>
                </a:cubicBezTo>
                <a:cubicBezTo>
                  <a:pt x="1241032" y="39279"/>
                  <a:pt x="1238043" y="52981"/>
                  <a:pt x="1244541" y="61645"/>
                </a:cubicBezTo>
                <a:cubicBezTo>
                  <a:pt x="1259071" y="81018"/>
                  <a:pt x="1282479" y="92867"/>
                  <a:pt x="1295912" y="113016"/>
                </a:cubicBezTo>
                <a:cubicBezTo>
                  <a:pt x="1308893" y="132487"/>
                  <a:pt x="1348272" y="194025"/>
                  <a:pt x="1367831" y="215757"/>
                </a:cubicBezTo>
                <a:cubicBezTo>
                  <a:pt x="1387271" y="237357"/>
                  <a:pt x="1408928" y="256854"/>
                  <a:pt x="1429476" y="277402"/>
                </a:cubicBezTo>
                <a:cubicBezTo>
                  <a:pt x="1452198" y="300124"/>
                  <a:pt x="1462514" y="314470"/>
                  <a:pt x="1491121" y="328773"/>
                </a:cubicBezTo>
                <a:cubicBezTo>
                  <a:pt x="1500808" y="333616"/>
                  <a:pt x="1511531" y="336072"/>
                  <a:pt x="1521944" y="339047"/>
                </a:cubicBezTo>
                <a:cubicBezTo>
                  <a:pt x="1555802" y="348721"/>
                  <a:pt x="1579097" y="352532"/>
                  <a:pt x="1614411" y="359595"/>
                </a:cubicBezTo>
                <a:cubicBezTo>
                  <a:pt x="1638088" y="355649"/>
                  <a:pt x="1681585" y="351693"/>
                  <a:pt x="1706878" y="339047"/>
                </a:cubicBezTo>
                <a:cubicBezTo>
                  <a:pt x="1786545" y="299214"/>
                  <a:pt x="1691052" y="334049"/>
                  <a:pt x="1768523" y="308225"/>
                </a:cubicBezTo>
                <a:cubicBezTo>
                  <a:pt x="1789071" y="294526"/>
                  <a:pt x="1806739" y="274937"/>
                  <a:pt x="1830168" y="267128"/>
                </a:cubicBezTo>
                <a:lnTo>
                  <a:pt x="1891813" y="246580"/>
                </a:lnTo>
                <a:cubicBezTo>
                  <a:pt x="1915786" y="250005"/>
                  <a:pt x="1940537" y="249896"/>
                  <a:pt x="1963732" y="256854"/>
                </a:cubicBezTo>
                <a:cubicBezTo>
                  <a:pt x="1995038" y="266246"/>
                  <a:pt x="2006234" y="296166"/>
                  <a:pt x="2025377" y="318499"/>
                </a:cubicBezTo>
                <a:cubicBezTo>
                  <a:pt x="2034833" y="329531"/>
                  <a:pt x="2045926" y="339047"/>
                  <a:pt x="2056200" y="349321"/>
                </a:cubicBezTo>
                <a:cubicBezTo>
                  <a:pt x="2063049" y="369869"/>
                  <a:pt x="2061432" y="395650"/>
                  <a:pt x="2076748" y="410966"/>
                </a:cubicBezTo>
                <a:lnTo>
                  <a:pt x="2148667" y="482885"/>
                </a:lnTo>
                <a:cubicBezTo>
                  <a:pt x="2155516" y="489735"/>
                  <a:pt x="2160025" y="500371"/>
                  <a:pt x="2169215" y="503434"/>
                </a:cubicBezTo>
                <a:lnTo>
                  <a:pt x="2200038" y="513708"/>
                </a:lnTo>
                <a:cubicBezTo>
                  <a:pt x="2227436" y="510283"/>
                  <a:pt x="2255066" y="508373"/>
                  <a:pt x="2282231" y="503434"/>
                </a:cubicBezTo>
                <a:cubicBezTo>
                  <a:pt x="2292886" y="501497"/>
                  <a:pt x="2302399" y="495096"/>
                  <a:pt x="2313054" y="493159"/>
                </a:cubicBezTo>
                <a:cubicBezTo>
                  <a:pt x="2340219" y="488220"/>
                  <a:pt x="2367849" y="486310"/>
                  <a:pt x="2395247" y="482885"/>
                </a:cubicBezTo>
                <a:cubicBezTo>
                  <a:pt x="2432919" y="486310"/>
                  <a:pt x="2471011" y="486585"/>
                  <a:pt x="2508263" y="493159"/>
                </a:cubicBezTo>
                <a:cubicBezTo>
                  <a:pt x="2529593" y="496923"/>
                  <a:pt x="2569908" y="513708"/>
                  <a:pt x="2569908" y="513708"/>
                </a:cubicBezTo>
                <a:cubicBezTo>
                  <a:pt x="2593881" y="537681"/>
                  <a:pt x="2623021" y="557418"/>
                  <a:pt x="2641827" y="585627"/>
                </a:cubicBezTo>
                <a:cubicBezTo>
                  <a:pt x="2692839" y="662145"/>
                  <a:pt x="2627280" y="568172"/>
                  <a:pt x="2693197" y="647272"/>
                </a:cubicBezTo>
                <a:cubicBezTo>
                  <a:pt x="2701102" y="656758"/>
                  <a:pt x="2705841" y="668608"/>
                  <a:pt x="2713746" y="678094"/>
                </a:cubicBezTo>
                <a:cubicBezTo>
                  <a:pt x="2723048" y="689256"/>
                  <a:pt x="2735266" y="697755"/>
                  <a:pt x="2744568" y="708917"/>
                </a:cubicBezTo>
                <a:cubicBezTo>
                  <a:pt x="2752473" y="718403"/>
                  <a:pt x="2756913" y="730510"/>
                  <a:pt x="2765117" y="739739"/>
                </a:cubicBezTo>
                <a:cubicBezTo>
                  <a:pt x="2810013" y="790247"/>
                  <a:pt x="2865384" y="824793"/>
                  <a:pt x="2888406" y="893852"/>
                </a:cubicBezTo>
                <a:cubicBezTo>
                  <a:pt x="2900531" y="930224"/>
                  <a:pt x="2898071" y="927687"/>
                  <a:pt x="2919229" y="965771"/>
                </a:cubicBezTo>
                <a:cubicBezTo>
                  <a:pt x="2978837" y="1073067"/>
                  <a:pt x="2924384" y="979921"/>
                  <a:pt x="2970600" y="1037690"/>
                </a:cubicBezTo>
                <a:cubicBezTo>
                  <a:pt x="2978314" y="1047332"/>
                  <a:pt x="2983017" y="1059219"/>
                  <a:pt x="2991148" y="1068512"/>
                </a:cubicBezTo>
                <a:cubicBezTo>
                  <a:pt x="3007095" y="1086737"/>
                  <a:pt x="3025395" y="1102759"/>
                  <a:pt x="3042519" y="1119883"/>
                </a:cubicBezTo>
                <a:lnTo>
                  <a:pt x="3073341" y="1150705"/>
                </a:lnTo>
                <a:lnTo>
                  <a:pt x="3104164" y="1243173"/>
                </a:lnTo>
                <a:lnTo>
                  <a:pt x="3124712" y="1304818"/>
                </a:lnTo>
                <a:cubicBezTo>
                  <a:pt x="3138967" y="1390350"/>
                  <a:pt x="3132040" y="1345841"/>
                  <a:pt x="3145260" y="1438382"/>
                </a:cubicBezTo>
                <a:cubicBezTo>
                  <a:pt x="3141835" y="1469204"/>
                  <a:pt x="3143506" y="1501030"/>
                  <a:pt x="3134986" y="1530849"/>
                </a:cubicBezTo>
                <a:cubicBezTo>
                  <a:pt x="3121508" y="1578023"/>
                  <a:pt x="3082143" y="1598371"/>
                  <a:pt x="3052793" y="1633591"/>
                </a:cubicBezTo>
                <a:cubicBezTo>
                  <a:pt x="3035669" y="1654139"/>
                  <a:pt x="3017471" y="1673838"/>
                  <a:pt x="3001422" y="1695236"/>
                </a:cubicBezTo>
                <a:cubicBezTo>
                  <a:pt x="2986605" y="1714993"/>
                  <a:pt x="2960326" y="1756881"/>
                  <a:pt x="2960326" y="1756881"/>
                </a:cubicBezTo>
                <a:cubicBezTo>
                  <a:pt x="2937150" y="1849580"/>
                  <a:pt x="2930846" y="1812282"/>
                  <a:pt x="2950051" y="1869896"/>
                </a:cubicBezTo>
                <a:cubicBezTo>
                  <a:pt x="2934067" y="1981787"/>
                  <a:pt x="2952848" y="1904465"/>
                  <a:pt x="2919229" y="1982912"/>
                </a:cubicBezTo>
                <a:cubicBezTo>
                  <a:pt x="2914963" y="1992866"/>
                  <a:pt x="2915453" y="2005071"/>
                  <a:pt x="2908955" y="2013735"/>
                </a:cubicBezTo>
                <a:cubicBezTo>
                  <a:pt x="2887648" y="2042145"/>
                  <a:pt x="2857951" y="2067832"/>
                  <a:pt x="2826762" y="2085654"/>
                </a:cubicBezTo>
                <a:cubicBezTo>
                  <a:pt x="2813464" y="2093253"/>
                  <a:pt x="2799661" y="2099982"/>
                  <a:pt x="2785665" y="2106202"/>
                </a:cubicBezTo>
                <a:cubicBezTo>
                  <a:pt x="2768812" y="2113692"/>
                  <a:pt x="2752246" y="2122526"/>
                  <a:pt x="2734294" y="2126750"/>
                </a:cubicBezTo>
                <a:cubicBezTo>
                  <a:pt x="2693738" y="2136293"/>
                  <a:pt x="2611004" y="2147299"/>
                  <a:pt x="2611004" y="2147299"/>
                </a:cubicBezTo>
                <a:lnTo>
                  <a:pt x="2487714" y="2137025"/>
                </a:lnTo>
                <a:lnTo>
                  <a:pt x="2200038" y="2116476"/>
                </a:lnTo>
                <a:cubicBezTo>
                  <a:pt x="2162366" y="2109627"/>
                  <a:pt x="2124490" y="2103816"/>
                  <a:pt x="2087022" y="2095928"/>
                </a:cubicBezTo>
                <a:cubicBezTo>
                  <a:pt x="2059387" y="2090110"/>
                  <a:pt x="2032227" y="2082230"/>
                  <a:pt x="2004829" y="2075380"/>
                </a:cubicBezTo>
                <a:cubicBezTo>
                  <a:pt x="1991130" y="2071955"/>
                  <a:pt x="1977128" y="2069570"/>
                  <a:pt x="1963732" y="2065105"/>
                </a:cubicBezTo>
                <a:cubicBezTo>
                  <a:pt x="1953458" y="2061680"/>
                  <a:pt x="1943323" y="2057806"/>
                  <a:pt x="1932910" y="2054831"/>
                </a:cubicBezTo>
                <a:cubicBezTo>
                  <a:pt x="1842605" y="2029030"/>
                  <a:pt x="1934891" y="2058916"/>
                  <a:pt x="1860991" y="2034283"/>
                </a:cubicBezTo>
                <a:cubicBezTo>
                  <a:pt x="1819584" y="2061887"/>
                  <a:pt x="1790509" y="2078359"/>
                  <a:pt x="1758249" y="2126750"/>
                </a:cubicBezTo>
                <a:cubicBezTo>
                  <a:pt x="1751400" y="2137024"/>
                  <a:pt x="1748172" y="2151028"/>
                  <a:pt x="1737701" y="2157573"/>
                </a:cubicBezTo>
                <a:cubicBezTo>
                  <a:pt x="1719334" y="2169053"/>
                  <a:pt x="1696604" y="2171272"/>
                  <a:pt x="1676056" y="2178121"/>
                </a:cubicBezTo>
                <a:cubicBezTo>
                  <a:pt x="1665782" y="2181546"/>
                  <a:pt x="1655187" y="2184129"/>
                  <a:pt x="1645233" y="2188395"/>
                </a:cubicBezTo>
                <a:cubicBezTo>
                  <a:pt x="1563360" y="2223484"/>
                  <a:pt x="1598057" y="2210970"/>
                  <a:pt x="1542492" y="2229492"/>
                </a:cubicBezTo>
                <a:cubicBezTo>
                  <a:pt x="1493903" y="2226253"/>
                  <a:pt x="1388057" y="2224275"/>
                  <a:pt x="1326735" y="2208944"/>
                </a:cubicBezTo>
                <a:cubicBezTo>
                  <a:pt x="1305722" y="2203691"/>
                  <a:pt x="1285638" y="2195245"/>
                  <a:pt x="1265090" y="2188395"/>
                </a:cubicBezTo>
                <a:lnTo>
                  <a:pt x="1203445" y="2167847"/>
                </a:lnTo>
                <a:cubicBezTo>
                  <a:pt x="1193171" y="2164422"/>
                  <a:pt x="1183129" y="2160200"/>
                  <a:pt x="1172622" y="2157573"/>
                </a:cubicBezTo>
                <a:cubicBezTo>
                  <a:pt x="1158923" y="2154148"/>
                  <a:pt x="1145103" y="2151178"/>
                  <a:pt x="1131526" y="2147299"/>
                </a:cubicBezTo>
                <a:cubicBezTo>
                  <a:pt x="1121113" y="2144324"/>
                  <a:pt x="1111210" y="2139652"/>
                  <a:pt x="1100703" y="2137025"/>
                </a:cubicBezTo>
                <a:cubicBezTo>
                  <a:pt x="1071971" y="2129842"/>
                  <a:pt x="1015183" y="2121059"/>
                  <a:pt x="987687" y="2116476"/>
                </a:cubicBezTo>
                <a:cubicBezTo>
                  <a:pt x="899242" y="2086995"/>
                  <a:pt x="947066" y="2101185"/>
                  <a:pt x="843849" y="2075380"/>
                </a:cubicBezTo>
                <a:cubicBezTo>
                  <a:pt x="810758" y="2067107"/>
                  <a:pt x="790583" y="2065218"/>
                  <a:pt x="761656" y="2044557"/>
                </a:cubicBezTo>
                <a:cubicBezTo>
                  <a:pt x="749832" y="2036112"/>
                  <a:pt x="741865" y="2023191"/>
                  <a:pt x="730833" y="2013735"/>
                </a:cubicBezTo>
                <a:cubicBezTo>
                  <a:pt x="724311" y="2008145"/>
                  <a:pt x="671929" y="1968871"/>
                  <a:pt x="658914" y="1962364"/>
                </a:cubicBezTo>
                <a:cubicBezTo>
                  <a:pt x="649228" y="1957521"/>
                  <a:pt x="638366" y="1955515"/>
                  <a:pt x="628092" y="1952090"/>
                </a:cubicBezTo>
                <a:lnTo>
                  <a:pt x="566447" y="1910993"/>
                </a:lnTo>
                <a:cubicBezTo>
                  <a:pt x="556173" y="1904144"/>
                  <a:pt x="544355" y="1899177"/>
                  <a:pt x="535624" y="1890445"/>
                </a:cubicBezTo>
                <a:cubicBezTo>
                  <a:pt x="512802" y="1867622"/>
                  <a:pt x="484414" y="1836546"/>
                  <a:pt x="453431" y="1828800"/>
                </a:cubicBezTo>
                <a:lnTo>
                  <a:pt x="412335" y="1818526"/>
                </a:lnTo>
                <a:lnTo>
                  <a:pt x="360964" y="1767155"/>
                </a:lnTo>
                <a:cubicBezTo>
                  <a:pt x="354114" y="1760306"/>
                  <a:pt x="348475" y="1751980"/>
                  <a:pt x="340415" y="1746607"/>
                </a:cubicBezTo>
                <a:cubicBezTo>
                  <a:pt x="330141" y="1739757"/>
                  <a:pt x="319079" y="1733963"/>
                  <a:pt x="309593" y="1726058"/>
                </a:cubicBezTo>
                <a:cubicBezTo>
                  <a:pt x="298431" y="1716756"/>
                  <a:pt x="278771" y="1695236"/>
                  <a:pt x="278771" y="1695236"/>
                </a:cubicBezTo>
                <a:lnTo>
                  <a:pt x="278771" y="1684962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5638800" y="2768502"/>
            <a:ext cx="3352800" cy="2090647"/>
          </a:xfrm>
          <a:custGeom>
            <a:avLst/>
            <a:gdLst>
              <a:gd name="connsiteX0" fmla="*/ 123290 w 3637052"/>
              <a:gd name="connsiteY0" fmla="*/ 1140432 h 2383605"/>
              <a:gd name="connsiteX1" fmla="*/ 123290 w 3637052"/>
              <a:gd name="connsiteY1" fmla="*/ 1140432 h 2383605"/>
              <a:gd name="connsiteX2" fmla="*/ 143839 w 3637052"/>
              <a:gd name="connsiteY2" fmla="*/ 965771 h 2383605"/>
              <a:gd name="connsiteX3" fmla="*/ 154113 w 3637052"/>
              <a:gd name="connsiteY3" fmla="*/ 934949 h 2383605"/>
              <a:gd name="connsiteX4" fmla="*/ 174661 w 3637052"/>
              <a:gd name="connsiteY4" fmla="*/ 863029 h 2383605"/>
              <a:gd name="connsiteX5" fmla="*/ 184935 w 3637052"/>
              <a:gd name="connsiteY5" fmla="*/ 791110 h 2383605"/>
              <a:gd name="connsiteX6" fmla="*/ 205484 w 3637052"/>
              <a:gd name="connsiteY6" fmla="*/ 719191 h 2383605"/>
              <a:gd name="connsiteX7" fmla="*/ 215758 w 3637052"/>
              <a:gd name="connsiteY7" fmla="*/ 678095 h 2383605"/>
              <a:gd name="connsiteX8" fmla="*/ 226032 w 3637052"/>
              <a:gd name="connsiteY8" fmla="*/ 647272 h 2383605"/>
              <a:gd name="connsiteX9" fmla="*/ 256854 w 3637052"/>
              <a:gd name="connsiteY9" fmla="*/ 534256 h 2383605"/>
              <a:gd name="connsiteX10" fmla="*/ 277403 w 3637052"/>
              <a:gd name="connsiteY10" fmla="*/ 493160 h 2383605"/>
              <a:gd name="connsiteX11" fmla="*/ 297951 w 3637052"/>
              <a:gd name="connsiteY11" fmla="*/ 431515 h 2383605"/>
              <a:gd name="connsiteX12" fmla="*/ 308225 w 3637052"/>
              <a:gd name="connsiteY12" fmla="*/ 400692 h 2383605"/>
              <a:gd name="connsiteX13" fmla="*/ 328774 w 3637052"/>
              <a:gd name="connsiteY13" fmla="*/ 369870 h 2383605"/>
              <a:gd name="connsiteX14" fmla="*/ 390418 w 3637052"/>
              <a:gd name="connsiteY14" fmla="*/ 287677 h 2383605"/>
              <a:gd name="connsiteX15" fmla="*/ 421241 w 3637052"/>
              <a:gd name="connsiteY15" fmla="*/ 277402 h 2383605"/>
              <a:gd name="connsiteX16" fmla="*/ 482886 w 3637052"/>
              <a:gd name="connsiteY16" fmla="*/ 246580 h 2383605"/>
              <a:gd name="connsiteX17" fmla="*/ 513708 w 3637052"/>
              <a:gd name="connsiteY17" fmla="*/ 226032 h 2383605"/>
              <a:gd name="connsiteX18" fmla="*/ 554805 w 3637052"/>
              <a:gd name="connsiteY18" fmla="*/ 215758 h 2383605"/>
              <a:gd name="connsiteX19" fmla="*/ 585627 w 3637052"/>
              <a:gd name="connsiteY19" fmla="*/ 205483 h 2383605"/>
              <a:gd name="connsiteX20" fmla="*/ 626724 w 3637052"/>
              <a:gd name="connsiteY20" fmla="*/ 195209 h 2383605"/>
              <a:gd name="connsiteX21" fmla="*/ 667821 w 3637052"/>
              <a:gd name="connsiteY21" fmla="*/ 174661 h 2383605"/>
              <a:gd name="connsiteX22" fmla="*/ 698643 w 3637052"/>
              <a:gd name="connsiteY22" fmla="*/ 154113 h 2383605"/>
              <a:gd name="connsiteX23" fmla="*/ 739740 w 3637052"/>
              <a:gd name="connsiteY23" fmla="*/ 143838 h 2383605"/>
              <a:gd name="connsiteX24" fmla="*/ 801385 w 3637052"/>
              <a:gd name="connsiteY24" fmla="*/ 102742 h 2383605"/>
              <a:gd name="connsiteX25" fmla="*/ 883578 w 3637052"/>
              <a:gd name="connsiteY25" fmla="*/ 71919 h 2383605"/>
              <a:gd name="connsiteX26" fmla="*/ 986320 w 3637052"/>
              <a:gd name="connsiteY26" fmla="*/ 41097 h 2383605"/>
              <a:gd name="connsiteX27" fmla="*/ 1058239 w 3637052"/>
              <a:gd name="connsiteY27" fmla="*/ 51371 h 2383605"/>
              <a:gd name="connsiteX28" fmla="*/ 1119884 w 3637052"/>
              <a:gd name="connsiteY28" fmla="*/ 61645 h 2383605"/>
              <a:gd name="connsiteX29" fmla="*/ 1243174 w 3637052"/>
              <a:gd name="connsiteY29" fmla="*/ 71919 h 2383605"/>
              <a:gd name="connsiteX30" fmla="*/ 1541124 w 3637052"/>
              <a:gd name="connsiteY30" fmla="*/ 71919 h 2383605"/>
              <a:gd name="connsiteX31" fmla="*/ 1582221 w 3637052"/>
              <a:gd name="connsiteY31" fmla="*/ 61645 h 2383605"/>
              <a:gd name="connsiteX32" fmla="*/ 1643866 w 3637052"/>
              <a:gd name="connsiteY32" fmla="*/ 41097 h 2383605"/>
              <a:gd name="connsiteX33" fmla="*/ 1674688 w 3637052"/>
              <a:gd name="connsiteY33" fmla="*/ 30823 h 2383605"/>
              <a:gd name="connsiteX34" fmla="*/ 1787704 w 3637052"/>
              <a:gd name="connsiteY34" fmla="*/ 0 h 2383605"/>
              <a:gd name="connsiteX35" fmla="*/ 1941816 w 3637052"/>
              <a:gd name="connsiteY35" fmla="*/ 10274 h 2383605"/>
              <a:gd name="connsiteX36" fmla="*/ 2003461 w 3637052"/>
              <a:gd name="connsiteY36" fmla="*/ 30823 h 2383605"/>
              <a:gd name="connsiteX37" fmla="*/ 2034284 w 3637052"/>
              <a:gd name="connsiteY37" fmla="*/ 41097 h 2383605"/>
              <a:gd name="connsiteX38" fmla="*/ 2075380 w 3637052"/>
              <a:gd name="connsiteY38" fmla="*/ 61645 h 2383605"/>
              <a:gd name="connsiteX39" fmla="*/ 2126751 w 3637052"/>
              <a:gd name="connsiteY39" fmla="*/ 71919 h 2383605"/>
              <a:gd name="connsiteX40" fmla="*/ 2178122 w 3637052"/>
              <a:gd name="connsiteY40" fmla="*/ 92468 h 2383605"/>
              <a:gd name="connsiteX41" fmla="*/ 2291138 w 3637052"/>
              <a:gd name="connsiteY41" fmla="*/ 113016 h 2383605"/>
              <a:gd name="connsiteX42" fmla="*/ 2342508 w 3637052"/>
              <a:gd name="connsiteY42" fmla="*/ 123290 h 2383605"/>
              <a:gd name="connsiteX43" fmla="*/ 2404153 w 3637052"/>
              <a:gd name="connsiteY43" fmla="*/ 133564 h 2383605"/>
              <a:gd name="connsiteX44" fmla="*/ 2506895 w 3637052"/>
              <a:gd name="connsiteY44" fmla="*/ 154113 h 2383605"/>
              <a:gd name="connsiteX45" fmla="*/ 2568540 w 3637052"/>
              <a:gd name="connsiteY45" fmla="*/ 174661 h 2383605"/>
              <a:gd name="connsiteX46" fmla="*/ 2671281 w 3637052"/>
              <a:gd name="connsiteY46" fmla="*/ 195209 h 2383605"/>
              <a:gd name="connsiteX47" fmla="*/ 2753475 w 3637052"/>
              <a:gd name="connsiteY47" fmla="*/ 215758 h 2383605"/>
              <a:gd name="connsiteX48" fmla="*/ 2794571 w 3637052"/>
              <a:gd name="connsiteY48" fmla="*/ 226032 h 2383605"/>
              <a:gd name="connsiteX49" fmla="*/ 2835668 w 3637052"/>
              <a:gd name="connsiteY49" fmla="*/ 236306 h 2383605"/>
              <a:gd name="connsiteX50" fmla="*/ 2969232 w 3637052"/>
              <a:gd name="connsiteY50" fmla="*/ 205483 h 2383605"/>
              <a:gd name="connsiteX51" fmla="*/ 3010329 w 3637052"/>
              <a:gd name="connsiteY51" fmla="*/ 184935 h 2383605"/>
              <a:gd name="connsiteX52" fmla="*/ 3051425 w 3637052"/>
              <a:gd name="connsiteY52" fmla="*/ 154113 h 2383605"/>
              <a:gd name="connsiteX53" fmla="*/ 3082248 w 3637052"/>
              <a:gd name="connsiteY53" fmla="*/ 143838 h 2383605"/>
              <a:gd name="connsiteX54" fmla="*/ 3123344 w 3637052"/>
              <a:gd name="connsiteY54" fmla="*/ 123290 h 2383605"/>
              <a:gd name="connsiteX55" fmla="*/ 3195263 w 3637052"/>
              <a:gd name="connsiteY55" fmla="*/ 102742 h 2383605"/>
              <a:gd name="connsiteX56" fmla="*/ 3267183 w 3637052"/>
              <a:gd name="connsiteY56" fmla="*/ 113016 h 2383605"/>
              <a:gd name="connsiteX57" fmla="*/ 3308279 w 3637052"/>
              <a:gd name="connsiteY57" fmla="*/ 133564 h 2383605"/>
              <a:gd name="connsiteX58" fmla="*/ 3369924 w 3637052"/>
              <a:gd name="connsiteY58" fmla="*/ 205483 h 2383605"/>
              <a:gd name="connsiteX59" fmla="*/ 3390472 w 3637052"/>
              <a:gd name="connsiteY59" fmla="*/ 246580 h 2383605"/>
              <a:gd name="connsiteX60" fmla="*/ 3411021 w 3637052"/>
              <a:gd name="connsiteY60" fmla="*/ 277402 h 2383605"/>
              <a:gd name="connsiteX61" fmla="*/ 3441843 w 3637052"/>
              <a:gd name="connsiteY61" fmla="*/ 349322 h 2383605"/>
              <a:gd name="connsiteX62" fmla="*/ 3462391 w 3637052"/>
              <a:gd name="connsiteY62" fmla="*/ 400692 h 2383605"/>
              <a:gd name="connsiteX63" fmla="*/ 3482940 w 3637052"/>
              <a:gd name="connsiteY63" fmla="*/ 441789 h 2383605"/>
              <a:gd name="connsiteX64" fmla="*/ 3503488 w 3637052"/>
              <a:gd name="connsiteY64" fmla="*/ 523982 h 2383605"/>
              <a:gd name="connsiteX65" fmla="*/ 3513762 w 3637052"/>
              <a:gd name="connsiteY65" fmla="*/ 554805 h 2383605"/>
              <a:gd name="connsiteX66" fmla="*/ 3524036 w 3637052"/>
              <a:gd name="connsiteY66" fmla="*/ 636998 h 2383605"/>
              <a:gd name="connsiteX67" fmla="*/ 3544585 w 3637052"/>
              <a:gd name="connsiteY67" fmla="*/ 811659 h 2383605"/>
              <a:gd name="connsiteX68" fmla="*/ 3554859 w 3637052"/>
              <a:gd name="connsiteY68" fmla="*/ 842481 h 2383605"/>
              <a:gd name="connsiteX69" fmla="*/ 3565133 w 3637052"/>
              <a:gd name="connsiteY69" fmla="*/ 904126 h 2383605"/>
              <a:gd name="connsiteX70" fmla="*/ 3585681 w 3637052"/>
              <a:gd name="connsiteY70" fmla="*/ 965771 h 2383605"/>
              <a:gd name="connsiteX71" fmla="*/ 3606230 w 3637052"/>
              <a:gd name="connsiteY71" fmla="*/ 1058238 h 2383605"/>
              <a:gd name="connsiteX72" fmla="*/ 3626778 w 3637052"/>
              <a:gd name="connsiteY72" fmla="*/ 1191802 h 2383605"/>
              <a:gd name="connsiteX73" fmla="*/ 3637052 w 3637052"/>
              <a:gd name="connsiteY73" fmla="*/ 1438382 h 2383605"/>
              <a:gd name="connsiteX74" fmla="*/ 3626778 w 3637052"/>
              <a:gd name="connsiteY74" fmla="*/ 1654140 h 2383605"/>
              <a:gd name="connsiteX75" fmla="*/ 3606230 w 3637052"/>
              <a:gd name="connsiteY75" fmla="*/ 1715784 h 2383605"/>
              <a:gd name="connsiteX76" fmla="*/ 3585681 w 3637052"/>
              <a:gd name="connsiteY76" fmla="*/ 1787704 h 2383605"/>
              <a:gd name="connsiteX77" fmla="*/ 3575407 w 3637052"/>
              <a:gd name="connsiteY77" fmla="*/ 1828800 h 2383605"/>
              <a:gd name="connsiteX78" fmla="*/ 3554859 w 3637052"/>
              <a:gd name="connsiteY78" fmla="*/ 1859623 h 2383605"/>
              <a:gd name="connsiteX79" fmla="*/ 3513762 w 3637052"/>
              <a:gd name="connsiteY79" fmla="*/ 1952090 h 2383605"/>
              <a:gd name="connsiteX80" fmla="*/ 3452117 w 3637052"/>
              <a:gd name="connsiteY80" fmla="*/ 2013735 h 2383605"/>
              <a:gd name="connsiteX81" fmla="*/ 3441843 w 3637052"/>
              <a:gd name="connsiteY81" fmla="*/ 2044558 h 2383605"/>
              <a:gd name="connsiteX82" fmla="*/ 3421295 w 3637052"/>
              <a:gd name="connsiteY82" fmla="*/ 2075380 h 2383605"/>
              <a:gd name="connsiteX83" fmla="*/ 3318553 w 3637052"/>
              <a:gd name="connsiteY83" fmla="*/ 2167847 h 2383605"/>
              <a:gd name="connsiteX84" fmla="*/ 3277457 w 3637052"/>
              <a:gd name="connsiteY84" fmla="*/ 2188396 h 2383605"/>
              <a:gd name="connsiteX85" fmla="*/ 3215812 w 3637052"/>
              <a:gd name="connsiteY85" fmla="*/ 2208944 h 2383605"/>
              <a:gd name="connsiteX86" fmla="*/ 3174715 w 3637052"/>
              <a:gd name="connsiteY86" fmla="*/ 2229492 h 2383605"/>
              <a:gd name="connsiteX87" fmla="*/ 3143893 w 3637052"/>
              <a:gd name="connsiteY87" fmla="*/ 2250041 h 2383605"/>
              <a:gd name="connsiteX88" fmla="*/ 3102796 w 3637052"/>
              <a:gd name="connsiteY88" fmla="*/ 2260315 h 2383605"/>
              <a:gd name="connsiteX89" fmla="*/ 3071974 w 3637052"/>
              <a:gd name="connsiteY89" fmla="*/ 2270589 h 2383605"/>
              <a:gd name="connsiteX90" fmla="*/ 3030877 w 3637052"/>
              <a:gd name="connsiteY90" fmla="*/ 2280863 h 2383605"/>
              <a:gd name="connsiteX91" fmla="*/ 2958958 w 3637052"/>
              <a:gd name="connsiteY91" fmla="*/ 2301411 h 2383605"/>
              <a:gd name="connsiteX92" fmla="*/ 2887039 w 3637052"/>
              <a:gd name="connsiteY92" fmla="*/ 2311686 h 2383605"/>
              <a:gd name="connsiteX93" fmla="*/ 2856216 w 3637052"/>
              <a:gd name="connsiteY93" fmla="*/ 2321960 h 2383605"/>
              <a:gd name="connsiteX94" fmla="*/ 2774023 w 3637052"/>
              <a:gd name="connsiteY94" fmla="*/ 2342508 h 2383605"/>
              <a:gd name="connsiteX95" fmla="*/ 2712378 w 3637052"/>
              <a:gd name="connsiteY95" fmla="*/ 2363056 h 2383605"/>
              <a:gd name="connsiteX96" fmla="*/ 2640459 w 3637052"/>
              <a:gd name="connsiteY96" fmla="*/ 2383605 h 2383605"/>
              <a:gd name="connsiteX97" fmla="*/ 2352783 w 3637052"/>
              <a:gd name="connsiteY97" fmla="*/ 2373331 h 2383605"/>
              <a:gd name="connsiteX98" fmla="*/ 2178122 w 3637052"/>
              <a:gd name="connsiteY98" fmla="*/ 2342508 h 2383605"/>
              <a:gd name="connsiteX99" fmla="*/ 2054832 w 3637052"/>
              <a:gd name="connsiteY99" fmla="*/ 2332234 h 2383605"/>
              <a:gd name="connsiteX100" fmla="*/ 2003461 w 3637052"/>
              <a:gd name="connsiteY100" fmla="*/ 2321960 h 2383605"/>
              <a:gd name="connsiteX101" fmla="*/ 1962365 w 3637052"/>
              <a:gd name="connsiteY101" fmla="*/ 2311686 h 2383605"/>
              <a:gd name="connsiteX102" fmla="*/ 1900720 w 3637052"/>
              <a:gd name="connsiteY102" fmla="*/ 2301411 h 2383605"/>
              <a:gd name="connsiteX103" fmla="*/ 1777430 w 3637052"/>
              <a:gd name="connsiteY103" fmla="*/ 2270589 h 2383605"/>
              <a:gd name="connsiteX104" fmla="*/ 1695236 w 3637052"/>
              <a:gd name="connsiteY104" fmla="*/ 2250041 h 2383605"/>
              <a:gd name="connsiteX105" fmla="*/ 1654140 w 3637052"/>
              <a:gd name="connsiteY105" fmla="*/ 2239766 h 2383605"/>
              <a:gd name="connsiteX106" fmla="*/ 1602769 w 3637052"/>
              <a:gd name="connsiteY106" fmla="*/ 2219218 h 2383605"/>
              <a:gd name="connsiteX107" fmla="*/ 1479479 w 3637052"/>
              <a:gd name="connsiteY107" fmla="*/ 2178122 h 2383605"/>
              <a:gd name="connsiteX108" fmla="*/ 1376738 w 3637052"/>
              <a:gd name="connsiteY108" fmla="*/ 2157573 h 2383605"/>
              <a:gd name="connsiteX109" fmla="*/ 1273996 w 3637052"/>
              <a:gd name="connsiteY109" fmla="*/ 2126751 h 2383605"/>
              <a:gd name="connsiteX110" fmla="*/ 1243174 w 3637052"/>
              <a:gd name="connsiteY110" fmla="*/ 2116477 h 2383605"/>
              <a:gd name="connsiteX111" fmla="*/ 1171254 w 3637052"/>
              <a:gd name="connsiteY111" fmla="*/ 2106202 h 2383605"/>
              <a:gd name="connsiteX112" fmla="*/ 1037690 w 3637052"/>
              <a:gd name="connsiteY112" fmla="*/ 2075380 h 2383605"/>
              <a:gd name="connsiteX113" fmla="*/ 770562 w 3637052"/>
              <a:gd name="connsiteY113" fmla="*/ 2085654 h 2383605"/>
              <a:gd name="connsiteX114" fmla="*/ 739740 w 3637052"/>
              <a:gd name="connsiteY114" fmla="*/ 2095928 h 2383605"/>
              <a:gd name="connsiteX115" fmla="*/ 503434 w 3637052"/>
              <a:gd name="connsiteY115" fmla="*/ 2075380 h 2383605"/>
              <a:gd name="connsiteX116" fmla="*/ 441789 w 3637052"/>
              <a:gd name="connsiteY116" fmla="*/ 2054832 h 2383605"/>
              <a:gd name="connsiteX117" fmla="*/ 410967 w 3637052"/>
              <a:gd name="connsiteY117" fmla="*/ 2044558 h 2383605"/>
              <a:gd name="connsiteX118" fmla="*/ 369870 w 3637052"/>
              <a:gd name="connsiteY118" fmla="*/ 2024009 h 2383605"/>
              <a:gd name="connsiteX119" fmla="*/ 339048 w 3637052"/>
              <a:gd name="connsiteY119" fmla="*/ 2003461 h 2383605"/>
              <a:gd name="connsiteX120" fmla="*/ 318499 w 3637052"/>
              <a:gd name="connsiteY120" fmla="*/ 1982913 h 2383605"/>
              <a:gd name="connsiteX121" fmla="*/ 287677 w 3637052"/>
              <a:gd name="connsiteY121" fmla="*/ 1972638 h 2383605"/>
              <a:gd name="connsiteX122" fmla="*/ 267129 w 3637052"/>
              <a:gd name="connsiteY122" fmla="*/ 1941816 h 2383605"/>
              <a:gd name="connsiteX123" fmla="*/ 236306 w 3637052"/>
              <a:gd name="connsiteY123" fmla="*/ 1910993 h 2383605"/>
              <a:gd name="connsiteX124" fmla="*/ 226032 w 3637052"/>
              <a:gd name="connsiteY124" fmla="*/ 1880171 h 2383605"/>
              <a:gd name="connsiteX125" fmla="*/ 195209 w 3637052"/>
              <a:gd name="connsiteY125" fmla="*/ 1859623 h 2383605"/>
              <a:gd name="connsiteX126" fmla="*/ 174661 w 3637052"/>
              <a:gd name="connsiteY126" fmla="*/ 1839074 h 2383605"/>
              <a:gd name="connsiteX127" fmla="*/ 154113 w 3637052"/>
              <a:gd name="connsiteY127" fmla="*/ 1787704 h 2383605"/>
              <a:gd name="connsiteX128" fmla="*/ 113016 w 3637052"/>
              <a:gd name="connsiteY128" fmla="*/ 1705510 h 2383605"/>
              <a:gd name="connsiteX129" fmla="*/ 102742 w 3637052"/>
              <a:gd name="connsiteY129" fmla="*/ 1674688 h 2383605"/>
              <a:gd name="connsiteX130" fmla="*/ 51371 w 3637052"/>
              <a:gd name="connsiteY130" fmla="*/ 1613043 h 2383605"/>
              <a:gd name="connsiteX131" fmla="*/ 20549 w 3637052"/>
              <a:gd name="connsiteY131" fmla="*/ 1510301 h 2383605"/>
              <a:gd name="connsiteX132" fmla="*/ 0 w 3637052"/>
              <a:gd name="connsiteY132" fmla="*/ 1479479 h 2383605"/>
              <a:gd name="connsiteX133" fmla="*/ 30823 w 3637052"/>
              <a:gd name="connsiteY133" fmla="*/ 1294544 h 2383605"/>
              <a:gd name="connsiteX134" fmla="*/ 51371 w 3637052"/>
              <a:gd name="connsiteY134" fmla="*/ 1263722 h 2383605"/>
              <a:gd name="connsiteX135" fmla="*/ 61645 w 3637052"/>
              <a:gd name="connsiteY135" fmla="*/ 1232899 h 2383605"/>
              <a:gd name="connsiteX136" fmla="*/ 82194 w 3637052"/>
              <a:gd name="connsiteY136" fmla="*/ 1202077 h 2383605"/>
              <a:gd name="connsiteX137" fmla="*/ 123290 w 3637052"/>
              <a:gd name="connsiteY137" fmla="*/ 1140432 h 238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3637052" h="2383605">
                <a:moveTo>
                  <a:pt x="123290" y="1140432"/>
                </a:moveTo>
                <a:lnTo>
                  <a:pt x="123290" y="1140432"/>
                </a:lnTo>
                <a:cubicBezTo>
                  <a:pt x="128539" y="1082700"/>
                  <a:pt x="131153" y="1022859"/>
                  <a:pt x="143839" y="965771"/>
                </a:cubicBezTo>
                <a:cubicBezTo>
                  <a:pt x="146188" y="955199"/>
                  <a:pt x="151138" y="945362"/>
                  <a:pt x="154113" y="934949"/>
                </a:cubicBezTo>
                <a:cubicBezTo>
                  <a:pt x="179917" y="844635"/>
                  <a:pt x="150025" y="936938"/>
                  <a:pt x="174661" y="863029"/>
                </a:cubicBezTo>
                <a:cubicBezTo>
                  <a:pt x="178086" y="839056"/>
                  <a:pt x="180603" y="814936"/>
                  <a:pt x="184935" y="791110"/>
                </a:cubicBezTo>
                <a:cubicBezTo>
                  <a:pt x="192966" y="746941"/>
                  <a:pt x="194479" y="757708"/>
                  <a:pt x="205484" y="719191"/>
                </a:cubicBezTo>
                <a:cubicBezTo>
                  <a:pt x="209363" y="705614"/>
                  <a:pt x="211879" y="691672"/>
                  <a:pt x="215758" y="678095"/>
                </a:cubicBezTo>
                <a:cubicBezTo>
                  <a:pt x="218733" y="667682"/>
                  <a:pt x="223182" y="657720"/>
                  <a:pt x="226032" y="647272"/>
                </a:cubicBezTo>
                <a:cubicBezTo>
                  <a:pt x="229957" y="632878"/>
                  <a:pt x="245032" y="561841"/>
                  <a:pt x="256854" y="534256"/>
                </a:cubicBezTo>
                <a:cubicBezTo>
                  <a:pt x="262887" y="520179"/>
                  <a:pt x="271715" y="507380"/>
                  <a:pt x="277403" y="493160"/>
                </a:cubicBezTo>
                <a:cubicBezTo>
                  <a:pt x="285447" y="473049"/>
                  <a:pt x="291102" y="452063"/>
                  <a:pt x="297951" y="431515"/>
                </a:cubicBezTo>
                <a:cubicBezTo>
                  <a:pt x="301376" y="421241"/>
                  <a:pt x="302217" y="409703"/>
                  <a:pt x="308225" y="400692"/>
                </a:cubicBezTo>
                <a:cubicBezTo>
                  <a:pt x="315075" y="390418"/>
                  <a:pt x="322648" y="380591"/>
                  <a:pt x="328774" y="369870"/>
                </a:cubicBezTo>
                <a:cubicBezTo>
                  <a:pt x="353714" y="326225"/>
                  <a:pt x="343895" y="320908"/>
                  <a:pt x="390418" y="287677"/>
                </a:cubicBezTo>
                <a:cubicBezTo>
                  <a:pt x="399231" y="281382"/>
                  <a:pt x="411554" y="282245"/>
                  <a:pt x="421241" y="277402"/>
                </a:cubicBezTo>
                <a:cubicBezTo>
                  <a:pt x="500901" y="237571"/>
                  <a:pt x="405417" y="272402"/>
                  <a:pt x="482886" y="246580"/>
                </a:cubicBezTo>
                <a:cubicBezTo>
                  <a:pt x="493160" y="239731"/>
                  <a:pt x="502359" y="230896"/>
                  <a:pt x="513708" y="226032"/>
                </a:cubicBezTo>
                <a:cubicBezTo>
                  <a:pt x="526687" y="220470"/>
                  <a:pt x="541228" y="219637"/>
                  <a:pt x="554805" y="215758"/>
                </a:cubicBezTo>
                <a:cubicBezTo>
                  <a:pt x="565218" y="212783"/>
                  <a:pt x="575214" y="208458"/>
                  <a:pt x="585627" y="205483"/>
                </a:cubicBezTo>
                <a:cubicBezTo>
                  <a:pt x="599204" y="201604"/>
                  <a:pt x="613502" y="200167"/>
                  <a:pt x="626724" y="195209"/>
                </a:cubicBezTo>
                <a:cubicBezTo>
                  <a:pt x="641065" y="189831"/>
                  <a:pt x="654523" y="182260"/>
                  <a:pt x="667821" y="174661"/>
                </a:cubicBezTo>
                <a:cubicBezTo>
                  <a:pt x="678542" y="168535"/>
                  <a:pt x="687294" y="158977"/>
                  <a:pt x="698643" y="154113"/>
                </a:cubicBezTo>
                <a:cubicBezTo>
                  <a:pt x="711622" y="148551"/>
                  <a:pt x="726041" y="147263"/>
                  <a:pt x="739740" y="143838"/>
                </a:cubicBezTo>
                <a:cubicBezTo>
                  <a:pt x="760288" y="130139"/>
                  <a:pt x="777956" y="110552"/>
                  <a:pt x="801385" y="102742"/>
                </a:cubicBezTo>
                <a:cubicBezTo>
                  <a:pt x="892995" y="72205"/>
                  <a:pt x="748428" y="121065"/>
                  <a:pt x="883578" y="71919"/>
                </a:cubicBezTo>
                <a:cubicBezTo>
                  <a:pt x="938604" y="51909"/>
                  <a:pt x="937258" y="53362"/>
                  <a:pt x="986320" y="41097"/>
                </a:cubicBezTo>
                <a:lnTo>
                  <a:pt x="1058239" y="51371"/>
                </a:lnTo>
                <a:cubicBezTo>
                  <a:pt x="1078829" y="54539"/>
                  <a:pt x="1099180" y="59345"/>
                  <a:pt x="1119884" y="61645"/>
                </a:cubicBezTo>
                <a:cubicBezTo>
                  <a:pt x="1160871" y="66199"/>
                  <a:pt x="1202077" y="68494"/>
                  <a:pt x="1243174" y="71919"/>
                </a:cubicBezTo>
                <a:cubicBezTo>
                  <a:pt x="1369066" y="97097"/>
                  <a:pt x="1306047" y="88710"/>
                  <a:pt x="1541124" y="71919"/>
                </a:cubicBezTo>
                <a:cubicBezTo>
                  <a:pt x="1555209" y="70913"/>
                  <a:pt x="1568696" y="65702"/>
                  <a:pt x="1582221" y="61645"/>
                </a:cubicBezTo>
                <a:cubicBezTo>
                  <a:pt x="1602967" y="55421"/>
                  <a:pt x="1623318" y="47946"/>
                  <a:pt x="1643866" y="41097"/>
                </a:cubicBezTo>
                <a:cubicBezTo>
                  <a:pt x="1654140" y="37672"/>
                  <a:pt x="1664182" y="33450"/>
                  <a:pt x="1674688" y="30823"/>
                </a:cubicBezTo>
                <a:cubicBezTo>
                  <a:pt x="1767388" y="7647"/>
                  <a:pt x="1730089" y="19204"/>
                  <a:pt x="1787704" y="0"/>
                </a:cubicBezTo>
                <a:cubicBezTo>
                  <a:pt x="1839075" y="3425"/>
                  <a:pt x="1890849" y="2993"/>
                  <a:pt x="1941816" y="10274"/>
                </a:cubicBezTo>
                <a:cubicBezTo>
                  <a:pt x="1963258" y="13337"/>
                  <a:pt x="1982913" y="23973"/>
                  <a:pt x="2003461" y="30823"/>
                </a:cubicBezTo>
                <a:cubicBezTo>
                  <a:pt x="2013735" y="34248"/>
                  <a:pt x="2024597" y="36254"/>
                  <a:pt x="2034284" y="41097"/>
                </a:cubicBezTo>
                <a:cubicBezTo>
                  <a:pt x="2047983" y="47946"/>
                  <a:pt x="2060850" y="56802"/>
                  <a:pt x="2075380" y="61645"/>
                </a:cubicBezTo>
                <a:cubicBezTo>
                  <a:pt x="2091947" y="67167"/>
                  <a:pt x="2109627" y="68494"/>
                  <a:pt x="2126751" y="71919"/>
                </a:cubicBezTo>
                <a:cubicBezTo>
                  <a:pt x="2143875" y="78769"/>
                  <a:pt x="2160457" y="87168"/>
                  <a:pt x="2178122" y="92468"/>
                </a:cubicBezTo>
                <a:cubicBezTo>
                  <a:pt x="2197642" y="98324"/>
                  <a:pt x="2274631" y="110015"/>
                  <a:pt x="2291138" y="113016"/>
                </a:cubicBezTo>
                <a:cubicBezTo>
                  <a:pt x="2308319" y="116140"/>
                  <a:pt x="2325327" y="120166"/>
                  <a:pt x="2342508" y="123290"/>
                </a:cubicBezTo>
                <a:cubicBezTo>
                  <a:pt x="2363004" y="127016"/>
                  <a:pt x="2383678" y="129725"/>
                  <a:pt x="2404153" y="133564"/>
                </a:cubicBezTo>
                <a:cubicBezTo>
                  <a:pt x="2438480" y="140000"/>
                  <a:pt x="2473762" y="143069"/>
                  <a:pt x="2506895" y="154113"/>
                </a:cubicBezTo>
                <a:cubicBezTo>
                  <a:pt x="2527443" y="160962"/>
                  <a:pt x="2547527" y="169408"/>
                  <a:pt x="2568540" y="174661"/>
                </a:cubicBezTo>
                <a:cubicBezTo>
                  <a:pt x="2602422" y="183132"/>
                  <a:pt x="2637399" y="186738"/>
                  <a:pt x="2671281" y="195209"/>
                </a:cubicBezTo>
                <a:lnTo>
                  <a:pt x="2753475" y="215758"/>
                </a:lnTo>
                <a:lnTo>
                  <a:pt x="2794571" y="226032"/>
                </a:lnTo>
                <a:lnTo>
                  <a:pt x="2835668" y="236306"/>
                </a:lnTo>
                <a:cubicBezTo>
                  <a:pt x="2884885" y="229275"/>
                  <a:pt x="2924098" y="228050"/>
                  <a:pt x="2969232" y="205483"/>
                </a:cubicBezTo>
                <a:cubicBezTo>
                  <a:pt x="2982931" y="198634"/>
                  <a:pt x="2997341" y="193052"/>
                  <a:pt x="3010329" y="184935"/>
                </a:cubicBezTo>
                <a:cubicBezTo>
                  <a:pt x="3024850" y="175860"/>
                  <a:pt x="3036558" y="162609"/>
                  <a:pt x="3051425" y="154113"/>
                </a:cubicBezTo>
                <a:cubicBezTo>
                  <a:pt x="3060828" y="148740"/>
                  <a:pt x="3072294" y="148104"/>
                  <a:pt x="3082248" y="143838"/>
                </a:cubicBezTo>
                <a:cubicBezTo>
                  <a:pt x="3096325" y="137805"/>
                  <a:pt x="3109267" y="129323"/>
                  <a:pt x="3123344" y="123290"/>
                </a:cubicBezTo>
                <a:cubicBezTo>
                  <a:pt x="3143977" y="114447"/>
                  <a:pt x="3174411" y="107955"/>
                  <a:pt x="3195263" y="102742"/>
                </a:cubicBezTo>
                <a:cubicBezTo>
                  <a:pt x="3219236" y="106167"/>
                  <a:pt x="3243820" y="106644"/>
                  <a:pt x="3267183" y="113016"/>
                </a:cubicBezTo>
                <a:cubicBezTo>
                  <a:pt x="3281959" y="117046"/>
                  <a:pt x="3296027" y="124375"/>
                  <a:pt x="3308279" y="133564"/>
                </a:cubicBezTo>
                <a:cubicBezTo>
                  <a:pt x="3333375" y="152386"/>
                  <a:pt x="3354393" y="178304"/>
                  <a:pt x="3369924" y="205483"/>
                </a:cubicBezTo>
                <a:cubicBezTo>
                  <a:pt x="3377523" y="218781"/>
                  <a:pt x="3382873" y="233282"/>
                  <a:pt x="3390472" y="246580"/>
                </a:cubicBezTo>
                <a:cubicBezTo>
                  <a:pt x="3396598" y="257301"/>
                  <a:pt x="3404171" y="267128"/>
                  <a:pt x="3411021" y="277402"/>
                </a:cubicBezTo>
                <a:cubicBezTo>
                  <a:pt x="3432122" y="340707"/>
                  <a:pt x="3407990" y="273151"/>
                  <a:pt x="3441843" y="349322"/>
                </a:cubicBezTo>
                <a:cubicBezTo>
                  <a:pt x="3449333" y="366175"/>
                  <a:pt x="3454901" y="383839"/>
                  <a:pt x="3462391" y="400692"/>
                </a:cubicBezTo>
                <a:cubicBezTo>
                  <a:pt x="3468611" y="414688"/>
                  <a:pt x="3476907" y="427711"/>
                  <a:pt x="3482940" y="441789"/>
                </a:cubicBezTo>
                <a:cubicBezTo>
                  <a:pt x="3497031" y="474667"/>
                  <a:pt x="3493840" y="485390"/>
                  <a:pt x="3503488" y="523982"/>
                </a:cubicBezTo>
                <a:cubicBezTo>
                  <a:pt x="3506115" y="534489"/>
                  <a:pt x="3510337" y="544531"/>
                  <a:pt x="3513762" y="554805"/>
                </a:cubicBezTo>
                <a:cubicBezTo>
                  <a:pt x="3517187" y="582203"/>
                  <a:pt x="3521145" y="609539"/>
                  <a:pt x="3524036" y="636998"/>
                </a:cubicBezTo>
                <a:cubicBezTo>
                  <a:pt x="3530859" y="701814"/>
                  <a:pt x="3531032" y="750670"/>
                  <a:pt x="3544585" y="811659"/>
                </a:cubicBezTo>
                <a:cubicBezTo>
                  <a:pt x="3546934" y="822231"/>
                  <a:pt x="3551434" y="832207"/>
                  <a:pt x="3554859" y="842481"/>
                </a:cubicBezTo>
                <a:cubicBezTo>
                  <a:pt x="3558284" y="863029"/>
                  <a:pt x="3560081" y="883916"/>
                  <a:pt x="3565133" y="904126"/>
                </a:cubicBezTo>
                <a:cubicBezTo>
                  <a:pt x="3570386" y="925139"/>
                  <a:pt x="3582120" y="944406"/>
                  <a:pt x="3585681" y="965771"/>
                </a:cubicBezTo>
                <a:cubicBezTo>
                  <a:pt x="3597737" y="1038098"/>
                  <a:pt x="3589368" y="1007653"/>
                  <a:pt x="3606230" y="1058238"/>
                </a:cubicBezTo>
                <a:cubicBezTo>
                  <a:pt x="3610310" y="1082717"/>
                  <a:pt x="3625386" y="1170232"/>
                  <a:pt x="3626778" y="1191802"/>
                </a:cubicBezTo>
                <a:cubicBezTo>
                  <a:pt x="3632074" y="1273896"/>
                  <a:pt x="3633627" y="1356189"/>
                  <a:pt x="3637052" y="1438382"/>
                </a:cubicBezTo>
                <a:cubicBezTo>
                  <a:pt x="3633627" y="1510301"/>
                  <a:pt x="3634729" y="1582580"/>
                  <a:pt x="3626778" y="1654140"/>
                </a:cubicBezTo>
                <a:cubicBezTo>
                  <a:pt x="3624386" y="1675667"/>
                  <a:pt x="3611483" y="1694771"/>
                  <a:pt x="3606230" y="1715784"/>
                </a:cubicBezTo>
                <a:cubicBezTo>
                  <a:pt x="3574116" y="1844243"/>
                  <a:pt x="3615158" y="1684539"/>
                  <a:pt x="3585681" y="1787704"/>
                </a:cubicBezTo>
                <a:cubicBezTo>
                  <a:pt x="3581802" y="1801281"/>
                  <a:pt x="3580969" y="1815821"/>
                  <a:pt x="3575407" y="1828800"/>
                </a:cubicBezTo>
                <a:cubicBezTo>
                  <a:pt x="3570543" y="1840150"/>
                  <a:pt x="3559874" y="1848339"/>
                  <a:pt x="3554859" y="1859623"/>
                </a:cubicBezTo>
                <a:cubicBezTo>
                  <a:pt x="3533142" y="1908488"/>
                  <a:pt x="3544767" y="1917210"/>
                  <a:pt x="3513762" y="1952090"/>
                </a:cubicBezTo>
                <a:cubicBezTo>
                  <a:pt x="3494456" y="1973809"/>
                  <a:pt x="3452117" y="2013735"/>
                  <a:pt x="3452117" y="2013735"/>
                </a:cubicBezTo>
                <a:cubicBezTo>
                  <a:pt x="3448692" y="2024009"/>
                  <a:pt x="3446686" y="2034871"/>
                  <a:pt x="3441843" y="2044558"/>
                </a:cubicBezTo>
                <a:cubicBezTo>
                  <a:pt x="3436321" y="2055602"/>
                  <a:pt x="3429498" y="2066151"/>
                  <a:pt x="3421295" y="2075380"/>
                </a:cubicBezTo>
                <a:cubicBezTo>
                  <a:pt x="3393275" y="2106903"/>
                  <a:pt x="3355950" y="2144474"/>
                  <a:pt x="3318553" y="2167847"/>
                </a:cubicBezTo>
                <a:cubicBezTo>
                  <a:pt x="3305565" y="2175964"/>
                  <a:pt x="3291677" y="2182708"/>
                  <a:pt x="3277457" y="2188396"/>
                </a:cubicBezTo>
                <a:cubicBezTo>
                  <a:pt x="3257346" y="2196440"/>
                  <a:pt x="3235185" y="2199258"/>
                  <a:pt x="3215812" y="2208944"/>
                </a:cubicBezTo>
                <a:cubicBezTo>
                  <a:pt x="3202113" y="2215793"/>
                  <a:pt x="3188013" y="2221893"/>
                  <a:pt x="3174715" y="2229492"/>
                </a:cubicBezTo>
                <a:cubicBezTo>
                  <a:pt x="3163994" y="2235618"/>
                  <a:pt x="3155243" y="2245177"/>
                  <a:pt x="3143893" y="2250041"/>
                </a:cubicBezTo>
                <a:cubicBezTo>
                  <a:pt x="3130914" y="2255603"/>
                  <a:pt x="3116373" y="2256436"/>
                  <a:pt x="3102796" y="2260315"/>
                </a:cubicBezTo>
                <a:cubicBezTo>
                  <a:pt x="3092383" y="2263290"/>
                  <a:pt x="3082387" y="2267614"/>
                  <a:pt x="3071974" y="2270589"/>
                </a:cubicBezTo>
                <a:cubicBezTo>
                  <a:pt x="3058397" y="2274468"/>
                  <a:pt x="3044500" y="2277148"/>
                  <a:pt x="3030877" y="2280863"/>
                </a:cubicBezTo>
                <a:cubicBezTo>
                  <a:pt x="3006823" y="2287423"/>
                  <a:pt x="2983337" y="2296187"/>
                  <a:pt x="2958958" y="2301411"/>
                </a:cubicBezTo>
                <a:cubicBezTo>
                  <a:pt x="2935279" y="2306485"/>
                  <a:pt x="2911012" y="2308261"/>
                  <a:pt x="2887039" y="2311686"/>
                </a:cubicBezTo>
                <a:cubicBezTo>
                  <a:pt x="2876765" y="2315111"/>
                  <a:pt x="2866664" y="2319110"/>
                  <a:pt x="2856216" y="2321960"/>
                </a:cubicBezTo>
                <a:cubicBezTo>
                  <a:pt x="2828970" y="2329391"/>
                  <a:pt x="2800815" y="2333578"/>
                  <a:pt x="2774023" y="2342508"/>
                </a:cubicBezTo>
                <a:cubicBezTo>
                  <a:pt x="2753475" y="2349357"/>
                  <a:pt x="2733391" y="2357802"/>
                  <a:pt x="2712378" y="2363056"/>
                </a:cubicBezTo>
                <a:cubicBezTo>
                  <a:pt x="2660775" y="2375958"/>
                  <a:pt x="2684677" y="2368866"/>
                  <a:pt x="2640459" y="2383605"/>
                </a:cubicBezTo>
                <a:cubicBezTo>
                  <a:pt x="2544567" y="2380180"/>
                  <a:pt x="2448467" y="2380507"/>
                  <a:pt x="2352783" y="2373331"/>
                </a:cubicBezTo>
                <a:cubicBezTo>
                  <a:pt x="2089410" y="2353578"/>
                  <a:pt x="2321842" y="2359416"/>
                  <a:pt x="2178122" y="2342508"/>
                </a:cubicBezTo>
                <a:cubicBezTo>
                  <a:pt x="2137165" y="2337690"/>
                  <a:pt x="2095929" y="2335659"/>
                  <a:pt x="2054832" y="2332234"/>
                </a:cubicBezTo>
                <a:cubicBezTo>
                  <a:pt x="2037708" y="2328809"/>
                  <a:pt x="2020508" y="2325748"/>
                  <a:pt x="2003461" y="2321960"/>
                </a:cubicBezTo>
                <a:cubicBezTo>
                  <a:pt x="1989677" y="2318897"/>
                  <a:pt x="1976211" y="2314455"/>
                  <a:pt x="1962365" y="2311686"/>
                </a:cubicBezTo>
                <a:cubicBezTo>
                  <a:pt x="1941938" y="2307600"/>
                  <a:pt x="1921089" y="2305776"/>
                  <a:pt x="1900720" y="2301411"/>
                </a:cubicBezTo>
                <a:cubicBezTo>
                  <a:pt x="1900700" y="2301407"/>
                  <a:pt x="1797989" y="2275729"/>
                  <a:pt x="1777430" y="2270589"/>
                </a:cubicBezTo>
                <a:lnTo>
                  <a:pt x="1695236" y="2250041"/>
                </a:lnTo>
                <a:cubicBezTo>
                  <a:pt x="1681537" y="2246616"/>
                  <a:pt x="1667250" y="2245010"/>
                  <a:pt x="1654140" y="2239766"/>
                </a:cubicBezTo>
                <a:cubicBezTo>
                  <a:pt x="1637016" y="2232917"/>
                  <a:pt x="1620160" y="2225356"/>
                  <a:pt x="1602769" y="2219218"/>
                </a:cubicBezTo>
                <a:cubicBezTo>
                  <a:pt x="1561919" y="2204801"/>
                  <a:pt x="1521957" y="2186618"/>
                  <a:pt x="1479479" y="2178122"/>
                </a:cubicBezTo>
                <a:lnTo>
                  <a:pt x="1376738" y="2157573"/>
                </a:lnTo>
                <a:cubicBezTo>
                  <a:pt x="1305722" y="2122066"/>
                  <a:pt x="1366100" y="2147218"/>
                  <a:pt x="1273996" y="2126751"/>
                </a:cubicBezTo>
                <a:cubicBezTo>
                  <a:pt x="1263424" y="2124402"/>
                  <a:pt x="1253793" y="2118601"/>
                  <a:pt x="1243174" y="2116477"/>
                </a:cubicBezTo>
                <a:cubicBezTo>
                  <a:pt x="1219428" y="2111728"/>
                  <a:pt x="1195227" y="2109627"/>
                  <a:pt x="1171254" y="2106202"/>
                </a:cubicBezTo>
                <a:cubicBezTo>
                  <a:pt x="1086635" y="2077996"/>
                  <a:pt x="1131051" y="2088717"/>
                  <a:pt x="1037690" y="2075380"/>
                </a:cubicBezTo>
                <a:cubicBezTo>
                  <a:pt x="948647" y="2078805"/>
                  <a:pt x="859459" y="2079523"/>
                  <a:pt x="770562" y="2085654"/>
                </a:cubicBezTo>
                <a:cubicBezTo>
                  <a:pt x="759758" y="2086399"/>
                  <a:pt x="750570" y="2095928"/>
                  <a:pt x="739740" y="2095928"/>
                </a:cubicBezTo>
                <a:cubicBezTo>
                  <a:pt x="700999" y="2095928"/>
                  <a:pt x="551067" y="2080143"/>
                  <a:pt x="503434" y="2075380"/>
                </a:cubicBezTo>
                <a:lnTo>
                  <a:pt x="441789" y="2054832"/>
                </a:lnTo>
                <a:cubicBezTo>
                  <a:pt x="431515" y="2051407"/>
                  <a:pt x="420653" y="2049401"/>
                  <a:pt x="410967" y="2044558"/>
                </a:cubicBezTo>
                <a:cubicBezTo>
                  <a:pt x="397268" y="2037708"/>
                  <a:pt x="383168" y="2031608"/>
                  <a:pt x="369870" y="2024009"/>
                </a:cubicBezTo>
                <a:cubicBezTo>
                  <a:pt x="359149" y="2017883"/>
                  <a:pt x="348690" y="2011175"/>
                  <a:pt x="339048" y="2003461"/>
                </a:cubicBezTo>
                <a:cubicBezTo>
                  <a:pt x="331484" y="1997410"/>
                  <a:pt x="326805" y="1987897"/>
                  <a:pt x="318499" y="1982913"/>
                </a:cubicBezTo>
                <a:cubicBezTo>
                  <a:pt x="309213" y="1977341"/>
                  <a:pt x="297951" y="1976063"/>
                  <a:pt x="287677" y="1972638"/>
                </a:cubicBezTo>
                <a:cubicBezTo>
                  <a:pt x="280828" y="1962364"/>
                  <a:pt x="275034" y="1951302"/>
                  <a:pt x="267129" y="1941816"/>
                </a:cubicBezTo>
                <a:cubicBezTo>
                  <a:pt x="257827" y="1930654"/>
                  <a:pt x="244366" y="1923083"/>
                  <a:pt x="236306" y="1910993"/>
                </a:cubicBezTo>
                <a:cubicBezTo>
                  <a:pt x="230299" y="1901982"/>
                  <a:pt x="232797" y="1888628"/>
                  <a:pt x="226032" y="1880171"/>
                </a:cubicBezTo>
                <a:cubicBezTo>
                  <a:pt x="218318" y="1870529"/>
                  <a:pt x="204851" y="1867337"/>
                  <a:pt x="195209" y="1859623"/>
                </a:cubicBezTo>
                <a:cubicBezTo>
                  <a:pt x="187645" y="1853572"/>
                  <a:pt x="181510" y="1845924"/>
                  <a:pt x="174661" y="1839074"/>
                </a:cubicBezTo>
                <a:cubicBezTo>
                  <a:pt x="167812" y="1821951"/>
                  <a:pt x="161841" y="1804449"/>
                  <a:pt x="154113" y="1787704"/>
                </a:cubicBezTo>
                <a:cubicBezTo>
                  <a:pt x="141276" y="1759891"/>
                  <a:pt x="122703" y="1734570"/>
                  <a:pt x="113016" y="1705510"/>
                </a:cubicBezTo>
                <a:cubicBezTo>
                  <a:pt x="109591" y="1695236"/>
                  <a:pt x="108115" y="1684091"/>
                  <a:pt x="102742" y="1674688"/>
                </a:cubicBezTo>
                <a:cubicBezTo>
                  <a:pt x="86458" y="1646190"/>
                  <a:pt x="72517" y="1634188"/>
                  <a:pt x="51371" y="1613043"/>
                </a:cubicBezTo>
                <a:cubicBezTo>
                  <a:pt x="45628" y="1590071"/>
                  <a:pt x="30554" y="1525308"/>
                  <a:pt x="20549" y="1510301"/>
                </a:cubicBezTo>
                <a:lnTo>
                  <a:pt x="0" y="1479479"/>
                </a:lnTo>
                <a:cubicBezTo>
                  <a:pt x="2937" y="1444240"/>
                  <a:pt x="2033" y="1337729"/>
                  <a:pt x="30823" y="1294544"/>
                </a:cubicBezTo>
                <a:lnTo>
                  <a:pt x="51371" y="1263722"/>
                </a:lnTo>
                <a:cubicBezTo>
                  <a:pt x="54796" y="1253448"/>
                  <a:pt x="56802" y="1242586"/>
                  <a:pt x="61645" y="1232899"/>
                </a:cubicBezTo>
                <a:cubicBezTo>
                  <a:pt x="67167" y="1221855"/>
                  <a:pt x="77179" y="1213361"/>
                  <a:pt x="82194" y="1202077"/>
                </a:cubicBezTo>
                <a:cubicBezTo>
                  <a:pt x="104908" y="1150971"/>
                  <a:pt x="116441" y="1150706"/>
                  <a:pt x="123290" y="114043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667367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Population</a:t>
            </a:r>
            <a:r>
              <a:rPr lang="en-US" dirty="0"/>
              <a:t> of </a:t>
            </a:r>
            <a:r>
              <a:rPr lang="en-US" b="1" dirty="0"/>
              <a:t>square footages </a:t>
            </a:r>
            <a:r>
              <a:rPr lang="en-US" dirty="0"/>
              <a:t>of ALL homes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5050" y="1849279"/>
            <a:ext cx="272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Population</a:t>
            </a:r>
            <a:r>
              <a:rPr lang="en-US" dirty="0"/>
              <a:t> of </a:t>
            </a:r>
            <a:r>
              <a:rPr lang="en-US" b="1" dirty="0"/>
              <a:t>prices </a:t>
            </a:r>
            <a:r>
              <a:rPr lang="en-US" dirty="0"/>
              <a:t>of ALL homes</a:t>
            </a:r>
          </a:p>
        </p:txBody>
      </p:sp>
      <p:sp>
        <p:nvSpPr>
          <p:cNvPr id="6" name="Striped Right Arrow 5"/>
          <p:cNvSpPr/>
          <p:nvPr/>
        </p:nvSpPr>
        <p:spPr>
          <a:xfrm>
            <a:off x="3477630" y="4083217"/>
            <a:ext cx="1981200" cy="242996"/>
          </a:xfrm>
          <a:prstGeom prst="stripedRightArrow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97660" y="3048000"/>
            <a:ext cx="249354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n-lt"/>
              </a:rPr>
              <a:t>Ŷ = </a:t>
            </a:r>
            <a:r>
              <a:rPr lang="el-GR" sz="1600" b="1" dirty="0">
                <a:solidFill>
                  <a:srgbClr val="00B0F0"/>
                </a:solidFill>
                <a:latin typeface="+mn-lt"/>
              </a:rPr>
              <a:t>β</a:t>
            </a:r>
            <a:r>
              <a:rPr lang="en-US" sz="1600" b="1" dirty="0">
                <a:solidFill>
                  <a:srgbClr val="00B0F0"/>
                </a:solidFill>
                <a:latin typeface="+mn-lt"/>
              </a:rPr>
              <a:t>0</a:t>
            </a:r>
            <a:r>
              <a:rPr lang="en-US" sz="1600" b="1" dirty="0">
                <a:solidFill>
                  <a:srgbClr val="FF0000"/>
                </a:solidFill>
                <a:latin typeface="+mn-lt"/>
              </a:rPr>
              <a:t>    +     </a:t>
            </a:r>
            <a:r>
              <a:rPr lang="el-GR" sz="1600" b="1" dirty="0">
                <a:solidFill>
                  <a:srgbClr val="00B0F0"/>
                </a:solidFill>
                <a:latin typeface="+mn-lt"/>
              </a:rPr>
              <a:t>β</a:t>
            </a:r>
            <a:r>
              <a:rPr lang="en-US" sz="1600" b="1" dirty="0">
                <a:solidFill>
                  <a:srgbClr val="00B0F0"/>
                </a:solidFill>
                <a:latin typeface="+mn-lt"/>
              </a:rPr>
              <a:t>1 </a:t>
            </a:r>
            <a:r>
              <a:rPr lang="en-US" sz="1600" b="1" dirty="0">
                <a:solidFill>
                  <a:srgbClr val="FF0000"/>
                </a:solidFill>
                <a:latin typeface="+mn-lt"/>
              </a:rPr>
              <a:t>* X </a:t>
            </a:r>
          </a:p>
          <a:p>
            <a:endParaRPr lang="en-US" sz="900" b="1" dirty="0">
              <a:solidFill>
                <a:srgbClr val="FF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+mn-lt"/>
              </a:rPr>
              <a:t>Ŷ = 50,000 + 50 * X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2895600" y="1891897"/>
            <a:ext cx="1115430" cy="949148"/>
          </a:xfrm>
          <a:prstGeom prst="borderCallout1">
            <a:avLst>
              <a:gd name="adj1" fmla="val 103924"/>
              <a:gd name="adj2" fmla="val 50094"/>
              <a:gd name="adj3" fmla="val 124707"/>
              <a:gd name="adj4" fmla="val 80120"/>
            </a:avLst>
          </a:prstGeom>
          <a:solidFill>
            <a:srgbClr val="66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TRUE INTERCEPT (</a:t>
            </a:r>
            <a:r>
              <a:rPr lang="el-GR" sz="1400" dirty="0">
                <a:solidFill>
                  <a:schemeClr val="tx1"/>
                </a:solidFill>
              </a:rPr>
              <a:t>β</a:t>
            </a:r>
            <a:r>
              <a:rPr lang="en-US" sz="1400" dirty="0">
                <a:solidFill>
                  <a:schemeClr val="tx1"/>
                </a:solidFill>
              </a:rPr>
              <a:t>0)</a:t>
            </a:r>
          </a:p>
        </p:txBody>
      </p:sp>
      <p:sp>
        <p:nvSpPr>
          <p:cNvPr id="18" name="Line Callout 1 17"/>
          <p:cNvSpPr/>
          <p:nvPr/>
        </p:nvSpPr>
        <p:spPr>
          <a:xfrm>
            <a:off x="4367715" y="1921379"/>
            <a:ext cx="1115430" cy="949148"/>
          </a:xfrm>
          <a:prstGeom prst="borderCallout1">
            <a:avLst>
              <a:gd name="adj1" fmla="val 103924"/>
              <a:gd name="adj2" fmla="val 50094"/>
              <a:gd name="adj3" fmla="val 123625"/>
              <a:gd name="adj4" fmla="val 18407"/>
            </a:avLst>
          </a:prstGeom>
          <a:solidFill>
            <a:srgbClr val="66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TRUE SLOPE (</a:t>
            </a:r>
            <a:r>
              <a:rPr lang="el-GR" sz="1400" dirty="0">
                <a:solidFill>
                  <a:schemeClr val="tx1"/>
                </a:solidFill>
              </a:rPr>
              <a:t>β</a:t>
            </a:r>
            <a:r>
              <a:rPr lang="en-US" sz="1400" dirty="0">
                <a:solidFill>
                  <a:schemeClr val="tx1"/>
                </a:solidFill>
              </a:rPr>
              <a:t>1)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97660" y="3409637"/>
            <a:ext cx="2341140" cy="404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6FEF2-9F3C-49B4-B81B-156D8B20C9D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89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9050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pick a </a:t>
            </a:r>
            <a:r>
              <a:rPr lang="en-US" b="1" dirty="0"/>
              <a:t>sample</a:t>
            </a:r>
            <a:r>
              <a:rPr lang="en-US" dirty="0"/>
              <a:t> from this population…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6FEF2-9F3C-49B4-B81B-156D8B20C9D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47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52400" y="2609109"/>
            <a:ext cx="3145260" cy="2229492"/>
          </a:xfrm>
          <a:custGeom>
            <a:avLst/>
            <a:gdLst>
              <a:gd name="connsiteX0" fmla="*/ 319867 w 3145260"/>
              <a:gd name="connsiteY0" fmla="*/ 1726058 h 2229492"/>
              <a:gd name="connsiteX1" fmla="*/ 319867 w 3145260"/>
              <a:gd name="connsiteY1" fmla="*/ 1726058 h 2229492"/>
              <a:gd name="connsiteX2" fmla="*/ 247948 w 3145260"/>
              <a:gd name="connsiteY2" fmla="*/ 1654139 h 2229492"/>
              <a:gd name="connsiteX3" fmla="*/ 217126 w 3145260"/>
              <a:gd name="connsiteY3" fmla="*/ 1633591 h 2229492"/>
              <a:gd name="connsiteX4" fmla="*/ 186303 w 3145260"/>
              <a:gd name="connsiteY4" fmla="*/ 1602768 h 2229492"/>
              <a:gd name="connsiteX5" fmla="*/ 145206 w 3145260"/>
              <a:gd name="connsiteY5" fmla="*/ 1541123 h 2229492"/>
              <a:gd name="connsiteX6" fmla="*/ 124658 w 3145260"/>
              <a:gd name="connsiteY6" fmla="*/ 1500027 h 2229492"/>
              <a:gd name="connsiteX7" fmla="*/ 63013 w 3145260"/>
              <a:gd name="connsiteY7" fmla="*/ 1417834 h 2229492"/>
              <a:gd name="connsiteX8" fmla="*/ 32191 w 3145260"/>
              <a:gd name="connsiteY8" fmla="*/ 1304818 h 2229492"/>
              <a:gd name="connsiteX9" fmla="*/ 21917 w 3145260"/>
              <a:gd name="connsiteY9" fmla="*/ 1263721 h 2229492"/>
              <a:gd name="connsiteX10" fmla="*/ 11642 w 3145260"/>
              <a:gd name="connsiteY10" fmla="*/ 1232899 h 2229492"/>
              <a:gd name="connsiteX11" fmla="*/ 11642 w 3145260"/>
              <a:gd name="connsiteY11" fmla="*/ 1047964 h 2229492"/>
              <a:gd name="connsiteX12" fmla="*/ 52739 w 3145260"/>
              <a:gd name="connsiteY12" fmla="*/ 976045 h 2229492"/>
              <a:gd name="connsiteX13" fmla="*/ 93836 w 3145260"/>
              <a:gd name="connsiteY13" fmla="*/ 955496 h 2229492"/>
              <a:gd name="connsiteX14" fmla="*/ 134932 w 3145260"/>
              <a:gd name="connsiteY14" fmla="*/ 924674 h 2229492"/>
              <a:gd name="connsiteX15" fmla="*/ 176029 w 3145260"/>
              <a:gd name="connsiteY15" fmla="*/ 883577 h 2229492"/>
              <a:gd name="connsiteX16" fmla="*/ 186303 w 3145260"/>
              <a:gd name="connsiteY16" fmla="*/ 852755 h 2229492"/>
              <a:gd name="connsiteX17" fmla="*/ 206851 w 3145260"/>
              <a:gd name="connsiteY17" fmla="*/ 811658 h 2229492"/>
              <a:gd name="connsiteX18" fmla="*/ 217126 w 3145260"/>
              <a:gd name="connsiteY18" fmla="*/ 739739 h 2229492"/>
              <a:gd name="connsiteX19" fmla="*/ 227400 w 3145260"/>
              <a:gd name="connsiteY19" fmla="*/ 390418 h 2229492"/>
              <a:gd name="connsiteX20" fmla="*/ 268496 w 3145260"/>
              <a:gd name="connsiteY20" fmla="*/ 287676 h 2229492"/>
              <a:gd name="connsiteX21" fmla="*/ 319867 w 3145260"/>
              <a:gd name="connsiteY21" fmla="*/ 195209 h 2229492"/>
              <a:gd name="connsiteX22" fmla="*/ 381512 w 3145260"/>
              <a:gd name="connsiteY22" fmla="*/ 154112 h 2229492"/>
              <a:gd name="connsiteX23" fmla="*/ 412335 w 3145260"/>
              <a:gd name="connsiteY23" fmla="*/ 133564 h 2229492"/>
              <a:gd name="connsiteX24" fmla="*/ 463705 w 3145260"/>
              <a:gd name="connsiteY24" fmla="*/ 113016 h 2229492"/>
              <a:gd name="connsiteX25" fmla="*/ 515076 w 3145260"/>
              <a:gd name="connsiteY25" fmla="*/ 123290 h 2229492"/>
              <a:gd name="connsiteX26" fmla="*/ 586995 w 3145260"/>
              <a:gd name="connsiteY26" fmla="*/ 164386 h 2229492"/>
              <a:gd name="connsiteX27" fmla="*/ 638366 w 3145260"/>
              <a:gd name="connsiteY27" fmla="*/ 205483 h 2229492"/>
              <a:gd name="connsiteX28" fmla="*/ 669189 w 3145260"/>
              <a:gd name="connsiteY28" fmla="*/ 236305 h 2229492"/>
              <a:gd name="connsiteX29" fmla="*/ 730833 w 3145260"/>
              <a:gd name="connsiteY29" fmla="*/ 256854 h 2229492"/>
              <a:gd name="connsiteX30" fmla="*/ 761656 w 3145260"/>
              <a:gd name="connsiteY30" fmla="*/ 267128 h 2229492"/>
              <a:gd name="connsiteX31" fmla="*/ 833575 w 3145260"/>
              <a:gd name="connsiteY31" fmla="*/ 256854 h 2229492"/>
              <a:gd name="connsiteX32" fmla="*/ 864397 w 3145260"/>
              <a:gd name="connsiteY32" fmla="*/ 236305 h 2229492"/>
              <a:gd name="connsiteX33" fmla="*/ 895220 w 3145260"/>
              <a:gd name="connsiteY33" fmla="*/ 226031 h 2229492"/>
              <a:gd name="connsiteX34" fmla="*/ 915768 w 3145260"/>
              <a:gd name="connsiteY34" fmla="*/ 195209 h 2229492"/>
              <a:gd name="connsiteX35" fmla="*/ 946591 w 3145260"/>
              <a:gd name="connsiteY35" fmla="*/ 143838 h 2229492"/>
              <a:gd name="connsiteX36" fmla="*/ 987687 w 3145260"/>
              <a:gd name="connsiteY36" fmla="*/ 92467 h 2229492"/>
              <a:gd name="connsiteX37" fmla="*/ 1039058 w 3145260"/>
              <a:gd name="connsiteY37" fmla="*/ 41096 h 2229492"/>
              <a:gd name="connsiteX38" fmla="*/ 1152074 w 3145260"/>
              <a:gd name="connsiteY38" fmla="*/ 0 h 2229492"/>
              <a:gd name="connsiteX39" fmla="*/ 1234267 w 3145260"/>
              <a:gd name="connsiteY39" fmla="*/ 30822 h 2229492"/>
              <a:gd name="connsiteX40" fmla="*/ 1244541 w 3145260"/>
              <a:gd name="connsiteY40" fmla="*/ 61645 h 2229492"/>
              <a:gd name="connsiteX41" fmla="*/ 1295912 w 3145260"/>
              <a:gd name="connsiteY41" fmla="*/ 113016 h 2229492"/>
              <a:gd name="connsiteX42" fmla="*/ 1367831 w 3145260"/>
              <a:gd name="connsiteY42" fmla="*/ 215757 h 2229492"/>
              <a:gd name="connsiteX43" fmla="*/ 1429476 w 3145260"/>
              <a:gd name="connsiteY43" fmla="*/ 277402 h 2229492"/>
              <a:gd name="connsiteX44" fmla="*/ 1491121 w 3145260"/>
              <a:gd name="connsiteY44" fmla="*/ 328773 h 2229492"/>
              <a:gd name="connsiteX45" fmla="*/ 1521944 w 3145260"/>
              <a:gd name="connsiteY45" fmla="*/ 339047 h 2229492"/>
              <a:gd name="connsiteX46" fmla="*/ 1614411 w 3145260"/>
              <a:gd name="connsiteY46" fmla="*/ 359595 h 2229492"/>
              <a:gd name="connsiteX47" fmla="*/ 1706878 w 3145260"/>
              <a:gd name="connsiteY47" fmla="*/ 339047 h 2229492"/>
              <a:gd name="connsiteX48" fmla="*/ 1768523 w 3145260"/>
              <a:gd name="connsiteY48" fmla="*/ 308225 h 2229492"/>
              <a:gd name="connsiteX49" fmla="*/ 1830168 w 3145260"/>
              <a:gd name="connsiteY49" fmla="*/ 267128 h 2229492"/>
              <a:gd name="connsiteX50" fmla="*/ 1891813 w 3145260"/>
              <a:gd name="connsiteY50" fmla="*/ 246580 h 2229492"/>
              <a:gd name="connsiteX51" fmla="*/ 1963732 w 3145260"/>
              <a:gd name="connsiteY51" fmla="*/ 256854 h 2229492"/>
              <a:gd name="connsiteX52" fmla="*/ 2025377 w 3145260"/>
              <a:gd name="connsiteY52" fmla="*/ 318499 h 2229492"/>
              <a:gd name="connsiteX53" fmla="*/ 2056200 w 3145260"/>
              <a:gd name="connsiteY53" fmla="*/ 349321 h 2229492"/>
              <a:gd name="connsiteX54" fmla="*/ 2076748 w 3145260"/>
              <a:gd name="connsiteY54" fmla="*/ 410966 h 2229492"/>
              <a:gd name="connsiteX55" fmla="*/ 2148667 w 3145260"/>
              <a:gd name="connsiteY55" fmla="*/ 482885 h 2229492"/>
              <a:gd name="connsiteX56" fmla="*/ 2169215 w 3145260"/>
              <a:gd name="connsiteY56" fmla="*/ 503434 h 2229492"/>
              <a:gd name="connsiteX57" fmla="*/ 2200038 w 3145260"/>
              <a:gd name="connsiteY57" fmla="*/ 513708 h 2229492"/>
              <a:gd name="connsiteX58" fmla="*/ 2282231 w 3145260"/>
              <a:gd name="connsiteY58" fmla="*/ 503434 h 2229492"/>
              <a:gd name="connsiteX59" fmla="*/ 2313054 w 3145260"/>
              <a:gd name="connsiteY59" fmla="*/ 493159 h 2229492"/>
              <a:gd name="connsiteX60" fmla="*/ 2395247 w 3145260"/>
              <a:gd name="connsiteY60" fmla="*/ 482885 h 2229492"/>
              <a:gd name="connsiteX61" fmla="*/ 2508263 w 3145260"/>
              <a:gd name="connsiteY61" fmla="*/ 493159 h 2229492"/>
              <a:gd name="connsiteX62" fmla="*/ 2569908 w 3145260"/>
              <a:gd name="connsiteY62" fmla="*/ 513708 h 2229492"/>
              <a:gd name="connsiteX63" fmla="*/ 2641827 w 3145260"/>
              <a:gd name="connsiteY63" fmla="*/ 585627 h 2229492"/>
              <a:gd name="connsiteX64" fmla="*/ 2693197 w 3145260"/>
              <a:gd name="connsiteY64" fmla="*/ 647272 h 2229492"/>
              <a:gd name="connsiteX65" fmla="*/ 2713746 w 3145260"/>
              <a:gd name="connsiteY65" fmla="*/ 678094 h 2229492"/>
              <a:gd name="connsiteX66" fmla="*/ 2744568 w 3145260"/>
              <a:gd name="connsiteY66" fmla="*/ 708917 h 2229492"/>
              <a:gd name="connsiteX67" fmla="*/ 2765117 w 3145260"/>
              <a:gd name="connsiteY67" fmla="*/ 739739 h 2229492"/>
              <a:gd name="connsiteX68" fmla="*/ 2888406 w 3145260"/>
              <a:gd name="connsiteY68" fmla="*/ 893852 h 2229492"/>
              <a:gd name="connsiteX69" fmla="*/ 2919229 w 3145260"/>
              <a:gd name="connsiteY69" fmla="*/ 965771 h 2229492"/>
              <a:gd name="connsiteX70" fmla="*/ 2970600 w 3145260"/>
              <a:gd name="connsiteY70" fmla="*/ 1037690 h 2229492"/>
              <a:gd name="connsiteX71" fmla="*/ 2991148 w 3145260"/>
              <a:gd name="connsiteY71" fmla="*/ 1068512 h 2229492"/>
              <a:gd name="connsiteX72" fmla="*/ 3042519 w 3145260"/>
              <a:gd name="connsiteY72" fmla="*/ 1119883 h 2229492"/>
              <a:gd name="connsiteX73" fmla="*/ 3073341 w 3145260"/>
              <a:gd name="connsiteY73" fmla="*/ 1150705 h 2229492"/>
              <a:gd name="connsiteX74" fmla="*/ 3104164 w 3145260"/>
              <a:gd name="connsiteY74" fmla="*/ 1243173 h 2229492"/>
              <a:gd name="connsiteX75" fmla="*/ 3124712 w 3145260"/>
              <a:gd name="connsiteY75" fmla="*/ 1304818 h 2229492"/>
              <a:gd name="connsiteX76" fmla="*/ 3145260 w 3145260"/>
              <a:gd name="connsiteY76" fmla="*/ 1438382 h 2229492"/>
              <a:gd name="connsiteX77" fmla="*/ 3134986 w 3145260"/>
              <a:gd name="connsiteY77" fmla="*/ 1530849 h 2229492"/>
              <a:gd name="connsiteX78" fmla="*/ 3052793 w 3145260"/>
              <a:gd name="connsiteY78" fmla="*/ 1633591 h 2229492"/>
              <a:gd name="connsiteX79" fmla="*/ 3001422 w 3145260"/>
              <a:gd name="connsiteY79" fmla="*/ 1695236 h 2229492"/>
              <a:gd name="connsiteX80" fmla="*/ 2960326 w 3145260"/>
              <a:gd name="connsiteY80" fmla="*/ 1756881 h 2229492"/>
              <a:gd name="connsiteX81" fmla="*/ 2950051 w 3145260"/>
              <a:gd name="connsiteY81" fmla="*/ 1869896 h 2229492"/>
              <a:gd name="connsiteX82" fmla="*/ 2919229 w 3145260"/>
              <a:gd name="connsiteY82" fmla="*/ 1982912 h 2229492"/>
              <a:gd name="connsiteX83" fmla="*/ 2908955 w 3145260"/>
              <a:gd name="connsiteY83" fmla="*/ 2013735 h 2229492"/>
              <a:gd name="connsiteX84" fmla="*/ 2826762 w 3145260"/>
              <a:gd name="connsiteY84" fmla="*/ 2085654 h 2229492"/>
              <a:gd name="connsiteX85" fmla="*/ 2785665 w 3145260"/>
              <a:gd name="connsiteY85" fmla="*/ 2106202 h 2229492"/>
              <a:gd name="connsiteX86" fmla="*/ 2734294 w 3145260"/>
              <a:gd name="connsiteY86" fmla="*/ 2126750 h 2229492"/>
              <a:gd name="connsiteX87" fmla="*/ 2611004 w 3145260"/>
              <a:gd name="connsiteY87" fmla="*/ 2147299 h 2229492"/>
              <a:gd name="connsiteX88" fmla="*/ 2487714 w 3145260"/>
              <a:gd name="connsiteY88" fmla="*/ 2137025 h 2229492"/>
              <a:gd name="connsiteX89" fmla="*/ 2200038 w 3145260"/>
              <a:gd name="connsiteY89" fmla="*/ 2116476 h 2229492"/>
              <a:gd name="connsiteX90" fmla="*/ 2087022 w 3145260"/>
              <a:gd name="connsiteY90" fmla="*/ 2095928 h 2229492"/>
              <a:gd name="connsiteX91" fmla="*/ 2004829 w 3145260"/>
              <a:gd name="connsiteY91" fmla="*/ 2075380 h 2229492"/>
              <a:gd name="connsiteX92" fmla="*/ 1963732 w 3145260"/>
              <a:gd name="connsiteY92" fmla="*/ 2065105 h 2229492"/>
              <a:gd name="connsiteX93" fmla="*/ 1932910 w 3145260"/>
              <a:gd name="connsiteY93" fmla="*/ 2054831 h 2229492"/>
              <a:gd name="connsiteX94" fmla="*/ 1860991 w 3145260"/>
              <a:gd name="connsiteY94" fmla="*/ 2034283 h 2229492"/>
              <a:gd name="connsiteX95" fmla="*/ 1758249 w 3145260"/>
              <a:gd name="connsiteY95" fmla="*/ 2126750 h 2229492"/>
              <a:gd name="connsiteX96" fmla="*/ 1737701 w 3145260"/>
              <a:gd name="connsiteY96" fmla="*/ 2157573 h 2229492"/>
              <a:gd name="connsiteX97" fmla="*/ 1676056 w 3145260"/>
              <a:gd name="connsiteY97" fmla="*/ 2178121 h 2229492"/>
              <a:gd name="connsiteX98" fmla="*/ 1645233 w 3145260"/>
              <a:gd name="connsiteY98" fmla="*/ 2188395 h 2229492"/>
              <a:gd name="connsiteX99" fmla="*/ 1542492 w 3145260"/>
              <a:gd name="connsiteY99" fmla="*/ 2229492 h 2229492"/>
              <a:gd name="connsiteX100" fmla="*/ 1326735 w 3145260"/>
              <a:gd name="connsiteY100" fmla="*/ 2208944 h 2229492"/>
              <a:gd name="connsiteX101" fmla="*/ 1265090 w 3145260"/>
              <a:gd name="connsiteY101" fmla="*/ 2188395 h 2229492"/>
              <a:gd name="connsiteX102" fmla="*/ 1203445 w 3145260"/>
              <a:gd name="connsiteY102" fmla="*/ 2167847 h 2229492"/>
              <a:gd name="connsiteX103" fmla="*/ 1172622 w 3145260"/>
              <a:gd name="connsiteY103" fmla="*/ 2157573 h 2229492"/>
              <a:gd name="connsiteX104" fmla="*/ 1131526 w 3145260"/>
              <a:gd name="connsiteY104" fmla="*/ 2147299 h 2229492"/>
              <a:gd name="connsiteX105" fmla="*/ 1100703 w 3145260"/>
              <a:gd name="connsiteY105" fmla="*/ 2137025 h 2229492"/>
              <a:gd name="connsiteX106" fmla="*/ 987687 w 3145260"/>
              <a:gd name="connsiteY106" fmla="*/ 2116476 h 2229492"/>
              <a:gd name="connsiteX107" fmla="*/ 843849 w 3145260"/>
              <a:gd name="connsiteY107" fmla="*/ 2075380 h 2229492"/>
              <a:gd name="connsiteX108" fmla="*/ 761656 w 3145260"/>
              <a:gd name="connsiteY108" fmla="*/ 2044557 h 2229492"/>
              <a:gd name="connsiteX109" fmla="*/ 730833 w 3145260"/>
              <a:gd name="connsiteY109" fmla="*/ 2013735 h 2229492"/>
              <a:gd name="connsiteX110" fmla="*/ 658914 w 3145260"/>
              <a:gd name="connsiteY110" fmla="*/ 1962364 h 2229492"/>
              <a:gd name="connsiteX111" fmla="*/ 628092 w 3145260"/>
              <a:gd name="connsiteY111" fmla="*/ 1952090 h 2229492"/>
              <a:gd name="connsiteX112" fmla="*/ 566447 w 3145260"/>
              <a:gd name="connsiteY112" fmla="*/ 1910993 h 2229492"/>
              <a:gd name="connsiteX113" fmla="*/ 535624 w 3145260"/>
              <a:gd name="connsiteY113" fmla="*/ 1890445 h 2229492"/>
              <a:gd name="connsiteX114" fmla="*/ 453431 w 3145260"/>
              <a:gd name="connsiteY114" fmla="*/ 1828800 h 2229492"/>
              <a:gd name="connsiteX115" fmla="*/ 412335 w 3145260"/>
              <a:gd name="connsiteY115" fmla="*/ 1818526 h 2229492"/>
              <a:gd name="connsiteX116" fmla="*/ 360964 w 3145260"/>
              <a:gd name="connsiteY116" fmla="*/ 1767155 h 2229492"/>
              <a:gd name="connsiteX117" fmla="*/ 340415 w 3145260"/>
              <a:gd name="connsiteY117" fmla="*/ 1746607 h 2229492"/>
              <a:gd name="connsiteX118" fmla="*/ 309593 w 3145260"/>
              <a:gd name="connsiteY118" fmla="*/ 1726058 h 2229492"/>
              <a:gd name="connsiteX119" fmla="*/ 278771 w 3145260"/>
              <a:gd name="connsiteY119" fmla="*/ 1695236 h 2229492"/>
              <a:gd name="connsiteX120" fmla="*/ 278771 w 3145260"/>
              <a:gd name="connsiteY120" fmla="*/ 1684962 h 222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3145260" h="2229492">
                <a:moveTo>
                  <a:pt x="319867" y="1726058"/>
                </a:moveTo>
                <a:lnTo>
                  <a:pt x="319867" y="1726058"/>
                </a:lnTo>
                <a:cubicBezTo>
                  <a:pt x="295894" y="1702085"/>
                  <a:pt x="273148" y="1676819"/>
                  <a:pt x="247948" y="1654139"/>
                </a:cubicBezTo>
                <a:cubicBezTo>
                  <a:pt x="238770" y="1645879"/>
                  <a:pt x="226612" y="1641496"/>
                  <a:pt x="217126" y="1633591"/>
                </a:cubicBezTo>
                <a:cubicBezTo>
                  <a:pt x="205964" y="1624289"/>
                  <a:pt x="196577" y="1613042"/>
                  <a:pt x="186303" y="1602768"/>
                </a:cubicBezTo>
                <a:cubicBezTo>
                  <a:pt x="164264" y="1536651"/>
                  <a:pt x="193307" y="1608464"/>
                  <a:pt x="145206" y="1541123"/>
                </a:cubicBezTo>
                <a:cubicBezTo>
                  <a:pt x="136304" y="1528660"/>
                  <a:pt x="133154" y="1512770"/>
                  <a:pt x="124658" y="1500027"/>
                </a:cubicBezTo>
                <a:cubicBezTo>
                  <a:pt x="105661" y="1471532"/>
                  <a:pt x="63013" y="1417834"/>
                  <a:pt x="63013" y="1417834"/>
                </a:cubicBezTo>
                <a:cubicBezTo>
                  <a:pt x="43809" y="1360220"/>
                  <a:pt x="55365" y="1397517"/>
                  <a:pt x="32191" y="1304818"/>
                </a:cubicBezTo>
                <a:cubicBezTo>
                  <a:pt x="28766" y="1291119"/>
                  <a:pt x="26383" y="1277117"/>
                  <a:pt x="21917" y="1263721"/>
                </a:cubicBezTo>
                <a:lnTo>
                  <a:pt x="11642" y="1232899"/>
                </a:lnTo>
                <a:cubicBezTo>
                  <a:pt x="-3390" y="1142705"/>
                  <a:pt x="-4364" y="1168003"/>
                  <a:pt x="11642" y="1047964"/>
                </a:cubicBezTo>
                <a:cubicBezTo>
                  <a:pt x="15011" y="1022698"/>
                  <a:pt x="34900" y="991336"/>
                  <a:pt x="52739" y="976045"/>
                </a:cubicBezTo>
                <a:cubicBezTo>
                  <a:pt x="64368" y="966077"/>
                  <a:pt x="80848" y="963614"/>
                  <a:pt x="93836" y="955496"/>
                </a:cubicBezTo>
                <a:cubicBezTo>
                  <a:pt x="108357" y="946421"/>
                  <a:pt x="122045" y="935950"/>
                  <a:pt x="134932" y="924674"/>
                </a:cubicBezTo>
                <a:cubicBezTo>
                  <a:pt x="149512" y="911917"/>
                  <a:pt x="176029" y="883577"/>
                  <a:pt x="176029" y="883577"/>
                </a:cubicBezTo>
                <a:cubicBezTo>
                  <a:pt x="179454" y="873303"/>
                  <a:pt x="182037" y="862709"/>
                  <a:pt x="186303" y="852755"/>
                </a:cubicBezTo>
                <a:cubicBezTo>
                  <a:pt x="192336" y="838677"/>
                  <a:pt x="202821" y="826434"/>
                  <a:pt x="206851" y="811658"/>
                </a:cubicBezTo>
                <a:cubicBezTo>
                  <a:pt x="213223" y="788295"/>
                  <a:pt x="213701" y="763712"/>
                  <a:pt x="217126" y="739739"/>
                </a:cubicBezTo>
                <a:cubicBezTo>
                  <a:pt x="220551" y="623299"/>
                  <a:pt x="218688" y="506582"/>
                  <a:pt x="227400" y="390418"/>
                </a:cubicBezTo>
                <a:cubicBezTo>
                  <a:pt x="230234" y="352626"/>
                  <a:pt x="254212" y="321005"/>
                  <a:pt x="268496" y="287676"/>
                </a:cubicBezTo>
                <a:cubicBezTo>
                  <a:pt x="283484" y="252704"/>
                  <a:pt x="279826" y="221903"/>
                  <a:pt x="319867" y="195209"/>
                </a:cubicBezTo>
                <a:lnTo>
                  <a:pt x="381512" y="154112"/>
                </a:lnTo>
                <a:cubicBezTo>
                  <a:pt x="391786" y="147263"/>
                  <a:pt x="400870" y="138150"/>
                  <a:pt x="412335" y="133564"/>
                </a:cubicBezTo>
                <a:lnTo>
                  <a:pt x="463705" y="113016"/>
                </a:lnTo>
                <a:cubicBezTo>
                  <a:pt x="480829" y="116441"/>
                  <a:pt x="498509" y="117768"/>
                  <a:pt x="515076" y="123290"/>
                </a:cubicBezTo>
                <a:cubicBezTo>
                  <a:pt x="541148" y="131980"/>
                  <a:pt x="564447" y="149354"/>
                  <a:pt x="586995" y="164386"/>
                </a:cubicBezTo>
                <a:cubicBezTo>
                  <a:pt x="632951" y="233320"/>
                  <a:pt x="578815" y="165783"/>
                  <a:pt x="638366" y="205483"/>
                </a:cubicBezTo>
                <a:cubicBezTo>
                  <a:pt x="650456" y="213543"/>
                  <a:pt x="656488" y="229249"/>
                  <a:pt x="669189" y="236305"/>
                </a:cubicBezTo>
                <a:cubicBezTo>
                  <a:pt x="688123" y="246824"/>
                  <a:pt x="710285" y="250005"/>
                  <a:pt x="730833" y="256854"/>
                </a:cubicBezTo>
                <a:lnTo>
                  <a:pt x="761656" y="267128"/>
                </a:lnTo>
                <a:cubicBezTo>
                  <a:pt x="785629" y="263703"/>
                  <a:pt x="810380" y="263813"/>
                  <a:pt x="833575" y="256854"/>
                </a:cubicBezTo>
                <a:cubicBezTo>
                  <a:pt x="845402" y="253306"/>
                  <a:pt x="853353" y="241827"/>
                  <a:pt x="864397" y="236305"/>
                </a:cubicBezTo>
                <a:cubicBezTo>
                  <a:pt x="874084" y="231462"/>
                  <a:pt x="884946" y="229456"/>
                  <a:pt x="895220" y="226031"/>
                </a:cubicBezTo>
                <a:cubicBezTo>
                  <a:pt x="902069" y="215757"/>
                  <a:pt x="909224" y="205680"/>
                  <a:pt x="915768" y="195209"/>
                </a:cubicBezTo>
                <a:cubicBezTo>
                  <a:pt x="926352" y="178275"/>
                  <a:pt x="935139" y="160198"/>
                  <a:pt x="946591" y="143838"/>
                </a:cubicBezTo>
                <a:cubicBezTo>
                  <a:pt x="959166" y="125873"/>
                  <a:pt x="973017" y="108767"/>
                  <a:pt x="987687" y="92467"/>
                </a:cubicBezTo>
                <a:cubicBezTo>
                  <a:pt x="1003887" y="74467"/>
                  <a:pt x="1016084" y="48754"/>
                  <a:pt x="1039058" y="41096"/>
                </a:cubicBezTo>
                <a:cubicBezTo>
                  <a:pt x="1118199" y="14716"/>
                  <a:pt x="1080592" y="28592"/>
                  <a:pt x="1152074" y="0"/>
                </a:cubicBezTo>
                <a:cubicBezTo>
                  <a:pt x="1179920" y="5569"/>
                  <a:pt x="1214111" y="5626"/>
                  <a:pt x="1234267" y="30822"/>
                </a:cubicBezTo>
                <a:cubicBezTo>
                  <a:pt x="1241032" y="39279"/>
                  <a:pt x="1238043" y="52981"/>
                  <a:pt x="1244541" y="61645"/>
                </a:cubicBezTo>
                <a:cubicBezTo>
                  <a:pt x="1259071" y="81018"/>
                  <a:pt x="1282479" y="92867"/>
                  <a:pt x="1295912" y="113016"/>
                </a:cubicBezTo>
                <a:cubicBezTo>
                  <a:pt x="1308893" y="132487"/>
                  <a:pt x="1348272" y="194025"/>
                  <a:pt x="1367831" y="215757"/>
                </a:cubicBezTo>
                <a:cubicBezTo>
                  <a:pt x="1387271" y="237357"/>
                  <a:pt x="1408928" y="256854"/>
                  <a:pt x="1429476" y="277402"/>
                </a:cubicBezTo>
                <a:cubicBezTo>
                  <a:pt x="1452198" y="300124"/>
                  <a:pt x="1462514" y="314470"/>
                  <a:pt x="1491121" y="328773"/>
                </a:cubicBezTo>
                <a:cubicBezTo>
                  <a:pt x="1500808" y="333616"/>
                  <a:pt x="1511531" y="336072"/>
                  <a:pt x="1521944" y="339047"/>
                </a:cubicBezTo>
                <a:cubicBezTo>
                  <a:pt x="1555802" y="348721"/>
                  <a:pt x="1579097" y="352532"/>
                  <a:pt x="1614411" y="359595"/>
                </a:cubicBezTo>
                <a:cubicBezTo>
                  <a:pt x="1638088" y="355649"/>
                  <a:pt x="1681585" y="351693"/>
                  <a:pt x="1706878" y="339047"/>
                </a:cubicBezTo>
                <a:cubicBezTo>
                  <a:pt x="1786545" y="299214"/>
                  <a:pt x="1691052" y="334049"/>
                  <a:pt x="1768523" y="308225"/>
                </a:cubicBezTo>
                <a:cubicBezTo>
                  <a:pt x="1789071" y="294526"/>
                  <a:pt x="1806739" y="274937"/>
                  <a:pt x="1830168" y="267128"/>
                </a:cubicBezTo>
                <a:lnTo>
                  <a:pt x="1891813" y="246580"/>
                </a:lnTo>
                <a:cubicBezTo>
                  <a:pt x="1915786" y="250005"/>
                  <a:pt x="1940537" y="249896"/>
                  <a:pt x="1963732" y="256854"/>
                </a:cubicBezTo>
                <a:cubicBezTo>
                  <a:pt x="1995038" y="266246"/>
                  <a:pt x="2006234" y="296166"/>
                  <a:pt x="2025377" y="318499"/>
                </a:cubicBezTo>
                <a:cubicBezTo>
                  <a:pt x="2034833" y="329531"/>
                  <a:pt x="2045926" y="339047"/>
                  <a:pt x="2056200" y="349321"/>
                </a:cubicBezTo>
                <a:cubicBezTo>
                  <a:pt x="2063049" y="369869"/>
                  <a:pt x="2061432" y="395650"/>
                  <a:pt x="2076748" y="410966"/>
                </a:cubicBezTo>
                <a:lnTo>
                  <a:pt x="2148667" y="482885"/>
                </a:lnTo>
                <a:cubicBezTo>
                  <a:pt x="2155516" y="489735"/>
                  <a:pt x="2160025" y="500371"/>
                  <a:pt x="2169215" y="503434"/>
                </a:cubicBezTo>
                <a:lnTo>
                  <a:pt x="2200038" y="513708"/>
                </a:lnTo>
                <a:cubicBezTo>
                  <a:pt x="2227436" y="510283"/>
                  <a:pt x="2255066" y="508373"/>
                  <a:pt x="2282231" y="503434"/>
                </a:cubicBezTo>
                <a:cubicBezTo>
                  <a:pt x="2292886" y="501497"/>
                  <a:pt x="2302399" y="495096"/>
                  <a:pt x="2313054" y="493159"/>
                </a:cubicBezTo>
                <a:cubicBezTo>
                  <a:pt x="2340219" y="488220"/>
                  <a:pt x="2367849" y="486310"/>
                  <a:pt x="2395247" y="482885"/>
                </a:cubicBezTo>
                <a:cubicBezTo>
                  <a:pt x="2432919" y="486310"/>
                  <a:pt x="2471011" y="486585"/>
                  <a:pt x="2508263" y="493159"/>
                </a:cubicBezTo>
                <a:cubicBezTo>
                  <a:pt x="2529593" y="496923"/>
                  <a:pt x="2569908" y="513708"/>
                  <a:pt x="2569908" y="513708"/>
                </a:cubicBezTo>
                <a:cubicBezTo>
                  <a:pt x="2593881" y="537681"/>
                  <a:pt x="2623021" y="557418"/>
                  <a:pt x="2641827" y="585627"/>
                </a:cubicBezTo>
                <a:cubicBezTo>
                  <a:pt x="2692839" y="662145"/>
                  <a:pt x="2627280" y="568172"/>
                  <a:pt x="2693197" y="647272"/>
                </a:cubicBezTo>
                <a:cubicBezTo>
                  <a:pt x="2701102" y="656758"/>
                  <a:pt x="2705841" y="668608"/>
                  <a:pt x="2713746" y="678094"/>
                </a:cubicBezTo>
                <a:cubicBezTo>
                  <a:pt x="2723048" y="689256"/>
                  <a:pt x="2735266" y="697755"/>
                  <a:pt x="2744568" y="708917"/>
                </a:cubicBezTo>
                <a:cubicBezTo>
                  <a:pt x="2752473" y="718403"/>
                  <a:pt x="2756913" y="730510"/>
                  <a:pt x="2765117" y="739739"/>
                </a:cubicBezTo>
                <a:cubicBezTo>
                  <a:pt x="2810013" y="790247"/>
                  <a:pt x="2865384" y="824793"/>
                  <a:pt x="2888406" y="893852"/>
                </a:cubicBezTo>
                <a:cubicBezTo>
                  <a:pt x="2900531" y="930224"/>
                  <a:pt x="2898071" y="927687"/>
                  <a:pt x="2919229" y="965771"/>
                </a:cubicBezTo>
                <a:cubicBezTo>
                  <a:pt x="2978837" y="1073067"/>
                  <a:pt x="2924384" y="979921"/>
                  <a:pt x="2970600" y="1037690"/>
                </a:cubicBezTo>
                <a:cubicBezTo>
                  <a:pt x="2978314" y="1047332"/>
                  <a:pt x="2983017" y="1059219"/>
                  <a:pt x="2991148" y="1068512"/>
                </a:cubicBezTo>
                <a:cubicBezTo>
                  <a:pt x="3007095" y="1086737"/>
                  <a:pt x="3025395" y="1102759"/>
                  <a:pt x="3042519" y="1119883"/>
                </a:cubicBezTo>
                <a:lnTo>
                  <a:pt x="3073341" y="1150705"/>
                </a:lnTo>
                <a:lnTo>
                  <a:pt x="3104164" y="1243173"/>
                </a:lnTo>
                <a:lnTo>
                  <a:pt x="3124712" y="1304818"/>
                </a:lnTo>
                <a:cubicBezTo>
                  <a:pt x="3138967" y="1390350"/>
                  <a:pt x="3132040" y="1345841"/>
                  <a:pt x="3145260" y="1438382"/>
                </a:cubicBezTo>
                <a:cubicBezTo>
                  <a:pt x="3141835" y="1469204"/>
                  <a:pt x="3143506" y="1501030"/>
                  <a:pt x="3134986" y="1530849"/>
                </a:cubicBezTo>
                <a:cubicBezTo>
                  <a:pt x="3121508" y="1578023"/>
                  <a:pt x="3082143" y="1598371"/>
                  <a:pt x="3052793" y="1633591"/>
                </a:cubicBezTo>
                <a:cubicBezTo>
                  <a:pt x="3035669" y="1654139"/>
                  <a:pt x="3017471" y="1673838"/>
                  <a:pt x="3001422" y="1695236"/>
                </a:cubicBezTo>
                <a:cubicBezTo>
                  <a:pt x="2986605" y="1714993"/>
                  <a:pt x="2960326" y="1756881"/>
                  <a:pt x="2960326" y="1756881"/>
                </a:cubicBezTo>
                <a:cubicBezTo>
                  <a:pt x="2937150" y="1849580"/>
                  <a:pt x="2930846" y="1812282"/>
                  <a:pt x="2950051" y="1869896"/>
                </a:cubicBezTo>
                <a:cubicBezTo>
                  <a:pt x="2934067" y="1981787"/>
                  <a:pt x="2952848" y="1904465"/>
                  <a:pt x="2919229" y="1982912"/>
                </a:cubicBezTo>
                <a:cubicBezTo>
                  <a:pt x="2914963" y="1992866"/>
                  <a:pt x="2915453" y="2005071"/>
                  <a:pt x="2908955" y="2013735"/>
                </a:cubicBezTo>
                <a:cubicBezTo>
                  <a:pt x="2887648" y="2042145"/>
                  <a:pt x="2857951" y="2067832"/>
                  <a:pt x="2826762" y="2085654"/>
                </a:cubicBezTo>
                <a:cubicBezTo>
                  <a:pt x="2813464" y="2093253"/>
                  <a:pt x="2799661" y="2099982"/>
                  <a:pt x="2785665" y="2106202"/>
                </a:cubicBezTo>
                <a:cubicBezTo>
                  <a:pt x="2768812" y="2113692"/>
                  <a:pt x="2752246" y="2122526"/>
                  <a:pt x="2734294" y="2126750"/>
                </a:cubicBezTo>
                <a:cubicBezTo>
                  <a:pt x="2693738" y="2136293"/>
                  <a:pt x="2611004" y="2147299"/>
                  <a:pt x="2611004" y="2147299"/>
                </a:cubicBezTo>
                <a:lnTo>
                  <a:pt x="2487714" y="2137025"/>
                </a:lnTo>
                <a:lnTo>
                  <a:pt x="2200038" y="2116476"/>
                </a:lnTo>
                <a:cubicBezTo>
                  <a:pt x="2162366" y="2109627"/>
                  <a:pt x="2124490" y="2103816"/>
                  <a:pt x="2087022" y="2095928"/>
                </a:cubicBezTo>
                <a:cubicBezTo>
                  <a:pt x="2059387" y="2090110"/>
                  <a:pt x="2032227" y="2082230"/>
                  <a:pt x="2004829" y="2075380"/>
                </a:cubicBezTo>
                <a:cubicBezTo>
                  <a:pt x="1991130" y="2071955"/>
                  <a:pt x="1977128" y="2069570"/>
                  <a:pt x="1963732" y="2065105"/>
                </a:cubicBezTo>
                <a:cubicBezTo>
                  <a:pt x="1953458" y="2061680"/>
                  <a:pt x="1943323" y="2057806"/>
                  <a:pt x="1932910" y="2054831"/>
                </a:cubicBezTo>
                <a:cubicBezTo>
                  <a:pt x="1842605" y="2029030"/>
                  <a:pt x="1934891" y="2058916"/>
                  <a:pt x="1860991" y="2034283"/>
                </a:cubicBezTo>
                <a:cubicBezTo>
                  <a:pt x="1819584" y="2061887"/>
                  <a:pt x="1790509" y="2078359"/>
                  <a:pt x="1758249" y="2126750"/>
                </a:cubicBezTo>
                <a:cubicBezTo>
                  <a:pt x="1751400" y="2137024"/>
                  <a:pt x="1748172" y="2151028"/>
                  <a:pt x="1737701" y="2157573"/>
                </a:cubicBezTo>
                <a:cubicBezTo>
                  <a:pt x="1719334" y="2169053"/>
                  <a:pt x="1696604" y="2171272"/>
                  <a:pt x="1676056" y="2178121"/>
                </a:cubicBezTo>
                <a:cubicBezTo>
                  <a:pt x="1665782" y="2181546"/>
                  <a:pt x="1655187" y="2184129"/>
                  <a:pt x="1645233" y="2188395"/>
                </a:cubicBezTo>
                <a:cubicBezTo>
                  <a:pt x="1563360" y="2223484"/>
                  <a:pt x="1598057" y="2210970"/>
                  <a:pt x="1542492" y="2229492"/>
                </a:cubicBezTo>
                <a:cubicBezTo>
                  <a:pt x="1493903" y="2226253"/>
                  <a:pt x="1388057" y="2224275"/>
                  <a:pt x="1326735" y="2208944"/>
                </a:cubicBezTo>
                <a:cubicBezTo>
                  <a:pt x="1305722" y="2203691"/>
                  <a:pt x="1285638" y="2195245"/>
                  <a:pt x="1265090" y="2188395"/>
                </a:cubicBezTo>
                <a:lnTo>
                  <a:pt x="1203445" y="2167847"/>
                </a:lnTo>
                <a:cubicBezTo>
                  <a:pt x="1193171" y="2164422"/>
                  <a:pt x="1183129" y="2160200"/>
                  <a:pt x="1172622" y="2157573"/>
                </a:cubicBezTo>
                <a:cubicBezTo>
                  <a:pt x="1158923" y="2154148"/>
                  <a:pt x="1145103" y="2151178"/>
                  <a:pt x="1131526" y="2147299"/>
                </a:cubicBezTo>
                <a:cubicBezTo>
                  <a:pt x="1121113" y="2144324"/>
                  <a:pt x="1111210" y="2139652"/>
                  <a:pt x="1100703" y="2137025"/>
                </a:cubicBezTo>
                <a:cubicBezTo>
                  <a:pt x="1071971" y="2129842"/>
                  <a:pt x="1015183" y="2121059"/>
                  <a:pt x="987687" y="2116476"/>
                </a:cubicBezTo>
                <a:cubicBezTo>
                  <a:pt x="899242" y="2086995"/>
                  <a:pt x="947066" y="2101185"/>
                  <a:pt x="843849" y="2075380"/>
                </a:cubicBezTo>
                <a:cubicBezTo>
                  <a:pt x="810758" y="2067107"/>
                  <a:pt x="790583" y="2065218"/>
                  <a:pt x="761656" y="2044557"/>
                </a:cubicBezTo>
                <a:cubicBezTo>
                  <a:pt x="749832" y="2036112"/>
                  <a:pt x="741865" y="2023191"/>
                  <a:pt x="730833" y="2013735"/>
                </a:cubicBezTo>
                <a:cubicBezTo>
                  <a:pt x="724311" y="2008145"/>
                  <a:pt x="671929" y="1968871"/>
                  <a:pt x="658914" y="1962364"/>
                </a:cubicBezTo>
                <a:cubicBezTo>
                  <a:pt x="649228" y="1957521"/>
                  <a:pt x="638366" y="1955515"/>
                  <a:pt x="628092" y="1952090"/>
                </a:cubicBezTo>
                <a:lnTo>
                  <a:pt x="566447" y="1910993"/>
                </a:lnTo>
                <a:cubicBezTo>
                  <a:pt x="556173" y="1904144"/>
                  <a:pt x="544355" y="1899177"/>
                  <a:pt x="535624" y="1890445"/>
                </a:cubicBezTo>
                <a:cubicBezTo>
                  <a:pt x="512802" y="1867622"/>
                  <a:pt x="484414" y="1836546"/>
                  <a:pt x="453431" y="1828800"/>
                </a:cubicBezTo>
                <a:lnTo>
                  <a:pt x="412335" y="1818526"/>
                </a:lnTo>
                <a:lnTo>
                  <a:pt x="360964" y="1767155"/>
                </a:lnTo>
                <a:cubicBezTo>
                  <a:pt x="354114" y="1760306"/>
                  <a:pt x="348475" y="1751980"/>
                  <a:pt x="340415" y="1746607"/>
                </a:cubicBezTo>
                <a:cubicBezTo>
                  <a:pt x="330141" y="1739757"/>
                  <a:pt x="319079" y="1733963"/>
                  <a:pt x="309593" y="1726058"/>
                </a:cubicBezTo>
                <a:cubicBezTo>
                  <a:pt x="298431" y="1716756"/>
                  <a:pt x="278771" y="1695236"/>
                  <a:pt x="278771" y="1695236"/>
                </a:cubicBezTo>
                <a:lnTo>
                  <a:pt x="278771" y="1684962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5638800" y="2768502"/>
            <a:ext cx="3352800" cy="2090647"/>
          </a:xfrm>
          <a:custGeom>
            <a:avLst/>
            <a:gdLst>
              <a:gd name="connsiteX0" fmla="*/ 123290 w 3637052"/>
              <a:gd name="connsiteY0" fmla="*/ 1140432 h 2383605"/>
              <a:gd name="connsiteX1" fmla="*/ 123290 w 3637052"/>
              <a:gd name="connsiteY1" fmla="*/ 1140432 h 2383605"/>
              <a:gd name="connsiteX2" fmla="*/ 143839 w 3637052"/>
              <a:gd name="connsiteY2" fmla="*/ 965771 h 2383605"/>
              <a:gd name="connsiteX3" fmla="*/ 154113 w 3637052"/>
              <a:gd name="connsiteY3" fmla="*/ 934949 h 2383605"/>
              <a:gd name="connsiteX4" fmla="*/ 174661 w 3637052"/>
              <a:gd name="connsiteY4" fmla="*/ 863029 h 2383605"/>
              <a:gd name="connsiteX5" fmla="*/ 184935 w 3637052"/>
              <a:gd name="connsiteY5" fmla="*/ 791110 h 2383605"/>
              <a:gd name="connsiteX6" fmla="*/ 205484 w 3637052"/>
              <a:gd name="connsiteY6" fmla="*/ 719191 h 2383605"/>
              <a:gd name="connsiteX7" fmla="*/ 215758 w 3637052"/>
              <a:gd name="connsiteY7" fmla="*/ 678095 h 2383605"/>
              <a:gd name="connsiteX8" fmla="*/ 226032 w 3637052"/>
              <a:gd name="connsiteY8" fmla="*/ 647272 h 2383605"/>
              <a:gd name="connsiteX9" fmla="*/ 256854 w 3637052"/>
              <a:gd name="connsiteY9" fmla="*/ 534256 h 2383605"/>
              <a:gd name="connsiteX10" fmla="*/ 277403 w 3637052"/>
              <a:gd name="connsiteY10" fmla="*/ 493160 h 2383605"/>
              <a:gd name="connsiteX11" fmla="*/ 297951 w 3637052"/>
              <a:gd name="connsiteY11" fmla="*/ 431515 h 2383605"/>
              <a:gd name="connsiteX12" fmla="*/ 308225 w 3637052"/>
              <a:gd name="connsiteY12" fmla="*/ 400692 h 2383605"/>
              <a:gd name="connsiteX13" fmla="*/ 328774 w 3637052"/>
              <a:gd name="connsiteY13" fmla="*/ 369870 h 2383605"/>
              <a:gd name="connsiteX14" fmla="*/ 390418 w 3637052"/>
              <a:gd name="connsiteY14" fmla="*/ 287677 h 2383605"/>
              <a:gd name="connsiteX15" fmla="*/ 421241 w 3637052"/>
              <a:gd name="connsiteY15" fmla="*/ 277402 h 2383605"/>
              <a:gd name="connsiteX16" fmla="*/ 482886 w 3637052"/>
              <a:gd name="connsiteY16" fmla="*/ 246580 h 2383605"/>
              <a:gd name="connsiteX17" fmla="*/ 513708 w 3637052"/>
              <a:gd name="connsiteY17" fmla="*/ 226032 h 2383605"/>
              <a:gd name="connsiteX18" fmla="*/ 554805 w 3637052"/>
              <a:gd name="connsiteY18" fmla="*/ 215758 h 2383605"/>
              <a:gd name="connsiteX19" fmla="*/ 585627 w 3637052"/>
              <a:gd name="connsiteY19" fmla="*/ 205483 h 2383605"/>
              <a:gd name="connsiteX20" fmla="*/ 626724 w 3637052"/>
              <a:gd name="connsiteY20" fmla="*/ 195209 h 2383605"/>
              <a:gd name="connsiteX21" fmla="*/ 667821 w 3637052"/>
              <a:gd name="connsiteY21" fmla="*/ 174661 h 2383605"/>
              <a:gd name="connsiteX22" fmla="*/ 698643 w 3637052"/>
              <a:gd name="connsiteY22" fmla="*/ 154113 h 2383605"/>
              <a:gd name="connsiteX23" fmla="*/ 739740 w 3637052"/>
              <a:gd name="connsiteY23" fmla="*/ 143838 h 2383605"/>
              <a:gd name="connsiteX24" fmla="*/ 801385 w 3637052"/>
              <a:gd name="connsiteY24" fmla="*/ 102742 h 2383605"/>
              <a:gd name="connsiteX25" fmla="*/ 883578 w 3637052"/>
              <a:gd name="connsiteY25" fmla="*/ 71919 h 2383605"/>
              <a:gd name="connsiteX26" fmla="*/ 986320 w 3637052"/>
              <a:gd name="connsiteY26" fmla="*/ 41097 h 2383605"/>
              <a:gd name="connsiteX27" fmla="*/ 1058239 w 3637052"/>
              <a:gd name="connsiteY27" fmla="*/ 51371 h 2383605"/>
              <a:gd name="connsiteX28" fmla="*/ 1119884 w 3637052"/>
              <a:gd name="connsiteY28" fmla="*/ 61645 h 2383605"/>
              <a:gd name="connsiteX29" fmla="*/ 1243174 w 3637052"/>
              <a:gd name="connsiteY29" fmla="*/ 71919 h 2383605"/>
              <a:gd name="connsiteX30" fmla="*/ 1541124 w 3637052"/>
              <a:gd name="connsiteY30" fmla="*/ 71919 h 2383605"/>
              <a:gd name="connsiteX31" fmla="*/ 1582221 w 3637052"/>
              <a:gd name="connsiteY31" fmla="*/ 61645 h 2383605"/>
              <a:gd name="connsiteX32" fmla="*/ 1643866 w 3637052"/>
              <a:gd name="connsiteY32" fmla="*/ 41097 h 2383605"/>
              <a:gd name="connsiteX33" fmla="*/ 1674688 w 3637052"/>
              <a:gd name="connsiteY33" fmla="*/ 30823 h 2383605"/>
              <a:gd name="connsiteX34" fmla="*/ 1787704 w 3637052"/>
              <a:gd name="connsiteY34" fmla="*/ 0 h 2383605"/>
              <a:gd name="connsiteX35" fmla="*/ 1941816 w 3637052"/>
              <a:gd name="connsiteY35" fmla="*/ 10274 h 2383605"/>
              <a:gd name="connsiteX36" fmla="*/ 2003461 w 3637052"/>
              <a:gd name="connsiteY36" fmla="*/ 30823 h 2383605"/>
              <a:gd name="connsiteX37" fmla="*/ 2034284 w 3637052"/>
              <a:gd name="connsiteY37" fmla="*/ 41097 h 2383605"/>
              <a:gd name="connsiteX38" fmla="*/ 2075380 w 3637052"/>
              <a:gd name="connsiteY38" fmla="*/ 61645 h 2383605"/>
              <a:gd name="connsiteX39" fmla="*/ 2126751 w 3637052"/>
              <a:gd name="connsiteY39" fmla="*/ 71919 h 2383605"/>
              <a:gd name="connsiteX40" fmla="*/ 2178122 w 3637052"/>
              <a:gd name="connsiteY40" fmla="*/ 92468 h 2383605"/>
              <a:gd name="connsiteX41" fmla="*/ 2291138 w 3637052"/>
              <a:gd name="connsiteY41" fmla="*/ 113016 h 2383605"/>
              <a:gd name="connsiteX42" fmla="*/ 2342508 w 3637052"/>
              <a:gd name="connsiteY42" fmla="*/ 123290 h 2383605"/>
              <a:gd name="connsiteX43" fmla="*/ 2404153 w 3637052"/>
              <a:gd name="connsiteY43" fmla="*/ 133564 h 2383605"/>
              <a:gd name="connsiteX44" fmla="*/ 2506895 w 3637052"/>
              <a:gd name="connsiteY44" fmla="*/ 154113 h 2383605"/>
              <a:gd name="connsiteX45" fmla="*/ 2568540 w 3637052"/>
              <a:gd name="connsiteY45" fmla="*/ 174661 h 2383605"/>
              <a:gd name="connsiteX46" fmla="*/ 2671281 w 3637052"/>
              <a:gd name="connsiteY46" fmla="*/ 195209 h 2383605"/>
              <a:gd name="connsiteX47" fmla="*/ 2753475 w 3637052"/>
              <a:gd name="connsiteY47" fmla="*/ 215758 h 2383605"/>
              <a:gd name="connsiteX48" fmla="*/ 2794571 w 3637052"/>
              <a:gd name="connsiteY48" fmla="*/ 226032 h 2383605"/>
              <a:gd name="connsiteX49" fmla="*/ 2835668 w 3637052"/>
              <a:gd name="connsiteY49" fmla="*/ 236306 h 2383605"/>
              <a:gd name="connsiteX50" fmla="*/ 2969232 w 3637052"/>
              <a:gd name="connsiteY50" fmla="*/ 205483 h 2383605"/>
              <a:gd name="connsiteX51" fmla="*/ 3010329 w 3637052"/>
              <a:gd name="connsiteY51" fmla="*/ 184935 h 2383605"/>
              <a:gd name="connsiteX52" fmla="*/ 3051425 w 3637052"/>
              <a:gd name="connsiteY52" fmla="*/ 154113 h 2383605"/>
              <a:gd name="connsiteX53" fmla="*/ 3082248 w 3637052"/>
              <a:gd name="connsiteY53" fmla="*/ 143838 h 2383605"/>
              <a:gd name="connsiteX54" fmla="*/ 3123344 w 3637052"/>
              <a:gd name="connsiteY54" fmla="*/ 123290 h 2383605"/>
              <a:gd name="connsiteX55" fmla="*/ 3195263 w 3637052"/>
              <a:gd name="connsiteY55" fmla="*/ 102742 h 2383605"/>
              <a:gd name="connsiteX56" fmla="*/ 3267183 w 3637052"/>
              <a:gd name="connsiteY56" fmla="*/ 113016 h 2383605"/>
              <a:gd name="connsiteX57" fmla="*/ 3308279 w 3637052"/>
              <a:gd name="connsiteY57" fmla="*/ 133564 h 2383605"/>
              <a:gd name="connsiteX58" fmla="*/ 3369924 w 3637052"/>
              <a:gd name="connsiteY58" fmla="*/ 205483 h 2383605"/>
              <a:gd name="connsiteX59" fmla="*/ 3390472 w 3637052"/>
              <a:gd name="connsiteY59" fmla="*/ 246580 h 2383605"/>
              <a:gd name="connsiteX60" fmla="*/ 3411021 w 3637052"/>
              <a:gd name="connsiteY60" fmla="*/ 277402 h 2383605"/>
              <a:gd name="connsiteX61" fmla="*/ 3441843 w 3637052"/>
              <a:gd name="connsiteY61" fmla="*/ 349322 h 2383605"/>
              <a:gd name="connsiteX62" fmla="*/ 3462391 w 3637052"/>
              <a:gd name="connsiteY62" fmla="*/ 400692 h 2383605"/>
              <a:gd name="connsiteX63" fmla="*/ 3482940 w 3637052"/>
              <a:gd name="connsiteY63" fmla="*/ 441789 h 2383605"/>
              <a:gd name="connsiteX64" fmla="*/ 3503488 w 3637052"/>
              <a:gd name="connsiteY64" fmla="*/ 523982 h 2383605"/>
              <a:gd name="connsiteX65" fmla="*/ 3513762 w 3637052"/>
              <a:gd name="connsiteY65" fmla="*/ 554805 h 2383605"/>
              <a:gd name="connsiteX66" fmla="*/ 3524036 w 3637052"/>
              <a:gd name="connsiteY66" fmla="*/ 636998 h 2383605"/>
              <a:gd name="connsiteX67" fmla="*/ 3544585 w 3637052"/>
              <a:gd name="connsiteY67" fmla="*/ 811659 h 2383605"/>
              <a:gd name="connsiteX68" fmla="*/ 3554859 w 3637052"/>
              <a:gd name="connsiteY68" fmla="*/ 842481 h 2383605"/>
              <a:gd name="connsiteX69" fmla="*/ 3565133 w 3637052"/>
              <a:gd name="connsiteY69" fmla="*/ 904126 h 2383605"/>
              <a:gd name="connsiteX70" fmla="*/ 3585681 w 3637052"/>
              <a:gd name="connsiteY70" fmla="*/ 965771 h 2383605"/>
              <a:gd name="connsiteX71" fmla="*/ 3606230 w 3637052"/>
              <a:gd name="connsiteY71" fmla="*/ 1058238 h 2383605"/>
              <a:gd name="connsiteX72" fmla="*/ 3626778 w 3637052"/>
              <a:gd name="connsiteY72" fmla="*/ 1191802 h 2383605"/>
              <a:gd name="connsiteX73" fmla="*/ 3637052 w 3637052"/>
              <a:gd name="connsiteY73" fmla="*/ 1438382 h 2383605"/>
              <a:gd name="connsiteX74" fmla="*/ 3626778 w 3637052"/>
              <a:gd name="connsiteY74" fmla="*/ 1654140 h 2383605"/>
              <a:gd name="connsiteX75" fmla="*/ 3606230 w 3637052"/>
              <a:gd name="connsiteY75" fmla="*/ 1715784 h 2383605"/>
              <a:gd name="connsiteX76" fmla="*/ 3585681 w 3637052"/>
              <a:gd name="connsiteY76" fmla="*/ 1787704 h 2383605"/>
              <a:gd name="connsiteX77" fmla="*/ 3575407 w 3637052"/>
              <a:gd name="connsiteY77" fmla="*/ 1828800 h 2383605"/>
              <a:gd name="connsiteX78" fmla="*/ 3554859 w 3637052"/>
              <a:gd name="connsiteY78" fmla="*/ 1859623 h 2383605"/>
              <a:gd name="connsiteX79" fmla="*/ 3513762 w 3637052"/>
              <a:gd name="connsiteY79" fmla="*/ 1952090 h 2383605"/>
              <a:gd name="connsiteX80" fmla="*/ 3452117 w 3637052"/>
              <a:gd name="connsiteY80" fmla="*/ 2013735 h 2383605"/>
              <a:gd name="connsiteX81" fmla="*/ 3441843 w 3637052"/>
              <a:gd name="connsiteY81" fmla="*/ 2044558 h 2383605"/>
              <a:gd name="connsiteX82" fmla="*/ 3421295 w 3637052"/>
              <a:gd name="connsiteY82" fmla="*/ 2075380 h 2383605"/>
              <a:gd name="connsiteX83" fmla="*/ 3318553 w 3637052"/>
              <a:gd name="connsiteY83" fmla="*/ 2167847 h 2383605"/>
              <a:gd name="connsiteX84" fmla="*/ 3277457 w 3637052"/>
              <a:gd name="connsiteY84" fmla="*/ 2188396 h 2383605"/>
              <a:gd name="connsiteX85" fmla="*/ 3215812 w 3637052"/>
              <a:gd name="connsiteY85" fmla="*/ 2208944 h 2383605"/>
              <a:gd name="connsiteX86" fmla="*/ 3174715 w 3637052"/>
              <a:gd name="connsiteY86" fmla="*/ 2229492 h 2383605"/>
              <a:gd name="connsiteX87" fmla="*/ 3143893 w 3637052"/>
              <a:gd name="connsiteY87" fmla="*/ 2250041 h 2383605"/>
              <a:gd name="connsiteX88" fmla="*/ 3102796 w 3637052"/>
              <a:gd name="connsiteY88" fmla="*/ 2260315 h 2383605"/>
              <a:gd name="connsiteX89" fmla="*/ 3071974 w 3637052"/>
              <a:gd name="connsiteY89" fmla="*/ 2270589 h 2383605"/>
              <a:gd name="connsiteX90" fmla="*/ 3030877 w 3637052"/>
              <a:gd name="connsiteY90" fmla="*/ 2280863 h 2383605"/>
              <a:gd name="connsiteX91" fmla="*/ 2958958 w 3637052"/>
              <a:gd name="connsiteY91" fmla="*/ 2301411 h 2383605"/>
              <a:gd name="connsiteX92" fmla="*/ 2887039 w 3637052"/>
              <a:gd name="connsiteY92" fmla="*/ 2311686 h 2383605"/>
              <a:gd name="connsiteX93" fmla="*/ 2856216 w 3637052"/>
              <a:gd name="connsiteY93" fmla="*/ 2321960 h 2383605"/>
              <a:gd name="connsiteX94" fmla="*/ 2774023 w 3637052"/>
              <a:gd name="connsiteY94" fmla="*/ 2342508 h 2383605"/>
              <a:gd name="connsiteX95" fmla="*/ 2712378 w 3637052"/>
              <a:gd name="connsiteY95" fmla="*/ 2363056 h 2383605"/>
              <a:gd name="connsiteX96" fmla="*/ 2640459 w 3637052"/>
              <a:gd name="connsiteY96" fmla="*/ 2383605 h 2383605"/>
              <a:gd name="connsiteX97" fmla="*/ 2352783 w 3637052"/>
              <a:gd name="connsiteY97" fmla="*/ 2373331 h 2383605"/>
              <a:gd name="connsiteX98" fmla="*/ 2178122 w 3637052"/>
              <a:gd name="connsiteY98" fmla="*/ 2342508 h 2383605"/>
              <a:gd name="connsiteX99" fmla="*/ 2054832 w 3637052"/>
              <a:gd name="connsiteY99" fmla="*/ 2332234 h 2383605"/>
              <a:gd name="connsiteX100" fmla="*/ 2003461 w 3637052"/>
              <a:gd name="connsiteY100" fmla="*/ 2321960 h 2383605"/>
              <a:gd name="connsiteX101" fmla="*/ 1962365 w 3637052"/>
              <a:gd name="connsiteY101" fmla="*/ 2311686 h 2383605"/>
              <a:gd name="connsiteX102" fmla="*/ 1900720 w 3637052"/>
              <a:gd name="connsiteY102" fmla="*/ 2301411 h 2383605"/>
              <a:gd name="connsiteX103" fmla="*/ 1777430 w 3637052"/>
              <a:gd name="connsiteY103" fmla="*/ 2270589 h 2383605"/>
              <a:gd name="connsiteX104" fmla="*/ 1695236 w 3637052"/>
              <a:gd name="connsiteY104" fmla="*/ 2250041 h 2383605"/>
              <a:gd name="connsiteX105" fmla="*/ 1654140 w 3637052"/>
              <a:gd name="connsiteY105" fmla="*/ 2239766 h 2383605"/>
              <a:gd name="connsiteX106" fmla="*/ 1602769 w 3637052"/>
              <a:gd name="connsiteY106" fmla="*/ 2219218 h 2383605"/>
              <a:gd name="connsiteX107" fmla="*/ 1479479 w 3637052"/>
              <a:gd name="connsiteY107" fmla="*/ 2178122 h 2383605"/>
              <a:gd name="connsiteX108" fmla="*/ 1376738 w 3637052"/>
              <a:gd name="connsiteY108" fmla="*/ 2157573 h 2383605"/>
              <a:gd name="connsiteX109" fmla="*/ 1273996 w 3637052"/>
              <a:gd name="connsiteY109" fmla="*/ 2126751 h 2383605"/>
              <a:gd name="connsiteX110" fmla="*/ 1243174 w 3637052"/>
              <a:gd name="connsiteY110" fmla="*/ 2116477 h 2383605"/>
              <a:gd name="connsiteX111" fmla="*/ 1171254 w 3637052"/>
              <a:gd name="connsiteY111" fmla="*/ 2106202 h 2383605"/>
              <a:gd name="connsiteX112" fmla="*/ 1037690 w 3637052"/>
              <a:gd name="connsiteY112" fmla="*/ 2075380 h 2383605"/>
              <a:gd name="connsiteX113" fmla="*/ 770562 w 3637052"/>
              <a:gd name="connsiteY113" fmla="*/ 2085654 h 2383605"/>
              <a:gd name="connsiteX114" fmla="*/ 739740 w 3637052"/>
              <a:gd name="connsiteY114" fmla="*/ 2095928 h 2383605"/>
              <a:gd name="connsiteX115" fmla="*/ 503434 w 3637052"/>
              <a:gd name="connsiteY115" fmla="*/ 2075380 h 2383605"/>
              <a:gd name="connsiteX116" fmla="*/ 441789 w 3637052"/>
              <a:gd name="connsiteY116" fmla="*/ 2054832 h 2383605"/>
              <a:gd name="connsiteX117" fmla="*/ 410967 w 3637052"/>
              <a:gd name="connsiteY117" fmla="*/ 2044558 h 2383605"/>
              <a:gd name="connsiteX118" fmla="*/ 369870 w 3637052"/>
              <a:gd name="connsiteY118" fmla="*/ 2024009 h 2383605"/>
              <a:gd name="connsiteX119" fmla="*/ 339048 w 3637052"/>
              <a:gd name="connsiteY119" fmla="*/ 2003461 h 2383605"/>
              <a:gd name="connsiteX120" fmla="*/ 318499 w 3637052"/>
              <a:gd name="connsiteY120" fmla="*/ 1982913 h 2383605"/>
              <a:gd name="connsiteX121" fmla="*/ 287677 w 3637052"/>
              <a:gd name="connsiteY121" fmla="*/ 1972638 h 2383605"/>
              <a:gd name="connsiteX122" fmla="*/ 267129 w 3637052"/>
              <a:gd name="connsiteY122" fmla="*/ 1941816 h 2383605"/>
              <a:gd name="connsiteX123" fmla="*/ 236306 w 3637052"/>
              <a:gd name="connsiteY123" fmla="*/ 1910993 h 2383605"/>
              <a:gd name="connsiteX124" fmla="*/ 226032 w 3637052"/>
              <a:gd name="connsiteY124" fmla="*/ 1880171 h 2383605"/>
              <a:gd name="connsiteX125" fmla="*/ 195209 w 3637052"/>
              <a:gd name="connsiteY125" fmla="*/ 1859623 h 2383605"/>
              <a:gd name="connsiteX126" fmla="*/ 174661 w 3637052"/>
              <a:gd name="connsiteY126" fmla="*/ 1839074 h 2383605"/>
              <a:gd name="connsiteX127" fmla="*/ 154113 w 3637052"/>
              <a:gd name="connsiteY127" fmla="*/ 1787704 h 2383605"/>
              <a:gd name="connsiteX128" fmla="*/ 113016 w 3637052"/>
              <a:gd name="connsiteY128" fmla="*/ 1705510 h 2383605"/>
              <a:gd name="connsiteX129" fmla="*/ 102742 w 3637052"/>
              <a:gd name="connsiteY129" fmla="*/ 1674688 h 2383605"/>
              <a:gd name="connsiteX130" fmla="*/ 51371 w 3637052"/>
              <a:gd name="connsiteY130" fmla="*/ 1613043 h 2383605"/>
              <a:gd name="connsiteX131" fmla="*/ 20549 w 3637052"/>
              <a:gd name="connsiteY131" fmla="*/ 1510301 h 2383605"/>
              <a:gd name="connsiteX132" fmla="*/ 0 w 3637052"/>
              <a:gd name="connsiteY132" fmla="*/ 1479479 h 2383605"/>
              <a:gd name="connsiteX133" fmla="*/ 30823 w 3637052"/>
              <a:gd name="connsiteY133" fmla="*/ 1294544 h 2383605"/>
              <a:gd name="connsiteX134" fmla="*/ 51371 w 3637052"/>
              <a:gd name="connsiteY134" fmla="*/ 1263722 h 2383605"/>
              <a:gd name="connsiteX135" fmla="*/ 61645 w 3637052"/>
              <a:gd name="connsiteY135" fmla="*/ 1232899 h 2383605"/>
              <a:gd name="connsiteX136" fmla="*/ 82194 w 3637052"/>
              <a:gd name="connsiteY136" fmla="*/ 1202077 h 2383605"/>
              <a:gd name="connsiteX137" fmla="*/ 123290 w 3637052"/>
              <a:gd name="connsiteY137" fmla="*/ 1140432 h 238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3637052" h="2383605">
                <a:moveTo>
                  <a:pt x="123290" y="1140432"/>
                </a:moveTo>
                <a:lnTo>
                  <a:pt x="123290" y="1140432"/>
                </a:lnTo>
                <a:cubicBezTo>
                  <a:pt x="128539" y="1082700"/>
                  <a:pt x="131153" y="1022859"/>
                  <a:pt x="143839" y="965771"/>
                </a:cubicBezTo>
                <a:cubicBezTo>
                  <a:pt x="146188" y="955199"/>
                  <a:pt x="151138" y="945362"/>
                  <a:pt x="154113" y="934949"/>
                </a:cubicBezTo>
                <a:cubicBezTo>
                  <a:pt x="179917" y="844635"/>
                  <a:pt x="150025" y="936938"/>
                  <a:pt x="174661" y="863029"/>
                </a:cubicBezTo>
                <a:cubicBezTo>
                  <a:pt x="178086" y="839056"/>
                  <a:pt x="180603" y="814936"/>
                  <a:pt x="184935" y="791110"/>
                </a:cubicBezTo>
                <a:cubicBezTo>
                  <a:pt x="192966" y="746941"/>
                  <a:pt x="194479" y="757708"/>
                  <a:pt x="205484" y="719191"/>
                </a:cubicBezTo>
                <a:cubicBezTo>
                  <a:pt x="209363" y="705614"/>
                  <a:pt x="211879" y="691672"/>
                  <a:pt x="215758" y="678095"/>
                </a:cubicBezTo>
                <a:cubicBezTo>
                  <a:pt x="218733" y="667682"/>
                  <a:pt x="223182" y="657720"/>
                  <a:pt x="226032" y="647272"/>
                </a:cubicBezTo>
                <a:cubicBezTo>
                  <a:pt x="229957" y="632878"/>
                  <a:pt x="245032" y="561841"/>
                  <a:pt x="256854" y="534256"/>
                </a:cubicBezTo>
                <a:cubicBezTo>
                  <a:pt x="262887" y="520179"/>
                  <a:pt x="271715" y="507380"/>
                  <a:pt x="277403" y="493160"/>
                </a:cubicBezTo>
                <a:cubicBezTo>
                  <a:pt x="285447" y="473049"/>
                  <a:pt x="291102" y="452063"/>
                  <a:pt x="297951" y="431515"/>
                </a:cubicBezTo>
                <a:cubicBezTo>
                  <a:pt x="301376" y="421241"/>
                  <a:pt x="302217" y="409703"/>
                  <a:pt x="308225" y="400692"/>
                </a:cubicBezTo>
                <a:cubicBezTo>
                  <a:pt x="315075" y="390418"/>
                  <a:pt x="322648" y="380591"/>
                  <a:pt x="328774" y="369870"/>
                </a:cubicBezTo>
                <a:cubicBezTo>
                  <a:pt x="353714" y="326225"/>
                  <a:pt x="343895" y="320908"/>
                  <a:pt x="390418" y="287677"/>
                </a:cubicBezTo>
                <a:cubicBezTo>
                  <a:pt x="399231" y="281382"/>
                  <a:pt x="411554" y="282245"/>
                  <a:pt x="421241" y="277402"/>
                </a:cubicBezTo>
                <a:cubicBezTo>
                  <a:pt x="500901" y="237571"/>
                  <a:pt x="405417" y="272402"/>
                  <a:pt x="482886" y="246580"/>
                </a:cubicBezTo>
                <a:cubicBezTo>
                  <a:pt x="493160" y="239731"/>
                  <a:pt x="502359" y="230896"/>
                  <a:pt x="513708" y="226032"/>
                </a:cubicBezTo>
                <a:cubicBezTo>
                  <a:pt x="526687" y="220470"/>
                  <a:pt x="541228" y="219637"/>
                  <a:pt x="554805" y="215758"/>
                </a:cubicBezTo>
                <a:cubicBezTo>
                  <a:pt x="565218" y="212783"/>
                  <a:pt x="575214" y="208458"/>
                  <a:pt x="585627" y="205483"/>
                </a:cubicBezTo>
                <a:cubicBezTo>
                  <a:pt x="599204" y="201604"/>
                  <a:pt x="613502" y="200167"/>
                  <a:pt x="626724" y="195209"/>
                </a:cubicBezTo>
                <a:cubicBezTo>
                  <a:pt x="641065" y="189831"/>
                  <a:pt x="654523" y="182260"/>
                  <a:pt x="667821" y="174661"/>
                </a:cubicBezTo>
                <a:cubicBezTo>
                  <a:pt x="678542" y="168535"/>
                  <a:pt x="687294" y="158977"/>
                  <a:pt x="698643" y="154113"/>
                </a:cubicBezTo>
                <a:cubicBezTo>
                  <a:pt x="711622" y="148551"/>
                  <a:pt x="726041" y="147263"/>
                  <a:pt x="739740" y="143838"/>
                </a:cubicBezTo>
                <a:cubicBezTo>
                  <a:pt x="760288" y="130139"/>
                  <a:pt x="777956" y="110552"/>
                  <a:pt x="801385" y="102742"/>
                </a:cubicBezTo>
                <a:cubicBezTo>
                  <a:pt x="892995" y="72205"/>
                  <a:pt x="748428" y="121065"/>
                  <a:pt x="883578" y="71919"/>
                </a:cubicBezTo>
                <a:cubicBezTo>
                  <a:pt x="938604" y="51909"/>
                  <a:pt x="937258" y="53362"/>
                  <a:pt x="986320" y="41097"/>
                </a:cubicBezTo>
                <a:lnTo>
                  <a:pt x="1058239" y="51371"/>
                </a:lnTo>
                <a:cubicBezTo>
                  <a:pt x="1078829" y="54539"/>
                  <a:pt x="1099180" y="59345"/>
                  <a:pt x="1119884" y="61645"/>
                </a:cubicBezTo>
                <a:cubicBezTo>
                  <a:pt x="1160871" y="66199"/>
                  <a:pt x="1202077" y="68494"/>
                  <a:pt x="1243174" y="71919"/>
                </a:cubicBezTo>
                <a:cubicBezTo>
                  <a:pt x="1369066" y="97097"/>
                  <a:pt x="1306047" y="88710"/>
                  <a:pt x="1541124" y="71919"/>
                </a:cubicBezTo>
                <a:cubicBezTo>
                  <a:pt x="1555209" y="70913"/>
                  <a:pt x="1568696" y="65702"/>
                  <a:pt x="1582221" y="61645"/>
                </a:cubicBezTo>
                <a:cubicBezTo>
                  <a:pt x="1602967" y="55421"/>
                  <a:pt x="1623318" y="47946"/>
                  <a:pt x="1643866" y="41097"/>
                </a:cubicBezTo>
                <a:cubicBezTo>
                  <a:pt x="1654140" y="37672"/>
                  <a:pt x="1664182" y="33450"/>
                  <a:pt x="1674688" y="30823"/>
                </a:cubicBezTo>
                <a:cubicBezTo>
                  <a:pt x="1767388" y="7647"/>
                  <a:pt x="1730089" y="19204"/>
                  <a:pt x="1787704" y="0"/>
                </a:cubicBezTo>
                <a:cubicBezTo>
                  <a:pt x="1839075" y="3425"/>
                  <a:pt x="1890849" y="2993"/>
                  <a:pt x="1941816" y="10274"/>
                </a:cubicBezTo>
                <a:cubicBezTo>
                  <a:pt x="1963258" y="13337"/>
                  <a:pt x="1982913" y="23973"/>
                  <a:pt x="2003461" y="30823"/>
                </a:cubicBezTo>
                <a:cubicBezTo>
                  <a:pt x="2013735" y="34248"/>
                  <a:pt x="2024597" y="36254"/>
                  <a:pt x="2034284" y="41097"/>
                </a:cubicBezTo>
                <a:cubicBezTo>
                  <a:pt x="2047983" y="47946"/>
                  <a:pt x="2060850" y="56802"/>
                  <a:pt x="2075380" y="61645"/>
                </a:cubicBezTo>
                <a:cubicBezTo>
                  <a:pt x="2091947" y="67167"/>
                  <a:pt x="2109627" y="68494"/>
                  <a:pt x="2126751" y="71919"/>
                </a:cubicBezTo>
                <a:cubicBezTo>
                  <a:pt x="2143875" y="78769"/>
                  <a:pt x="2160457" y="87168"/>
                  <a:pt x="2178122" y="92468"/>
                </a:cubicBezTo>
                <a:cubicBezTo>
                  <a:pt x="2197642" y="98324"/>
                  <a:pt x="2274631" y="110015"/>
                  <a:pt x="2291138" y="113016"/>
                </a:cubicBezTo>
                <a:cubicBezTo>
                  <a:pt x="2308319" y="116140"/>
                  <a:pt x="2325327" y="120166"/>
                  <a:pt x="2342508" y="123290"/>
                </a:cubicBezTo>
                <a:cubicBezTo>
                  <a:pt x="2363004" y="127016"/>
                  <a:pt x="2383678" y="129725"/>
                  <a:pt x="2404153" y="133564"/>
                </a:cubicBezTo>
                <a:cubicBezTo>
                  <a:pt x="2438480" y="140000"/>
                  <a:pt x="2473762" y="143069"/>
                  <a:pt x="2506895" y="154113"/>
                </a:cubicBezTo>
                <a:cubicBezTo>
                  <a:pt x="2527443" y="160962"/>
                  <a:pt x="2547527" y="169408"/>
                  <a:pt x="2568540" y="174661"/>
                </a:cubicBezTo>
                <a:cubicBezTo>
                  <a:pt x="2602422" y="183132"/>
                  <a:pt x="2637399" y="186738"/>
                  <a:pt x="2671281" y="195209"/>
                </a:cubicBezTo>
                <a:lnTo>
                  <a:pt x="2753475" y="215758"/>
                </a:lnTo>
                <a:lnTo>
                  <a:pt x="2794571" y="226032"/>
                </a:lnTo>
                <a:lnTo>
                  <a:pt x="2835668" y="236306"/>
                </a:lnTo>
                <a:cubicBezTo>
                  <a:pt x="2884885" y="229275"/>
                  <a:pt x="2924098" y="228050"/>
                  <a:pt x="2969232" y="205483"/>
                </a:cubicBezTo>
                <a:cubicBezTo>
                  <a:pt x="2982931" y="198634"/>
                  <a:pt x="2997341" y="193052"/>
                  <a:pt x="3010329" y="184935"/>
                </a:cubicBezTo>
                <a:cubicBezTo>
                  <a:pt x="3024850" y="175860"/>
                  <a:pt x="3036558" y="162609"/>
                  <a:pt x="3051425" y="154113"/>
                </a:cubicBezTo>
                <a:cubicBezTo>
                  <a:pt x="3060828" y="148740"/>
                  <a:pt x="3072294" y="148104"/>
                  <a:pt x="3082248" y="143838"/>
                </a:cubicBezTo>
                <a:cubicBezTo>
                  <a:pt x="3096325" y="137805"/>
                  <a:pt x="3109267" y="129323"/>
                  <a:pt x="3123344" y="123290"/>
                </a:cubicBezTo>
                <a:cubicBezTo>
                  <a:pt x="3143977" y="114447"/>
                  <a:pt x="3174411" y="107955"/>
                  <a:pt x="3195263" y="102742"/>
                </a:cubicBezTo>
                <a:cubicBezTo>
                  <a:pt x="3219236" y="106167"/>
                  <a:pt x="3243820" y="106644"/>
                  <a:pt x="3267183" y="113016"/>
                </a:cubicBezTo>
                <a:cubicBezTo>
                  <a:pt x="3281959" y="117046"/>
                  <a:pt x="3296027" y="124375"/>
                  <a:pt x="3308279" y="133564"/>
                </a:cubicBezTo>
                <a:cubicBezTo>
                  <a:pt x="3333375" y="152386"/>
                  <a:pt x="3354393" y="178304"/>
                  <a:pt x="3369924" y="205483"/>
                </a:cubicBezTo>
                <a:cubicBezTo>
                  <a:pt x="3377523" y="218781"/>
                  <a:pt x="3382873" y="233282"/>
                  <a:pt x="3390472" y="246580"/>
                </a:cubicBezTo>
                <a:cubicBezTo>
                  <a:pt x="3396598" y="257301"/>
                  <a:pt x="3404171" y="267128"/>
                  <a:pt x="3411021" y="277402"/>
                </a:cubicBezTo>
                <a:cubicBezTo>
                  <a:pt x="3432122" y="340707"/>
                  <a:pt x="3407990" y="273151"/>
                  <a:pt x="3441843" y="349322"/>
                </a:cubicBezTo>
                <a:cubicBezTo>
                  <a:pt x="3449333" y="366175"/>
                  <a:pt x="3454901" y="383839"/>
                  <a:pt x="3462391" y="400692"/>
                </a:cubicBezTo>
                <a:cubicBezTo>
                  <a:pt x="3468611" y="414688"/>
                  <a:pt x="3476907" y="427711"/>
                  <a:pt x="3482940" y="441789"/>
                </a:cubicBezTo>
                <a:cubicBezTo>
                  <a:pt x="3497031" y="474667"/>
                  <a:pt x="3493840" y="485390"/>
                  <a:pt x="3503488" y="523982"/>
                </a:cubicBezTo>
                <a:cubicBezTo>
                  <a:pt x="3506115" y="534489"/>
                  <a:pt x="3510337" y="544531"/>
                  <a:pt x="3513762" y="554805"/>
                </a:cubicBezTo>
                <a:cubicBezTo>
                  <a:pt x="3517187" y="582203"/>
                  <a:pt x="3521145" y="609539"/>
                  <a:pt x="3524036" y="636998"/>
                </a:cubicBezTo>
                <a:cubicBezTo>
                  <a:pt x="3530859" y="701814"/>
                  <a:pt x="3531032" y="750670"/>
                  <a:pt x="3544585" y="811659"/>
                </a:cubicBezTo>
                <a:cubicBezTo>
                  <a:pt x="3546934" y="822231"/>
                  <a:pt x="3551434" y="832207"/>
                  <a:pt x="3554859" y="842481"/>
                </a:cubicBezTo>
                <a:cubicBezTo>
                  <a:pt x="3558284" y="863029"/>
                  <a:pt x="3560081" y="883916"/>
                  <a:pt x="3565133" y="904126"/>
                </a:cubicBezTo>
                <a:cubicBezTo>
                  <a:pt x="3570386" y="925139"/>
                  <a:pt x="3582120" y="944406"/>
                  <a:pt x="3585681" y="965771"/>
                </a:cubicBezTo>
                <a:cubicBezTo>
                  <a:pt x="3597737" y="1038098"/>
                  <a:pt x="3589368" y="1007653"/>
                  <a:pt x="3606230" y="1058238"/>
                </a:cubicBezTo>
                <a:cubicBezTo>
                  <a:pt x="3610310" y="1082717"/>
                  <a:pt x="3625386" y="1170232"/>
                  <a:pt x="3626778" y="1191802"/>
                </a:cubicBezTo>
                <a:cubicBezTo>
                  <a:pt x="3632074" y="1273896"/>
                  <a:pt x="3633627" y="1356189"/>
                  <a:pt x="3637052" y="1438382"/>
                </a:cubicBezTo>
                <a:cubicBezTo>
                  <a:pt x="3633627" y="1510301"/>
                  <a:pt x="3634729" y="1582580"/>
                  <a:pt x="3626778" y="1654140"/>
                </a:cubicBezTo>
                <a:cubicBezTo>
                  <a:pt x="3624386" y="1675667"/>
                  <a:pt x="3611483" y="1694771"/>
                  <a:pt x="3606230" y="1715784"/>
                </a:cubicBezTo>
                <a:cubicBezTo>
                  <a:pt x="3574116" y="1844243"/>
                  <a:pt x="3615158" y="1684539"/>
                  <a:pt x="3585681" y="1787704"/>
                </a:cubicBezTo>
                <a:cubicBezTo>
                  <a:pt x="3581802" y="1801281"/>
                  <a:pt x="3580969" y="1815821"/>
                  <a:pt x="3575407" y="1828800"/>
                </a:cubicBezTo>
                <a:cubicBezTo>
                  <a:pt x="3570543" y="1840150"/>
                  <a:pt x="3559874" y="1848339"/>
                  <a:pt x="3554859" y="1859623"/>
                </a:cubicBezTo>
                <a:cubicBezTo>
                  <a:pt x="3533142" y="1908488"/>
                  <a:pt x="3544767" y="1917210"/>
                  <a:pt x="3513762" y="1952090"/>
                </a:cubicBezTo>
                <a:cubicBezTo>
                  <a:pt x="3494456" y="1973809"/>
                  <a:pt x="3452117" y="2013735"/>
                  <a:pt x="3452117" y="2013735"/>
                </a:cubicBezTo>
                <a:cubicBezTo>
                  <a:pt x="3448692" y="2024009"/>
                  <a:pt x="3446686" y="2034871"/>
                  <a:pt x="3441843" y="2044558"/>
                </a:cubicBezTo>
                <a:cubicBezTo>
                  <a:pt x="3436321" y="2055602"/>
                  <a:pt x="3429498" y="2066151"/>
                  <a:pt x="3421295" y="2075380"/>
                </a:cubicBezTo>
                <a:cubicBezTo>
                  <a:pt x="3393275" y="2106903"/>
                  <a:pt x="3355950" y="2144474"/>
                  <a:pt x="3318553" y="2167847"/>
                </a:cubicBezTo>
                <a:cubicBezTo>
                  <a:pt x="3305565" y="2175964"/>
                  <a:pt x="3291677" y="2182708"/>
                  <a:pt x="3277457" y="2188396"/>
                </a:cubicBezTo>
                <a:cubicBezTo>
                  <a:pt x="3257346" y="2196440"/>
                  <a:pt x="3235185" y="2199258"/>
                  <a:pt x="3215812" y="2208944"/>
                </a:cubicBezTo>
                <a:cubicBezTo>
                  <a:pt x="3202113" y="2215793"/>
                  <a:pt x="3188013" y="2221893"/>
                  <a:pt x="3174715" y="2229492"/>
                </a:cubicBezTo>
                <a:cubicBezTo>
                  <a:pt x="3163994" y="2235618"/>
                  <a:pt x="3155243" y="2245177"/>
                  <a:pt x="3143893" y="2250041"/>
                </a:cubicBezTo>
                <a:cubicBezTo>
                  <a:pt x="3130914" y="2255603"/>
                  <a:pt x="3116373" y="2256436"/>
                  <a:pt x="3102796" y="2260315"/>
                </a:cubicBezTo>
                <a:cubicBezTo>
                  <a:pt x="3092383" y="2263290"/>
                  <a:pt x="3082387" y="2267614"/>
                  <a:pt x="3071974" y="2270589"/>
                </a:cubicBezTo>
                <a:cubicBezTo>
                  <a:pt x="3058397" y="2274468"/>
                  <a:pt x="3044500" y="2277148"/>
                  <a:pt x="3030877" y="2280863"/>
                </a:cubicBezTo>
                <a:cubicBezTo>
                  <a:pt x="3006823" y="2287423"/>
                  <a:pt x="2983337" y="2296187"/>
                  <a:pt x="2958958" y="2301411"/>
                </a:cubicBezTo>
                <a:cubicBezTo>
                  <a:pt x="2935279" y="2306485"/>
                  <a:pt x="2911012" y="2308261"/>
                  <a:pt x="2887039" y="2311686"/>
                </a:cubicBezTo>
                <a:cubicBezTo>
                  <a:pt x="2876765" y="2315111"/>
                  <a:pt x="2866664" y="2319110"/>
                  <a:pt x="2856216" y="2321960"/>
                </a:cubicBezTo>
                <a:cubicBezTo>
                  <a:pt x="2828970" y="2329391"/>
                  <a:pt x="2800815" y="2333578"/>
                  <a:pt x="2774023" y="2342508"/>
                </a:cubicBezTo>
                <a:cubicBezTo>
                  <a:pt x="2753475" y="2349357"/>
                  <a:pt x="2733391" y="2357802"/>
                  <a:pt x="2712378" y="2363056"/>
                </a:cubicBezTo>
                <a:cubicBezTo>
                  <a:pt x="2660775" y="2375958"/>
                  <a:pt x="2684677" y="2368866"/>
                  <a:pt x="2640459" y="2383605"/>
                </a:cubicBezTo>
                <a:cubicBezTo>
                  <a:pt x="2544567" y="2380180"/>
                  <a:pt x="2448467" y="2380507"/>
                  <a:pt x="2352783" y="2373331"/>
                </a:cubicBezTo>
                <a:cubicBezTo>
                  <a:pt x="2089410" y="2353578"/>
                  <a:pt x="2321842" y="2359416"/>
                  <a:pt x="2178122" y="2342508"/>
                </a:cubicBezTo>
                <a:cubicBezTo>
                  <a:pt x="2137165" y="2337690"/>
                  <a:pt x="2095929" y="2335659"/>
                  <a:pt x="2054832" y="2332234"/>
                </a:cubicBezTo>
                <a:cubicBezTo>
                  <a:pt x="2037708" y="2328809"/>
                  <a:pt x="2020508" y="2325748"/>
                  <a:pt x="2003461" y="2321960"/>
                </a:cubicBezTo>
                <a:cubicBezTo>
                  <a:pt x="1989677" y="2318897"/>
                  <a:pt x="1976211" y="2314455"/>
                  <a:pt x="1962365" y="2311686"/>
                </a:cubicBezTo>
                <a:cubicBezTo>
                  <a:pt x="1941938" y="2307600"/>
                  <a:pt x="1921089" y="2305776"/>
                  <a:pt x="1900720" y="2301411"/>
                </a:cubicBezTo>
                <a:cubicBezTo>
                  <a:pt x="1900700" y="2301407"/>
                  <a:pt x="1797989" y="2275729"/>
                  <a:pt x="1777430" y="2270589"/>
                </a:cubicBezTo>
                <a:lnTo>
                  <a:pt x="1695236" y="2250041"/>
                </a:lnTo>
                <a:cubicBezTo>
                  <a:pt x="1681537" y="2246616"/>
                  <a:pt x="1667250" y="2245010"/>
                  <a:pt x="1654140" y="2239766"/>
                </a:cubicBezTo>
                <a:cubicBezTo>
                  <a:pt x="1637016" y="2232917"/>
                  <a:pt x="1620160" y="2225356"/>
                  <a:pt x="1602769" y="2219218"/>
                </a:cubicBezTo>
                <a:cubicBezTo>
                  <a:pt x="1561919" y="2204801"/>
                  <a:pt x="1521957" y="2186618"/>
                  <a:pt x="1479479" y="2178122"/>
                </a:cubicBezTo>
                <a:lnTo>
                  <a:pt x="1376738" y="2157573"/>
                </a:lnTo>
                <a:cubicBezTo>
                  <a:pt x="1305722" y="2122066"/>
                  <a:pt x="1366100" y="2147218"/>
                  <a:pt x="1273996" y="2126751"/>
                </a:cubicBezTo>
                <a:cubicBezTo>
                  <a:pt x="1263424" y="2124402"/>
                  <a:pt x="1253793" y="2118601"/>
                  <a:pt x="1243174" y="2116477"/>
                </a:cubicBezTo>
                <a:cubicBezTo>
                  <a:pt x="1219428" y="2111728"/>
                  <a:pt x="1195227" y="2109627"/>
                  <a:pt x="1171254" y="2106202"/>
                </a:cubicBezTo>
                <a:cubicBezTo>
                  <a:pt x="1086635" y="2077996"/>
                  <a:pt x="1131051" y="2088717"/>
                  <a:pt x="1037690" y="2075380"/>
                </a:cubicBezTo>
                <a:cubicBezTo>
                  <a:pt x="948647" y="2078805"/>
                  <a:pt x="859459" y="2079523"/>
                  <a:pt x="770562" y="2085654"/>
                </a:cubicBezTo>
                <a:cubicBezTo>
                  <a:pt x="759758" y="2086399"/>
                  <a:pt x="750570" y="2095928"/>
                  <a:pt x="739740" y="2095928"/>
                </a:cubicBezTo>
                <a:cubicBezTo>
                  <a:pt x="700999" y="2095928"/>
                  <a:pt x="551067" y="2080143"/>
                  <a:pt x="503434" y="2075380"/>
                </a:cubicBezTo>
                <a:lnTo>
                  <a:pt x="441789" y="2054832"/>
                </a:lnTo>
                <a:cubicBezTo>
                  <a:pt x="431515" y="2051407"/>
                  <a:pt x="420653" y="2049401"/>
                  <a:pt x="410967" y="2044558"/>
                </a:cubicBezTo>
                <a:cubicBezTo>
                  <a:pt x="397268" y="2037708"/>
                  <a:pt x="383168" y="2031608"/>
                  <a:pt x="369870" y="2024009"/>
                </a:cubicBezTo>
                <a:cubicBezTo>
                  <a:pt x="359149" y="2017883"/>
                  <a:pt x="348690" y="2011175"/>
                  <a:pt x="339048" y="2003461"/>
                </a:cubicBezTo>
                <a:cubicBezTo>
                  <a:pt x="331484" y="1997410"/>
                  <a:pt x="326805" y="1987897"/>
                  <a:pt x="318499" y="1982913"/>
                </a:cubicBezTo>
                <a:cubicBezTo>
                  <a:pt x="309213" y="1977341"/>
                  <a:pt x="297951" y="1976063"/>
                  <a:pt x="287677" y="1972638"/>
                </a:cubicBezTo>
                <a:cubicBezTo>
                  <a:pt x="280828" y="1962364"/>
                  <a:pt x="275034" y="1951302"/>
                  <a:pt x="267129" y="1941816"/>
                </a:cubicBezTo>
                <a:cubicBezTo>
                  <a:pt x="257827" y="1930654"/>
                  <a:pt x="244366" y="1923083"/>
                  <a:pt x="236306" y="1910993"/>
                </a:cubicBezTo>
                <a:cubicBezTo>
                  <a:pt x="230299" y="1901982"/>
                  <a:pt x="232797" y="1888628"/>
                  <a:pt x="226032" y="1880171"/>
                </a:cubicBezTo>
                <a:cubicBezTo>
                  <a:pt x="218318" y="1870529"/>
                  <a:pt x="204851" y="1867337"/>
                  <a:pt x="195209" y="1859623"/>
                </a:cubicBezTo>
                <a:cubicBezTo>
                  <a:pt x="187645" y="1853572"/>
                  <a:pt x="181510" y="1845924"/>
                  <a:pt x="174661" y="1839074"/>
                </a:cubicBezTo>
                <a:cubicBezTo>
                  <a:pt x="167812" y="1821951"/>
                  <a:pt x="161841" y="1804449"/>
                  <a:pt x="154113" y="1787704"/>
                </a:cubicBezTo>
                <a:cubicBezTo>
                  <a:pt x="141276" y="1759891"/>
                  <a:pt x="122703" y="1734570"/>
                  <a:pt x="113016" y="1705510"/>
                </a:cubicBezTo>
                <a:cubicBezTo>
                  <a:pt x="109591" y="1695236"/>
                  <a:pt x="108115" y="1684091"/>
                  <a:pt x="102742" y="1674688"/>
                </a:cubicBezTo>
                <a:cubicBezTo>
                  <a:pt x="86458" y="1646190"/>
                  <a:pt x="72517" y="1634188"/>
                  <a:pt x="51371" y="1613043"/>
                </a:cubicBezTo>
                <a:cubicBezTo>
                  <a:pt x="45628" y="1590071"/>
                  <a:pt x="30554" y="1525308"/>
                  <a:pt x="20549" y="1510301"/>
                </a:cubicBezTo>
                <a:lnTo>
                  <a:pt x="0" y="1479479"/>
                </a:lnTo>
                <a:cubicBezTo>
                  <a:pt x="2937" y="1444240"/>
                  <a:pt x="2033" y="1337729"/>
                  <a:pt x="30823" y="1294544"/>
                </a:cubicBezTo>
                <a:lnTo>
                  <a:pt x="51371" y="1263722"/>
                </a:lnTo>
                <a:cubicBezTo>
                  <a:pt x="54796" y="1253448"/>
                  <a:pt x="56802" y="1242586"/>
                  <a:pt x="61645" y="1232899"/>
                </a:cubicBezTo>
                <a:cubicBezTo>
                  <a:pt x="67167" y="1221855"/>
                  <a:pt x="77179" y="1213361"/>
                  <a:pt x="82194" y="1202077"/>
                </a:cubicBezTo>
                <a:cubicBezTo>
                  <a:pt x="104908" y="1150971"/>
                  <a:pt x="116441" y="1150706"/>
                  <a:pt x="123290" y="114043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667367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Population</a:t>
            </a:r>
            <a:r>
              <a:rPr lang="en-US" dirty="0"/>
              <a:t> of </a:t>
            </a:r>
            <a:r>
              <a:rPr lang="en-US" b="1" dirty="0"/>
              <a:t>square footages </a:t>
            </a:r>
            <a:r>
              <a:rPr lang="en-US" dirty="0"/>
              <a:t>of ALL homes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5050" y="1849279"/>
            <a:ext cx="272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Population</a:t>
            </a:r>
            <a:r>
              <a:rPr lang="en-US" dirty="0"/>
              <a:t> of </a:t>
            </a:r>
            <a:r>
              <a:rPr lang="en-US" b="1" dirty="0"/>
              <a:t>prices </a:t>
            </a:r>
            <a:r>
              <a:rPr lang="en-US" dirty="0"/>
              <a:t>of ALL homes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4003" y="2968460"/>
            <a:ext cx="2493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n-lt"/>
              </a:rPr>
              <a:t>Ŷ = </a:t>
            </a:r>
            <a:r>
              <a:rPr lang="el-GR" sz="1600" b="1" dirty="0">
                <a:solidFill>
                  <a:srgbClr val="00B0F0"/>
                </a:solidFill>
                <a:latin typeface="+mn-lt"/>
              </a:rPr>
              <a:t>β</a:t>
            </a:r>
            <a:r>
              <a:rPr lang="en-US" sz="1600" b="1" dirty="0">
                <a:solidFill>
                  <a:srgbClr val="00B0F0"/>
                </a:solidFill>
                <a:latin typeface="+mn-lt"/>
              </a:rPr>
              <a:t>0</a:t>
            </a:r>
            <a:r>
              <a:rPr lang="en-US" sz="1600" b="1" dirty="0">
                <a:solidFill>
                  <a:srgbClr val="FF0000"/>
                </a:solidFill>
                <a:latin typeface="+mn-lt"/>
              </a:rPr>
              <a:t>    +     </a:t>
            </a:r>
            <a:r>
              <a:rPr lang="el-GR" sz="1600" b="1" dirty="0">
                <a:solidFill>
                  <a:srgbClr val="00B0F0"/>
                </a:solidFill>
                <a:latin typeface="+mn-lt"/>
              </a:rPr>
              <a:t>β</a:t>
            </a:r>
            <a:r>
              <a:rPr lang="en-US" sz="1600" b="1" dirty="0">
                <a:solidFill>
                  <a:srgbClr val="00B0F0"/>
                </a:solidFill>
                <a:latin typeface="+mn-lt"/>
              </a:rPr>
              <a:t>1 </a:t>
            </a:r>
            <a:r>
              <a:rPr lang="en-US" sz="1600" b="1" dirty="0">
                <a:solidFill>
                  <a:srgbClr val="FF0000"/>
                </a:solidFill>
                <a:latin typeface="+mn-lt"/>
              </a:rPr>
              <a:t>* X</a:t>
            </a:r>
          </a:p>
          <a:p>
            <a:endParaRPr lang="en-US" sz="1600" b="1" dirty="0">
              <a:solidFill>
                <a:srgbClr val="FF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+mn-lt"/>
              </a:rPr>
              <a:t>Ŷ = 50,000 + 50 * X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97660" y="3409637"/>
            <a:ext cx="2341140" cy="404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638300" y="4114800"/>
            <a:ext cx="1905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90700" y="4267200"/>
            <a:ext cx="1905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924050" y="4098694"/>
            <a:ext cx="1905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020156" y="4354347"/>
            <a:ext cx="1905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114550" y="3839318"/>
            <a:ext cx="1905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62710" y="4114697"/>
            <a:ext cx="1905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59672" y="4423275"/>
            <a:ext cx="1905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344220" y="3915946"/>
            <a:ext cx="1905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396275" y="4207165"/>
            <a:ext cx="1905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828800" y="3886097"/>
            <a:ext cx="1905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96982" y="3953721"/>
            <a:ext cx="1905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049382" y="4106121"/>
            <a:ext cx="1905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182732" y="3937615"/>
            <a:ext cx="1905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278838" y="4193268"/>
            <a:ext cx="1905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373232" y="3678239"/>
            <a:ext cx="1905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21392" y="3953618"/>
            <a:ext cx="1905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518354" y="4262196"/>
            <a:ext cx="1905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02902" y="3754867"/>
            <a:ext cx="1905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654957" y="4046086"/>
            <a:ext cx="1905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87482" y="3725018"/>
            <a:ext cx="1905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rot="2835890" flipV="1">
            <a:off x="2416595" y="532942"/>
            <a:ext cx="3920883" cy="4695857"/>
          </a:xfrm>
          <a:prstGeom prst="arc">
            <a:avLst>
              <a:gd name="adj1" fmla="val 16200000"/>
              <a:gd name="adj2" fmla="val 317678"/>
            </a:avLst>
          </a:prstGeom>
          <a:ln w="60325">
            <a:solidFill>
              <a:srgbClr val="FF66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462869" y="5014113"/>
            <a:ext cx="2900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Boyce’s sample:</a:t>
            </a:r>
          </a:p>
          <a:p>
            <a:r>
              <a:rPr lang="en-US" sz="1600" dirty="0">
                <a:latin typeface="+mn-lt"/>
              </a:rPr>
              <a:t>Ŷ = </a:t>
            </a:r>
            <a:r>
              <a:rPr lang="en-US" sz="1600" b="1" dirty="0">
                <a:latin typeface="+mn-lt"/>
              </a:rPr>
              <a:t>45,500</a:t>
            </a:r>
            <a:r>
              <a:rPr lang="en-US" sz="1600" dirty="0">
                <a:latin typeface="+mn-lt"/>
              </a:rPr>
              <a:t> + </a:t>
            </a:r>
            <a:r>
              <a:rPr lang="en-US" sz="1600" b="1" dirty="0">
                <a:latin typeface="+mn-lt"/>
              </a:rPr>
              <a:t>49</a:t>
            </a:r>
            <a:r>
              <a:rPr lang="en-US" sz="1600" dirty="0">
                <a:latin typeface="+mn-lt"/>
              </a:rPr>
              <a:t> * X</a:t>
            </a:r>
          </a:p>
          <a:p>
            <a:r>
              <a:rPr lang="en-US" sz="1600" dirty="0">
                <a:latin typeface="+mn-lt"/>
              </a:rPr>
              <a:t>         (b0)     (b1)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6FEF2-9F3C-49B4-B81B-156D8B20C9D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80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9050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we pick a different sample…</a:t>
            </a:r>
          </a:p>
          <a:p>
            <a:endParaRPr lang="en-US" dirty="0"/>
          </a:p>
          <a:p>
            <a:r>
              <a:rPr lang="en-US" dirty="0"/>
              <a:t>Would the b0 and b1 coefficients remain the same?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6FEF2-9F3C-49B4-B81B-156D8B20C9D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2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52400" y="2609109"/>
            <a:ext cx="3145260" cy="2229492"/>
          </a:xfrm>
          <a:custGeom>
            <a:avLst/>
            <a:gdLst>
              <a:gd name="connsiteX0" fmla="*/ 319867 w 3145260"/>
              <a:gd name="connsiteY0" fmla="*/ 1726058 h 2229492"/>
              <a:gd name="connsiteX1" fmla="*/ 319867 w 3145260"/>
              <a:gd name="connsiteY1" fmla="*/ 1726058 h 2229492"/>
              <a:gd name="connsiteX2" fmla="*/ 247948 w 3145260"/>
              <a:gd name="connsiteY2" fmla="*/ 1654139 h 2229492"/>
              <a:gd name="connsiteX3" fmla="*/ 217126 w 3145260"/>
              <a:gd name="connsiteY3" fmla="*/ 1633591 h 2229492"/>
              <a:gd name="connsiteX4" fmla="*/ 186303 w 3145260"/>
              <a:gd name="connsiteY4" fmla="*/ 1602768 h 2229492"/>
              <a:gd name="connsiteX5" fmla="*/ 145206 w 3145260"/>
              <a:gd name="connsiteY5" fmla="*/ 1541123 h 2229492"/>
              <a:gd name="connsiteX6" fmla="*/ 124658 w 3145260"/>
              <a:gd name="connsiteY6" fmla="*/ 1500027 h 2229492"/>
              <a:gd name="connsiteX7" fmla="*/ 63013 w 3145260"/>
              <a:gd name="connsiteY7" fmla="*/ 1417834 h 2229492"/>
              <a:gd name="connsiteX8" fmla="*/ 32191 w 3145260"/>
              <a:gd name="connsiteY8" fmla="*/ 1304818 h 2229492"/>
              <a:gd name="connsiteX9" fmla="*/ 21917 w 3145260"/>
              <a:gd name="connsiteY9" fmla="*/ 1263721 h 2229492"/>
              <a:gd name="connsiteX10" fmla="*/ 11642 w 3145260"/>
              <a:gd name="connsiteY10" fmla="*/ 1232899 h 2229492"/>
              <a:gd name="connsiteX11" fmla="*/ 11642 w 3145260"/>
              <a:gd name="connsiteY11" fmla="*/ 1047964 h 2229492"/>
              <a:gd name="connsiteX12" fmla="*/ 52739 w 3145260"/>
              <a:gd name="connsiteY12" fmla="*/ 976045 h 2229492"/>
              <a:gd name="connsiteX13" fmla="*/ 93836 w 3145260"/>
              <a:gd name="connsiteY13" fmla="*/ 955496 h 2229492"/>
              <a:gd name="connsiteX14" fmla="*/ 134932 w 3145260"/>
              <a:gd name="connsiteY14" fmla="*/ 924674 h 2229492"/>
              <a:gd name="connsiteX15" fmla="*/ 176029 w 3145260"/>
              <a:gd name="connsiteY15" fmla="*/ 883577 h 2229492"/>
              <a:gd name="connsiteX16" fmla="*/ 186303 w 3145260"/>
              <a:gd name="connsiteY16" fmla="*/ 852755 h 2229492"/>
              <a:gd name="connsiteX17" fmla="*/ 206851 w 3145260"/>
              <a:gd name="connsiteY17" fmla="*/ 811658 h 2229492"/>
              <a:gd name="connsiteX18" fmla="*/ 217126 w 3145260"/>
              <a:gd name="connsiteY18" fmla="*/ 739739 h 2229492"/>
              <a:gd name="connsiteX19" fmla="*/ 227400 w 3145260"/>
              <a:gd name="connsiteY19" fmla="*/ 390418 h 2229492"/>
              <a:gd name="connsiteX20" fmla="*/ 268496 w 3145260"/>
              <a:gd name="connsiteY20" fmla="*/ 287676 h 2229492"/>
              <a:gd name="connsiteX21" fmla="*/ 319867 w 3145260"/>
              <a:gd name="connsiteY21" fmla="*/ 195209 h 2229492"/>
              <a:gd name="connsiteX22" fmla="*/ 381512 w 3145260"/>
              <a:gd name="connsiteY22" fmla="*/ 154112 h 2229492"/>
              <a:gd name="connsiteX23" fmla="*/ 412335 w 3145260"/>
              <a:gd name="connsiteY23" fmla="*/ 133564 h 2229492"/>
              <a:gd name="connsiteX24" fmla="*/ 463705 w 3145260"/>
              <a:gd name="connsiteY24" fmla="*/ 113016 h 2229492"/>
              <a:gd name="connsiteX25" fmla="*/ 515076 w 3145260"/>
              <a:gd name="connsiteY25" fmla="*/ 123290 h 2229492"/>
              <a:gd name="connsiteX26" fmla="*/ 586995 w 3145260"/>
              <a:gd name="connsiteY26" fmla="*/ 164386 h 2229492"/>
              <a:gd name="connsiteX27" fmla="*/ 638366 w 3145260"/>
              <a:gd name="connsiteY27" fmla="*/ 205483 h 2229492"/>
              <a:gd name="connsiteX28" fmla="*/ 669189 w 3145260"/>
              <a:gd name="connsiteY28" fmla="*/ 236305 h 2229492"/>
              <a:gd name="connsiteX29" fmla="*/ 730833 w 3145260"/>
              <a:gd name="connsiteY29" fmla="*/ 256854 h 2229492"/>
              <a:gd name="connsiteX30" fmla="*/ 761656 w 3145260"/>
              <a:gd name="connsiteY30" fmla="*/ 267128 h 2229492"/>
              <a:gd name="connsiteX31" fmla="*/ 833575 w 3145260"/>
              <a:gd name="connsiteY31" fmla="*/ 256854 h 2229492"/>
              <a:gd name="connsiteX32" fmla="*/ 864397 w 3145260"/>
              <a:gd name="connsiteY32" fmla="*/ 236305 h 2229492"/>
              <a:gd name="connsiteX33" fmla="*/ 895220 w 3145260"/>
              <a:gd name="connsiteY33" fmla="*/ 226031 h 2229492"/>
              <a:gd name="connsiteX34" fmla="*/ 915768 w 3145260"/>
              <a:gd name="connsiteY34" fmla="*/ 195209 h 2229492"/>
              <a:gd name="connsiteX35" fmla="*/ 946591 w 3145260"/>
              <a:gd name="connsiteY35" fmla="*/ 143838 h 2229492"/>
              <a:gd name="connsiteX36" fmla="*/ 987687 w 3145260"/>
              <a:gd name="connsiteY36" fmla="*/ 92467 h 2229492"/>
              <a:gd name="connsiteX37" fmla="*/ 1039058 w 3145260"/>
              <a:gd name="connsiteY37" fmla="*/ 41096 h 2229492"/>
              <a:gd name="connsiteX38" fmla="*/ 1152074 w 3145260"/>
              <a:gd name="connsiteY38" fmla="*/ 0 h 2229492"/>
              <a:gd name="connsiteX39" fmla="*/ 1234267 w 3145260"/>
              <a:gd name="connsiteY39" fmla="*/ 30822 h 2229492"/>
              <a:gd name="connsiteX40" fmla="*/ 1244541 w 3145260"/>
              <a:gd name="connsiteY40" fmla="*/ 61645 h 2229492"/>
              <a:gd name="connsiteX41" fmla="*/ 1295912 w 3145260"/>
              <a:gd name="connsiteY41" fmla="*/ 113016 h 2229492"/>
              <a:gd name="connsiteX42" fmla="*/ 1367831 w 3145260"/>
              <a:gd name="connsiteY42" fmla="*/ 215757 h 2229492"/>
              <a:gd name="connsiteX43" fmla="*/ 1429476 w 3145260"/>
              <a:gd name="connsiteY43" fmla="*/ 277402 h 2229492"/>
              <a:gd name="connsiteX44" fmla="*/ 1491121 w 3145260"/>
              <a:gd name="connsiteY44" fmla="*/ 328773 h 2229492"/>
              <a:gd name="connsiteX45" fmla="*/ 1521944 w 3145260"/>
              <a:gd name="connsiteY45" fmla="*/ 339047 h 2229492"/>
              <a:gd name="connsiteX46" fmla="*/ 1614411 w 3145260"/>
              <a:gd name="connsiteY46" fmla="*/ 359595 h 2229492"/>
              <a:gd name="connsiteX47" fmla="*/ 1706878 w 3145260"/>
              <a:gd name="connsiteY47" fmla="*/ 339047 h 2229492"/>
              <a:gd name="connsiteX48" fmla="*/ 1768523 w 3145260"/>
              <a:gd name="connsiteY48" fmla="*/ 308225 h 2229492"/>
              <a:gd name="connsiteX49" fmla="*/ 1830168 w 3145260"/>
              <a:gd name="connsiteY49" fmla="*/ 267128 h 2229492"/>
              <a:gd name="connsiteX50" fmla="*/ 1891813 w 3145260"/>
              <a:gd name="connsiteY50" fmla="*/ 246580 h 2229492"/>
              <a:gd name="connsiteX51" fmla="*/ 1963732 w 3145260"/>
              <a:gd name="connsiteY51" fmla="*/ 256854 h 2229492"/>
              <a:gd name="connsiteX52" fmla="*/ 2025377 w 3145260"/>
              <a:gd name="connsiteY52" fmla="*/ 318499 h 2229492"/>
              <a:gd name="connsiteX53" fmla="*/ 2056200 w 3145260"/>
              <a:gd name="connsiteY53" fmla="*/ 349321 h 2229492"/>
              <a:gd name="connsiteX54" fmla="*/ 2076748 w 3145260"/>
              <a:gd name="connsiteY54" fmla="*/ 410966 h 2229492"/>
              <a:gd name="connsiteX55" fmla="*/ 2148667 w 3145260"/>
              <a:gd name="connsiteY55" fmla="*/ 482885 h 2229492"/>
              <a:gd name="connsiteX56" fmla="*/ 2169215 w 3145260"/>
              <a:gd name="connsiteY56" fmla="*/ 503434 h 2229492"/>
              <a:gd name="connsiteX57" fmla="*/ 2200038 w 3145260"/>
              <a:gd name="connsiteY57" fmla="*/ 513708 h 2229492"/>
              <a:gd name="connsiteX58" fmla="*/ 2282231 w 3145260"/>
              <a:gd name="connsiteY58" fmla="*/ 503434 h 2229492"/>
              <a:gd name="connsiteX59" fmla="*/ 2313054 w 3145260"/>
              <a:gd name="connsiteY59" fmla="*/ 493159 h 2229492"/>
              <a:gd name="connsiteX60" fmla="*/ 2395247 w 3145260"/>
              <a:gd name="connsiteY60" fmla="*/ 482885 h 2229492"/>
              <a:gd name="connsiteX61" fmla="*/ 2508263 w 3145260"/>
              <a:gd name="connsiteY61" fmla="*/ 493159 h 2229492"/>
              <a:gd name="connsiteX62" fmla="*/ 2569908 w 3145260"/>
              <a:gd name="connsiteY62" fmla="*/ 513708 h 2229492"/>
              <a:gd name="connsiteX63" fmla="*/ 2641827 w 3145260"/>
              <a:gd name="connsiteY63" fmla="*/ 585627 h 2229492"/>
              <a:gd name="connsiteX64" fmla="*/ 2693197 w 3145260"/>
              <a:gd name="connsiteY64" fmla="*/ 647272 h 2229492"/>
              <a:gd name="connsiteX65" fmla="*/ 2713746 w 3145260"/>
              <a:gd name="connsiteY65" fmla="*/ 678094 h 2229492"/>
              <a:gd name="connsiteX66" fmla="*/ 2744568 w 3145260"/>
              <a:gd name="connsiteY66" fmla="*/ 708917 h 2229492"/>
              <a:gd name="connsiteX67" fmla="*/ 2765117 w 3145260"/>
              <a:gd name="connsiteY67" fmla="*/ 739739 h 2229492"/>
              <a:gd name="connsiteX68" fmla="*/ 2888406 w 3145260"/>
              <a:gd name="connsiteY68" fmla="*/ 893852 h 2229492"/>
              <a:gd name="connsiteX69" fmla="*/ 2919229 w 3145260"/>
              <a:gd name="connsiteY69" fmla="*/ 965771 h 2229492"/>
              <a:gd name="connsiteX70" fmla="*/ 2970600 w 3145260"/>
              <a:gd name="connsiteY70" fmla="*/ 1037690 h 2229492"/>
              <a:gd name="connsiteX71" fmla="*/ 2991148 w 3145260"/>
              <a:gd name="connsiteY71" fmla="*/ 1068512 h 2229492"/>
              <a:gd name="connsiteX72" fmla="*/ 3042519 w 3145260"/>
              <a:gd name="connsiteY72" fmla="*/ 1119883 h 2229492"/>
              <a:gd name="connsiteX73" fmla="*/ 3073341 w 3145260"/>
              <a:gd name="connsiteY73" fmla="*/ 1150705 h 2229492"/>
              <a:gd name="connsiteX74" fmla="*/ 3104164 w 3145260"/>
              <a:gd name="connsiteY74" fmla="*/ 1243173 h 2229492"/>
              <a:gd name="connsiteX75" fmla="*/ 3124712 w 3145260"/>
              <a:gd name="connsiteY75" fmla="*/ 1304818 h 2229492"/>
              <a:gd name="connsiteX76" fmla="*/ 3145260 w 3145260"/>
              <a:gd name="connsiteY76" fmla="*/ 1438382 h 2229492"/>
              <a:gd name="connsiteX77" fmla="*/ 3134986 w 3145260"/>
              <a:gd name="connsiteY77" fmla="*/ 1530849 h 2229492"/>
              <a:gd name="connsiteX78" fmla="*/ 3052793 w 3145260"/>
              <a:gd name="connsiteY78" fmla="*/ 1633591 h 2229492"/>
              <a:gd name="connsiteX79" fmla="*/ 3001422 w 3145260"/>
              <a:gd name="connsiteY79" fmla="*/ 1695236 h 2229492"/>
              <a:gd name="connsiteX80" fmla="*/ 2960326 w 3145260"/>
              <a:gd name="connsiteY80" fmla="*/ 1756881 h 2229492"/>
              <a:gd name="connsiteX81" fmla="*/ 2950051 w 3145260"/>
              <a:gd name="connsiteY81" fmla="*/ 1869896 h 2229492"/>
              <a:gd name="connsiteX82" fmla="*/ 2919229 w 3145260"/>
              <a:gd name="connsiteY82" fmla="*/ 1982912 h 2229492"/>
              <a:gd name="connsiteX83" fmla="*/ 2908955 w 3145260"/>
              <a:gd name="connsiteY83" fmla="*/ 2013735 h 2229492"/>
              <a:gd name="connsiteX84" fmla="*/ 2826762 w 3145260"/>
              <a:gd name="connsiteY84" fmla="*/ 2085654 h 2229492"/>
              <a:gd name="connsiteX85" fmla="*/ 2785665 w 3145260"/>
              <a:gd name="connsiteY85" fmla="*/ 2106202 h 2229492"/>
              <a:gd name="connsiteX86" fmla="*/ 2734294 w 3145260"/>
              <a:gd name="connsiteY86" fmla="*/ 2126750 h 2229492"/>
              <a:gd name="connsiteX87" fmla="*/ 2611004 w 3145260"/>
              <a:gd name="connsiteY87" fmla="*/ 2147299 h 2229492"/>
              <a:gd name="connsiteX88" fmla="*/ 2487714 w 3145260"/>
              <a:gd name="connsiteY88" fmla="*/ 2137025 h 2229492"/>
              <a:gd name="connsiteX89" fmla="*/ 2200038 w 3145260"/>
              <a:gd name="connsiteY89" fmla="*/ 2116476 h 2229492"/>
              <a:gd name="connsiteX90" fmla="*/ 2087022 w 3145260"/>
              <a:gd name="connsiteY90" fmla="*/ 2095928 h 2229492"/>
              <a:gd name="connsiteX91" fmla="*/ 2004829 w 3145260"/>
              <a:gd name="connsiteY91" fmla="*/ 2075380 h 2229492"/>
              <a:gd name="connsiteX92" fmla="*/ 1963732 w 3145260"/>
              <a:gd name="connsiteY92" fmla="*/ 2065105 h 2229492"/>
              <a:gd name="connsiteX93" fmla="*/ 1932910 w 3145260"/>
              <a:gd name="connsiteY93" fmla="*/ 2054831 h 2229492"/>
              <a:gd name="connsiteX94" fmla="*/ 1860991 w 3145260"/>
              <a:gd name="connsiteY94" fmla="*/ 2034283 h 2229492"/>
              <a:gd name="connsiteX95" fmla="*/ 1758249 w 3145260"/>
              <a:gd name="connsiteY95" fmla="*/ 2126750 h 2229492"/>
              <a:gd name="connsiteX96" fmla="*/ 1737701 w 3145260"/>
              <a:gd name="connsiteY96" fmla="*/ 2157573 h 2229492"/>
              <a:gd name="connsiteX97" fmla="*/ 1676056 w 3145260"/>
              <a:gd name="connsiteY97" fmla="*/ 2178121 h 2229492"/>
              <a:gd name="connsiteX98" fmla="*/ 1645233 w 3145260"/>
              <a:gd name="connsiteY98" fmla="*/ 2188395 h 2229492"/>
              <a:gd name="connsiteX99" fmla="*/ 1542492 w 3145260"/>
              <a:gd name="connsiteY99" fmla="*/ 2229492 h 2229492"/>
              <a:gd name="connsiteX100" fmla="*/ 1326735 w 3145260"/>
              <a:gd name="connsiteY100" fmla="*/ 2208944 h 2229492"/>
              <a:gd name="connsiteX101" fmla="*/ 1265090 w 3145260"/>
              <a:gd name="connsiteY101" fmla="*/ 2188395 h 2229492"/>
              <a:gd name="connsiteX102" fmla="*/ 1203445 w 3145260"/>
              <a:gd name="connsiteY102" fmla="*/ 2167847 h 2229492"/>
              <a:gd name="connsiteX103" fmla="*/ 1172622 w 3145260"/>
              <a:gd name="connsiteY103" fmla="*/ 2157573 h 2229492"/>
              <a:gd name="connsiteX104" fmla="*/ 1131526 w 3145260"/>
              <a:gd name="connsiteY104" fmla="*/ 2147299 h 2229492"/>
              <a:gd name="connsiteX105" fmla="*/ 1100703 w 3145260"/>
              <a:gd name="connsiteY105" fmla="*/ 2137025 h 2229492"/>
              <a:gd name="connsiteX106" fmla="*/ 987687 w 3145260"/>
              <a:gd name="connsiteY106" fmla="*/ 2116476 h 2229492"/>
              <a:gd name="connsiteX107" fmla="*/ 843849 w 3145260"/>
              <a:gd name="connsiteY107" fmla="*/ 2075380 h 2229492"/>
              <a:gd name="connsiteX108" fmla="*/ 761656 w 3145260"/>
              <a:gd name="connsiteY108" fmla="*/ 2044557 h 2229492"/>
              <a:gd name="connsiteX109" fmla="*/ 730833 w 3145260"/>
              <a:gd name="connsiteY109" fmla="*/ 2013735 h 2229492"/>
              <a:gd name="connsiteX110" fmla="*/ 658914 w 3145260"/>
              <a:gd name="connsiteY110" fmla="*/ 1962364 h 2229492"/>
              <a:gd name="connsiteX111" fmla="*/ 628092 w 3145260"/>
              <a:gd name="connsiteY111" fmla="*/ 1952090 h 2229492"/>
              <a:gd name="connsiteX112" fmla="*/ 566447 w 3145260"/>
              <a:gd name="connsiteY112" fmla="*/ 1910993 h 2229492"/>
              <a:gd name="connsiteX113" fmla="*/ 535624 w 3145260"/>
              <a:gd name="connsiteY113" fmla="*/ 1890445 h 2229492"/>
              <a:gd name="connsiteX114" fmla="*/ 453431 w 3145260"/>
              <a:gd name="connsiteY114" fmla="*/ 1828800 h 2229492"/>
              <a:gd name="connsiteX115" fmla="*/ 412335 w 3145260"/>
              <a:gd name="connsiteY115" fmla="*/ 1818526 h 2229492"/>
              <a:gd name="connsiteX116" fmla="*/ 360964 w 3145260"/>
              <a:gd name="connsiteY116" fmla="*/ 1767155 h 2229492"/>
              <a:gd name="connsiteX117" fmla="*/ 340415 w 3145260"/>
              <a:gd name="connsiteY117" fmla="*/ 1746607 h 2229492"/>
              <a:gd name="connsiteX118" fmla="*/ 309593 w 3145260"/>
              <a:gd name="connsiteY118" fmla="*/ 1726058 h 2229492"/>
              <a:gd name="connsiteX119" fmla="*/ 278771 w 3145260"/>
              <a:gd name="connsiteY119" fmla="*/ 1695236 h 2229492"/>
              <a:gd name="connsiteX120" fmla="*/ 278771 w 3145260"/>
              <a:gd name="connsiteY120" fmla="*/ 1684962 h 222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3145260" h="2229492">
                <a:moveTo>
                  <a:pt x="319867" y="1726058"/>
                </a:moveTo>
                <a:lnTo>
                  <a:pt x="319867" y="1726058"/>
                </a:lnTo>
                <a:cubicBezTo>
                  <a:pt x="295894" y="1702085"/>
                  <a:pt x="273148" y="1676819"/>
                  <a:pt x="247948" y="1654139"/>
                </a:cubicBezTo>
                <a:cubicBezTo>
                  <a:pt x="238770" y="1645879"/>
                  <a:pt x="226612" y="1641496"/>
                  <a:pt x="217126" y="1633591"/>
                </a:cubicBezTo>
                <a:cubicBezTo>
                  <a:pt x="205964" y="1624289"/>
                  <a:pt x="196577" y="1613042"/>
                  <a:pt x="186303" y="1602768"/>
                </a:cubicBezTo>
                <a:cubicBezTo>
                  <a:pt x="164264" y="1536651"/>
                  <a:pt x="193307" y="1608464"/>
                  <a:pt x="145206" y="1541123"/>
                </a:cubicBezTo>
                <a:cubicBezTo>
                  <a:pt x="136304" y="1528660"/>
                  <a:pt x="133154" y="1512770"/>
                  <a:pt x="124658" y="1500027"/>
                </a:cubicBezTo>
                <a:cubicBezTo>
                  <a:pt x="105661" y="1471532"/>
                  <a:pt x="63013" y="1417834"/>
                  <a:pt x="63013" y="1417834"/>
                </a:cubicBezTo>
                <a:cubicBezTo>
                  <a:pt x="43809" y="1360220"/>
                  <a:pt x="55365" y="1397517"/>
                  <a:pt x="32191" y="1304818"/>
                </a:cubicBezTo>
                <a:cubicBezTo>
                  <a:pt x="28766" y="1291119"/>
                  <a:pt x="26383" y="1277117"/>
                  <a:pt x="21917" y="1263721"/>
                </a:cubicBezTo>
                <a:lnTo>
                  <a:pt x="11642" y="1232899"/>
                </a:lnTo>
                <a:cubicBezTo>
                  <a:pt x="-3390" y="1142705"/>
                  <a:pt x="-4364" y="1168003"/>
                  <a:pt x="11642" y="1047964"/>
                </a:cubicBezTo>
                <a:cubicBezTo>
                  <a:pt x="15011" y="1022698"/>
                  <a:pt x="34900" y="991336"/>
                  <a:pt x="52739" y="976045"/>
                </a:cubicBezTo>
                <a:cubicBezTo>
                  <a:pt x="64368" y="966077"/>
                  <a:pt x="80848" y="963614"/>
                  <a:pt x="93836" y="955496"/>
                </a:cubicBezTo>
                <a:cubicBezTo>
                  <a:pt x="108357" y="946421"/>
                  <a:pt x="122045" y="935950"/>
                  <a:pt x="134932" y="924674"/>
                </a:cubicBezTo>
                <a:cubicBezTo>
                  <a:pt x="149512" y="911917"/>
                  <a:pt x="176029" y="883577"/>
                  <a:pt x="176029" y="883577"/>
                </a:cubicBezTo>
                <a:cubicBezTo>
                  <a:pt x="179454" y="873303"/>
                  <a:pt x="182037" y="862709"/>
                  <a:pt x="186303" y="852755"/>
                </a:cubicBezTo>
                <a:cubicBezTo>
                  <a:pt x="192336" y="838677"/>
                  <a:pt x="202821" y="826434"/>
                  <a:pt x="206851" y="811658"/>
                </a:cubicBezTo>
                <a:cubicBezTo>
                  <a:pt x="213223" y="788295"/>
                  <a:pt x="213701" y="763712"/>
                  <a:pt x="217126" y="739739"/>
                </a:cubicBezTo>
                <a:cubicBezTo>
                  <a:pt x="220551" y="623299"/>
                  <a:pt x="218688" y="506582"/>
                  <a:pt x="227400" y="390418"/>
                </a:cubicBezTo>
                <a:cubicBezTo>
                  <a:pt x="230234" y="352626"/>
                  <a:pt x="254212" y="321005"/>
                  <a:pt x="268496" y="287676"/>
                </a:cubicBezTo>
                <a:cubicBezTo>
                  <a:pt x="283484" y="252704"/>
                  <a:pt x="279826" y="221903"/>
                  <a:pt x="319867" y="195209"/>
                </a:cubicBezTo>
                <a:lnTo>
                  <a:pt x="381512" y="154112"/>
                </a:lnTo>
                <a:cubicBezTo>
                  <a:pt x="391786" y="147263"/>
                  <a:pt x="400870" y="138150"/>
                  <a:pt x="412335" y="133564"/>
                </a:cubicBezTo>
                <a:lnTo>
                  <a:pt x="463705" y="113016"/>
                </a:lnTo>
                <a:cubicBezTo>
                  <a:pt x="480829" y="116441"/>
                  <a:pt x="498509" y="117768"/>
                  <a:pt x="515076" y="123290"/>
                </a:cubicBezTo>
                <a:cubicBezTo>
                  <a:pt x="541148" y="131980"/>
                  <a:pt x="564447" y="149354"/>
                  <a:pt x="586995" y="164386"/>
                </a:cubicBezTo>
                <a:cubicBezTo>
                  <a:pt x="632951" y="233320"/>
                  <a:pt x="578815" y="165783"/>
                  <a:pt x="638366" y="205483"/>
                </a:cubicBezTo>
                <a:cubicBezTo>
                  <a:pt x="650456" y="213543"/>
                  <a:pt x="656488" y="229249"/>
                  <a:pt x="669189" y="236305"/>
                </a:cubicBezTo>
                <a:cubicBezTo>
                  <a:pt x="688123" y="246824"/>
                  <a:pt x="710285" y="250005"/>
                  <a:pt x="730833" y="256854"/>
                </a:cubicBezTo>
                <a:lnTo>
                  <a:pt x="761656" y="267128"/>
                </a:lnTo>
                <a:cubicBezTo>
                  <a:pt x="785629" y="263703"/>
                  <a:pt x="810380" y="263813"/>
                  <a:pt x="833575" y="256854"/>
                </a:cubicBezTo>
                <a:cubicBezTo>
                  <a:pt x="845402" y="253306"/>
                  <a:pt x="853353" y="241827"/>
                  <a:pt x="864397" y="236305"/>
                </a:cubicBezTo>
                <a:cubicBezTo>
                  <a:pt x="874084" y="231462"/>
                  <a:pt x="884946" y="229456"/>
                  <a:pt x="895220" y="226031"/>
                </a:cubicBezTo>
                <a:cubicBezTo>
                  <a:pt x="902069" y="215757"/>
                  <a:pt x="909224" y="205680"/>
                  <a:pt x="915768" y="195209"/>
                </a:cubicBezTo>
                <a:cubicBezTo>
                  <a:pt x="926352" y="178275"/>
                  <a:pt x="935139" y="160198"/>
                  <a:pt x="946591" y="143838"/>
                </a:cubicBezTo>
                <a:cubicBezTo>
                  <a:pt x="959166" y="125873"/>
                  <a:pt x="973017" y="108767"/>
                  <a:pt x="987687" y="92467"/>
                </a:cubicBezTo>
                <a:cubicBezTo>
                  <a:pt x="1003887" y="74467"/>
                  <a:pt x="1016084" y="48754"/>
                  <a:pt x="1039058" y="41096"/>
                </a:cubicBezTo>
                <a:cubicBezTo>
                  <a:pt x="1118199" y="14716"/>
                  <a:pt x="1080592" y="28592"/>
                  <a:pt x="1152074" y="0"/>
                </a:cubicBezTo>
                <a:cubicBezTo>
                  <a:pt x="1179920" y="5569"/>
                  <a:pt x="1214111" y="5626"/>
                  <a:pt x="1234267" y="30822"/>
                </a:cubicBezTo>
                <a:cubicBezTo>
                  <a:pt x="1241032" y="39279"/>
                  <a:pt x="1238043" y="52981"/>
                  <a:pt x="1244541" y="61645"/>
                </a:cubicBezTo>
                <a:cubicBezTo>
                  <a:pt x="1259071" y="81018"/>
                  <a:pt x="1282479" y="92867"/>
                  <a:pt x="1295912" y="113016"/>
                </a:cubicBezTo>
                <a:cubicBezTo>
                  <a:pt x="1308893" y="132487"/>
                  <a:pt x="1348272" y="194025"/>
                  <a:pt x="1367831" y="215757"/>
                </a:cubicBezTo>
                <a:cubicBezTo>
                  <a:pt x="1387271" y="237357"/>
                  <a:pt x="1408928" y="256854"/>
                  <a:pt x="1429476" y="277402"/>
                </a:cubicBezTo>
                <a:cubicBezTo>
                  <a:pt x="1452198" y="300124"/>
                  <a:pt x="1462514" y="314470"/>
                  <a:pt x="1491121" y="328773"/>
                </a:cubicBezTo>
                <a:cubicBezTo>
                  <a:pt x="1500808" y="333616"/>
                  <a:pt x="1511531" y="336072"/>
                  <a:pt x="1521944" y="339047"/>
                </a:cubicBezTo>
                <a:cubicBezTo>
                  <a:pt x="1555802" y="348721"/>
                  <a:pt x="1579097" y="352532"/>
                  <a:pt x="1614411" y="359595"/>
                </a:cubicBezTo>
                <a:cubicBezTo>
                  <a:pt x="1638088" y="355649"/>
                  <a:pt x="1681585" y="351693"/>
                  <a:pt x="1706878" y="339047"/>
                </a:cubicBezTo>
                <a:cubicBezTo>
                  <a:pt x="1786545" y="299214"/>
                  <a:pt x="1691052" y="334049"/>
                  <a:pt x="1768523" y="308225"/>
                </a:cubicBezTo>
                <a:cubicBezTo>
                  <a:pt x="1789071" y="294526"/>
                  <a:pt x="1806739" y="274937"/>
                  <a:pt x="1830168" y="267128"/>
                </a:cubicBezTo>
                <a:lnTo>
                  <a:pt x="1891813" y="246580"/>
                </a:lnTo>
                <a:cubicBezTo>
                  <a:pt x="1915786" y="250005"/>
                  <a:pt x="1940537" y="249896"/>
                  <a:pt x="1963732" y="256854"/>
                </a:cubicBezTo>
                <a:cubicBezTo>
                  <a:pt x="1995038" y="266246"/>
                  <a:pt x="2006234" y="296166"/>
                  <a:pt x="2025377" y="318499"/>
                </a:cubicBezTo>
                <a:cubicBezTo>
                  <a:pt x="2034833" y="329531"/>
                  <a:pt x="2045926" y="339047"/>
                  <a:pt x="2056200" y="349321"/>
                </a:cubicBezTo>
                <a:cubicBezTo>
                  <a:pt x="2063049" y="369869"/>
                  <a:pt x="2061432" y="395650"/>
                  <a:pt x="2076748" y="410966"/>
                </a:cubicBezTo>
                <a:lnTo>
                  <a:pt x="2148667" y="482885"/>
                </a:lnTo>
                <a:cubicBezTo>
                  <a:pt x="2155516" y="489735"/>
                  <a:pt x="2160025" y="500371"/>
                  <a:pt x="2169215" y="503434"/>
                </a:cubicBezTo>
                <a:lnTo>
                  <a:pt x="2200038" y="513708"/>
                </a:lnTo>
                <a:cubicBezTo>
                  <a:pt x="2227436" y="510283"/>
                  <a:pt x="2255066" y="508373"/>
                  <a:pt x="2282231" y="503434"/>
                </a:cubicBezTo>
                <a:cubicBezTo>
                  <a:pt x="2292886" y="501497"/>
                  <a:pt x="2302399" y="495096"/>
                  <a:pt x="2313054" y="493159"/>
                </a:cubicBezTo>
                <a:cubicBezTo>
                  <a:pt x="2340219" y="488220"/>
                  <a:pt x="2367849" y="486310"/>
                  <a:pt x="2395247" y="482885"/>
                </a:cubicBezTo>
                <a:cubicBezTo>
                  <a:pt x="2432919" y="486310"/>
                  <a:pt x="2471011" y="486585"/>
                  <a:pt x="2508263" y="493159"/>
                </a:cubicBezTo>
                <a:cubicBezTo>
                  <a:pt x="2529593" y="496923"/>
                  <a:pt x="2569908" y="513708"/>
                  <a:pt x="2569908" y="513708"/>
                </a:cubicBezTo>
                <a:cubicBezTo>
                  <a:pt x="2593881" y="537681"/>
                  <a:pt x="2623021" y="557418"/>
                  <a:pt x="2641827" y="585627"/>
                </a:cubicBezTo>
                <a:cubicBezTo>
                  <a:pt x="2692839" y="662145"/>
                  <a:pt x="2627280" y="568172"/>
                  <a:pt x="2693197" y="647272"/>
                </a:cubicBezTo>
                <a:cubicBezTo>
                  <a:pt x="2701102" y="656758"/>
                  <a:pt x="2705841" y="668608"/>
                  <a:pt x="2713746" y="678094"/>
                </a:cubicBezTo>
                <a:cubicBezTo>
                  <a:pt x="2723048" y="689256"/>
                  <a:pt x="2735266" y="697755"/>
                  <a:pt x="2744568" y="708917"/>
                </a:cubicBezTo>
                <a:cubicBezTo>
                  <a:pt x="2752473" y="718403"/>
                  <a:pt x="2756913" y="730510"/>
                  <a:pt x="2765117" y="739739"/>
                </a:cubicBezTo>
                <a:cubicBezTo>
                  <a:pt x="2810013" y="790247"/>
                  <a:pt x="2865384" y="824793"/>
                  <a:pt x="2888406" y="893852"/>
                </a:cubicBezTo>
                <a:cubicBezTo>
                  <a:pt x="2900531" y="930224"/>
                  <a:pt x="2898071" y="927687"/>
                  <a:pt x="2919229" y="965771"/>
                </a:cubicBezTo>
                <a:cubicBezTo>
                  <a:pt x="2978837" y="1073067"/>
                  <a:pt x="2924384" y="979921"/>
                  <a:pt x="2970600" y="1037690"/>
                </a:cubicBezTo>
                <a:cubicBezTo>
                  <a:pt x="2978314" y="1047332"/>
                  <a:pt x="2983017" y="1059219"/>
                  <a:pt x="2991148" y="1068512"/>
                </a:cubicBezTo>
                <a:cubicBezTo>
                  <a:pt x="3007095" y="1086737"/>
                  <a:pt x="3025395" y="1102759"/>
                  <a:pt x="3042519" y="1119883"/>
                </a:cubicBezTo>
                <a:lnTo>
                  <a:pt x="3073341" y="1150705"/>
                </a:lnTo>
                <a:lnTo>
                  <a:pt x="3104164" y="1243173"/>
                </a:lnTo>
                <a:lnTo>
                  <a:pt x="3124712" y="1304818"/>
                </a:lnTo>
                <a:cubicBezTo>
                  <a:pt x="3138967" y="1390350"/>
                  <a:pt x="3132040" y="1345841"/>
                  <a:pt x="3145260" y="1438382"/>
                </a:cubicBezTo>
                <a:cubicBezTo>
                  <a:pt x="3141835" y="1469204"/>
                  <a:pt x="3143506" y="1501030"/>
                  <a:pt x="3134986" y="1530849"/>
                </a:cubicBezTo>
                <a:cubicBezTo>
                  <a:pt x="3121508" y="1578023"/>
                  <a:pt x="3082143" y="1598371"/>
                  <a:pt x="3052793" y="1633591"/>
                </a:cubicBezTo>
                <a:cubicBezTo>
                  <a:pt x="3035669" y="1654139"/>
                  <a:pt x="3017471" y="1673838"/>
                  <a:pt x="3001422" y="1695236"/>
                </a:cubicBezTo>
                <a:cubicBezTo>
                  <a:pt x="2986605" y="1714993"/>
                  <a:pt x="2960326" y="1756881"/>
                  <a:pt x="2960326" y="1756881"/>
                </a:cubicBezTo>
                <a:cubicBezTo>
                  <a:pt x="2937150" y="1849580"/>
                  <a:pt x="2930846" y="1812282"/>
                  <a:pt x="2950051" y="1869896"/>
                </a:cubicBezTo>
                <a:cubicBezTo>
                  <a:pt x="2934067" y="1981787"/>
                  <a:pt x="2952848" y="1904465"/>
                  <a:pt x="2919229" y="1982912"/>
                </a:cubicBezTo>
                <a:cubicBezTo>
                  <a:pt x="2914963" y="1992866"/>
                  <a:pt x="2915453" y="2005071"/>
                  <a:pt x="2908955" y="2013735"/>
                </a:cubicBezTo>
                <a:cubicBezTo>
                  <a:pt x="2887648" y="2042145"/>
                  <a:pt x="2857951" y="2067832"/>
                  <a:pt x="2826762" y="2085654"/>
                </a:cubicBezTo>
                <a:cubicBezTo>
                  <a:pt x="2813464" y="2093253"/>
                  <a:pt x="2799661" y="2099982"/>
                  <a:pt x="2785665" y="2106202"/>
                </a:cubicBezTo>
                <a:cubicBezTo>
                  <a:pt x="2768812" y="2113692"/>
                  <a:pt x="2752246" y="2122526"/>
                  <a:pt x="2734294" y="2126750"/>
                </a:cubicBezTo>
                <a:cubicBezTo>
                  <a:pt x="2693738" y="2136293"/>
                  <a:pt x="2611004" y="2147299"/>
                  <a:pt x="2611004" y="2147299"/>
                </a:cubicBezTo>
                <a:lnTo>
                  <a:pt x="2487714" y="2137025"/>
                </a:lnTo>
                <a:lnTo>
                  <a:pt x="2200038" y="2116476"/>
                </a:lnTo>
                <a:cubicBezTo>
                  <a:pt x="2162366" y="2109627"/>
                  <a:pt x="2124490" y="2103816"/>
                  <a:pt x="2087022" y="2095928"/>
                </a:cubicBezTo>
                <a:cubicBezTo>
                  <a:pt x="2059387" y="2090110"/>
                  <a:pt x="2032227" y="2082230"/>
                  <a:pt x="2004829" y="2075380"/>
                </a:cubicBezTo>
                <a:cubicBezTo>
                  <a:pt x="1991130" y="2071955"/>
                  <a:pt x="1977128" y="2069570"/>
                  <a:pt x="1963732" y="2065105"/>
                </a:cubicBezTo>
                <a:cubicBezTo>
                  <a:pt x="1953458" y="2061680"/>
                  <a:pt x="1943323" y="2057806"/>
                  <a:pt x="1932910" y="2054831"/>
                </a:cubicBezTo>
                <a:cubicBezTo>
                  <a:pt x="1842605" y="2029030"/>
                  <a:pt x="1934891" y="2058916"/>
                  <a:pt x="1860991" y="2034283"/>
                </a:cubicBezTo>
                <a:cubicBezTo>
                  <a:pt x="1819584" y="2061887"/>
                  <a:pt x="1790509" y="2078359"/>
                  <a:pt x="1758249" y="2126750"/>
                </a:cubicBezTo>
                <a:cubicBezTo>
                  <a:pt x="1751400" y="2137024"/>
                  <a:pt x="1748172" y="2151028"/>
                  <a:pt x="1737701" y="2157573"/>
                </a:cubicBezTo>
                <a:cubicBezTo>
                  <a:pt x="1719334" y="2169053"/>
                  <a:pt x="1696604" y="2171272"/>
                  <a:pt x="1676056" y="2178121"/>
                </a:cubicBezTo>
                <a:cubicBezTo>
                  <a:pt x="1665782" y="2181546"/>
                  <a:pt x="1655187" y="2184129"/>
                  <a:pt x="1645233" y="2188395"/>
                </a:cubicBezTo>
                <a:cubicBezTo>
                  <a:pt x="1563360" y="2223484"/>
                  <a:pt x="1598057" y="2210970"/>
                  <a:pt x="1542492" y="2229492"/>
                </a:cubicBezTo>
                <a:cubicBezTo>
                  <a:pt x="1493903" y="2226253"/>
                  <a:pt x="1388057" y="2224275"/>
                  <a:pt x="1326735" y="2208944"/>
                </a:cubicBezTo>
                <a:cubicBezTo>
                  <a:pt x="1305722" y="2203691"/>
                  <a:pt x="1285638" y="2195245"/>
                  <a:pt x="1265090" y="2188395"/>
                </a:cubicBezTo>
                <a:lnTo>
                  <a:pt x="1203445" y="2167847"/>
                </a:lnTo>
                <a:cubicBezTo>
                  <a:pt x="1193171" y="2164422"/>
                  <a:pt x="1183129" y="2160200"/>
                  <a:pt x="1172622" y="2157573"/>
                </a:cubicBezTo>
                <a:cubicBezTo>
                  <a:pt x="1158923" y="2154148"/>
                  <a:pt x="1145103" y="2151178"/>
                  <a:pt x="1131526" y="2147299"/>
                </a:cubicBezTo>
                <a:cubicBezTo>
                  <a:pt x="1121113" y="2144324"/>
                  <a:pt x="1111210" y="2139652"/>
                  <a:pt x="1100703" y="2137025"/>
                </a:cubicBezTo>
                <a:cubicBezTo>
                  <a:pt x="1071971" y="2129842"/>
                  <a:pt x="1015183" y="2121059"/>
                  <a:pt x="987687" y="2116476"/>
                </a:cubicBezTo>
                <a:cubicBezTo>
                  <a:pt x="899242" y="2086995"/>
                  <a:pt x="947066" y="2101185"/>
                  <a:pt x="843849" y="2075380"/>
                </a:cubicBezTo>
                <a:cubicBezTo>
                  <a:pt x="810758" y="2067107"/>
                  <a:pt x="790583" y="2065218"/>
                  <a:pt x="761656" y="2044557"/>
                </a:cubicBezTo>
                <a:cubicBezTo>
                  <a:pt x="749832" y="2036112"/>
                  <a:pt x="741865" y="2023191"/>
                  <a:pt x="730833" y="2013735"/>
                </a:cubicBezTo>
                <a:cubicBezTo>
                  <a:pt x="724311" y="2008145"/>
                  <a:pt x="671929" y="1968871"/>
                  <a:pt x="658914" y="1962364"/>
                </a:cubicBezTo>
                <a:cubicBezTo>
                  <a:pt x="649228" y="1957521"/>
                  <a:pt x="638366" y="1955515"/>
                  <a:pt x="628092" y="1952090"/>
                </a:cubicBezTo>
                <a:lnTo>
                  <a:pt x="566447" y="1910993"/>
                </a:lnTo>
                <a:cubicBezTo>
                  <a:pt x="556173" y="1904144"/>
                  <a:pt x="544355" y="1899177"/>
                  <a:pt x="535624" y="1890445"/>
                </a:cubicBezTo>
                <a:cubicBezTo>
                  <a:pt x="512802" y="1867622"/>
                  <a:pt x="484414" y="1836546"/>
                  <a:pt x="453431" y="1828800"/>
                </a:cubicBezTo>
                <a:lnTo>
                  <a:pt x="412335" y="1818526"/>
                </a:lnTo>
                <a:lnTo>
                  <a:pt x="360964" y="1767155"/>
                </a:lnTo>
                <a:cubicBezTo>
                  <a:pt x="354114" y="1760306"/>
                  <a:pt x="348475" y="1751980"/>
                  <a:pt x="340415" y="1746607"/>
                </a:cubicBezTo>
                <a:cubicBezTo>
                  <a:pt x="330141" y="1739757"/>
                  <a:pt x="319079" y="1733963"/>
                  <a:pt x="309593" y="1726058"/>
                </a:cubicBezTo>
                <a:cubicBezTo>
                  <a:pt x="298431" y="1716756"/>
                  <a:pt x="278771" y="1695236"/>
                  <a:pt x="278771" y="1695236"/>
                </a:cubicBezTo>
                <a:lnTo>
                  <a:pt x="278771" y="1684962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5638800" y="2768502"/>
            <a:ext cx="3352800" cy="2090647"/>
          </a:xfrm>
          <a:custGeom>
            <a:avLst/>
            <a:gdLst>
              <a:gd name="connsiteX0" fmla="*/ 123290 w 3637052"/>
              <a:gd name="connsiteY0" fmla="*/ 1140432 h 2383605"/>
              <a:gd name="connsiteX1" fmla="*/ 123290 w 3637052"/>
              <a:gd name="connsiteY1" fmla="*/ 1140432 h 2383605"/>
              <a:gd name="connsiteX2" fmla="*/ 143839 w 3637052"/>
              <a:gd name="connsiteY2" fmla="*/ 965771 h 2383605"/>
              <a:gd name="connsiteX3" fmla="*/ 154113 w 3637052"/>
              <a:gd name="connsiteY3" fmla="*/ 934949 h 2383605"/>
              <a:gd name="connsiteX4" fmla="*/ 174661 w 3637052"/>
              <a:gd name="connsiteY4" fmla="*/ 863029 h 2383605"/>
              <a:gd name="connsiteX5" fmla="*/ 184935 w 3637052"/>
              <a:gd name="connsiteY5" fmla="*/ 791110 h 2383605"/>
              <a:gd name="connsiteX6" fmla="*/ 205484 w 3637052"/>
              <a:gd name="connsiteY6" fmla="*/ 719191 h 2383605"/>
              <a:gd name="connsiteX7" fmla="*/ 215758 w 3637052"/>
              <a:gd name="connsiteY7" fmla="*/ 678095 h 2383605"/>
              <a:gd name="connsiteX8" fmla="*/ 226032 w 3637052"/>
              <a:gd name="connsiteY8" fmla="*/ 647272 h 2383605"/>
              <a:gd name="connsiteX9" fmla="*/ 256854 w 3637052"/>
              <a:gd name="connsiteY9" fmla="*/ 534256 h 2383605"/>
              <a:gd name="connsiteX10" fmla="*/ 277403 w 3637052"/>
              <a:gd name="connsiteY10" fmla="*/ 493160 h 2383605"/>
              <a:gd name="connsiteX11" fmla="*/ 297951 w 3637052"/>
              <a:gd name="connsiteY11" fmla="*/ 431515 h 2383605"/>
              <a:gd name="connsiteX12" fmla="*/ 308225 w 3637052"/>
              <a:gd name="connsiteY12" fmla="*/ 400692 h 2383605"/>
              <a:gd name="connsiteX13" fmla="*/ 328774 w 3637052"/>
              <a:gd name="connsiteY13" fmla="*/ 369870 h 2383605"/>
              <a:gd name="connsiteX14" fmla="*/ 390418 w 3637052"/>
              <a:gd name="connsiteY14" fmla="*/ 287677 h 2383605"/>
              <a:gd name="connsiteX15" fmla="*/ 421241 w 3637052"/>
              <a:gd name="connsiteY15" fmla="*/ 277402 h 2383605"/>
              <a:gd name="connsiteX16" fmla="*/ 482886 w 3637052"/>
              <a:gd name="connsiteY16" fmla="*/ 246580 h 2383605"/>
              <a:gd name="connsiteX17" fmla="*/ 513708 w 3637052"/>
              <a:gd name="connsiteY17" fmla="*/ 226032 h 2383605"/>
              <a:gd name="connsiteX18" fmla="*/ 554805 w 3637052"/>
              <a:gd name="connsiteY18" fmla="*/ 215758 h 2383605"/>
              <a:gd name="connsiteX19" fmla="*/ 585627 w 3637052"/>
              <a:gd name="connsiteY19" fmla="*/ 205483 h 2383605"/>
              <a:gd name="connsiteX20" fmla="*/ 626724 w 3637052"/>
              <a:gd name="connsiteY20" fmla="*/ 195209 h 2383605"/>
              <a:gd name="connsiteX21" fmla="*/ 667821 w 3637052"/>
              <a:gd name="connsiteY21" fmla="*/ 174661 h 2383605"/>
              <a:gd name="connsiteX22" fmla="*/ 698643 w 3637052"/>
              <a:gd name="connsiteY22" fmla="*/ 154113 h 2383605"/>
              <a:gd name="connsiteX23" fmla="*/ 739740 w 3637052"/>
              <a:gd name="connsiteY23" fmla="*/ 143838 h 2383605"/>
              <a:gd name="connsiteX24" fmla="*/ 801385 w 3637052"/>
              <a:gd name="connsiteY24" fmla="*/ 102742 h 2383605"/>
              <a:gd name="connsiteX25" fmla="*/ 883578 w 3637052"/>
              <a:gd name="connsiteY25" fmla="*/ 71919 h 2383605"/>
              <a:gd name="connsiteX26" fmla="*/ 986320 w 3637052"/>
              <a:gd name="connsiteY26" fmla="*/ 41097 h 2383605"/>
              <a:gd name="connsiteX27" fmla="*/ 1058239 w 3637052"/>
              <a:gd name="connsiteY27" fmla="*/ 51371 h 2383605"/>
              <a:gd name="connsiteX28" fmla="*/ 1119884 w 3637052"/>
              <a:gd name="connsiteY28" fmla="*/ 61645 h 2383605"/>
              <a:gd name="connsiteX29" fmla="*/ 1243174 w 3637052"/>
              <a:gd name="connsiteY29" fmla="*/ 71919 h 2383605"/>
              <a:gd name="connsiteX30" fmla="*/ 1541124 w 3637052"/>
              <a:gd name="connsiteY30" fmla="*/ 71919 h 2383605"/>
              <a:gd name="connsiteX31" fmla="*/ 1582221 w 3637052"/>
              <a:gd name="connsiteY31" fmla="*/ 61645 h 2383605"/>
              <a:gd name="connsiteX32" fmla="*/ 1643866 w 3637052"/>
              <a:gd name="connsiteY32" fmla="*/ 41097 h 2383605"/>
              <a:gd name="connsiteX33" fmla="*/ 1674688 w 3637052"/>
              <a:gd name="connsiteY33" fmla="*/ 30823 h 2383605"/>
              <a:gd name="connsiteX34" fmla="*/ 1787704 w 3637052"/>
              <a:gd name="connsiteY34" fmla="*/ 0 h 2383605"/>
              <a:gd name="connsiteX35" fmla="*/ 1941816 w 3637052"/>
              <a:gd name="connsiteY35" fmla="*/ 10274 h 2383605"/>
              <a:gd name="connsiteX36" fmla="*/ 2003461 w 3637052"/>
              <a:gd name="connsiteY36" fmla="*/ 30823 h 2383605"/>
              <a:gd name="connsiteX37" fmla="*/ 2034284 w 3637052"/>
              <a:gd name="connsiteY37" fmla="*/ 41097 h 2383605"/>
              <a:gd name="connsiteX38" fmla="*/ 2075380 w 3637052"/>
              <a:gd name="connsiteY38" fmla="*/ 61645 h 2383605"/>
              <a:gd name="connsiteX39" fmla="*/ 2126751 w 3637052"/>
              <a:gd name="connsiteY39" fmla="*/ 71919 h 2383605"/>
              <a:gd name="connsiteX40" fmla="*/ 2178122 w 3637052"/>
              <a:gd name="connsiteY40" fmla="*/ 92468 h 2383605"/>
              <a:gd name="connsiteX41" fmla="*/ 2291138 w 3637052"/>
              <a:gd name="connsiteY41" fmla="*/ 113016 h 2383605"/>
              <a:gd name="connsiteX42" fmla="*/ 2342508 w 3637052"/>
              <a:gd name="connsiteY42" fmla="*/ 123290 h 2383605"/>
              <a:gd name="connsiteX43" fmla="*/ 2404153 w 3637052"/>
              <a:gd name="connsiteY43" fmla="*/ 133564 h 2383605"/>
              <a:gd name="connsiteX44" fmla="*/ 2506895 w 3637052"/>
              <a:gd name="connsiteY44" fmla="*/ 154113 h 2383605"/>
              <a:gd name="connsiteX45" fmla="*/ 2568540 w 3637052"/>
              <a:gd name="connsiteY45" fmla="*/ 174661 h 2383605"/>
              <a:gd name="connsiteX46" fmla="*/ 2671281 w 3637052"/>
              <a:gd name="connsiteY46" fmla="*/ 195209 h 2383605"/>
              <a:gd name="connsiteX47" fmla="*/ 2753475 w 3637052"/>
              <a:gd name="connsiteY47" fmla="*/ 215758 h 2383605"/>
              <a:gd name="connsiteX48" fmla="*/ 2794571 w 3637052"/>
              <a:gd name="connsiteY48" fmla="*/ 226032 h 2383605"/>
              <a:gd name="connsiteX49" fmla="*/ 2835668 w 3637052"/>
              <a:gd name="connsiteY49" fmla="*/ 236306 h 2383605"/>
              <a:gd name="connsiteX50" fmla="*/ 2969232 w 3637052"/>
              <a:gd name="connsiteY50" fmla="*/ 205483 h 2383605"/>
              <a:gd name="connsiteX51" fmla="*/ 3010329 w 3637052"/>
              <a:gd name="connsiteY51" fmla="*/ 184935 h 2383605"/>
              <a:gd name="connsiteX52" fmla="*/ 3051425 w 3637052"/>
              <a:gd name="connsiteY52" fmla="*/ 154113 h 2383605"/>
              <a:gd name="connsiteX53" fmla="*/ 3082248 w 3637052"/>
              <a:gd name="connsiteY53" fmla="*/ 143838 h 2383605"/>
              <a:gd name="connsiteX54" fmla="*/ 3123344 w 3637052"/>
              <a:gd name="connsiteY54" fmla="*/ 123290 h 2383605"/>
              <a:gd name="connsiteX55" fmla="*/ 3195263 w 3637052"/>
              <a:gd name="connsiteY55" fmla="*/ 102742 h 2383605"/>
              <a:gd name="connsiteX56" fmla="*/ 3267183 w 3637052"/>
              <a:gd name="connsiteY56" fmla="*/ 113016 h 2383605"/>
              <a:gd name="connsiteX57" fmla="*/ 3308279 w 3637052"/>
              <a:gd name="connsiteY57" fmla="*/ 133564 h 2383605"/>
              <a:gd name="connsiteX58" fmla="*/ 3369924 w 3637052"/>
              <a:gd name="connsiteY58" fmla="*/ 205483 h 2383605"/>
              <a:gd name="connsiteX59" fmla="*/ 3390472 w 3637052"/>
              <a:gd name="connsiteY59" fmla="*/ 246580 h 2383605"/>
              <a:gd name="connsiteX60" fmla="*/ 3411021 w 3637052"/>
              <a:gd name="connsiteY60" fmla="*/ 277402 h 2383605"/>
              <a:gd name="connsiteX61" fmla="*/ 3441843 w 3637052"/>
              <a:gd name="connsiteY61" fmla="*/ 349322 h 2383605"/>
              <a:gd name="connsiteX62" fmla="*/ 3462391 w 3637052"/>
              <a:gd name="connsiteY62" fmla="*/ 400692 h 2383605"/>
              <a:gd name="connsiteX63" fmla="*/ 3482940 w 3637052"/>
              <a:gd name="connsiteY63" fmla="*/ 441789 h 2383605"/>
              <a:gd name="connsiteX64" fmla="*/ 3503488 w 3637052"/>
              <a:gd name="connsiteY64" fmla="*/ 523982 h 2383605"/>
              <a:gd name="connsiteX65" fmla="*/ 3513762 w 3637052"/>
              <a:gd name="connsiteY65" fmla="*/ 554805 h 2383605"/>
              <a:gd name="connsiteX66" fmla="*/ 3524036 w 3637052"/>
              <a:gd name="connsiteY66" fmla="*/ 636998 h 2383605"/>
              <a:gd name="connsiteX67" fmla="*/ 3544585 w 3637052"/>
              <a:gd name="connsiteY67" fmla="*/ 811659 h 2383605"/>
              <a:gd name="connsiteX68" fmla="*/ 3554859 w 3637052"/>
              <a:gd name="connsiteY68" fmla="*/ 842481 h 2383605"/>
              <a:gd name="connsiteX69" fmla="*/ 3565133 w 3637052"/>
              <a:gd name="connsiteY69" fmla="*/ 904126 h 2383605"/>
              <a:gd name="connsiteX70" fmla="*/ 3585681 w 3637052"/>
              <a:gd name="connsiteY70" fmla="*/ 965771 h 2383605"/>
              <a:gd name="connsiteX71" fmla="*/ 3606230 w 3637052"/>
              <a:gd name="connsiteY71" fmla="*/ 1058238 h 2383605"/>
              <a:gd name="connsiteX72" fmla="*/ 3626778 w 3637052"/>
              <a:gd name="connsiteY72" fmla="*/ 1191802 h 2383605"/>
              <a:gd name="connsiteX73" fmla="*/ 3637052 w 3637052"/>
              <a:gd name="connsiteY73" fmla="*/ 1438382 h 2383605"/>
              <a:gd name="connsiteX74" fmla="*/ 3626778 w 3637052"/>
              <a:gd name="connsiteY74" fmla="*/ 1654140 h 2383605"/>
              <a:gd name="connsiteX75" fmla="*/ 3606230 w 3637052"/>
              <a:gd name="connsiteY75" fmla="*/ 1715784 h 2383605"/>
              <a:gd name="connsiteX76" fmla="*/ 3585681 w 3637052"/>
              <a:gd name="connsiteY76" fmla="*/ 1787704 h 2383605"/>
              <a:gd name="connsiteX77" fmla="*/ 3575407 w 3637052"/>
              <a:gd name="connsiteY77" fmla="*/ 1828800 h 2383605"/>
              <a:gd name="connsiteX78" fmla="*/ 3554859 w 3637052"/>
              <a:gd name="connsiteY78" fmla="*/ 1859623 h 2383605"/>
              <a:gd name="connsiteX79" fmla="*/ 3513762 w 3637052"/>
              <a:gd name="connsiteY79" fmla="*/ 1952090 h 2383605"/>
              <a:gd name="connsiteX80" fmla="*/ 3452117 w 3637052"/>
              <a:gd name="connsiteY80" fmla="*/ 2013735 h 2383605"/>
              <a:gd name="connsiteX81" fmla="*/ 3441843 w 3637052"/>
              <a:gd name="connsiteY81" fmla="*/ 2044558 h 2383605"/>
              <a:gd name="connsiteX82" fmla="*/ 3421295 w 3637052"/>
              <a:gd name="connsiteY82" fmla="*/ 2075380 h 2383605"/>
              <a:gd name="connsiteX83" fmla="*/ 3318553 w 3637052"/>
              <a:gd name="connsiteY83" fmla="*/ 2167847 h 2383605"/>
              <a:gd name="connsiteX84" fmla="*/ 3277457 w 3637052"/>
              <a:gd name="connsiteY84" fmla="*/ 2188396 h 2383605"/>
              <a:gd name="connsiteX85" fmla="*/ 3215812 w 3637052"/>
              <a:gd name="connsiteY85" fmla="*/ 2208944 h 2383605"/>
              <a:gd name="connsiteX86" fmla="*/ 3174715 w 3637052"/>
              <a:gd name="connsiteY86" fmla="*/ 2229492 h 2383605"/>
              <a:gd name="connsiteX87" fmla="*/ 3143893 w 3637052"/>
              <a:gd name="connsiteY87" fmla="*/ 2250041 h 2383605"/>
              <a:gd name="connsiteX88" fmla="*/ 3102796 w 3637052"/>
              <a:gd name="connsiteY88" fmla="*/ 2260315 h 2383605"/>
              <a:gd name="connsiteX89" fmla="*/ 3071974 w 3637052"/>
              <a:gd name="connsiteY89" fmla="*/ 2270589 h 2383605"/>
              <a:gd name="connsiteX90" fmla="*/ 3030877 w 3637052"/>
              <a:gd name="connsiteY90" fmla="*/ 2280863 h 2383605"/>
              <a:gd name="connsiteX91" fmla="*/ 2958958 w 3637052"/>
              <a:gd name="connsiteY91" fmla="*/ 2301411 h 2383605"/>
              <a:gd name="connsiteX92" fmla="*/ 2887039 w 3637052"/>
              <a:gd name="connsiteY92" fmla="*/ 2311686 h 2383605"/>
              <a:gd name="connsiteX93" fmla="*/ 2856216 w 3637052"/>
              <a:gd name="connsiteY93" fmla="*/ 2321960 h 2383605"/>
              <a:gd name="connsiteX94" fmla="*/ 2774023 w 3637052"/>
              <a:gd name="connsiteY94" fmla="*/ 2342508 h 2383605"/>
              <a:gd name="connsiteX95" fmla="*/ 2712378 w 3637052"/>
              <a:gd name="connsiteY95" fmla="*/ 2363056 h 2383605"/>
              <a:gd name="connsiteX96" fmla="*/ 2640459 w 3637052"/>
              <a:gd name="connsiteY96" fmla="*/ 2383605 h 2383605"/>
              <a:gd name="connsiteX97" fmla="*/ 2352783 w 3637052"/>
              <a:gd name="connsiteY97" fmla="*/ 2373331 h 2383605"/>
              <a:gd name="connsiteX98" fmla="*/ 2178122 w 3637052"/>
              <a:gd name="connsiteY98" fmla="*/ 2342508 h 2383605"/>
              <a:gd name="connsiteX99" fmla="*/ 2054832 w 3637052"/>
              <a:gd name="connsiteY99" fmla="*/ 2332234 h 2383605"/>
              <a:gd name="connsiteX100" fmla="*/ 2003461 w 3637052"/>
              <a:gd name="connsiteY100" fmla="*/ 2321960 h 2383605"/>
              <a:gd name="connsiteX101" fmla="*/ 1962365 w 3637052"/>
              <a:gd name="connsiteY101" fmla="*/ 2311686 h 2383605"/>
              <a:gd name="connsiteX102" fmla="*/ 1900720 w 3637052"/>
              <a:gd name="connsiteY102" fmla="*/ 2301411 h 2383605"/>
              <a:gd name="connsiteX103" fmla="*/ 1777430 w 3637052"/>
              <a:gd name="connsiteY103" fmla="*/ 2270589 h 2383605"/>
              <a:gd name="connsiteX104" fmla="*/ 1695236 w 3637052"/>
              <a:gd name="connsiteY104" fmla="*/ 2250041 h 2383605"/>
              <a:gd name="connsiteX105" fmla="*/ 1654140 w 3637052"/>
              <a:gd name="connsiteY105" fmla="*/ 2239766 h 2383605"/>
              <a:gd name="connsiteX106" fmla="*/ 1602769 w 3637052"/>
              <a:gd name="connsiteY106" fmla="*/ 2219218 h 2383605"/>
              <a:gd name="connsiteX107" fmla="*/ 1479479 w 3637052"/>
              <a:gd name="connsiteY107" fmla="*/ 2178122 h 2383605"/>
              <a:gd name="connsiteX108" fmla="*/ 1376738 w 3637052"/>
              <a:gd name="connsiteY108" fmla="*/ 2157573 h 2383605"/>
              <a:gd name="connsiteX109" fmla="*/ 1273996 w 3637052"/>
              <a:gd name="connsiteY109" fmla="*/ 2126751 h 2383605"/>
              <a:gd name="connsiteX110" fmla="*/ 1243174 w 3637052"/>
              <a:gd name="connsiteY110" fmla="*/ 2116477 h 2383605"/>
              <a:gd name="connsiteX111" fmla="*/ 1171254 w 3637052"/>
              <a:gd name="connsiteY111" fmla="*/ 2106202 h 2383605"/>
              <a:gd name="connsiteX112" fmla="*/ 1037690 w 3637052"/>
              <a:gd name="connsiteY112" fmla="*/ 2075380 h 2383605"/>
              <a:gd name="connsiteX113" fmla="*/ 770562 w 3637052"/>
              <a:gd name="connsiteY113" fmla="*/ 2085654 h 2383605"/>
              <a:gd name="connsiteX114" fmla="*/ 739740 w 3637052"/>
              <a:gd name="connsiteY114" fmla="*/ 2095928 h 2383605"/>
              <a:gd name="connsiteX115" fmla="*/ 503434 w 3637052"/>
              <a:gd name="connsiteY115" fmla="*/ 2075380 h 2383605"/>
              <a:gd name="connsiteX116" fmla="*/ 441789 w 3637052"/>
              <a:gd name="connsiteY116" fmla="*/ 2054832 h 2383605"/>
              <a:gd name="connsiteX117" fmla="*/ 410967 w 3637052"/>
              <a:gd name="connsiteY117" fmla="*/ 2044558 h 2383605"/>
              <a:gd name="connsiteX118" fmla="*/ 369870 w 3637052"/>
              <a:gd name="connsiteY118" fmla="*/ 2024009 h 2383605"/>
              <a:gd name="connsiteX119" fmla="*/ 339048 w 3637052"/>
              <a:gd name="connsiteY119" fmla="*/ 2003461 h 2383605"/>
              <a:gd name="connsiteX120" fmla="*/ 318499 w 3637052"/>
              <a:gd name="connsiteY120" fmla="*/ 1982913 h 2383605"/>
              <a:gd name="connsiteX121" fmla="*/ 287677 w 3637052"/>
              <a:gd name="connsiteY121" fmla="*/ 1972638 h 2383605"/>
              <a:gd name="connsiteX122" fmla="*/ 267129 w 3637052"/>
              <a:gd name="connsiteY122" fmla="*/ 1941816 h 2383605"/>
              <a:gd name="connsiteX123" fmla="*/ 236306 w 3637052"/>
              <a:gd name="connsiteY123" fmla="*/ 1910993 h 2383605"/>
              <a:gd name="connsiteX124" fmla="*/ 226032 w 3637052"/>
              <a:gd name="connsiteY124" fmla="*/ 1880171 h 2383605"/>
              <a:gd name="connsiteX125" fmla="*/ 195209 w 3637052"/>
              <a:gd name="connsiteY125" fmla="*/ 1859623 h 2383605"/>
              <a:gd name="connsiteX126" fmla="*/ 174661 w 3637052"/>
              <a:gd name="connsiteY126" fmla="*/ 1839074 h 2383605"/>
              <a:gd name="connsiteX127" fmla="*/ 154113 w 3637052"/>
              <a:gd name="connsiteY127" fmla="*/ 1787704 h 2383605"/>
              <a:gd name="connsiteX128" fmla="*/ 113016 w 3637052"/>
              <a:gd name="connsiteY128" fmla="*/ 1705510 h 2383605"/>
              <a:gd name="connsiteX129" fmla="*/ 102742 w 3637052"/>
              <a:gd name="connsiteY129" fmla="*/ 1674688 h 2383605"/>
              <a:gd name="connsiteX130" fmla="*/ 51371 w 3637052"/>
              <a:gd name="connsiteY130" fmla="*/ 1613043 h 2383605"/>
              <a:gd name="connsiteX131" fmla="*/ 20549 w 3637052"/>
              <a:gd name="connsiteY131" fmla="*/ 1510301 h 2383605"/>
              <a:gd name="connsiteX132" fmla="*/ 0 w 3637052"/>
              <a:gd name="connsiteY132" fmla="*/ 1479479 h 2383605"/>
              <a:gd name="connsiteX133" fmla="*/ 30823 w 3637052"/>
              <a:gd name="connsiteY133" fmla="*/ 1294544 h 2383605"/>
              <a:gd name="connsiteX134" fmla="*/ 51371 w 3637052"/>
              <a:gd name="connsiteY134" fmla="*/ 1263722 h 2383605"/>
              <a:gd name="connsiteX135" fmla="*/ 61645 w 3637052"/>
              <a:gd name="connsiteY135" fmla="*/ 1232899 h 2383605"/>
              <a:gd name="connsiteX136" fmla="*/ 82194 w 3637052"/>
              <a:gd name="connsiteY136" fmla="*/ 1202077 h 2383605"/>
              <a:gd name="connsiteX137" fmla="*/ 123290 w 3637052"/>
              <a:gd name="connsiteY137" fmla="*/ 1140432 h 238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3637052" h="2383605">
                <a:moveTo>
                  <a:pt x="123290" y="1140432"/>
                </a:moveTo>
                <a:lnTo>
                  <a:pt x="123290" y="1140432"/>
                </a:lnTo>
                <a:cubicBezTo>
                  <a:pt x="128539" y="1082700"/>
                  <a:pt x="131153" y="1022859"/>
                  <a:pt x="143839" y="965771"/>
                </a:cubicBezTo>
                <a:cubicBezTo>
                  <a:pt x="146188" y="955199"/>
                  <a:pt x="151138" y="945362"/>
                  <a:pt x="154113" y="934949"/>
                </a:cubicBezTo>
                <a:cubicBezTo>
                  <a:pt x="179917" y="844635"/>
                  <a:pt x="150025" y="936938"/>
                  <a:pt x="174661" y="863029"/>
                </a:cubicBezTo>
                <a:cubicBezTo>
                  <a:pt x="178086" y="839056"/>
                  <a:pt x="180603" y="814936"/>
                  <a:pt x="184935" y="791110"/>
                </a:cubicBezTo>
                <a:cubicBezTo>
                  <a:pt x="192966" y="746941"/>
                  <a:pt x="194479" y="757708"/>
                  <a:pt x="205484" y="719191"/>
                </a:cubicBezTo>
                <a:cubicBezTo>
                  <a:pt x="209363" y="705614"/>
                  <a:pt x="211879" y="691672"/>
                  <a:pt x="215758" y="678095"/>
                </a:cubicBezTo>
                <a:cubicBezTo>
                  <a:pt x="218733" y="667682"/>
                  <a:pt x="223182" y="657720"/>
                  <a:pt x="226032" y="647272"/>
                </a:cubicBezTo>
                <a:cubicBezTo>
                  <a:pt x="229957" y="632878"/>
                  <a:pt x="245032" y="561841"/>
                  <a:pt x="256854" y="534256"/>
                </a:cubicBezTo>
                <a:cubicBezTo>
                  <a:pt x="262887" y="520179"/>
                  <a:pt x="271715" y="507380"/>
                  <a:pt x="277403" y="493160"/>
                </a:cubicBezTo>
                <a:cubicBezTo>
                  <a:pt x="285447" y="473049"/>
                  <a:pt x="291102" y="452063"/>
                  <a:pt x="297951" y="431515"/>
                </a:cubicBezTo>
                <a:cubicBezTo>
                  <a:pt x="301376" y="421241"/>
                  <a:pt x="302217" y="409703"/>
                  <a:pt x="308225" y="400692"/>
                </a:cubicBezTo>
                <a:cubicBezTo>
                  <a:pt x="315075" y="390418"/>
                  <a:pt x="322648" y="380591"/>
                  <a:pt x="328774" y="369870"/>
                </a:cubicBezTo>
                <a:cubicBezTo>
                  <a:pt x="353714" y="326225"/>
                  <a:pt x="343895" y="320908"/>
                  <a:pt x="390418" y="287677"/>
                </a:cubicBezTo>
                <a:cubicBezTo>
                  <a:pt x="399231" y="281382"/>
                  <a:pt x="411554" y="282245"/>
                  <a:pt x="421241" y="277402"/>
                </a:cubicBezTo>
                <a:cubicBezTo>
                  <a:pt x="500901" y="237571"/>
                  <a:pt x="405417" y="272402"/>
                  <a:pt x="482886" y="246580"/>
                </a:cubicBezTo>
                <a:cubicBezTo>
                  <a:pt x="493160" y="239731"/>
                  <a:pt x="502359" y="230896"/>
                  <a:pt x="513708" y="226032"/>
                </a:cubicBezTo>
                <a:cubicBezTo>
                  <a:pt x="526687" y="220470"/>
                  <a:pt x="541228" y="219637"/>
                  <a:pt x="554805" y="215758"/>
                </a:cubicBezTo>
                <a:cubicBezTo>
                  <a:pt x="565218" y="212783"/>
                  <a:pt x="575214" y="208458"/>
                  <a:pt x="585627" y="205483"/>
                </a:cubicBezTo>
                <a:cubicBezTo>
                  <a:pt x="599204" y="201604"/>
                  <a:pt x="613502" y="200167"/>
                  <a:pt x="626724" y="195209"/>
                </a:cubicBezTo>
                <a:cubicBezTo>
                  <a:pt x="641065" y="189831"/>
                  <a:pt x="654523" y="182260"/>
                  <a:pt x="667821" y="174661"/>
                </a:cubicBezTo>
                <a:cubicBezTo>
                  <a:pt x="678542" y="168535"/>
                  <a:pt x="687294" y="158977"/>
                  <a:pt x="698643" y="154113"/>
                </a:cubicBezTo>
                <a:cubicBezTo>
                  <a:pt x="711622" y="148551"/>
                  <a:pt x="726041" y="147263"/>
                  <a:pt x="739740" y="143838"/>
                </a:cubicBezTo>
                <a:cubicBezTo>
                  <a:pt x="760288" y="130139"/>
                  <a:pt x="777956" y="110552"/>
                  <a:pt x="801385" y="102742"/>
                </a:cubicBezTo>
                <a:cubicBezTo>
                  <a:pt x="892995" y="72205"/>
                  <a:pt x="748428" y="121065"/>
                  <a:pt x="883578" y="71919"/>
                </a:cubicBezTo>
                <a:cubicBezTo>
                  <a:pt x="938604" y="51909"/>
                  <a:pt x="937258" y="53362"/>
                  <a:pt x="986320" y="41097"/>
                </a:cubicBezTo>
                <a:lnTo>
                  <a:pt x="1058239" y="51371"/>
                </a:lnTo>
                <a:cubicBezTo>
                  <a:pt x="1078829" y="54539"/>
                  <a:pt x="1099180" y="59345"/>
                  <a:pt x="1119884" y="61645"/>
                </a:cubicBezTo>
                <a:cubicBezTo>
                  <a:pt x="1160871" y="66199"/>
                  <a:pt x="1202077" y="68494"/>
                  <a:pt x="1243174" y="71919"/>
                </a:cubicBezTo>
                <a:cubicBezTo>
                  <a:pt x="1369066" y="97097"/>
                  <a:pt x="1306047" y="88710"/>
                  <a:pt x="1541124" y="71919"/>
                </a:cubicBezTo>
                <a:cubicBezTo>
                  <a:pt x="1555209" y="70913"/>
                  <a:pt x="1568696" y="65702"/>
                  <a:pt x="1582221" y="61645"/>
                </a:cubicBezTo>
                <a:cubicBezTo>
                  <a:pt x="1602967" y="55421"/>
                  <a:pt x="1623318" y="47946"/>
                  <a:pt x="1643866" y="41097"/>
                </a:cubicBezTo>
                <a:cubicBezTo>
                  <a:pt x="1654140" y="37672"/>
                  <a:pt x="1664182" y="33450"/>
                  <a:pt x="1674688" y="30823"/>
                </a:cubicBezTo>
                <a:cubicBezTo>
                  <a:pt x="1767388" y="7647"/>
                  <a:pt x="1730089" y="19204"/>
                  <a:pt x="1787704" y="0"/>
                </a:cubicBezTo>
                <a:cubicBezTo>
                  <a:pt x="1839075" y="3425"/>
                  <a:pt x="1890849" y="2993"/>
                  <a:pt x="1941816" y="10274"/>
                </a:cubicBezTo>
                <a:cubicBezTo>
                  <a:pt x="1963258" y="13337"/>
                  <a:pt x="1982913" y="23973"/>
                  <a:pt x="2003461" y="30823"/>
                </a:cubicBezTo>
                <a:cubicBezTo>
                  <a:pt x="2013735" y="34248"/>
                  <a:pt x="2024597" y="36254"/>
                  <a:pt x="2034284" y="41097"/>
                </a:cubicBezTo>
                <a:cubicBezTo>
                  <a:pt x="2047983" y="47946"/>
                  <a:pt x="2060850" y="56802"/>
                  <a:pt x="2075380" y="61645"/>
                </a:cubicBezTo>
                <a:cubicBezTo>
                  <a:pt x="2091947" y="67167"/>
                  <a:pt x="2109627" y="68494"/>
                  <a:pt x="2126751" y="71919"/>
                </a:cubicBezTo>
                <a:cubicBezTo>
                  <a:pt x="2143875" y="78769"/>
                  <a:pt x="2160457" y="87168"/>
                  <a:pt x="2178122" y="92468"/>
                </a:cubicBezTo>
                <a:cubicBezTo>
                  <a:pt x="2197642" y="98324"/>
                  <a:pt x="2274631" y="110015"/>
                  <a:pt x="2291138" y="113016"/>
                </a:cubicBezTo>
                <a:cubicBezTo>
                  <a:pt x="2308319" y="116140"/>
                  <a:pt x="2325327" y="120166"/>
                  <a:pt x="2342508" y="123290"/>
                </a:cubicBezTo>
                <a:cubicBezTo>
                  <a:pt x="2363004" y="127016"/>
                  <a:pt x="2383678" y="129725"/>
                  <a:pt x="2404153" y="133564"/>
                </a:cubicBezTo>
                <a:cubicBezTo>
                  <a:pt x="2438480" y="140000"/>
                  <a:pt x="2473762" y="143069"/>
                  <a:pt x="2506895" y="154113"/>
                </a:cubicBezTo>
                <a:cubicBezTo>
                  <a:pt x="2527443" y="160962"/>
                  <a:pt x="2547527" y="169408"/>
                  <a:pt x="2568540" y="174661"/>
                </a:cubicBezTo>
                <a:cubicBezTo>
                  <a:pt x="2602422" y="183132"/>
                  <a:pt x="2637399" y="186738"/>
                  <a:pt x="2671281" y="195209"/>
                </a:cubicBezTo>
                <a:lnTo>
                  <a:pt x="2753475" y="215758"/>
                </a:lnTo>
                <a:lnTo>
                  <a:pt x="2794571" y="226032"/>
                </a:lnTo>
                <a:lnTo>
                  <a:pt x="2835668" y="236306"/>
                </a:lnTo>
                <a:cubicBezTo>
                  <a:pt x="2884885" y="229275"/>
                  <a:pt x="2924098" y="228050"/>
                  <a:pt x="2969232" y="205483"/>
                </a:cubicBezTo>
                <a:cubicBezTo>
                  <a:pt x="2982931" y="198634"/>
                  <a:pt x="2997341" y="193052"/>
                  <a:pt x="3010329" y="184935"/>
                </a:cubicBezTo>
                <a:cubicBezTo>
                  <a:pt x="3024850" y="175860"/>
                  <a:pt x="3036558" y="162609"/>
                  <a:pt x="3051425" y="154113"/>
                </a:cubicBezTo>
                <a:cubicBezTo>
                  <a:pt x="3060828" y="148740"/>
                  <a:pt x="3072294" y="148104"/>
                  <a:pt x="3082248" y="143838"/>
                </a:cubicBezTo>
                <a:cubicBezTo>
                  <a:pt x="3096325" y="137805"/>
                  <a:pt x="3109267" y="129323"/>
                  <a:pt x="3123344" y="123290"/>
                </a:cubicBezTo>
                <a:cubicBezTo>
                  <a:pt x="3143977" y="114447"/>
                  <a:pt x="3174411" y="107955"/>
                  <a:pt x="3195263" y="102742"/>
                </a:cubicBezTo>
                <a:cubicBezTo>
                  <a:pt x="3219236" y="106167"/>
                  <a:pt x="3243820" y="106644"/>
                  <a:pt x="3267183" y="113016"/>
                </a:cubicBezTo>
                <a:cubicBezTo>
                  <a:pt x="3281959" y="117046"/>
                  <a:pt x="3296027" y="124375"/>
                  <a:pt x="3308279" y="133564"/>
                </a:cubicBezTo>
                <a:cubicBezTo>
                  <a:pt x="3333375" y="152386"/>
                  <a:pt x="3354393" y="178304"/>
                  <a:pt x="3369924" y="205483"/>
                </a:cubicBezTo>
                <a:cubicBezTo>
                  <a:pt x="3377523" y="218781"/>
                  <a:pt x="3382873" y="233282"/>
                  <a:pt x="3390472" y="246580"/>
                </a:cubicBezTo>
                <a:cubicBezTo>
                  <a:pt x="3396598" y="257301"/>
                  <a:pt x="3404171" y="267128"/>
                  <a:pt x="3411021" y="277402"/>
                </a:cubicBezTo>
                <a:cubicBezTo>
                  <a:pt x="3432122" y="340707"/>
                  <a:pt x="3407990" y="273151"/>
                  <a:pt x="3441843" y="349322"/>
                </a:cubicBezTo>
                <a:cubicBezTo>
                  <a:pt x="3449333" y="366175"/>
                  <a:pt x="3454901" y="383839"/>
                  <a:pt x="3462391" y="400692"/>
                </a:cubicBezTo>
                <a:cubicBezTo>
                  <a:pt x="3468611" y="414688"/>
                  <a:pt x="3476907" y="427711"/>
                  <a:pt x="3482940" y="441789"/>
                </a:cubicBezTo>
                <a:cubicBezTo>
                  <a:pt x="3497031" y="474667"/>
                  <a:pt x="3493840" y="485390"/>
                  <a:pt x="3503488" y="523982"/>
                </a:cubicBezTo>
                <a:cubicBezTo>
                  <a:pt x="3506115" y="534489"/>
                  <a:pt x="3510337" y="544531"/>
                  <a:pt x="3513762" y="554805"/>
                </a:cubicBezTo>
                <a:cubicBezTo>
                  <a:pt x="3517187" y="582203"/>
                  <a:pt x="3521145" y="609539"/>
                  <a:pt x="3524036" y="636998"/>
                </a:cubicBezTo>
                <a:cubicBezTo>
                  <a:pt x="3530859" y="701814"/>
                  <a:pt x="3531032" y="750670"/>
                  <a:pt x="3544585" y="811659"/>
                </a:cubicBezTo>
                <a:cubicBezTo>
                  <a:pt x="3546934" y="822231"/>
                  <a:pt x="3551434" y="832207"/>
                  <a:pt x="3554859" y="842481"/>
                </a:cubicBezTo>
                <a:cubicBezTo>
                  <a:pt x="3558284" y="863029"/>
                  <a:pt x="3560081" y="883916"/>
                  <a:pt x="3565133" y="904126"/>
                </a:cubicBezTo>
                <a:cubicBezTo>
                  <a:pt x="3570386" y="925139"/>
                  <a:pt x="3582120" y="944406"/>
                  <a:pt x="3585681" y="965771"/>
                </a:cubicBezTo>
                <a:cubicBezTo>
                  <a:pt x="3597737" y="1038098"/>
                  <a:pt x="3589368" y="1007653"/>
                  <a:pt x="3606230" y="1058238"/>
                </a:cubicBezTo>
                <a:cubicBezTo>
                  <a:pt x="3610310" y="1082717"/>
                  <a:pt x="3625386" y="1170232"/>
                  <a:pt x="3626778" y="1191802"/>
                </a:cubicBezTo>
                <a:cubicBezTo>
                  <a:pt x="3632074" y="1273896"/>
                  <a:pt x="3633627" y="1356189"/>
                  <a:pt x="3637052" y="1438382"/>
                </a:cubicBezTo>
                <a:cubicBezTo>
                  <a:pt x="3633627" y="1510301"/>
                  <a:pt x="3634729" y="1582580"/>
                  <a:pt x="3626778" y="1654140"/>
                </a:cubicBezTo>
                <a:cubicBezTo>
                  <a:pt x="3624386" y="1675667"/>
                  <a:pt x="3611483" y="1694771"/>
                  <a:pt x="3606230" y="1715784"/>
                </a:cubicBezTo>
                <a:cubicBezTo>
                  <a:pt x="3574116" y="1844243"/>
                  <a:pt x="3615158" y="1684539"/>
                  <a:pt x="3585681" y="1787704"/>
                </a:cubicBezTo>
                <a:cubicBezTo>
                  <a:pt x="3581802" y="1801281"/>
                  <a:pt x="3580969" y="1815821"/>
                  <a:pt x="3575407" y="1828800"/>
                </a:cubicBezTo>
                <a:cubicBezTo>
                  <a:pt x="3570543" y="1840150"/>
                  <a:pt x="3559874" y="1848339"/>
                  <a:pt x="3554859" y="1859623"/>
                </a:cubicBezTo>
                <a:cubicBezTo>
                  <a:pt x="3533142" y="1908488"/>
                  <a:pt x="3544767" y="1917210"/>
                  <a:pt x="3513762" y="1952090"/>
                </a:cubicBezTo>
                <a:cubicBezTo>
                  <a:pt x="3494456" y="1973809"/>
                  <a:pt x="3452117" y="2013735"/>
                  <a:pt x="3452117" y="2013735"/>
                </a:cubicBezTo>
                <a:cubicBezTo>
                  <a:pt x="3448692" y="2024009"/>
                  <a:pt x="3446686" y="2034871"/>
                  <a:pt x="3441843" y="2044558"/>
                </a:cubicBezTo>
                <a:cubicBezTo>
                  <a:pt x="3436321" y="2055602"/>
                  <a:pt x="3429498" y="2066151"/>
                  <a:pt x="3421295" y="2075380"/>
                </a:cubicBezTo>
                <a:cubicBezTo>
                  <a:pt x="3393275" y="2106903"/>
                  <a:pt x="3355950" y="2144474"/>
                  <a:pt x="3318553" y="2167847"/>
                </a:cubicBezTo>
                <a:cubicBezTo>
                  <a:pt x="3305565" y="2175964"/>
                  <a:pt x="3291677" y="2182708"/>
                  <a:pt x="3277457" y="2188396"/>
                </a:cubicBezTo>
                <a:cubicBezTo>
                  <a:pt x="3257346" y="2196440"/>
                  <a:pt x="3235185" y="2199258"/>
                  <a:pt x="3215812" y="2208944"/>
                </a:cubicBezTo>
                <a:cubicBezTo>
                  <a:pt x="3202113" y="2215793"/>
                  <a:pt x="3188013" y="2221893"/>
                  <a:pt x="3174715" y="2229492"/>
                </a:cubicBezTo>
                <a:cubicBezTo>
                  <a:pt x="3163994" y="2235618"/>
                  <a:pt x="3155243" y="2245177"/>
                  <a:pt x="3143893" y="2250041"/>
                </a:cubicBezTo>
                <a:cubicBezTo>
                  <a:pt x="3130914" y="2255603"/>
                  <a:pt x="3116373" y="2256436"/>
                  <a:pt x="3102796" y="2260315"/>
                </a:cubicBezTo>
                <a:cubicBezTo>
                  <a:pt x="3092383" y="2263290"/>
                  <a:pt x="3082387" y="2267614"/>
                  <a:pt x="3071974" y="2270589"/>
                </a:cubicBezTo>
                <a:cubicBezTo>
                  <a:pt x="3058397" y="2274468"/>
                  <a:pt x="3044500" y="2277148"/>
                  <a:pt x="3030877" y="2280863"/>
                </a:cubicBezTo>
                <a:cubicBezTo>
                  <a:pt x="3006823" y="2287423"/>
                  <a:pt x="2983337" y="2296187"/>
                  <a:pt x="2958958" y="2301411"/>
                </a:cubicBezTo>
                <a:cubicBezTo>
                  <a:pt x="2935279" y="2306485"/>
                  <a:pt x="2911012" y="2308261"/>
                  <a:pt x="2887039" y="2311686"/>
                </a:cubicBezTo>
                <a:cubicBezTo>
                  <a:pt x="2876765" y="2315111"/>
                  <a:pt x="2866664" y="2319110"/>
                  <a:pt x="2856216" y="2321960"/>
                </a:cubicBezTo>
                <a:cubicBezTo>
                  <a:pt x="2828970" y="2329391"/>
                  <a:pt x="2800815" y="2333578"/>
                  <a:pt x="2774023" y="2342508"/>
                </a:cubicBezTo>
                <a:cubicBezTo>
                  <a:pt x="2753475" y="2349357"/>
                  <a:pt x="2733391" y="2357802"/>
                  <a:pt x="2712378" y="2363056"/>
                </a:cubicBezTo>
                <a:cubicBezTo>
                  <a:pt x="2660775" y="2375958"/>
                  <a:pt x="2684677" y="2368866"/>
                  <a:pt x="2640459" y="2383605"/>
                </a:cubicBezTo>
                <a:cubicBezTo>
                  <a:pt x="2544567" y="2380180"/>
                  <a:pt x="2448467" y="2380507"/>
                  <a:pt x="2352783" y="2373331"/>
                </a:cubicBezTo>
                <a:cubicBezTo>
                  <a:pt x="2089410" y="2353578"/>
                  <a:pt x="2321842" y="2359416"/>
                  <a:pt x="2178122" y="2342508"/>
                </a:cubicBezTo>
                <a:cubicBezTo>
                  <a:pt x="2137165" y="2337690"/>
                  <a:pt x="2095929" y="2335659"/>
                  <a:pt x="2054832" y="2332234"/>
                </a:cubicBezTo>
                <a:cubicBezTo>
                  <a:pt x="2037708" y="2328809"/>
                  <a:pt x="2020508" y="2325748"/>
                  <a:pt x="2003461" y="2321960"/>
                </a:cubicBezTo>
                <a:cubicBezTo>
                  <a:pt x="1989677" y="2318897"/>
                  <a:pt x="1976211" y="2314455"/>
                  <a:pt x="1962365" y="2311686"/>
                </a:cubicBezTo>
                <a:cubicBezTo>
                  <a:pt x="1941938" y="2307600"/>
                  <a:pt x="1921089" y="2305776"/>
                  <a:pt x="1900720" y="2301411"/>
                </a:cubicBezTo>
                <a:cubicBezTo>
                  <a:pt x="1900700" y="2301407"/>
                  <a:pt x="1797989" y="2275729"/>
                  <a:pt x="1777430" y="2270589"/>
                </a:cubicBezTo>
                <a:lnTo>
                  <a:pt x="1695236" y="2250041"/>
                </a:lnTo>
                <a:cubicBezTo>
                  <a:pt x="1681537" y="2246616"/>
                  <a:pt x="1667250" y="2245010"/>
                  <a:pt x="1654140" y="2239766"/>
                </a:cubicBezTo>
                <a:cubicBezTo>
                  <a:pt x="1637016" y="2232917"/>
                  <a:pt x="1620160" y="2225356"/>
                  <a:pt x="1602769" y="2219218"/>
                </a:cubicBezTo>
                <a:cubicBezTo>
                  <a:pt x="1561919" y="2204801"/>
                  <a:pt x="1521957" y="2186618"/>
                  <a:pt x="1479479" y="2178122"/>
                </a:cubicBezTo>
                <a:lnTo>
                  <a:pt x="1376738" y="2157573"/>
                </a:lnTo>
                <a:cubicBezTo>
                  <a:pt x="1305722" y="2122066"/>
                  <a:pt x="1366100" y="2147218"/>
                  <a:pt x="1273996" y="2126751"/>
                </a:cubicBezTo>
                <a:cubicBezTo>
                  <a:pt x="1263424" y="2124402"/>
                  <a:pt x="1253793" y="2118601"/>
                  <a:pt x="1243174" y="2116477"/>
                </a:cubicBezTo>
                <a:cubicBezTo>
                  <a:pt x="1219428" y="2111728"/>
                  <a:pt x="1195227" y="2109627"/>
                  <a:pt x="1171254" y="2106202"/>
                </a:cubicBezTo>
                <a:cubicBezTo>
                  <a:pt x="1086635" y="2077996"/>
                  <a:pt x="1131051" y="2088717"/>
                  <a:pt x="1037690" y="2075380"/>
                </a:cubicBezTo>
                <a:cubicBezTo>
                  <a:pt x="948647" y="2078805"/>
                  <a:pt x="859459" y="2079523"/>
                  <a:pt x="770562" y="2085654"/>
                </a:cubicBezTo>
                <a:cubicBezTo>
                  <a:pt x="759758" y="2086399"/>
                  <a:pt x="750570" y="2095928"/>
                  <a:pt x="739740" y="2095928"/>
                </a:cubicBezTo>
                <a:cubicBezTo>
                  <a:pt x="700999" y="2095928"/>
                  <a:pt x="551067" y="2080143"/>
                  <a:pt x="503434" y="2075380"/>
                </a:cubicBezTo>
                <a:lnTo>
                  <a:pt x="441789" y="2054832"/>
                </a:lnTo>
                <a:cubicBezTo>
                  <a:pt x="431515" y="2051407"/>
                  <a:pt x="420653" y="2049401"/>
                  <a:pt x="410967" y="2044558"/>
                </a:cubicBezTo>
                <a:cubicBezTo>
                  <a:pt x="397268" y="2037708"/>
                  <a:pt x="383168" y="2031608"/>
                  <a:pt x="369870" y="2024009"/>
                </a:cubicBezTo>
                <a:cubicBezTo>
                  <a:pt x="359149" y="2017883"/>
                  <a:pt x="348690" y="2011175"/>
                  <a:pt x="339048" y="2003461"/>
                </a:cubicBezTo>
                <a:cubicBezTo>
                  <a:pt x="331484" y="1997410"/>
                  <a:pt x="326805" y="1987897"/>
                  <a:pt x="318499" y="1982913"/>
                </a:cubicBezTo>
                <a:cubicBezTo>
                  <a:pt x="309213" y="1977341"/>
                  <a:pt x="297951" y="1976063"/>
                  <a:pt x="287677" y="1972638"/>
                </a:cubicBezTo>
                <a:cubicBezTo>
                  <a:pt x="280828" y="1962364"/>
                  <a:pt x="275034" y="1951302"/>
                  <a:pt x="267129" y="1941816"/>
                </a:cubicBezTo>
                <a:cubicBezTo>
                  <a:pt x="257827" y="1930654"/>
                  <a:pt x="244366" y="1923083"/>
                  <a:pt x="236306" y="1910993"/>
                </a:cubicBezTo>
                <a:cubicBezTo>
                  <a:pt x="230299" y="1901982"/>
                  <a:pt x="232797" y="1888628"/>
                  <a:pt x="226032" y="1880171"/>
                </a:cubicBezTo>
                <a:cubicBezTo>
                  <a:pt x="218318" y="1870529"/>
                  <a:pt x="204851" y="1867337"/>
                  <a:pt x="195209" y="1859623"/>
                </a:cubicBezTo>
                <a:cubicBezTo>
                  <a:pt x="187645" y="1853572"/>
                  <a:pt x="181510" y="1845924"/>
                  <a:pt x="174661" y="1839074"/>
                </a:cubicBezTo>
                <a:cubicBezTo>
                  <a:pt x="167812" y="1821951"/>
                  <a:pt x="161841" y="1804449"/>
                  <a:pt x="154113" y="1787704"/>
                </a:cubicBezTo>
                <a:cubicBezTo>
                  <a:pt x="141276" y="1759891"/>
                  <a:pt x="122703" y="1734570"/>
                  <a:pt x="113016" y="1705510"/>
                </a:cubicBezTo>
                <a:cubicBezTo>
                  <a:pt x="109591" y="1695236"/>
                  <a:pt x="108115" y="1684091"/>
                  <a:pt x="102742" y="1674688"/>
                </a:cubicBezTo>
                <a:cubicBezTo>
                  <a:pt x="86458" y="1646190"/>
                  <a:pt x="72517" y="1634188"/>
                  <a:pt x="51371" y="1613043"/>
                </a:cubicBezTo>
                <a:cubicBezTo>
                  <a:pt x="45628" y="1590071"/>
                  <a:pt x="30554" y="1525308"/>
                  <a:pt x="20549" y="1510301"/>
                </a:cubicBezTo>
                <a:lnTo>
                  <a:pt x="0" y="1479479"/>
                </a:lnTo>
                <a:cubicBezTo>
                  <a:pt x="2937" y="1444240"/>
                  <a:pt x="2033" y="1337729"/>
                  <a:pt x="30823" y="1294544"/>
                </a:cubicBezTo>
                <a:lnTo>
                  <a:pt x="51371" y="1263722"/>
                </a:lnTo>
                <a:cubicBezTo>
                  <a:pt x="54796" y="1253448"/>
                  <a:pt x="56802" y="1242586"/>
                  <a:pt x="61645" y="1232899"/>
                </a:cubicBezTo>
                <a:cubicBezTo>
                  <a:pt x="67167" y="1221855"/>
                  <a:pt x="77179" y="1213361"/>
                  <a:pt x="82194" y="1202077"/>
                </a:cubicBezTo>
                <a:cubicBezTo>
                  <a:pt x="104908" y="1150971"/>
                  <a:pt x="116441" y="1150706"/>
                  <a:pt x="123290" y="114043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667367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Population</a:t>
            </a:r>
            <a:r>
              <a:rPr lang="en-US" dirty="0"/>
              <a:t> of </a:t>
            </a:r>
            <a:r>
              <a:rPr lang="en-US" b="1" dirty="0"/>
              <a:t>square footages </a:t>
            </a:r>
            <a:r>
              <a:rPr lang="en-US" dirty="0"/>
              <a:t>of ALL homes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5050" y="1849279"/>
            <a:ext cx="272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Population</a:t>
            </a:r>
            <a:r>
              <a:rPr lang="en-US" dirty="0"/>
              <a:t> of </a:t>
            </a:r>
            <a:r>
              <a:rPr lang="en-US" b="1" dirty="0"/>
              <a:t>prices </a:t>
            </a:r>
            <a:r>
              <a:rPr lang="en-US" dirty="0"/>
              <a:t>of ALL homes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4003" y="2968460"/>
            <a:ext cx="2493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n-lt"/>
              </a:rPr>
              <a:t>Ŷ = </a:t>
            </a:r>
            <a:r>
              <a:rPr lang="el-GR" sz="1600" b="1" dirty="0">
                <a:solidFill>
                  <a:srgbClr val="00B0F0"/>
                </a:solidFill>
                <a:latin typeface="+mn-lt"/>
              </a:rPr>
              <a:t>β</a:t>
            </a:r>
            <a:r>
              <a:rPr lang="en-US" sz="1600" b="1" dirty="0">
                <a:solidFill>
                  <a:srgbClr val="00B0F0"/>
                </a:solidFill>
                <a:latin typeface="+mn-lt"/>
              </a:rPr>
              <a:t>0</a:t>
            </a:r>
            <a:r>
              <a:rPr lang="en-US" sz="1600" b="1" dirty="0">
                <a:solidFill>
                  <a:srgbClr val="FF0000"/>
                </a:solidFill>
                <a:latin typeface="+mn-lt"/>
              </a:rPr>
              <a:t>    +     </a:t>
            </a:r>
            <a:r>
              <a:rPr lang="el-GR" sz="1600" b="1" dirty="0">
                <a:solidFill>
                  <a:srgbClr val="00B0F0"/>
                </a:solidFill>
                <a:latin typeface="+mn-lt"/>
              </a:rPr>
              <a:t>β</a:t>
            </a:r>
            <a:r>
              <a:rPr lang="en-US" sz="1600" b="1" dirty="0">
                <a:solidFill>
                  <a:srgbClr val="00B0F0"/>
                </a:solidFill>
                <a:latin typeface="+mn-lt"/>
              </a:rPr>
              <a:t>1 </a:t>
            </a:r>
            <a:r>
              <a:rPr lang="en-US" sz="1600" b="1" dirty="0">
                <a:solidFill>
                  <a:srgbClr val="FF0000"/>
                </a:solidFill>
                <a:latin typeface="+mn-lt"/>
              </a:rPr>
              <a:t>* X</a:t>
            </a:r>
          </a:p>
          <a:p>
            <a:endParaRPr lang="en-US" sz="1600" b="1" dirty="0">
              <a:solidFill>
                <a:srgbClr val="FF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+mn-lt"/>
              </a:rPr>
              <a:t>Ŷ = 50,000 + 50 * X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97660" y="3409637"/>
            <a:ext cx="2341140" cy="404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95039" y="3220405"/>
            <a:ext cx="190500" cy="228600"/>
          </a:xfrm>
          <a:prstGeom prst="ellipse">
            <a:avLst/>
          </a:prstGeom>
          <a:solidFill>
            <a:srgbClr val="99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7439" y="3372805"/>
            <a:ext cx="190500" cy="228600"/>
          </a:xfrm>
          <a:prstGeom prst="ellipse">
            <a:avLst/>
          </a:prstGeom>
          <a:solidFill>
            <a:srgbClr val="99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80789" y="3204299"/>
            <a:ext cx="190500" cy="228600"/>
          </a:xfrm>
          <a:prstGeom prst="ellipse">
            <a:avLst/>
          </a:prstGeom>
          <a:solidFill>
            <a:srgbClr val="99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6895" y="3459952"/>
            <a:ext cx="190500" cy="228600"/>
          </a:xfrm>
          <a:prstGeom prst="ellipse">
            <a:avLst/>
          </a:prstGeom>
          <a:solidFill>
            <a:srgbClr val="99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71289" y="2944923"/>
            <a:ext cx="190500" cy="228600"/>
          </a:xfrm>
          <a:prstGeom prst="ellipse">
            <a:avLst/>
          </a:prstGeom>
          <a:solidFill>
            <a:srgbClr val="99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19449" y="3220302"/>
            <a:ext cx="190500" cy="228600"/>
          </a:xfrm>
          <a:prstGeom prst="ellipse">
            <a:avLst/>
          </a:prstGeom>
          <a:solidFill>
            <a:srgbClr val="99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16411" y="3528880"/>
            <a:ext cx="190500" cy="228600"/>
          </a:xfrm>
          <a:prstGeom prst="ellipse">
            <a:avLst/>
          </a:prstGeom>
          <a:solidFill>
            <a:srgbClr val="99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00959" y="3021551"/>
            <a:ext cx="190500" cy="228600"/>
          </a:xfrm>
          <a:prstGeom prst="ellipse">
            <a:avLst/>
          </a:prstGeom>
          <a:solidFill>
            <a:srgbClr val="99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53014" y="3312770"/>
            <a:ext cx="190500" cy="228600"/>
          </a:xfrm>
          <a:prstGeom prst="ellipse">
            <a:avLst/>
          </a:prstGeom>
          <a:solidFill>
            <a:srgbClr val="99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5539" y="2991702"/>
            <a:ext cx="190500" cy="228600"/>
          </a:xfrm>
          <a:prstGeom prst="ellipse">
            <a:avLst/>
          </a:prstGeom>
          <a:solidFill>
            <a:srgbClr val="99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99889" y="3136526"/>
            <a:ext cx="190500" cy="22860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52289" y="3288926"/>
            <a:ext cx="190500" cy="22860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85639" y="3120420"/>
            <a:ext cx="190500" cy="22860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181745" y="3376073"/>
            <a:ext cx="190500" cy="22860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276139" y="2861044"/>
            <a:ext cx="190500" cy="22860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324299" y="3136423"/>
            <a:ext cx="190500" cy="22860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421261" y="3445001"/>
            <a:ext cx="190500" cy="22860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05809" y="2937672"/>
            <a:ext cx="190500" cy="22860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557864" y="3228891"/>
            <a:ext cx="190500" cy="22860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990389" y="2907823"/>
            <a:ext cx="190500" cy="22860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rot="4337248" flipV="1">
            <a:off x="3574300" y="-1491891"/>
            <a:ext cx="3468789" cy="8326781"/>
          </a:xfrm>
          <a:prstGeom prst="arc">
            <a:avLst>
              <a:gd name="adj1" fmla="val 16052620"/>
              <a:gd name="adj2" fmla="val 2695416"/>
            </a:avLst>
          </a:prstGeom>
          <a:noFill/>
          <a:ln w="60325">
            <a:solidFill>
              <a:srgbClr val="99009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462869" y="5014113"/>
            <a:ext cx="2900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Laura’s sample:</a:t>
            </a:r>
          </a:p>
          <a:p>
            <a:r>
              <a:rPr lang="en-US" sz="1600" dirty="0">
                <a:latin typeface="+mn-lt"/>
              </a:rPr>
              <a:t>Ŷ = </a:t>
            </a:r>
            <a:r>
              <a:rPr lang="en-US" sz="1600" b="1" dirty="0">
                <a:latin typeface="+mn-lt"/>
              </a:rPr>
              <a:t>52,800</a:t>
            </a:r>
            <a:r>
              <a:rPr lang="en-US" sz="1600" dirty="0">
                <a:latin typeface="+mn-lt"/>
              </a:rPr>
              <a:t> + </a:t>
            </a:r>
            <a:r>
              <a:rPr lang="en-US" sz="1600" b="1" dirty="0">
                <a:latin typeface="+mn-lt"/>
              </a:rPr>
              <a:t>25</a:t>
            </a:r>
            <a:r>
              <a:rPr lang="en-US" sz="1600" dirty="0">
                <a:latin typeface="+mn-lt"/>
              </a:rPr>
              <a:t> * X</a:t>
            </a:r>
          </a:p>
          <a:p>
            <a:r>
              <a:rPr lang="en-US" sz="1600" dirty="0">
                <a:latin typeface="+mn-lt"/>
              </a:rPr>
              <a:t>         (b0)     (b1)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6FEF2-9F3C-49B4-B81B-156D8B20C9D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96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52400" y="2609109"/>
            <a:ext cx="3145260" cy="2229492"/>
          </a:xfrm>
          <a:custGeom>
            <a:avLst/>
            <a:gdLst>
              <a:gd name="connsiteX0" fmla="*/ 319867 w 3145260"/>
              <a:gd name="connsiteY0" fmla="*/ 1726058 h 2229492"/>
              <a:gd name="connsiteX1" fmla="*/ 319867 w 3145260"/>
              <a:gd name="connsiteY1" fmla="*/ 1726058 h 2229492"/>
              <a:gd name="connsiteX2" fmla="*/ 247948 w 3145260"/>
              <a:gd name="connsiteY2" fmla="*/ 1654139 h 2229492"/>
              <a:gd name="connsiteX3" fmla="*/ 217126 w 3145260"/>
              <a:gd name="connsiteY3" fmla="*/ 1633591 h 2229492"/>
              <a:gd name="connsiteX4" fmla="*/ 186303 w 3145260"/>
              <a:gd name="connsiteY4" fmla="*/ 1602768 h 2229492"/>
              <a:gd name="connsiteX5" fmla="*/ 145206 w 3145260"/>
              <a:gd name="connsiteY5" fmla="*/ 1541123 h 2229492"/>
              <a:gd name="connsiteX6" fmla="*/ 124658 w 3145260"/>
              <a:gd name="connsiteY6" fmla="*/ 1500027 h 2229492"/>
              <a:gd name="connsiteX7" fmla="*/ 63013 w 3145260"/>
              <a:gd name="connsiteY7" fmla="*/ 1417834 h 2229492"/>
              <a:gd name="connsiteX8" fmla="*/ 32191 w 3145260"/>
              <a:gd name="connsiteY8" fmla="*/ 1304818 h 2229492"/>
              <a:gd name="connsiteX9" fmla="*/ 21917 w 3145260"/>
              <a:gd name="connsiteY9" fmla="*/ 1263721 h 2229492"/>
              <a:gd name="connsiteX10" fmla="*/ 11642 w 3145260"/>
              <a:gd name="connsiteY10" fmla="*/ 1232899 h 2229492"/>
              <a:gd name="connsiteX11" fmla="*/ 11642 w 3145260"/>
              <a:gd name="connsiteY11" fmla="*/ 1047964 h 2229492"/>
              <a:gd name="connsiteX12" fmla="*/ 52739 w 3145260"/>
              <a:gd name="connsiteY12" fmla="*/ 976045 h 2229492"/>
              <a:gd name="connsiteX13" fmla="*/ 93836 w 3145260"/>
              <a:gd name="connsiteY13" fmla="*/ 955496 h 2229492"/>
              <a:gd name="connsiteX14" fmla="*/ 134932 w 3145260"/>
              <a:gd name="connsiteY14" fmla="*/ 924674 h 2229492"/>
              <a:gd name="connsiteX15" fmla="*/ 176029 w 3145260"/>
              <a:gd name="connsiteY15" fmla="*/ 883577 h 2229492"/>
              <a:gd name="connsiteX16" fmla="*/ 186303 w 3145260"/>
              <a:gd name="connsiteY16" fmla="*/ 852755 h 2229492"/>
              <a:gd name="connsiteX17" fmla="*/ 206851 w 3145260"/>
              <a:gd name="connsiteY17" fmla="*/ 811658 h 2229492"/>
              <a:gd name="connsiteX18" fmla="*/ 217126 w 3145260"/>
              <a:gd name="connsiteY18" fmla="*/ 739739 h 2229492"/>
              <a:gd name="connsiteX19" fmla="*/ 227400 w 3145260"/>
              <a:gd name="connsiteY19" fmla="*/ 390418 h 2229492"/>
              <a:gd name="connsiteX20" fmla="*/ 268496 w 3145260"/>
              <a:gd name="connsiteY20" fmla="*/ 287676 h 2229492"/>
              <a:gd name="connsiteX21" fmla="*/ 319867 w 3145260"/>
              <a:gd name="connsiteY21" fmla="*/ 195209 h 2229492"/>
              <a:gd name="connsiteX22" fmla="*/ 381512 w 3145260"/>
              <a:gd name="connsiteY22" fmla="*/ 154112 h 2229492"/>
              <a:gd name="connsiteX23" fmla="*/ 412335 w 3145260"/>
              <a:gd name="connsiteY23" fmla="*/ 133564 h 2229492"/>
              <a:gd name="connsiteX24" fmla="*/ 463705 w 3145260"/>
              <a:gd name="connsiteY24" fmla="*/ 113016 h 2229492"/>
              <a:gd name="connsiteX25" fmla="*/ 515076 w 3145260"/>
              <a:gd name="connsiteY25" fmla="*/ 123290 h 2229492"/>
              <a:gd name="connsiteX26" fmla="*/ 586995 w 3145260"/>
              <a:gd name="connsiteY26" fmla="*/ 164386 h 2229492"/>
              <a:gd name="connsiteX27" fmla="*/ 638366 w 3145260"/>
              <a:gd name="connsiteY27" fmla="*/ 205483 h 2229492"/>
              <a:gd name="connsiteX28" fmla="*/ 669189 w 3145260"/>
              <a:gd name="connsiteY28" fmla="*/ 236305 h 2229492"/>
              <a:gd name="connsiteX29" fmla="*/ 730833 w 3145260"/>
              <a:gd name="connsiteY29" fmla="*/ 256854 h 2229492"/>
              <a:gd name="connsiteX30" fmla="*/ 761656 w 3145260"/>
              <a:gd name="connsiteY30" fmla="*/ 267128 h 2229492"/>
              <a:gd name="connsiteX31" fmla="*/ 833575 w 3145260"/>
              <a:gd name="connsiteY31" fmla="*/ 256854 h 2229492"/>
              <a:gd name="connsiteX32" fmla="*/ 864397 w 3145260"/>
              <a:gd name="connsiteY32" fmla="*/ 236305 h 2229492"/>
              <a:gd name="connsiteX33" fmla="*/ 895220 w 3145260"/>
              <a:gd name="connsiteY33" fmla="*/ 226031 h 2229492"/>
              <a:gd name="connsiteX34" fmla="*/ 915768 w 3145260"/>
              <a:gd name="connsiteY34" fmla="*/ 195209 h 2229492"/>
              <a:gd name="connsiteX35" fmla="*/ 946591 w 3145260"/>
              <a:gd name="connsiteY35" fmla="*/ 143838 h 2229492"/>
              <a:gd name="connsiteX36" fmla="*/ 987687 w 3145260"/>
              <a:gd name="connsiteY36" fmla="*/ 92467 h 2229492"/>
              <a:gd name="connsiteX37" fmla="*/ 1039058 w 3145260"/>
              <a:gd name="connsiteY37" fmla="*/ 41096 h 2229492"/>
              <a:gd name="connsiteX38" fmla="*/ 1152074 w 3145260"/>
              <a:gd name="connsiteY38" fmla="*/ 0 h 2229492"/>
              <a:gd name="connsiteX39" fmla="*/ 1234267 w 3145260"/>
              <a:gd name="connsiteY39" fmla="*/ 30822 h 2229492"/>
              <a:gd name="connsiteX40" fmla="*/ 1244541 w 3145260"/>
              <a:gd name="connsiteY40" fmla="*/ 61645 h 2229492"/>
              <a:gd name="connsiteX41" fmla="*/ 1295912 w 3145260"/>
              <a:gd name="connsiteY41" fmla="*/ 113016 h 2229492"/>
              <a:gd name="connsiteX42" fmla="*/ 1367831 w 3145260"/>
              <a:gd name="connsiteY42" fmla="*/ 215757 h 2229492"/>
              <a:gd name="connsiteX43" fmla="*/ 1429476 w 3145260"/>
              <a:gd name="connsiteY43" fmla="*/ 277402 h 2229492"/>
              <a:gd name="connsiteX44" fmla="*/ 1491121 w 3145260"/>
              <a:gd name="connsiteY44" fmla="*/ 328773 h 2229492"/>
              <a:gd name="connsiteX45" fmla="*/ 1521944 w 3145260"/>
              <a:gd name="connsiteY45" fmla="*/ 339047 h 2229492"/>
              <a:gd name="connsiteX46" fmla="*/ 1614411 w 3145260"/>
              <a:gd name="connsiteY46" fmla="*/ 359595 h 2229492"/>
              <a:gd name="connsiteX47" fmla="*/ 1706878 w 3145260"/>
              <a:gd name="connsiteY47" fmla="*/ 339047 h 2229492"/>
              <a:gd name="connsiteX48" fmla="*/ 1768523 w 3145260"/>
              <a:gd name="connsiteY48" fmla="*/ 308225 h 2229492"/>
              <a:gd name="connsiteX49" fmla="*/ 1830168 w 3145260"/>
              <a:gd name="connsiteY49" fmla="*/ 267128 h 2229492"/>
              <a:gd name="connsiteX50" fmla="*/ 1891813 w 3145260"/>
              <a:gd name="connsiteY50" fmla="*/ 246580 h 2229492"/>
              <a:gd name="connsiteX51" fmla="*/ 1963732 w 3145260"/>
              <a:gd name="connsiteY51" fmla="*/ 256854 h 2229492"/>
              <a:gd name="connsiteX52" fmla="*/ 2025377 w 3145260"/>
              <a:gd name="connsiteY52" fmla="*/ 318499 h 2229492"/>
              <a:gd name="connsiteX53" fmla="*/ 2056200 w 3145260"/>
              <a:gd name="connsiteY53" fmla="*/ 349321 h 2229492"/>
              <a:gd name="connsiteX54" fmla="*/ 2076748 w 3145260"/>
              <a:gd name="connsiteY54" fmla="*/ 410966 h 2229492"/>
              <a:gd name="connsiteX55" fmla="*/ 2148667 w 3145260"/>
              <a:gd name="connsiteY55" fmla="*/ 482885 h 2229492"/>
              <a:gd name="connsiteX56" fmla="*/ 2169215 w 3145260"/>
              <a:gd name="connsiteY56" fmla="*/ 503434 h 2229492"/>
              <a:gd name="connsiteX57" fmla="*/ 2200038 w 3145260"/>
              <a:gd name="connsiteY57" fmla="*/ 513708 h 2229492"/>
              <a:gd name="connsiteX58" fmla="*/ 2282231 w 3145260"/>
              <a:gd name="connsiteY58" fmla="*/ 503434 h 2229492"/>
              <a:gd name="connsiteX59" fmla="*/ 2313054 w 3145260"/>
              <a:gd name="connsiteY59" fmla="*/ 493159 h 2229492"/>
              <a:gd name="connsiteX60" fmla="*/ 2395247 w 3145260"/>
              <a:gd name="connsiteY60" fmla="*/ 482885 h 2229492"/>
              <a:gd name="connsiteX61" fmla="*/ 2508263 w 3145260"/>
              <a:gd name="connsiteY61" fmla="*/ 493159 h 2229492"/>
              <a:gd name="connsiteX62" fmla="*/ 2569908 w 3145260"/>
              <a:gd name="connsiteY62" fmla="*/ 513708 h 2229492"/>
              <a:gd name="connsiteX63" fmla="*/ 2641827 w 3145260"/>
              <a:gd name="connsiteY63" fmla="*/ 585627 h 2229492"/>
              <a:gd name="connsiteX64" fmla="*/ 2693197 w 3145260"/>
              <a:gd name="connsiteY64" fmla="*/ 647272 h 2229492"/>
              <a:gd name="connsiteX65" fmla="*/ 2713746 w 3145260"/>
              <a:gd name="connsiteY65" fmla="*/ 678094 h 2229492"/>
              <a:gd name="connsiteX66" fmla="*/ 2744568 w 3145260"/>
              <a:gd name="connsiteY66" fmla="*/ 708917 h 2229492"/>
              <a:gd name="connsiteX67" fmla="*/ 2765117 w 3145260"/>
              <a:gd name="connsiteY67" fmla="*/ 739739 h 2229492"/>
              <a:gd name="connsiteX68" fmla="*/ 2888406 w 3145260"/>
              <a:gd name="connsiteY68" fmla="*/ 893852 h 2229492"/>
              <a:gd name="connsiteX69" fmla="*/ 2919229 w 3145260"/>
              <a:gd name="connsiteY69" fmla="*/ 965771 h 2229492"/>
              <a:gd name="connsiteX70" fmla="*/ 2970600 w 3145260"/>
              <a:gd name="connsiteY70" fmla="*/ 1037690 h 2229492"/>
              <a:gd name="connsiteX71" fmla="*/ 2991148 w 3145260"/>
              <a:gd name="connsiteY71" fmla="*/ 1068512 h 2229492"/>
              <a:gd name="connsiteX72" fmla="*/ 3042519 w 3145260"/>
              <a:gd name="connsiteY72" fmla="*/ 1119883 h 2229492"/>
              <a:gd name="connsiteX73" fmla="*/ 3073341 w 3145260"/>
              <a:gd name="connsiteY73" fmla="*/ 1150705 h 2229492"/>
              <a:gd name="connsiteX74" fmla="*/ 3104164 w 3145260"/>
              <a:gd name="connsiteY74" fmla="*/ 1243173 h 2229492"/>
              <a:gd name="connsiteX75" fmla="*/ 3124712 w 3145260"/>
              <a:gd name="connsiteY75" fmla="*/ 1304818 h 2229492"/>
              <a:gd name="connsiteX76" fmla="*/ 3145260 w 3145260"/>
              <a:gd name="connsiteY76" fmla="*/ 1438382 h 2229492"/>
              <a:gd name="connsiteX77" fmla="*/ 3134986 w 3145260"/>
              <a:gd name="connsiteY77" fmla="*/ 1530849 h 2229492"/>
              <a:gd name="connsiteX78" fmla="*/ 3052793 w 3145260"/>
              <a:gd name="connsiteY78" fmla="*/ 1633591 h 2229492"/>
              <a:gd name="connsiteX79" fmla="*/ 3001422 w 3145260"/>
              <a:gd name="connsiteY79" fmla="*/ 1695236 h 2229492"/>
              <a:gd name="connsiteX80" fmla="*/ 2960326 w 3145260"/>
              <a:gd name="connsiteY80" fmla="*/ 1756881 h 2229492"/>
              <a:gd name="connsiteX81" fmla="*/ 2950051 w 3145260"/>
              <a:gd name="connsiteY81" fmla="*/ 1869896 h 2229492"/>
              <a:gd name="connsiteX82" fmla="*/ 2919229 w 3145260"/>
              <a:gd name="connsiteY82" fmla="*/ 1982912 h 2229492"/>
              <a:gd name="connsiteX83" fmla="*/ 2908955 w 3145260"/>
              <a:gd name="connsiteY83" fmla="*/ 2013735 h 2229492"/>
              <a:gd name="connsiteX84" fmla="*/ 2826762 w 3145260"/>
              <a:gd name="connsiteY84" fmla="*/ 2085654 h 2229492"/>
              <a:gd name="connsiteX85" fmla="*/ 2785665 w 3145260"/>
              <a:gd name="connsiteY85" fmla="*/ 2106202 h 2229492"/>
              <a:gd name="connsiteX86" fmla="*/ 2734294 w 3145260"/>
              <a:gd name="connsiteY86" fmla="*/ 2126750 h 2229492"/>
              <a:gd name="connsiteX87" fmla="*/ 2611004 w 3145260"/>
              <a:gd name="connsiteY87" fmla="*/ 2147299 h 2229492"/>
              <a:gd name="connsiteX88" fmla="*/ 2487714 w 3145260"/>
              <a:gd name="connsiteY88" fmla="*/ 2137025 h 2229492"/>
              <a:gd name="connsiteX89" fmla="*/ 2200038 w 3145260"/>
              <a:gd name="connsiteY89" fmla="*/ 2116476 h 2229492"/>
              <a:gd name="connsiteX90" fmla="*/ 2087022 w 3145260"/>
              <a:gd name="connsiteY90" fmla="*/ 2095928 h 2229492"/>
              <a:gd name="connsiteX91" fmla="*/ 2004829 w 3145260"/>
              <a:gd name="connsiteY91" fmla="*/ 2075380 h 2229492"/>
              <a:gd name="connsiteX92" fmla="*/ 1963732 w 3145260"/>
              <a:gd name="connsiteY92" fmla="*/ 2065105 h 2229492"/>
              <a:gd name="connsiteX93" fmla="*/ 1932910 w 3145260"/>
              <a:gd name="connsiteY93" fmla="*/ 2054831 h 2229492"/>
              <a:gd name="connsiteX94" fmla="*/ 1860991 w 3145260"/>
              <a:gd name="connsiteY94" fmla="*/ 2034283 h 2229492"/>
              <a:gd name="connsiteX95" fmla="*/ 1758249 w 3145260"/>
              <a:gd name="connsiteY95" fmla="*/ 2126750 h 2229492"/>
              <a:gd name="connsiteX96" fmla="*/ 1737701 w 3145260"/>
              <a:gd name="connsiteY96" fmla="*/ 2157573 h 2229492"/>
              <a:gd name="connsiteX97" fmla="*/ 1676056 w 3145260"/>
              <a:gd name="connsiteY97" fmla="*/ 2178121 h 2229492"/>
              <a:gd name="connsiteX98" fmla="*/ 1645233 w 3145260"/>
              <a:gd name="connsiteY98" fmla="*/ 2188395 h 2229492"/>
              <a:gd name="connsiteX99" fmla="*/ 1542492 w 3145260"/>
              <a:gd name="connsiteY99" fmla="*/ 2229492 h 2229492"/>
              <a:gd name="connsiteX100" fmla="*/ 1326735 w 3145260"/>
              <a:gd name="connsiteY100" fmla="*/ 2208944 h 2229492"/>
              <a:gd name="connsiteX101" fmla="*/ 1265090 w 3145260"/>
              <a:gd name="connsiteY101" fmla="*/ 2188395 h 2229492"/>
              <a:gd name="connsiteX102" fmla="*/ 1203445 w 3145260"/>
              <a:gd name="connsiteY102" fmla="*/ 2167847 h 2229492"/>
              <a:gd name="connsiteX103" fmla="*/ 1172622 w 3145260"/>
              <a:gd name="connsiteY103" fmla="*/ 2157573 h 2229492"/>
              <a:gd name="connsiteX104" fmla="*/ 1131526 w 3145260"/>
              <a:gd name="connsiteY104" fmla="*/ 2147299 h 2229492"/>
              <a:gd name="connsiteX105" fmla="*/ 1100703 w 3145260"/>
              <a:gd name="connsiteY105" fmla="*/ 2137025 h 2229492"/>
              <a:gd name="connsiteX106" fmla="*/ 987687 w 3145260"/>
              <a:gd name="connsiteY106" fmla="*/ 2116476 h 2229492"/>
              <a:gd name="connsiteX107" fmla="*/ 843849 w 3145260"/>
              <a:gd name="connsiteY107" fmla="*/ 2075380 h 2229492"/>
              <a:gd name="connsiteX108" fmla="*/ 761656 w 3145260"/>
              <a:gd name="connsiteY108" fmla="*/ 2044557 h 2229492"/>
              <a:gd name="connsiteX109" fmla="*/ 730833 w 3145260"/>
              <a:gd name="connsiteY109" fmla="*/ 2013735 h 2229492"/>
              <a:gd name="connsiteX110" fmla="*/ 658914 w 3145260"/>
              <a:gd name="connsiteY110" fmla="*/ 1962364 h 2229492"/>
              <a:gd name="connsiteX111" fmla="*/ 628092 w 3145260"/>
              <a:gd name="connsiteY111" fmla="*/ 1952090 h 2229492"/>
              <a:gd name="connsiteX112" fmla="*/ 566447 w 3145260"/>
              <a:gd name="connsiteY112" fmla="*/ 1910993 h 2229492"/>
              <a:gd name="connsiteX113" fmla="*/ 535624 w 3145260"/>
              <a:gd name="connsiteY113" fmla="*/ 1890445 h 2229492"/>
              <a:gd name="connsiteX114" fmla="*/ 453431 w 3145260"/>
              <a:gd name="connsiteY114" fmla="*/ 1828800 h 2229492"/>
              <a:gd name="connsiteX115" fmla="*/ 412335 w 3145260"/>
              <a:gd name="connsiteY115" fmla="*/ 1818526 h 2229492"/>
              <a:gd name="connsiteX116" fmla="*/ 360964 w 3145260"/>
              <a:gd name="connsiteY116" fmla="*/ 1767155 h 2229492"/>
              <a:gd name="connsiteX117" fmla="*/ 340415 w 3145260"/>
              <a:gd name="connsiteY117" fmla="*/ 1746607 h 2229492"/>
              <a:gd name="connsiteX118" fmla="*/ 309593 w 3145260"/>
              <a:gd name="connsiteY118" fmla="*/ 1726058 h 2229492"/>
              <a:gd name="connsiteX119" fmla="*/ 278771 w 3145260"/>
              <a:gd name="connsiteY119" fmla="*/ 1695236 h 2229492"/>
              <a:gd name="connsiteX120" fmla="*/ 278771 w 3145260"/>
              <a:gd name="connsiteY120" fmla="*/ 1684962 h 222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3145260" h="2229492">
                <a:moveTo>
                  <a:pt x="319867" y="1726058"/>
                </a:moveTo>
                <a:lnTo>
                  <a:pt x="319867" y="1726058"/>
                </a:lnTo>
                <a:cubicBezTo>
                  <a:pt x="295894" y="1702085"/>
                  <a:pt x="273148" y="1676819"/>
                  <a:pt x="247948" y="1654139"/>
                </a:cubicBezTo>
                <a:cubicBezTo>
                  <a:pt x="238770" y="1645879"/>
                  <a:pt x="226612" y="1641496"/>
                  <a:pt x="217126" y="1633591"/>
                </a:cubicBezTo>
                <a:cubicBezTo>
                  <a:pt x="205964" y="1624289"/>
                  <a:pt x="196577" y="1613042"/>
                  <a:pt x="186303" y="1602768"/>
                </a:cubicBezTo>
                <a:cubicBezTo>
                  <a:pt x="164264" y="1536651"/>
                  <a:pt x="193307" y="1608464"/>
                  <a:pt x="145206" y="1541123"/>
                </a:cubicBezTo>
                <a:cubicBezTo>
                  <a:pt x="136304" y="1528660"/>
                  <a:pt x="133154" y="1512770"/>
                  <a:pt x="124658" y="1500027"/>
                </a:cubicBezTo>
                <a:cubicBezTo>
                  <a:pt x="105661" y="1471532"/>
                  <a:pt x="63013" y="1417834"/>
                  <a:pt x="63013" y="1417834"/>
                </a:cubicBezTo>
                <a:cubicBezTo>
                  <a:pt x="43809" y="1360220"/>
                  <a:pt x="55365" y="1397517"/>
                  <a:pt x="32191" y="1304818"/>
                </a:cubicBezTo>
                <a:cubicBezTo>
                  <a:pt x="28766" y="1291119"/>
                  <a:pt x="26383" y="1277117"/>
                  <a:pt x="21917" y="1263721"/>
                </a:cubicBezTo>
                <a:lnTo>
                  <a:pt x="11642" y="1232899"/>
                </a:lnTo>
                <a:cubicBezTo>
                  <a:pt x="-3390" y="1142705"/>
                  <a:pt x="-4364" y="1168003"/>
                  <a:pt x="11642" y="1047964"/>
                </a:cubicBezTo>
                <a:cubicBezTo>
                  <a:pt x="15011" y="1022698"/>
                  <a:pt x="34900" y="991336"/>
                  <a:pt x="52739" y="976045"/>
                </a:cubicBezTo>
                <a:cubicBezTo>
                  <a:pt x="64368" y="966077"/>
                  <a:pt x="80848" y="963614"/>
                  <a:pt x="93836" y="955496"/>
                </a:cubicBezTo>
                <a:cubicBezTo>
                  <a:pt x="108357" y="946421"/>
                  <a:pt x="122045" y="935950"/>
                  <a:pt x="134932" y="924674"/>
                </a:cubicBezTo>
                <a:cubicBezTo>
                  <a:pt x="149512" y="911917"/>
                  <a:pt x="176029" y="883577"/>
                  <a:pt x="176029" y="883577"/>
                </a:cubicBezTo>
                <a:cubicBezTo>
                  <a:pt x="179454" y="873303"/>
                  <a:pt x="182037" y="862709"/>
                  <a:pt x="186303" y="852755"/>
                </a:cubicBezTo>
                <a:cubicBezTo>
                  <a:pt x="192336" y="838677"/>
                  <a:pt x="202821" y="826434"/>
                  <a:pt x="206851" y="811658"/>
                </a:cubicBezTo>
                <a:cubicBezTo>
                  <a:pt x="213223" y="788295"/>
                  <a:pt x="213701" y="763712"/>
                  <a:pt x="217126" y="739739"/>
                </a:cubicBezTo>
                <a:cubicBezTo>
                  <a:pt x="220551" y="623299"/>
                  <a:pt x="218688" y="506582"/>
                  <a:pt x="227400" y="390418"/>
                </a:cubicBezTo>
                <a:cubicBezTo>
                  <a:pt x="230234" y="352626"/>
                  <a:pt x="254212" y="321005"/>
                  <a:pt x="268496" y="287676"/>
                </a:cubicBezTo>
                <a:cubicBezTo>
                  <a:pt x="283484" y="252704"/>
                  <a:pt x="279826" y="221903"/>
                  <a:pt x="319867" y="195209"/>
                </a:cubicBezTo>
                <a:lnTo>
                  <a:pt x="381512" y="154112"/>
                </a:lnTo>
                <a:cubicBezTo>
                  <a:pt x="391786" y="147263"/>
                  <a:pt x="400870" y="138150"/>
                  <a:pt x="412335" y="133564"/>
                </a:cubicBezTo>
                <a:lnTo>
                  <a:pt x="463705" y="113016"/>
                </a:lnTo>
                <a:cubicBezTo>
                  <a:pt x="480829" y="116441"/>
                  <a:pt x="498509" y="117768"/>
                  <a:pt x="515076" y="123290"/>
                </a:cubicBezTo>
                <a:cubicBezTo>
                  <a:pt x="541148" y="131980"/>
                  <a:pt x="564447" y="149354"/>
                  <a:pt x="586995" y="164386"/>
                </a:cubicBezTo>
                <a:cubicBezTo>
                  <a:pt x="632951" y="233320"/>
                  <a:pt x="578815" y="165783"/>
                  <a:pt x="638366" y="205483"/>
                </a:cubicBezTo>
                <a:cubicBezTo>
                  <a:pt x="650456" y="213543"/>
                  <a:pt x="656488" y="229249"/>
                  <a:pt x="669189" y="236305"/>
                </a:cubicBezTo>
                <a:cubicBezTo>
                  <a:pt x="688123" y="246824"/>
                  <a:pt x="710285" y="250005"/>
                  <a:pt x="730833" y="256854"/>
                </a:cubicBezTo>
                <a:lnTo>
                  <a:pt x="761656" y="267128"/>
                </a:lnTo>
                <a:cubicBezTo>
                  <a:pt x="785629" y="263703"/>
                  <a:pt x="810380" y="263813"/>
                  <a:pt x="833575" y="256854"/>
                </a:cubicBezTo>
                <a:cubicBezTo>
                  <a:pt x="845402" y="253306"/>
                  <a:pt x="853353" y="241827"/>
                  <a:pt x="864397" y="236305"/>
                </a:cubicBezTo>
                <a:cubicBezTo>
                  <a:pt x="874084" y="231462"/>
                  <a:pt x="884946" y="229456"/>
                  <a:pt x="895220" y="226031"/>
                </a:cubicBezTo>
                <a:cubicBezTo>
                  <a:pt x="902069" y="215757"/>
                  <a:pt x="909224" y="205680"/>
                  <a:pt x="915768" y="195209"/>
                </a:cubicBezTo>
                <a:cubicBezTo>
                  <a:pt x="926352" y="178275"/>
                  <a:pt x="935139" y="160198"/>
                  <a:pt x="946591" y="143838"/>
                </a:cubicBezTo>
                <a:cubicBezTo>
                  <a:pt x="959166" y="125873"/>
                  <a:pt x="973017" y="108767"/>
                  <a:pt x="987687" y="92467"/>
                </a:cubicBezTo>
                <a:cubicBezTo>
                  <a:pt x="1003887" y="74467"/>
                  <a:pt x="1016084" y="48754"/>
                  <a:pt x="1039058" y="41096"/>
                </a:cubicBezTo>
                <a:cubicBezTo>
                  <a:pt x="1118199" y="14716"/>
                  <a:pt x="1080592" y="28592"/>
                  <a:pt x="1152074" y="0"/>
                </a:cubicBezTo>
                <a:cubicBezTo>
                  <a:pt x="1179920" y="5569"/>
                  <a:pt x="1214111" y="5626"/>
                  <a:pt x="1234267" y="30822"/>
                </a:cubicBezTo>
                <a:cubicBezTo>
                  <a:pt x="1241032" y="39279"/>
                  <a:pt x="1238043" y="52981"/>
                  <a:pt x="1244541" y="61645"/>
                </a:cubicBezTo>
                <a:cubicBezTo>
                  <a:pt x="1259071" y="81018"/>
                  <a:pt x="1282479" y="92867"/>
                  <a:pt x="1295912" y="113016"/>
                </a:cubicBezTo>
                <a:cubicBezTo>
                  <a:pt x="1308893" y="132487"/>
                  <a:pt x="1348272" y="194025"/>
                  <a:pt x="1367831" y="215757"/>
                </a:cubicBezTo>
                <a:cubicBezTo>
                  <a:pt x="1387271" y="237357"/>
                  <a:pt x="1408928" y="256854"/>
                  <a:pt x="1429476" y="277402"/>
                </a:cubicBezTo>
                <a:cubicBezTo>
                  <a:pt x="1452198" y="300124"/>
                  <a:pt x="1462514" y="314470"/>
                  <a:pt x="1491121" y="328773"/>
                </a:cubicBezTo>
                <a:cubicBezTo>
                  <a:pt x="1500808" y="333616"/>
                  <a:pt x="1511531" y="336072"/>
                  <a:pt x="1521944" y="339047"/>
                </a:cubicBezTo>
                <a:cubicBezTo>
                  <a:pt x="1555802" y="348721"/>
                  <a:pt x="1579097" y="352532"/>
                  <a:pt x="1614411" y="359595"/>
                </a:cubicBezTo>
                <a:cubicBezTo>
                  <a:pt x="1638088" y="355649"/>
                  <a:pt x="1681585" y="351693"/>
                  <a:pt x="1706878" y="339047"/>
                </a:cubicBezTo>
                <a:cubicBezTo>
                  <a:pt x="1786545" y="299214"/>
                  <a:pt x="1691052" y="334049"/>
                  <a:pt x="1768523" y="308225"/>
                </a:cubicBezTo>
                <a:cubicBezTo>
                  <a:pt x="1789071" y="294526"/>
                  <a:pt x="1806739" y="274937"/>
                  <a:pt x="1830168" y="267128"/>
                </a:cubicBezTo>
                <a:lnTo>
                  <a:pt x="1891813" y="246580"/>
                </a:lnTo>
                <a:cubicBezTo>
                  <a:pt x="1915786" y="250005"/>
                  <a:pt x="1940537" y="249896"/>
                  <a:pt x="1963732" y="256854"/>
                </a:cubicBezTo>
                <a:cubicBezTo>
                  <a:pt x="1995038" y="266246"/>
                  <a:pt x="2006234" y="296166"/>
                  <a:pt x="2025377" y="318499"/>
                </a:cubicBezTo>
                <a:cubicBezTo>
                  <a:pt x="2034833" y="329531"/>
                  <a:pt x="2045926" y="339047"/>
                  <a:pt x="2056200" y="349321"/>
                </a:cubicBezTo>
                <a:cubicBezTo>
                  <a:pt x="2063049" y="369869"/>
                  <a:pt x="2061432" y="395650"/>
                  <a:pt x="2076748" y="410966"/>
                </a:cubicBezTo>
                <a:lnTo>
                  <a:pt x="2148667" y="482885"/>
                </a:lnTo>
                <a:cubicBezTo>
                  <a:pt x="2155516" y="489735"/>
                  <a:pt x="2160025" y="500371"/>
                  <a:pt x="2169215" y="503434"/>
                </a:cubicBezTo>
                <a:lnTo>
                  <a:pt x="2200038" y="513708"/>
                </a:lnTo>
                <a:cubicBezTo>
                  <a:pt x="2227436" y="510283"/>
                  <a:pt x="2255066" y="508373"/>
                  <a:pt x="2282231" y="503434"/>
                </a:cubicBezTo>
                <a:cubicBezTo>
                  <a:pt x="2292886" y="501497"/>
                  <a:pt x="2302399" y="495096"/>
                  <a:pt x="2313054" y="493159"/>
                </a:cubicBezTo>
                <a:cubicBezTo>
                  <a:pt x="2340219" y="488220"/>
                  <a:pt x="2367849" y="486310"/>
                  <a:pt x="2395247" y="482885"/>
                </a:cubicBezTo>
                <a:cubicBezTo>
                  <a:pt x="2432919" y="486310"/>
                  <a:pt x="2471011" y="486585"/>
                  <a:pt x="2508263" y="493159"/>
                </a:cubicBezTo>
                <a:cubicBezTo>
                  <a:pt x="2529593" y="496923"/>
                  <a:pt x="2569908" y="513708"/>
                  <a:pt x="2569908" y="513708"/>
                </a:cubicBezTo>
                <a:cubicBezTo>
                  <a:pt x="2593881" y="537681"/>
                  <a:pt x="2623021" y="557418"/>
                  <a:pt x="2641827" y="585627"/>
                </a:cubicBezTo>
                <a:cubicBezTo>
                  <a:pt x="2692839" y="662145"/>
                  <a:pt x="2627280" y="568172"/>
                  <a:pt x="2693197" y="647272"/>
                </a:cubicBezTo>
                <a:cubicBezTo>
                  <a:pt x="2701102" y="656758"/>
                  <a:pt x="2705841" y="668608"/>
                  <a:pt x="2713746" y="678094"/>
                </a:cubicBezTo>
                <a:cubicBezTo>
                  <a:pt x="2723048" y="689256"/>
                  <a:pt x="2735266" y="697755"/>
                  <a:pt x="2744568" y="708917"/>
                </a:cubicBezTo>
                <a:cubicBezTo>
                  <a:pt x="2752473" y="718403"/>
                  <a:pt x="2756913" y="730510"/>
                  <a:pt x="2765117" y="739739"/>
                </a:cubicBezTo>
                <a:cubicBezTo>
                  <a:pt x="2810013" y="790247"/>
                  <a:pt x="2865384" y="824793"/>
                  <a:pt x="2888406" y="893852"/>
                </a:cubicBezTo>
                <a:cubicBezTo>
                  <a:pt x="2900531" y="930224"/>
                  <a:pt x="2898071" y="927687"/>
                  <a:pt x="2919229" y="965771"/>
                </a:cubicBezTo>
                <a:cubicBezTo>
                  <a:pt x="2978837" y="1073067"/>
                  <a:pt x="2924384" y="979921"/>
                  <a:pt x="2970600" y="1037690"/>
                </a:cubicBezTo>
                <a:cubicBezTo>
                  <a:pt x="2978314" y="1047332"/>
                  <a:pt x="2983017" y="1059219"/>
                  <a:pt x="2991148" y="1068512"/>
                </a:cubicBezTo>
                <a:cubicBezTo>
                  <a:pt x="3007095" y="1086737"/>
                  <a:pt x="3025395" y="1102759"/>
                  <a:pt x="3042519" y="1119883"/>
                </a:cubicBezTo>
                <a:lnTo>
                  <a:pt x="3073341" y="1150705"/>
                </a:lnTo>
                <a:lnTo>
                  <a:pt x="3104164" y="1243173"/>
                </a:lnTo>
                <a:lnTo>
                  <a:pt x="3124712" y="1304818"/>
                </a:lnTo>
                <a:cubicBezTo>
                  <a:pt x="3138967" y="1390350"/>
                  <a:pt x="3132040" y="1345841"/>
                  <a:pt x="3145260" y="1438382"/>
                </a:cubicBezTo>
                <a:cubicBezTo>
                  <a:pt x="3141835" y="1469204"/>
                  <a:pt x="3143506" y="1501030"/>
                  <a:pt x="3134986" y="1530849"/>
                </a:cubicBezTo>
                <a:cubicBezTo>
                  <a:pt x="3121508" y="1578023"/>
                  <a:pt x="3082143" y="1598371"/>
                  <a:pt x="3052793" y="1633591"/>
                </a:cubicBezTo>
                <a:cubicBezTo>
                  <a:pt x="3035669" y="1654139"/>
                  <a:pt x="3017471" y="1673838"/>
                  <a:pt x="3001422" y="1695236"/>
                </a:cubicBezTo>
                <a:cubicBezTo>
                  <a:pt x="2986605" y="1714993"/>
                  <a:pt x="2960326" y="1756881"/>
                  <a:pt x="2960326" y="1756881"/>
                </a:cubicBezTo>
                <a:cubicBezTo>
                  <a:pt x="2937150" y="1849580"/>
                  <a:pt x="2930846" y="1812282"/>
                  <a:pt x="2950051" y="1869896"/>
                </a:cubicBezTo>
                <a:cubicBezTo>
                  <a:pt x="2934067" y="1981787"/>
                  <a:pt x="2952848" y="1904465"/>
                  <a:pt x="2919229" y="1982912"/>
                </a:cubicBezTo>
                <a:cubicBezTo>
                  <a:pt x="2914963" y="1992866"/>
                  <a:pt x="2915453" y="2005071"/>
                  <a:pt x="2908955" y="2013735"/>
                </a:cubicBezTo>
                <a:cubicBezTo>
                  <a:pt x="2887648" y="2042145"/>
                  <a:pt x="2857951" y="2067832"/>
                  <a:pt x="2826762" y="2085654"/>
                </a:cubicBezTo>
                <a:cubicBezTo>
                  <a:pt x="2813464" y="2093253"/>
                  <a:pt x="2799661" y="2099982"/>
                  <a:pt x="2785665" y="2106202"/>
                </a:cubicBezTo>
                <a:cubicBezTo>
                  <a:pt x="2768812" y="2113692"/>
                  <a:pt x="2752246" y="2122526"/>
                  <a:pt x="2734294" y="2126750"/>
                </a:cubicBezTo>
                <a:cubicBezTo>
                  <a:pt x="2693738" y="2136293"/>
                  <a:pt x="2611004" y="2147299"/>
                  <a:pt x="2611004" y="2147299"/>
                </a:cubicBezTo>
                <a:lnTo>
                  <a:pt x="2487714" y="2137025"/>
                </a:lnTo>
                <a:lnTo>
                  <a:pt x="2200038" y="2116476"/>
                </a:lnTo>
                <a:cubicBezTo>
                  <a:pt x="2162366" y="2109627"/>
                  <a:pt x="2124490" y="2103816"/>
                  <a:pt x="2087022" y="2095928"/>
                </a:cubicBezTo>
                <a:cubicBezTo>
                  <a:pt x="2059387" y="2090110"/>
                  <a:pt x="2032227" y="2082230"/>
                  <a:pt x="2004829" y="2075380"/>
                </a:cubicBezTo>
                <a:cubicBezTo>
                  <a:pt x="1991130" y="2071955"/>
                  <a:pt x="1977128" y="2069570"/>
                  <a:pt x="1963732" y="2065105"/>
                </a:cubicBezTo>
                <a:cubicBezTo>
                  <a:pt x="1953458" y="2061680"/>
                  <a:pt x="1943323" y="2057806"/>
                  <a:pt x="1932910" y="2054831"/>
                </a:cubicBezTo>
                <a:cubicBezTo>
                  <a:pt x="1842605" y="2029030"/>
                  <a:pt x="1934891" y="2058916"/>
                  <a:pt x="1860991" y="2034283"/>
                </a:cubicBezTo>
                <a:cubicBezTo>
                  <a:pt x="1819584" y="2061887"/>
                  <a:pt x="1790509" y="2078359"/>
                  <a:pt x="1758249" y="2126750"/>
                </a:cubicBezTo>
                <a:cubicBezTo>
                  <a:pt x="1751400" y="2137024"/>
                  <a:pt x="1748172" y="2151028"/>
                  <a:pt x="1737701" y="2157573"/>
                </a:cubicBezTo>
                <a:cubicBezTo>
                  <a:pt x="1719334" y="2169053"/>
                  <a:pt x="1696604" y="2171272"/>
                  <a:pt x="1676056" y="2178121"/>
                </a:cubicBezTo>
                <a:cubicBezTo>
                  <a:pt x="1665782" y="2181546"/>
                  <a:pt x="1655187" y="2184129"/>
                  <a:pt x="1645233" y="2188395"/>
                </a:cubicBezTo>
                <a:cubicBezTo>
                  <a:pt x="1563360" y="2223484"/>
                  <a:pt x="1598057" y="2210970"/>
                  <a:pt x="1542492" y="2229492"/>
                </a:cubicBezTo>
                <a:cubicBezTo>
                  <a:pt x="1493903" y="2226253"/>
                  <a:pt x="1388057" y="2224275"/>
                  <a:pt x="1326735" y="2208944"/>
                </a:cubicBezTo>
                <a:cubicBezTo>
                  <a:pt x="1305722" y="2203691"/>
                  <a:pt x="1285638" y="2195245"/>
                  <a:pt x="1265090" y="2188395"/>
                </a:cubicBezTo>
                <a:lnTo>
                  <a:pt x="1203445" y="2167847"/>
                </a:lnTo>
                <a:cubicBezTo>
                  <a:pt x="1193171" y="2164422"/>
                  <a:pt x="1183129" y="2160200"/>
                  <a:pt x="1172622" y="2157573"/>
                </a:cubicBezTo>
                <a:cubicBezTo>
                  <a:pt x="1158923" y="2154148"/>
                  <a:pt x="1145103" y="2151178"/>
                  <a:pt x="1131526" y="2147299"/>
                </a:cubicBezTo>
                <a:cubicBezTo>
                  <a:pt x="1121113" y="2144324"/>
                  <a:pt x="1111210" y="2139652"/>
                  <a:pt x="1100703" y="2137025"/>
                </a:cubicBezTo>
                <a:cubicBezTo>
                  <a:pt x="1071971" y="2129842"/>
                  <a:pt x="1015183" y="2121059"/>
                  <a:pt x="987687" y="2116476"/>
                </a:cubicBezTo>
                <a:cubicBezTo>
                  <a:pt x="899242" y="2086995"/>
                  <a:pt x="947066" y="2101185"/>
                  <a:pt x="843849" y="2075380"/>
                </a:cubicBezTo>
                <a:cubicBezTo>
                  <a:pt x="810758" y="2067107"/>
                  <a:pt x="790583" y="2065218"/>
                  <a:pt x="761656" y="2044557"/>
                </a:cubicBezTo>
                <a:cubicBezTo>
                  <a:pt x="749832" y="2036112"/>
                  <a:pt x="741865" y="2023191"/>
                  <a:pt x="730833" y="2013735"/>
                </a:cubicBezTo>
                <a:cubicBezTo>
                  <a:pt x="724311" y="2008145"/>
                  <a:pt x="671929" y="1968871"/>
                  <a:pt x="658914" y="1962364"/>
                </a:cubicBezTo>
                <a:cubicBezTo>
                  <a:pt x="649228" y="1957521"/>
                  <a:pt x="638366" y="1955515"/>
                  <a:pt x="628092" y="1952090"/>
                </a:cubicBezTo>
                <a:lnTo>
                  <a:pt x="566447" y="1910993"/>
                </a:lnTo>
                <a:cubicBezTo>
                  <a:pt x="556173" y="1904144"/>
                  <a:pt x="544355" y="1899177"/>
                  <a:pt x="535624" y="1890445"/>
                </a:cubicBezTo>
                <a:cubicBezTo>
                  <a:pt x="512802" y="1867622"/>
                  <a:pt x="484414" y="1836546"/>
                  <a:pt x="453431" y="1828800"/>
                </a:cubicBezTo>
                <a:lnTo>
                  <a:pt x="412335" y="1818526"/>
                </a:lnTo>
                <a:lnTo>
                  <a:pt x="360964" y="1767155"/>
                </a:lnTo>
                <a:cubicBezTo>
                  <a:pt x="354114" y="1760306"/>
                  <a:pt x="348475" y="1751980"/>
                  <a:pt x="340415" y="1746607"/>
                </a:cubicBezTo>
                <a:cubicBezTo>
                  <a:pt x="330141" y="1739757"/>
                  <a:pt x="319079" y="1733963"/>
                  <a:pt x="309593" y="1726058"/>
                </a:cubicBezTo>
                <a:cubicBezTo>
                  <a:pt x="298431" y="1716756"/>
                  <a:pt x="278771" y="1695236"/>
                  <a:pt x="278771" y="1695236"/>
                </a:cubicBezTo>
                <a:lnTo>
                  <a:pt x="278771" y="1684962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5638800" y="2768502"/>
            <a:ext cx="3352800" cy="2090647"/>
          </a:xfrm>
          <a:custGeom>
            <a:avLst/>
            <a:gdLst>
              <a:gd name="connsiteX0" fmla="*/ 123290 w 3637052"/>
              <a:gd name="connsiteY0" fmla="*/ 1140432 h 2383605"/>
              <a:gd name="connsiteX1" fmla="*/ 123290 w 3637052"/>
              <a:gd name="connsiteY1" fmla="*/ 1140432 h 2383605"/>
              <a:gd name="connsiteX2" fmla="*/ 143839 w 3637052"/>
              <a:gd name="connsiteY2" fmla="*/ 965771 h 2383605"/>
              <a:gd name="connsiteX3" fmla="*/ 154113 w 3637052"/>
              <a:gd name="connsiteY3" fmla="*/ 934949 h 2383605"/>
              <a:gd name="connsiteX4" fmla="*/ 174661 w 3637052"/>
              <a:gd name="connsiteY4" fmla="*/ 863029 h 2383605"/>
              <a:gd name="connsiteX5" fmla="*/ 184935 w 3637052"/>
              <a:gd name="connsiteY5" fmla="*/ 791110 h 2383605"/>
              <a:gd name="connsiteX6" fmla="*/ 205484 w 3637052"/>
              <a:gd name="connsiteY6" fmla="*/ 719191 h 2383605"/>
              <a:gd name="connsiteX7" fmla="*/ 215758 w 3637052"/>
              <a:gd name="connsiteY7" fmla="*/ 678095 h 2383605"/>
              <a:gd name="connsiteX8" fmla="*/ 226032 w 3637052"/>
              <a:gd name="connsiteY8" fmla="*/ 647272 h 2383605"/>
              <a:gd name="connsiteX9" fmla="*/ 256854 w 3637052"/>
              <a:gd name="connsiteY9" fmla="*/ 534256 h 2383605"/>
              <a:gd name="connsiteX10" fmla="*/ 277403 w 3637052"/>
              <a:gd name="connsiteY10" fmla="*/ 493160 h 2383605"/>
              <a:gd name="connsiteX11" fmla="*/ 297951 w 3637052"/>
              <a:gd name="connsiteY11" fmla="*/ 431515 h 2383605"/>
              <a:gd name="connsiteX12" fmla="*/ 308225 w 3637052"/>
              <a:gd name="connsiteY12" fmla="*/ 400692 h 2383605"/>
              <a:gd name="connsiteX13" fmla="*/ 328774 w 3637052"/>
              <a:gd name="connsiteY13" fmla="*/ 369870 h 2383605"/>
              <a:gd name="connsiteX14" fmla="*/ 390418 w 3637052"/>
              <a:gd name="connsiteY14" fmla="*/ 287677 h 2383605"/>
              <a:gd name="connsiteX15" fmla="*/ 421241 w 3637052"/>
              <a:gd name="connsiteY15" fmla="*/ 277402 h 2383605"/>
              <a:gd name="connsiteX16" fmla="*/ 482886 w 3637052"/>
              <a:gd name="connsiteY16" fmla="*/ 246580 h 2383605"/>
              <a:gd name="connsiteX17" fmla="*/ 513708 w 3637052"/>
              <a:gd name="connsiteY17" fmla="*/ 226032 h 2383605"/>
              <a:gd name="connsiteX18" fmla="*/ 554805 w 3637052"/>
              <a:gd name="connsiteY18" fmla="*/ 215758 h 2383605"/>
              <a:gd name="connsiteX19" fmla="*/ 585627 w 3637052"/>
              <a:gd name="connsiteY19" fmla="*/ 205483 h 2383605"/>
              <a:gd name="connsiteX20" fmla="*/ 626724 w 3637052"/>
              <a:gd name="connsiteY20" fmla="*/ 195209 h 2383605"/>
              <a:gd name="connsiteX21" fmla="*/ 667821 w 3637052"/>
              <a:gd name="connsiteY21" fmla="*/ 174661 h 2383605"/>
              <a:gd name="connsiteX22" fmla="*/ 698643 w 3637052"/>
              <a:gd name="connsiteY22" fmla="*/ 154113 h 2383605"/>
              <a:gd name="connsiteX23" fmla="*/ 739740 w 3637052"/>
              <a:gd name="connsiteY23" fmla="*/ 143838 h 2383605"/>
              <a:gd name="connsiteX24" fmla="*/ 801385 w 3637052"/>
              <a:gd name="connsiteY24" fmla="*/ 102742 h 2383605"/>
              <a:gd name="connsiteX25" fmla="*/ 883578 w 3637052"/>
              <a:gd name="connsiteY25" fmla="*/ 71919 h 2383605"/>
              <a:gd name="connsiteX26" fmla="*/ 986320 w 3637052"/>
              <a:gd name="connsiteY26" fmla="*/ 41097 h 2383605"/>
              <a:gd name="connsiteX27" fmla="*/ 1058239 w 3637052"/>
              <a:gd name="connsiteY27" fmla="*/ 51371 h 2383605"/>
              <a:gd name="connsiteX28" fmla="*/ 1119884 w 3637052"/>
              <a:gd name="connsiteY28" fmla="*/ 61645 h 2383605"/>
              <a:gd name="connsiteX29" fmla="*/ 1243174 w 3637052"/>
              <a:gd name="connsiteY29" fmla="*/ 71919 h 2383605"/>
              <a:gd name="connsiteX30" fmla="*/ 1541124 w 3637052"/>
              <a:gd name="connsiteY30" fmla="*/ 71919 h 2383605"/>
              <a:gd name="connsiteX31" fmla="*/ 1582221 w 3637052"/>
              <a:gd name="connsiteY31" fmla="*/ 61645 h 2383605"/>
              <a:gd name="connsiteX32" fmla="*/ 1643866 w 3637052"/>
              <a:gd name="connsiteY32" fmla="*/ 41097 h 2383605"/>
              <a:gd name="connsiteX33" fmla="*/ 1674688 w 3637052"/>
              <a:gd name="connsiteY33" fmla="*/ 30823 h 2383605"/>
              <a:gd name="connsiteX34" fmla="*/ 1787704 w 3637052"/>
              <a:gd name="connsiteY34" fmla="*/ 0 h 2383605"/>
              <a:gd name="connsiteX35" fmla="*/ 1941816 w 3637052"/>
              <a:gd name="connsiteY35" fmla="*/ 10274 h 2383605"/>
              <a:gd name="connsiteX36" fmla="*/ 2003461 w 3637052"/>
              <a:gd name="connsiteY36" fmla="*/ 30823 h 2383605"/>
              <a:gd name="connsiteX37" fmla="*/ 2034284 w 3637052"/>
              <a:gd name="connsiteY37" fmla="*/ 41097 h 2383605"/>
              <a:gd name="connsiteX38" fmla="*/ 2075380 w 3637052"/>
              <a:gd name="connsiteY38" fmla="*/ 61645 h 2383605"/>
              <a:gd name="connsiteX39" fmla="*/ 2126751 w 3637052"/>
              <a:gd name="connsiteY39" fmla="*/ 71919 h 2383605"/>
              <a:gd name="connsiteX40" fmla="*/ 2178122 w 3637052"/>
              <a:gd name="connsiteY40" fmla="*/ 92468 h 2383605"/>
              <a:gd name="connsiteX41" fmla="*/ 2291138 w 3637052"/>
              <a:gd name="connsiteY41" fmla="*/ 113016 h 2383605"/>
              <a:gd name="connsiteX42" fmla="*/ 2342508 w 3637052"/>
              <a:gd name="connsiteY42" fmla="*/ 123290 h 2383605"/>
              <a:gd name="connsiteX43" fmla="*/ 2404153 w 3637052"/>
              <a:gd name="connsiteY43" fmla="*/ 133564 h 2383605"/>
              <a:gd name="connsiteX44" fmla="*/ 2506895 w 3637052"/>
              <a:gd name="connsiteY44" fmla="*/ 154113 h 2383605"/>
              <a:gd name="connsiteX45" fmla="*/ 2568540 w 3637052"/>
              <a:gd name="connsiteY45" fmla="*/ 174661 h 2383605"/>
              <a:gd name="connsiteX46" fmla="*/ 2671281 w 3637052"/>
              <a:gd name="connsiteY46" fmla="*/ 195209 h 2383605"/>
              <a:gd name="connsiteX47" fmla="*/ 2753475 w 3637052"/>
              <a:gd name="connsiteY47" fmla="*/ 215758 h 2383605"/>
              <a:gd name="connsiteX48" fmla="*/ 2794571 w 3637052"/>
              <a:gd name="connsiteY48" fmla="*/ 226032 h 2383605"/>
              <a:gd name="connsiteX49" fmla="*/ 2835668 w 3637052"/>
              <a:gd name="connsiteY49" fmla="*/ 236306 h 2383605"/>
              <a:gd name="connsiteX50" fmla="*/ 2969232 w 3637052"/>
              <a:gd name="connsiteY50" fmla="*/ 205483 h 2383605"/>
              <a:gd name="connsiteX51" fmla="*/ 3010329 w 3637052"/>
              <a:gd name="connsiteY51" fmla="*/ 184935 h 2383605"/>
              <a:gd name="connsiteX52" fmla="*/ 3051425 w 3637052"/>
              <a:gd name="connsiteY52" fmla="*/ 154113 h 2383605"/>
              <a:gd name="connsiteX53" fmla="*/ 3082248 w 3637052"/>
              <a:gd name="connsiteY53" fmla="*/ 143838 h 2383605"/>
              <a:gd name="connsiteX54" fmla="*/ 3123344 w 3637052"/>
              <a:gd name="connsiteY54" fmla="*/ 123290 h 2383605"/>
              <a:gd name="connsiteX55" fmla="*/ 3195263 w 3637052"/>
              <a:gd name="connsiteY55" fmla="*/ 102742 h 2383605"/>
              <a:gd name="connsiteX56" fmla="*/ 3267183 w 3637052"/>
              <a:gd name="connsiteY56" fmla="*/ 113016 h 2383605"/>
              <a:gd name="connsiteX57" fmla="*/ 3308279 w 3637052"/>
              <a:gd name="connsiteY57" fmla="*/ 133564 h 2383605"/>
              <a:gd name="connsiteX58" fmla="*/ 3369924 w 3637052"/>
              <a:gd name="connsiteY58" fmla="*/ 205483 h 2383605"/>
              <a:gd name="connsiteX59" fmla="*/ 3390472 w 3637052"/>
              <a:gd name="connsiteY59" fmla="*/ 246580 h 2383605"/>
              <a:gd name="connsiteX60" fmla="*/ 3411021 w 3637052"/>
              <a:gd name="connsiteY60" fmla="*/ 277402 h 2383605"/>
              <a:gd name="connsiteX61" fmla="*/ 3441843 w 3637052"/>
              <a:gd name="connsiteY61" fmla="*/ 349322 h 2383605"/>
              <a:gd name="connsiteX62" fmla="*/ 3462391 w 3637052"/>
              <a:gd name="connsiteY62" fmla="*/ 400692 h 2383605"/>
              <a:gd name="connsiteX63" fmla="*/ 3482940 w 3637052"/>
              <a:gd name="connsiteY63" fmla="*/ 441789 h 2383605"/>
              <a:gd name="connsiteX64" fmla="*/ 3503488 w 3637052"/>
              <a:gd name="connsiteY64" fmla="*/ 523982 h 2383605"/>
              <a:gd name="connsiteX65" fmla="*/ 3513762 w 3637052"/>
              <a:gd name="connsiteY65" fmla="*/ 554805 h 2383605"/>
              <a:gd name="connsiteX66" fmla="*/ 3524036 w 3637052"/>
              <a:gd name="connsiteY66" fmla="*/ 636998 h 2383605"/>
              <a:gd name="connsiteX67" fmla="*/ 3544585 w 3637052"/>
              <a:gd name="connsiteY67" fmla="*/ 811659 h 2383605"/>
              <a:gd name="connsiteX68" fmla="*/ 3554859 w 3637052"/>
              <a:gd name="connsiteY68" fmla="*/ 842481 h 2383605"/>
              <a:gd name="connsiteX69" fmla="*/ 3565133 w 3637052"/>
              <a:gd name="connsiteY69" fmla="*/ 904126 h 2383605"/>
              <a:gd name="connsiteX70" fmla="*/ 3585681 w 3637052"/>
              <a:gd name="connsiteY70" fmla="*/ 965771 h 2383605"/>
              <a:gd name="connsiteX71" fmla="*/ 3606230 w 3637052"/>
              <a:gd name="connsiteY71" fmla="*/ 1058238 h 2383605"/>
              <a:gd name="connsiteX72" fmla="*/ 3626778 w 3637052"/>
              <a:gd name="connsiteY72" fmla="*/ 1191802 h 2383605"/>
              <a:gd name="connsiteX73" fmla="*/ 3637052 w 3637052"/>
              <a:gd name="connsiteY73" fmla="*/ 1438382 h 2383605"/>
              <a:gd name="connsiteX74" fmla="*/ 3626778 w 3637052"/>
              <a:gd name="connsiteY74" fmla="*/ 1654140 h 2383605"/>
              <a:gd name="connsiteX75" fmla="*/ 3606230 w 3637052"/>
              <a:gd name="connsiteY75" fmla="*/ 1715784 h 2383605"/>
              <a:gd name="connsiteX76" fmla="*/ 3585681 w 3637052"/>
              <a:gd name="connsiteY76" fmla="*/ 1787704 h 2383605"/>
              <a:gd name="connsiteX77" fmla="*/ 3575407 w 3637052"/>
              <a:gd name="connsiteY77" fmla="*/ 1828800 h 2383605"/>
              <a:gd name="connsiteX78" fmla="*/ 3554859 w 3637052"/>
              <a:gd name="connsiteY78" fmla="*/ 1859623 h 2383605"/>
              <a:gd name="connsiteX79" fmla="*/ 3513762 w 3637052"/>
              <a:gd name="connsiteY79" fmla="*/ 1952090 h 2383605"/>
              <a:gd name="connsiteX80" fmla="*/ 3452117 w 3637052"/>
              <a:gd name="connsiteY80" fmla="*/ 2013735 h 2383605"/>
              <a:gd name="connsiteX81" fmla="*/ 3441843 w 3637052"/>
              <a:gd name="connsiteY81" fmla="*/ 2044558 h 2383605"/>
              <a:gd name="connsiteX82" fmla="*/ 3421295 w 3637052"/>
              <a:gd name="connsiteY82" fmla="*/ 2075380 h 2383605"/>
              <a:gd name="connsiteX83" fmla="*/ 3318553 w 3637052"/>
              <a:gd name="connsiteY83" fmla="*/ 2167847 h 2383605"/>
              <a:gd name="connsiteX84" fmla="*/ 3277457 w 3637052"/>
              <a:gd name="connsiteY84" fmla="*/ 2188396 h 2383605"/>
              <a:gd name="connsiteX85" fmla="*/ 3215812 w 3637052"/>
              <a:gd name="connsiteY85" fmla="*/ 2208944 h 2383605"/>
              <a:gd name="connsiteX86" fmla="*/ 3174715 w 3637052"/>
              <a:gd name="connsiteY86" fmla="*/ 2229492 h 2383605"/>
              <a:gd name="connsiteX87" fmla="*/ 3143893 w 3637052"/>
              <a:gd name="connsiteY87" fmla="*/ 2250041 h 2383605"/>
              <a:gd name="connsiteX88" fmla="*/ 3102796 w 3637052"/>
              <a:gd name="connsiteY88" fmla="*/ 2260315 h 2383605"/>
              <a:gd name="connsiteX89" fmla="*/ 3071974 w 3637052"/>
              <a:gd name="connsiteY89" fmla="*/ 2270589 h 2383605"/>
              <a:gd name="connsiteX90" fmla="*/ 3030877 w 3637052"/>
              <a:gd name="connsiteY90" fmla="*/ 2280863 h 2383605"/>
              <a:gd name="connsiteX91" fmla="*/ 2958958 w 3637052"/>
              <a:gd name="connsiteY91" fmla="*/ 2301411 h 2383605"/>
              <a:gd name="connsiteX92" fmla="*/ 2887039 w 3637052"/>
              <a:gd name="connsiteY92" fmla="*/ 2311686 h 2383605"/>
              <a:gd name="connsiteX93" fmla="*/ 2856216 w 3637052"/>
              <a:gd name="connsiteY93" fmla="*/ 2321960 h 2383605"/>
              <a:gd name="connsiteX94" fmla="*/ 2774023 w 3637052"/>
              <a:gd name="connsiteY94" fmla="*/ 2342508 h 2383605"/>
              <a:gd name="connsiteX95" fmla="*/ 2712378 w 3637052"/>
              <a:gd name="connsiteY95" fmla="*/ 2363056 h 2383605"/>
              <a:gd name="connsiteX96" fmla="*/ 2640459 w 3637052"/>
              <a:gd name="connsiteY96" fmla="*/ 2383605 h 2383605"/>
              <a:gd name="connsiteX97" fmla="*/ 2352783 w 3637052"/>
              <a:gd name="connsiteY97" fmla="*/ 2373331 h 2383605"/>
              <a:gd name="connsiteX98" fmla="*/ 2178122 w 3637052"/>
              <a:gd name="connsiteY98" fmla="*/ 2342508 h 2383605"/>
              <a:gd name="connsiteX99" fmla="*/ 2054832 w 3637052"/>
              <a:gd name="connsiteY99" fmla="*/ 2332234 h 2383605"/>
              <a:gd name="connsiteX100" fmla="*/ 2003461 w 3637052"/>
              <a:gd name="connsiteY100" fmla="*/ 2321960 h 2383605"/>
              <a:gd name="connsiteX101" fmla="*/ 1962365 w 3637052"/>
              <a:gd name="connsiteY101" fmla="*/ 2311686 h 2383605"/>
              <a:gd name="connsiteX102" fmla="*/ 1900720 w 3637052"/>
              <a:gd name="connsiteY102" fmla="*/ 2301411 h 2383605"/>
              <a:gd name="connsiteX103" fmla="*/ 1777430 w 3637052"/>
              <a:gd name="connsiteY103" fmla="*/ 2270589 h 2383605"/>
              <a:gd name="connsiteX104" fmla="*/ 1695236 w 3637052"/>
              <a:gd name="connsiteY104" fmla="*/ 2250041 h 2383605"/>
              <a:gd name="connsiteX105" fmla="*/ 1654140 w 3637052"/>
              <a:gd name="connsiteY105" fmla="*/ 2239766 h 2383605"/>
              <a:gd name="connsiteX106" fmla="*/ 1602769 w 3637052"/>
              <a:gd name="connsiteY106" fmla="*/ 2219218 h 2383605"/>
              <a:gd name="connsiteX107" fmla="*/ 1479479 w 3637052"/>
              <a:gd name="connsiteY107" fmla="*/ 2178122 h 2383605"/>
              <a:gd name="connsiteX108" fmla="*/ 1376738 w 3637052"/>
              <a:gd name="connsiteY108" fmla="*/ 2157573 h 2383605"/>
              <a:gd name="connsiteX109" fmla="*/ 1273996 w 3637052"/>
              <a:gd name="connsiteY109" fmla="*/ 2126751 h 2383605"/>
              <a:gd name="connsiteX110" fmla="*/ 1243174 w 3637052"/>
              <a:gd name="connsiteY110" fmla="*/ 2116477 h 2383605"/>
              <a:gd name="connsiteX111" fmla="*/ 1171254 w 3637052"/>
              <a:gd name="connsiteY111" fmla="*/ 2106202 h 2383605"/>
              <a:gd name="connsiteX112" fmla="*/ 1037690 w 3637052"/>
              <a:gd name="connsiteY112" fmla="*/ 2075380 h 2383605"/>
              <a:gd name="connsiteX113" fmla="*/ 770562 w 3637052"/>
              <a:gd name="connsiteY113" fmla="*/ 2085654 h 2383605"/>
              <a:gd name="connsiteX114" fmla="*/ 739740 w 3637052"/>
              <a:gd name="connsiteY114" fmla="*/ 2095928 h 2383605"/>
              <a:gd name="connsiteX115" fmla="*/ 503434 w 3637052"/>
              <a:gd name="connsiteY115" fmla="*/ 2075380 h 2383605"/>
              <a:gd name="connsiteX116" fmla="*/ 441789 w 3637052"/>
              <a:gd name="connsiteY116" fmla="*/ 2054832 h 2383605"/>
              <a:gd name="connsiteX117" fmla="*/ 410967 w 3637052"/>
              <a:gd name="connsiteY117" fmla="*/ 2044558 h 2383605"/>
              <a:gd name="connsiteX118" fmla="*/ 369870 w 3637052"/>
              <a:gd name="connsiteY118" fmla="*/ 2024009 h 2383605"/>
              <a:gd name="connsiteX119" fmla="*/ 339048 w 3637052"/>
              <a:gd name="connsiteY119" fmla="*/ 2003461 h 2383605"/>
              <a:gd name="connsiteX120" fmla="*/ 318499 w 3637052"/>
              <a:gd name="connsiteY120" fmla="*/ 1982913 h 2383605"/>
              <a:gd name="connsiteX121" fmla="*/ 287677 w 3637052"/>
              <a:gd name="connsiteY121" fmla="*/ 1972638 h 2383605"/>
              <a:gd name="connsiteX122" fmla="*/ 267129 w 3637052"/>
              <a:gd name="connsiteY122" fmla="*/ 1941816 h 2383605"/>
              <a:gd name="connsiteX123" fmla="*/ 236306 w 3637052"/>
              <a:gd name="connsiteY123" fmla="*/ 1910993 h 2383605"/>
              <a:gd name="connsiteX124" fmla="*/ 226032 w 3637052"/>
              <a:gd name="connsiteY124" fmla="*/ 1880171 h 2383605"/>
              <a:gd name="connsiteX125" fmla="*/ 195209 w 3637052"/>
              <a:gd name="connsiteY125" fmla="*/ 1859623 h 2383605"/>
              <a:gd name="connsiteX126" fmla="*/ 174661 w 3637052"/>
              <a:gd name="connsiteY126" fmla="*/ 1839074 h 2383605"/>
              <a:gd name="connsiteX127" fmla="*/ 154113 w 3637052"/>
              <a:gd name="connsiteY127" fmla="*/ 1787704 h 2383605"/>
              <a:gd name="connsiteX128" fmla="*/ 113016 w 3637052"/>
              <a:gd name="connsiteY128" fmla="*/ 1705510 h 2383605"/>
              <a:gd name="connsiteX129" fmla="*/ 102742 w 3637052"/>
              <a:gd name="connsiteY129" fmla="*/ 1674688 h 2383605"/>
              <a:gd name="connsiteX130" fmla="*/ 51371 w 3637052"/>
              <a:gd name="connsiteY130" fmla="*/ 1613043 h 2383605"/>
              <a:gd name="connsiteX131" fmla="*/ 20549 w 3637052"/>
              <a:gd name="connsiteY131" fmla="*/ 1510301 h 2383605"/>
              <a:gd name="connsiteX132" fmla="*/ 0 w 3637052"/>
              <a:gd name="connsiteY132" fmla="*/ 1479479 h 2383605"/>
              <a:gd name="connsiteX133" fmla="*/ 30823 w 3637052"/>
              <a:gd name="connsiteY133" fmla="*/ 1294544 h 2383605"/>
              <a:gd name="connsiteX134" fmla="*/ 51371 w 3637052"/>
              <a:gd name="connsiteY134" fmla="*/ 1263722 h 2383605"/>
              <a:gd name="connsiteX135" fmla="*/ 61645 w 3637052"/>
              <a:gd name="connsiteY135" fmla="*/ 1232899 h 2383605"/>
              <a:gd name="connsiteX136" fmla="*/ 82194 w 3637052"/>
              <a:gd name="connsiteY136" fmla="*/ 1202077 h 2383605"/>
              <a:gd name="connsiteX137" fmla="*/ 123290 w 3637052"/>
              <a:gd name="connsiteY137" fmla="*/ 1140432 h 238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3637052" h="2383605">
                <a:moveTo>
                  <a:pt x="123290" y="1140432"/>
                </a:moveTo>
                <a:lnTo>
                  <a:pt x="123290" y="1140432"/>
                </a:lnTo>
                <a:cubicBezTo>
                  <a:pt x="128539" y="1082700"/>
                  <a:pt x="131153" y="1022859"/>
                  <a:pt x="143839" y="965771"/>
                </a:cubicBezTo>
                <a:cubicBezTo>
                  <a:pt x="146188" y="955199"/>
                  <a:pt x="151138" y="945362"/>
                  <a:pt x="154113" y="934949"/>
                </a:cubicBezTo>
                <a:cubicBezTo>
                  <a:pt x="179917" y="844635"/>
                  <a:pt x="150025" y="936938"/>
                  <a:pt x="174661" y="863029"/>
                </a:cubicBezTo>
                <a:cubicBezTo>
                  <a:pt x="178086" y="839056"/>
                  <a:pt x="180603" y="814936"/>
                  <a:pt x="184935" y="791110"/>
                </a:cubicBezTo>
                <a:cubicBezTo>
                  <a:pt x="192966" y="746941"/>
                  <a:pt x="194479" y="757708"/>
                  <a:pt x="205484" y="719191"/>
                </a:cubicBezTo>
                <a:cubicBezTo>
                  <a:pt x="209363" y="705614"/>
                  <a:pt x="211879" y="691672"/>
                  <a:pt x="215758" y="678095"/>
                </a:cubicBezTo>
                <a:cubicBezTo>
                  <a:pt x="218733" y="667682"/>
                  <a:pt x="223182" y="657720"/>
                  <a:pt x="226032" y="647272"/>
                </a:cubicBezTo>
                <a:cubicBezTo>
                  <a:pt x="229957" y="632878"/>
                  <a:pt x="245032" y="561841"/>
                  <a:pt x="256854" y="534256"/>
                </a:cubicBezTo>
                <a:cubicBezTo>
                  <a:pt x="262887" y="520179"/>
                  <a:pt x="271715" y="507380"/>
                  <a:pt x="277403" y="493160"/>
                </a:cubicBezTo>
                <a:cubicBezTo>
                  <a:pt x="285447" y="473049"/>
                  <a:pt x="291102" y="452063"/>
                  <a:pt x="297951" y="431515"/>
                </a:cubicBezTo>
                <a:cubicBezTo>
                  <a:pt x="301376" y="421241"/>
                  <a:pt x="302217" y="409703"/>
                  <a:pt x="308225" y="400692"/>
                </a:cubicBezTo>
                <a:cubicBezTo>
                  <a:pt x="315075" y="390418"/>
                  <a:pt x="322648" y="380591"/>
                  <a:pt x="328774" y="369870"/>
                </a:cubicBezTo>
                <a:cubicBezTo>
                  <a:pt x="353714" y="326225"/>
                  <a:pt x="343895" y="320908"/>
                  <a:pt x="390418" y="287677"/>
                </a:cubicBezTo>
                <a:cubicBezTo>
                  <a:pt x="399231" y="281382"/>
                  <a:pt x="411554" y="282245"/>
                  <a:pt x="421241" y="277402"/>
                </a:cubicBezTo>
                <a:cubicBezTo>
                  <a:pt x="500901" y="237571"/>
                  <a:pt x="405417" y="272402"/>
                  <a:pt x="482886" y="246580"/>
                </a:cubicBezTo>
                <a:cubicBezTo>
                  <a:pt x="493160" y="239731"/>
                  <a:pt x="502359" y="230896"/>
                  <a:pt x="513708" y="226032"/>
                </a:cubicBezTo>
                <a:cubicBezTo>
                  <a:pt x="526687" y="220470"/>
                  <a:pt x="541228" y="219637"/>
                  <a:pt x="554805" y="215758"/>
                </a:cubicBezTo>
                <a:cubicBezTo>
                  <a:pt x="565218" y="212783"/>
                  <a:pt x="575214" y="208458"/>
                  <a:pt x="585627" y="205483"/>
                </a:cubicBezTo>
                <a:cubicBezTo>
                  <a:pt x="599204" y="201604"/>
                  <a:pt x="613502" y="200167"/>
                  <a:pt x="626724" y="195209"/>
                </a:cubicBezTo>
                <a:cubicBezTo>
                  <a:pt x="641065" y="189831"/>
                  <a:pt x="654523" y="182260"/>
                  <a:pt x="667821" y="174661"/>
                </a:cubicBezTo>
                <a:cubicBezTo>
                  <a:pt x="678542" y="168535"/>
                  <a:pt x="687294" y="158977"/>
                  <a:pt x="698643" y="154113"/>
                </a:cubicBezTo>
                <a:cubicBezTo>
                  <a:pt x="711622" y="148551"/>
                  <a:pt x="726041" y="147263"/>
                  <a:pt x="739740" y="143838"/>
                </a:cubicBezTo>
                <a:cubicBezTo>
                  <a:pt x="760288" y="130139"/>
                  <a:pt x="777956" y="110552"/>
                  <a:pt x="801385" y="102742"/>
                </a:cubicBezTo>
                <a:cubicBezTo>
                  <a:pt x="892995" y="72205"/>
                  <a:pt x="748428" y="121065"/>
                  <a:pt x="883578" y="71919"/>
                </a:cubicBezTo>
                <a:cubicBezTo>
                  <a:pt x="938604" y="51909"/>
                  <a:pt x="937258" y="53362"/>
                  <a:pt x="986320" y="41097"/>
                </a:cubicBezTo>
                <a:lnTo>
                  <a:pt x="1058239" y="51371"/>
                </a:lnTo>
                <a:cubicBezTo>
                  <a:pt x="1078829" y="54539"/>
                  <a:pt x="1099180" y="59345"/>
                  <a:pt x="1119884" y="61645"/>
                </a:cubicBezTo>
                <a:cubicBezTo>
                  <a:pt x="1160871" y="66199"/>
                  <a:pt x="1202077" y="68494"/>
                  <a:pt x="1243174" y="71919"/>
                </a:cubicBezTo>
                <a:cubicBezTo>
                  <a:pt x="1369066" y="97097"/>
                  <a:pt x="1306047" y="88710"/>
                  <a:pt x="1541124" y="71919"/>
                </a:cubicBezTo>
                <a:cubicBezTo>
                  <a:pt x="1555209" y="70913"/>
                  <a:pt x="1568696" y="65702"/>
                  <a:pt x="1582221" y="61645"/>
                </a:cubicBezTo>
                <a:cubicBezTo>
                  <a:pt x="1602967" y="55421"/>
                  <a:pt x="1623318" y="47946"/>
                  <a:pt x="1643866" y="41097"/>
                </a:cubicBezTo>
                <a:cubicBezTo>
                  <a:pt x="1654140" y="37672"/>
                  <a:pt x="1664182" y="33450"/>
                  <a:pt x="1674688" y="30823"/>
                </a:cubicBezTo>
                <a:cubicBezTo>
                  <a:pt x="1767388" y="7647"/>
                  <a:pt x="1730089" y="19204"/>
                  <a:pt x="1787704" y="0"/>
                </a:cubicBezTo>
                <a:cubicBezTo>
                  <a:pt x="1839075" y="3425"/>
                  <a:pt x="1890849" y="2993"/>
                  <a:pt x="1941816" y="10274"/>
                </a:cubicBezTo>
                <a:cubicBezTo>
                  <a:pt x="1963258" y="13337"/>
                  <a:pt x="1982913" y="23973"/>
                  <a:pt x="2003461" y="30823"/>
                </a:cubicBezTo>
                <a:cubicBezTo>
                  <a:pt x="2013735" y="34248"/>
                  <a:pt x="2024597" y="36254"/>
                  <a:pt x="2034284" y="41097"/>
                </a:cubicBezTo>
                <a:cubicBezTo>
                  <a:pt x="2047983" y="47946"/>
                  <a:pt x="2060850" y="56802"/>
                  <a:pt x="2075380" y="61645"/>
                </a:cubicBezTo>
                <a:cubicBezTo>
                  <a:pt x="2091947" y="67167"/>
                  <a:pt x="2109627" y="68494"/>
                  <a:pt x="2126751" y="71919"/>
                </a:cubicBezTo>
                <a:cubicBezTo>
                  <a:pt x="2143875" y="78769"/>
                  <a:pt x="2160457" y="87168"/>
                  <a:pt x="2178122" y="92468"/>
                </a:cubicBezTo>
                <a:cubicBezTo>
                  <a:pt x="2197642" y="98324"/>
                  <a:pt x="2274631" y="110015"/>
                  <a:pt x="2291138" y="113016"/>
                </a:cubicBezTo>
                <a:cubicBezTo>
                  <a:pt x="2308319" y="116140"/>
                  <a:pt x="2325327" y="120166"/>
                  <a:pt x="2342508" y="123290"/>
                </a:cubicBezTo>
                <a:cubicBezTo>
                  <a:pt x="2363004" y="127016"/>
                  <a:pt x="2383678" y="129725"/>
                  <a:pt x="2404153" y="133564"/>
                </a:cubicBezTo>
                <a:cubicBezTo>
                  <a:pt x="2438480" y="140000"/>
                  <a:pt x="2473762" y="143069"/>
                  <a:pt x="2506895" y="154113"/>
                </a:cubicBezTo>
                <a:cubicBezTo>
                  <a:pt x="2527443" y="160962"/>
                  <a:pt x="2547527" y="169408"/>
                  <a:pt x="2568540" y="174661"/>
                </a:cubicBezTo>
                <a:cubicBezTo>
                  <a:pt x="2602422" y="183132"/>
                  <a:pt x="2637399" y="186738"/>
                  <a:pt x="2671281" y="195209"/>
                </a:cubicBezTo>
                <a:lnTo>
                  <a:pt x="2753475" y="215758"/>
                </a:lnTo>
                <a:lnTo>
                  <a:pt x="2794571" y="226032"/>
                </a:lnTo>
                <a:lnTo>
                  <a:pt x="2835668" y="236306"/>
                </a:lnTo>
                <a:cubicBezTo>
                  <a:pt x="2884885" y="229275"/>
                  <a:pt x="2924098" y="228050"/>
                  <a:pt x="2969232" y="205483"/>
                </a:cubicBezTo>
                <a:cubicBezTo>
                  <a:pt x="2982931" y="198634"/>
                  <a:pt x="2997341" y="193052"/>
                  <a:pt x="3010329" y="184935"/>
                </a:cubicBezTo>
                <a:cubicBezTo>
                  <a:pt x="3024850" y="175860"/>
                  <a:pt x="3036558" y="162609"/>
                  <a:pt x="3051425" y="154113"/>
                </a:cubicBezTo>
                <a:cubicBezTo>
                  <a:pt x="3060828" y="148740"/>
                  <a:pt x="3072294" y="148104"/>
                  <a:pt x="3082248" y="143838"/>
                </a:cubicBezTo>
                <a:cubicBezTo>
                  <a:pt x="3096325" y="137805"/>
                  <a:pt x="3109267" y="129323"/>
                  <a:pt x="3123344" y="123290"/>
                </a:cubicBezTo>
                <a:cubicBezTo>
                  <a:pt x="3143977" y="114447"/>
                  <a:pt x="3174411" y="107955"/>
                  <a:pt x="3195263" y="102742"/>
                </a:cubicBezTo>
                <a:cubicBezTo>
                  <a:pt x="3219236" y="106167"/>
                  <a:pt x="3243820" y="106644"/>
                  <a:pt x="3267183" y="113016"/>
                </a:cubicBezTo>
                <a:cubicBezTo>
                  <a:pt x="3281959" y="117046"/>
                  <a:pt x="3296027" y="124375"/>
                  <a:pt x="3308279" y="133564"/>
                </a:cubicBezTo>
                <a:cubicBezTo>
                  <a:pt x="3333375" y="152386"/>
                  <a:pt x="3354393" y="178304"/>
                  <a:pt x="3369924" y="205483"/>
                </a:cubicBezTo>
                <a:cubicBezTo>
                  <a:pt x="3377523" y="218781"/>
                  <a:pt x="3382873" y="233282"/>
                  <a:pt x="3390472" y="246580"/>
                </a:cubicBezTo>
                <a:cubicBezTo>
                  <a:pt x="3396598" y="257301"/>
                  <a:pt x="3404171" y="267128"/>
                  <a:pt x="3411021" y="277402"/>
                </a:cubicBezTo>
                <a:cubicBezTo>
                  <a:pt x="3432122" y="340707"/>
                  <a:pt x="3407990" y="273151"/>
                  <a:pt x="3441843" y="349322"/>
                </a:cubicBezTo>
                <a:cubicBezTo>
                  <a:pt x="3449333" y="366175"/>
                  <a:pt x="3454901" y="383839"/>
                  <a:pt x="3462391" y="400692"/>
                </a:cubicBezTo>
                <a:cubicBezTo>
                  <a:pt x="3468611" y="414688"/>
                  <a:pt x="3476907" y="427711"/>
                  <a:pt x="3482940" y="441789"/>
                </a:cubicBezTo>
                <a:cubicBezTo>
                  <a:pt x="3497031" y="474667"/>
                  <a:pt x="3493840" y="485390"/>
                  <a:pt x="3503488" y="523982"/>
                </a:cubicBezTo>
                <a:cubicBezTo>
                  <a:pt x="3506115" y="534489"/>
                  <a:pt x="3510337" y="544531"/>
                  <a:pt x="3513762" y="554805"/>
                </a:cubicBezTo>
                <a:cubicBezTo>
                  <a:pt x="3517187" y="582203"/>
                  <a:pt x="3521145" y="609539"/>
                  <a:pt x="3524036" y="636998"/>
                </a:cubicBezTo>
                <a:cubicBezTo>
                  <a:pt x="3530859" y="701814"/>
                  <a:pt x="3531032" y="750670"/>
                  <a:pt x="3544585" y="811659"/>
                </a:cubicBezTo>
                <a:cubicBezTo>
                  <a:pt x="3546934" y="822231"/>
                  <a:pt x="3551434" y="832207"/>
                  <a:pt x="3554859" y="842481"/>
                </a:cubicBezTo>
                <a:cubicBezTo>
                  <a:pt x="3558284" y="863029"/>
                  <a:pt x="3560081" y="883916"/>
                  <a:pt x="3565133" y="904126"/>
                </a:cubicBezTo>
                <a:cubicBezTo>
                  <a:pt x="3570386" y="925139"/>
                  <a:pt x="3582120" y="944406"/>
                  <a:pt x="3585681" y="965771"/>
                </a:cubicBezTo>
                <a:cubicBezTo>
                  <a:pt x="3597737" y="1038098"/>
                  <a:pt x="3589368" y="1007653"/>
                  <a:pt x="3606230" y="1058238"/>
                </a:cubicBezTo>
                <a:cubicBezTo>
                  <a:pt x="3610310" y="1082717"/>
                  <a:pt x="3625386" y="1170232"/>
                  <a:pt x="3626778" y="1191802"/>
                </a:cubicBezTo>
                <a:cubicBezTo>
                  <a:pt x="3632074" y="1273896"/>
                  <a:pt x="3633627" y="1356189"/>
                  <a:pt x="3637052" y="1438382"/>
                </a:cubicBezTo>
                <a:cubicBezTo>
                  <a:pt x="3633627" y="1510301"/>
                  <a:pt x="3634729" y="1582580"/>
                  <a:pt x="3626778" y="1654140"/>
                </a:cubicBezTo>
                <a:cubicBezTo>
                  <a:pt x="3624386" y="1675667"/>
                  <a:pt x="3611483" y="1694771"/>
                  <a:pt x="3606230" y="1715784"/>
                </a:cubicBezTo>
                <a:cubicBezTo>
                  <a:pt x="3574116" y="1844243"/>
                  <a:pt x="3615158" y="1684539"/>
                  <a:pt x="3585681" y="1787704"/>
                </a:cubicBezTo>
                <a:cubicBezTo>
                  <a:pt x="3581802" y="1801281"/>
                  <a:pt x="3580969" y="1815821"/>
                  <a:pt x="3575407" y="1828800"/>
                </a:cubicBezTo>
                <a:cubicBezTo>
                  <a:pt x="3570543" y="1840150"/>
                  <a:pt x="3559874" y="1848339"/>
                  <a:pt x="3554859" y="1859623"/>
                </a:cubicBezTo>
                <a:cubicBezTo>
                  <a:pt x="3533142" y="1908488"/>
                  <a:pt x="3544767" y="1917210"/>
                  <a:pt x="3513762" y="1952090"/>
                </a:cubicBezTo>
                <a:cubicBezTo>
                  <a:pt x="3494456" y="1973809"/>
                  <a:pt x="3452117" y="2013735"/>
                  <a:pt x="3452117" y="2013735"/>
                </a:cubicBezTo>
                <a:cubicBezTo>
                  <a:pt x="3448692" y="2024009"/>
                  <a:pt x="3446686" y="2034871"/>
                  <a:pt x="3441843" y="2044558"/>
                </a:cubicBezTo>
                <a:cubicBezTo>
                  <a:pt x="3436321" y="2055602"/>
                  <a:pt x="3429498" y="2066151"/>
                  <a:pt x="3421295" y="2075380"/>
                </a:cubicBezTo>
                <a:cubicBezTo>
                  <a:pt x="3393275" y="2106903"/>
                  <a:pt x="3355950" y="2144474"/>
                  <a:pt x="3318553" y="2167847"/>
                </a:cubicBezTo>
                <a:cubicBezTo>
                  <a:pt x="3305565" y="2175964"/>
                  <a:pt x="3291677" y="2182708"/>
                  <a:pt x="3277457" y="2188396"/>
                </a:cubicBezTo>
                <a:cubicBezTo>
                  <a:pt x="3257346" y="2196440"/>
                  <a:pt x="3235185" y="2199258"/>
                  <a:pt x="3215812" y="2208944"/>
                </a:cubicBezTo>
                <a:cubicBezTo>
                  <a:pt x="3202113" y="2215793"/>
                  <a:pt x="3188013" y="2221893"/>
                  <a:pt x="3174715" y="2229492"/>
                </a:cubicBezTo>
                <a:cubicBezTo>
                  <a:pt x="3163994" y="2235618"/>
                  <a:pt x="3155243" y="2245177"/>
                  <a:pt x="3143893" y="2250041"/>
                </a:cubicBezTo>
                <a:cubicBezTo>
                  <a:pt x="3130914" y="2255603"/>
                  <a:pt x="3116373" y="2256436"/>
                  <a:pt x="3102796" y="2260315"/>
                </a:cubicBezTo>
                <a:cubicBezTo>
                  <a:pt x="3092383" y="2263290"/>
                  <a:pt x="3082387" y="2267614"/>
                  <a:pt x="3071974" y="2270589"/>
                </a:cubicBezTo>
                <a:cubicBezTo>
                  <a:pt x="3058397" y="2274468"/>
                  <a:pt x="3044500" y="2277148"/>
                  <a:pt x="3030877" y="2280863"/>
                </a:cubicBezTo>
                <a:cubicBezTo>
                  <a:pt x="3006823" y="2287423"/>
                  <a:pt x="2983337" y="2296187"/>
                  <a:pt x="2958958" y="2301411"/>
                </a:cubicBezTo>
                <a:cubicBezTo>
                  <a:pt x="2935279" y="2306485"/>
                  <a:pt x="2911012" y="2308261"/>
                  <a:pt x="2887039" y="2311686"/>
                </a:cubicBezTo>
                <a:cubicBezTo>
                  <a:pt x="2876765" y="2315111"/>
                  <a:pt x="2866664" y="2319110"/>
                  <a:pt x="2856216" y="2321960"/>
                </a:cubicBezTo>
                <a:cubicBezTo>
                  <a:pt x="2828970" y="2329391"/>
                  <a:pt x="2800815" y="2333578"/>
                  <a:pt x="2774023" y="2342508"/>
                </a:cubicBezTo>
                <a:cubicBezTo>
                  <a:pt x="2753475" y="2349357"/>
                  <a:pt x="2733391" y="2357802"/>
                  <a:pt x="2712378" y="2363056"/>
                </a:cubicBezTo>
                <a:cubicBezTo>
                  <a:pt x="2660775" y="2375958"/>
                  <a:pt x="2684677" y="2368866"/>
                  <a:pt x="2640459" y="2383605"/>
                </a:cubicBezTo>
                <a:cubicBezTo>
                  <a:pt x="2544567" y="2380180"/>
                  <a:pt x="2448467" y="2380507"/>
                  <a:pt x="2352783" y="2373331"/>
                </a:cubicBezTo>
                <a:cubicBezTo>
                  <a:pt x="2089410" y="2353578"/>
                  <a:pt x="2321842" y="2359416"/>
                  <a:pt x="2178122" y="2342508"/>
                </a:cubicBezTo>
                <a:cubicBezTo>
                  <a:pt x="2137165" y="2337690"/>
                  <a:pt x="2095929" y="2335659"/>
                  <a:pt x="2054832" y="2332234"/>
                </a:cubicBezTo>
                <a:cubicBezTo>
                  <a:pt x="2037708" y="2328809"/>
                  <a:pt x="2020508" y="2325748"/>
                  <a:pt x="2003461" y="2321960"/>
                </a:cubicBezTo>
                <a:cubicBezTo>
                  <a:pt x="1989677" y="2318897"/>
                  <a:pt x="1976211" y="2314455"/>
                  <a:pt x="1962365" y="2311686"/>
                </a:cubicBezTo>
                <a:cubicBezTo>
                  <a:pt x="1941938" y="2307600"/>
                  <a:pt x="1921089" y="2305776"/>
                  <a:pt x="1900720" y="2301411"/>
                </a:cubicBezTo>
                <a:cubicBezTo>
                  <a:pt x="1900700" y="2301407"/>
                  <a:pt x="1797989" y="2275729"/>
                  <a:pt x="1777430" y="2270589"/>
                </a:cubicBezTo>
                <a:lnTo>
                  <a:pt x="1695236" y="2250041"/>
                </a:lnTo>
                <a:cubicBezTo>
                  <a:pt x="1681537" y="2246616"/>
                  <a:pt x="1667250" y="2245010"/>
                  <a:pt x="1654140" y="2239766"/>
                </a:cubicBezTo>
                <a:cubicBezTo>
                  <a:pt x="1637016" y="2232917"/>
                  <a:pt x="1620160" y="2225356"/>
                  <a:pt x="1602769" y="2219218"/>
                </a:cubicBezTo>
                <a:cubicBezTo>
                  <a:pt x="1561919" y="2204801"/>
                  <a:pt x="1521957" y="2186618"/>
                  <a:pt x="1479479" y="2178122"/>
                </a:cubicBezTo>
                <a:lnTo>
                  <a:pt x="1376738" y="2157573"/>
                </a:lnTo>
                <a:cubicBezTo>
                  <a:pt x="1305722" y="2122066"/>
                  <a:pt x="1366100" y="2147218"/>
                  <a:pt x="1273996" y="2126751"/>
                </a:cubicBezTo>
                <a:cubicBezTo>
                  <a:pt x="1263424" y="2124402"/>
                  <a:pt x="1253793" y="2118601"/>
                  <a:pt x="1243174" y="2116477"/>
                </a:cubicBezTo>
                <a:cubicBezTo>
                  <a:pt x="1219428" y="2111728"/>
                  <a:pt x="1195227" y="2109627"/>
                  <a:pt x="1171254" y="2106202"/>
                </a:cubicBezTo>
                <a:cubicBezTo>
                  <a:pt x="1086635" y="2077996"/>
                  <a:pt x="1131051" y="2088717"/>
                  <a:pt x="1037690" y="2075380"/>
                </a:cubicBezTo>
                <a:cubicBezTo>
                  <a:pt x="948647" y="2078805"/>
                  <a:pt x="859459" y="2079523"/>
                  <a:pt x="770562" y="2085654"/>
                </a:cubicBezTo>
                <a:cubicBezTo>
                  <a:pt x="759758" y="2086399"/>
                  <a:pt x="750570" y="2095928"/>
                  <a:pt x="739740" y="2095928"/>
                </a:cubicBezTo>
                <a:cubicBezTo>
                  <a:pt x="700999" y="2095928"/>
                  <a:pt x="551067" y="2080143"/>
                  <a:pt x="503434" y="2075380"/>
                </a:cubicBezTo>
                <a:lnTo>
                  <a:pt x="441789" y="2054832"/>
                </a:lnTo>
                <a:cubicBezTo>
                  <a:pt x="431515" y="2051407"/>
                  <a:pt x="420653" y="2049401"/>
                  <a:pt x="410967" y="2044558"/>
                </a:cubicBezTo>
                <a:cubicBezTo>
                  <a:pt x="397268" y="2037708"/>
                  <a:pt x="383168" y="2031608"/>
                  <a:pt x="369870" y="2024009"/>
                </a:cubicBezTo>
                <a:cubicBezTo>
                  <a:pt x="359149" y="2017883"/>
                  <a:pt x="348690" y="2011175"/>
                  <a:pt x="339048" y="2003461"/>
                </a:cubicBezTo>
                <a:cubicBezTo>
                  <a:pt x="331484" y="1997410"/>
                  <a:pt x="326805" y="1987897"/>
                  <a:pt x="318499" y="1982913"/>
                </a:cubicBezTo>
                <a:cubicBezTo>
                  <a:pt x="309213" y="1977341"/>
                  <a:pt x="297951" y="1976063"/>
                  <a:pt x="287677" y="1972638"/>
                </a:cubicBezTo>
                <a:cubicBezTo>
                  <a:pt x="280828" y="1962364"/>
                  <a:pt x="275034" y="1951302"/>
                  <a:pt x="267129" y="1941816"/>
                </a:cubicBezTo>
                <a:cubicBezTo>
                  <a:pt x="257827" y="1930654"/>
                  <a:pt x="244366" y="1923083"/>
                  <a:pt x="236306" y="1910993"/>
                </a:cubicBezTo>
                <a:cubicBezTo>
                  <a:pt x="230299" y="1901982"/>
                  <a:pt x="232797" y="1888628"/>
                  <a:pt x="226032" y="1880171"/>
                </a:cubicBezTo>
                <a:cubicBezTo>
                  <a:pt x="218318" y="1870529"/>
                  <a:pt x="204851" y="1867337"/>
                  <a:pt x="195209" y="1859623"/>
                </a:cubicBezTo>
                <a:cubicBezTo>
                  <a:pt x="187645" y="1853572"/>
                  <a:pt x="181510" y="1845924"/>
                  <a:pt x="174661" y="1839074"/>
                </a:cubicBezTo>
                <a:cubicBezTo>
                  <a:pt x="167812" y="1821951"/>
                  <a:pt x="161841" y="1804449"/>
                  <a:pt x="154113" y="1787704"/>
                </a:cubicBezTo>
                <a:cubicBezTo>
                  <a:pt x="141276" y="1759891"/>
                  <a:pt x="122703" y="1734570"/>
                  <a:pt x="113016" y="1705510"/>
                </a:cubicBezTo>
                <a:cubicBezTo>
                  <a:pt x="109591" y="1695236"/>
                  <a:pt x="108115" y="1684091"/>
                  <a:pt x="102742" y="1674688"/>
                </a:cubicBezTo>
                <a:cubicBezTo>
                  <a:pt x="86458" y="1646190"/>
                  <a:pt x="72517" y="1634188"/>
                  <a:pt x="51371" y="1613043"/>
                </a:cubicBezTo>
                <a:cubicBezTo>
                  <a:pt x="45628" y="1590071"/>
                  <a:pt x="30554" y="1525308"/>
                  <a:pt x="20549" y="1510301"/>
                </a:cubicBezTo>
                <a:lnTo>
                  <a:pt x="0" y="1479479"/>
                </a:lnTo>
                <a:cubicBezTo>
                  <a:pt x="2937" y="1444240"/>
                  <a:pt x="2033" y="1337729"/>
                  <a:pt x="30823" y="1294544"/>
                </a:cubicBezTo>
                <a:lnTo>
                  <a:pt x="51371" y="1263722"/>
                </a:lnTo>
                <a:cubicBezTo>
                  <a:pt x="54796" y="1253448"/>
                  <a:pt x="56802" y="1242586"/>
                  <a:pt x="61645" y="1232899"/>
                </a:cubicBezTo>
                <a:cubicBezTo>
                  <a:pt x="67167" y="1221855"/>
                  <a:pt x="77179" y="1213361"/>
                  <a:pt x="82194" y="1202077"/>
                </a:cubicBezTo>
                <a:cubicBezTo>
                  <a:pt x="104908" y="1150971"/>
                  <a:pt x="116441" y="1150706"/>
                  <a:pt x="123290" y="114043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667367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Population</a:t>
            </a:r>
            <a:r>
              <a:rPr lang="en-US" dirty="0"/>
              <a:t> of </a:t>
            </a:r>
            <a:r>
              <a:rPr lang="en-US" b="1" dirty="0"/>
              <a:t>square footages </a:t>
            </a:r>
            <a:r>
              <a:rPr lang="en-US" dirty="0"/>
              <a:t>of ALL homes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5050" y="1849279"/>
            <a:ext cx="272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Population</a:t>
            </a:r>
            <a:r>
              <a:rPr lang="en-US" dirty="0"/>
              <a:t> of </a:t>
            </a:r>
            <a:r>
              <a:rPr lang="en-US" b="1" dirty="0"/>
              <a:t>prices </a:t>
            </a:r>
            <a:r>
              <a:rPr lang="en-US" dirty="0"/>
              <a:t>of ALL homes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4003" y="2968460"/>
            <a:ext cx="2493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n-lt"/>
              </a:rPr>
              <a:t>Ŷ = </a:t>
            </a:r>
            <a:r>
              <a:rPr lang="el-GR" sz="1600" b="1" dirty="0">
                <a:solidFill>
                  <a:srgbClr val="00B0F0"/>
                </a:solidFill>
                <a:latin typeface="+mn-lt"/>
              </a:rPr>
              <a:t>β</a:t>
            </a:r>
            <a:r>
              <a:rPr lang="en-US" sz="1600" b="1" dirty="0">
                <a:solidFill>
                  <a:srgbClr val="00B0F0"/>
                </a:solidFill>
                <a:latin typeface="+mn-lt"/>
              </a:rPr>
              <a:t>0</a:t>
            </a:r>
            <a:r>
              <a:rPr lang="en-US" sz="1600" b="1" dirty="0">
                <a:solidFill>
                  <a:srgbClr val="FF0000"/>
                </a:solidFill>
                <a:latin typeface="+mn-lt"/>
              </a:rPr>
              <a:t>    +     </a:t>
            </a:r>
            <a:r>
              <a:rPr lang="el-GR" sz="1600" b="1" dirty="0">
                <a:solidFill>
                  <a:srgbClr val="00B0F0"/>
                </a:solidFill>
                <a:latin typeface="+mn-lt"/>
              </a:rPr>
              <a:t>β</a:t>
            </a:r>
            <a:r>
              <a:rPr lang="en-US" sz="1600" b="1" dirty="0">
                <a:solidFill>
                  <a:srgbClr val="00B0F0"/>
                </a:solidFill>
                <a:latin typeface="+mn-lt"/>
              </a:rPr>
              <a:t>1 </a:t>
            </a:r>
            <a:r>
              <a:rPr lang="en-US" sz="1600" b="1" dirty="0">
                <a:solidFill>
                  <a:srgbClr val="FF0000"/>
                </a:solidFill>
                <a:latin typeface="+mn-lt"/>
              </a:rPr>
              <a:t>* X</a:t>
            </a:r>
          </a:p>
          <a:p>
            <a:endParaRPr lang="en-US" sz="1600" b="1" dirty="0">
              <a:solidFill>
                <a:srgbClr val="FF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+mn-lt"/>
              </a:rPr>
              <a:t>Ŷ = 50,000 + 50 * X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97660" y="3409637"/>
            <a:ext cx="2341140" cy="404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345222" y="3287358"/>
            <a:ext cx="190500" cy="22860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497622" y="3439758"/>
            <a:ext cx="190500" cy="22860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30972" y="3271252"/>
            <a:ext cx="190500" cy="22860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27078" y="3526905"/>
            <a:ext cx="190500" cy="22860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21472" y="3011876"/>
            <a:ext cx="190500" cy="22860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69632" y="3287255"/>
            <a:ext cx="190500" cy="22860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66594" y="3595833"/>
            <a:ext cx="190500" cy="22860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051142" y="3088504"/>
            <a:ext cx="190500" cy="22860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103197" y="3379723"/>
            <a:ext cx="190500" cy="22860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35722" y="3058655"/>
            <a:ext cx="190500" cy="22860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814554" y="4063955"/>
            <a:ext cx="190500" cy="22860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966954" y="4216355"/>
            <a:ext cx="190500" cy="22860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100304" y="4047849"/>
            <a:ext cx="190500" cy="22860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196410" y="4303502"/>
            <a:ext cx="190500" cy="22860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290804" y="3788473"/>
            <a:ext cx="190500" cy="22860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38964" y="4063852"/>
            <a:ext cx="190500" cy="22860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435926" y="4372430"/>
            <a:ext cx="190500" cy="22860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520474" y="3865101"/>
            <a:ext cx="190500" cy="22860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572529" y="4156320"/>
            <a:ext cx="190500" cy="22860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005054" y="3835252"/>
            <a:ext cx="190500" cy="22860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rot="4819451" flipV="1">
            <a:off x="3940569" y="168561"/>
            <a:ext cx="2875752" cy="6492396"/>
          </a:xfrm>
          <a:prstGeom prst="arc">
            <a:avLst>
              <a:gd name="adj1" fmla="val 16133309"/>
              <a:gd name="adj2" fmla="val 3881957"/>
            </a:avLst>
          </a:prstGeom>
          <a:ln w="6032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462869" y="5014113"/>
            <a:ext cx="2900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Ben’s sample:</a:t>
            </a:r>
          </a:p>
          <a:p>
            <a:r>
              <a:rPr lang="en-US" sz="1600" dirty="0">
                <a:latin typeface="+mn-lt"/>
              </a:rPr>
              <a:t>Ŷ = </a:t>
            </a:r>
            <a:r>
              <a:rPr lang="en-US" sz="1600" b="1" dirty="0">
                <a:latin typeface="+mn-lt"/>
              </a:rPr>
              <a:t>72,300</a:t>
            </a:r>
            <a:r>
              <a:rPr lang="en-US" sz="1600" dirty="0">
                <a:latin typeface="+mn-lt"/>
              </a:rPr>
              <a:t> </a:t>
            </a:r>
            <a:r>
              <a:rPr lang="en-US" sz="1600" b="1" dirty="0">
                <a:latin typeface="+mn-lt"/>
              </a:rPr>
              <a:t>- 13</a:t>
            </a:r>
            <a:r>
              <a:rPr lang="en-US" sz="1600" dirty="0">
                <a:latin typeface="+mn-lt"/>
              </a:rPr>
              <a:t> * X</a:t>
            </a:r>
          </a:p>
          <a:p>
            <a:r>
              <a:rPr lang="en-US" sz="1600" dirty="0">
                <a:latin typeface="+mn-lt"/>
              </a:rPr>
              <a:t>         (b0)     (b1)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6FEF2-9F3C-49B4-B81B-156D8B20C9D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46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8774" y="1497013"/>
            <a:ext cx="8632825" cy="399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+mn-lt"/>
                <a:sym typeface="Wingdings 2" panose="05020102010507070707" pitchFamily="18" charset="2"/>
              </a:rPr>
              <a:t></a:t>
            </a:r>
            <a:r>
              <a:rPr lang="en-US" sz="2000" dirty="0">
                <a:latin typeface="+mn-lt"/>
                <a:sym typeface="Wingdings 2" panose="05020102010507070707" pitchFamily="18" charset="2"/>
              </a:rPr>
              <a:t>  </a:t>
            </a:r>
            <a:r>
              <a:rPr lang="en-US" sz="2000" dirty="0">
                <a:latin typeface="+mn-lt"/>
              </a:rPr>
              <a:t>What’s the idea here?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b="1" dirty="0">
                <a:solidFill>
                  <a:srgbClr val="00B0F0"/>
                </a:solidFill>
                <a:latin typeface="+mn-lt"/>
              </a:rPr>
              <a:t>POPULATION</a:t>
            </a:r>
            <a:r>
              <a:rPr lang="en-US" dirty="0">
                <a:latin typeface="+mn-lt"/>
              </a:rPr>
              <a:t>    </a:t>
            </a:r>
            <a:r>
              <a:rPr lang="en-US" sz="1600" b="1" dirty="0">
                <a:latin typeface="+mn-lt"/>
              </a:rPr>
              <a:t>Ŷ = </a:t>
            </a:r>
            <a:r>
              <a:rPr lang="el-GR" sz="1600" b="1" dirty="0">
                <a:solidFill>
                  <a:srgbClr val="00B0F0"/>
                </a:solidFill>
                <a:latin typeface="+mn-lt"/>
              </a:rPr>
              <a:t>β</a:t>
            </a:r>
            <a:r>
              <a:rPr lang="en-US" sz="1600" b="1" dirty="0">
                <a:solidFill>
                  <a:srgbClr val="00B0F0"/>
                </a:solidFill>
                <a:latin typeface="+mn-lt"/>
              </a:rPr>
              <a:t>0</a:t>
            </a:r>
            <a:r>
              <a:rPr lang="en-US" sz="16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600" b="1" dirty="0">
                <a:latin typeface="+mn-lt"/>
              </a:rPr>
              <a:t>+ </a:t>
            </a:r>
            <a:r>
              <a:rPr lang="el-GR" sz="1600" b="1" dirty="0">
                <a:solidFill>
                  <a:srgbClr val="00B0F0"/>
                </a:solidFill>
                <a:latin typeface="+mn-lt"/>
              </a:rPr>
              <a:t>β</a:t>
            </a:r>
            <a:r>
              <a:rPr lang="en-US" sz="1600" b="1" dirty="0">
                <a:solidFill>
                  <a:srgbClr val="00B0F0"/>
                </a:solidFill>
                <a:latin typeface="+mn-lt"/>
              </a:rPr>
              <a:t>1 </a:t>
            </a:r>
            <a:r>
              <a:rPr lang="en-US" sz="1600" b="1" dirty="0">
                <a:latin typeface="+mn-lt"/>
              </a:rPr>
              <a:t>* X</a:t>
            </a:r>
            <a:r>
              <a:rPr lang="en-US" sz="1600" dirty="0">
                <a:latin typeface="+mn-lt"/>
              </a:rPr>
              <a:t>            </a:t>
            </a:r>
            <a:r>
              <a:rPr lang="en-US" sz="1600" b="1" dirty="0">
                <a:latin typeface="+mn-lt"/>
              </a:rPr>
              <a:t>Ŷ = </a:t>
            </a:r>
            <a:r>
              <a:rPr lang="en-US" sz="1600" b="1" dirty="0">
                <a:solidFill>
                  <a:srgbClr val="00B0F0"/>
                </a:solidFill>
                <a:latin typeface="+mn-lt"/>
              </a:rPr>
              <a:t>50,000</a:t>
            </a:r>
            <a:r>
              <a:rPr lang="en-US" sz="1600" b="1" dirty="0">
                <a:latin typeface="+mn-lt"/>
              </a:rPr>
              <a:t> + </a:t>
            </a:r>
            <a:r>
              <a:rPr lang="en-US" sz="1600" b="1" dirty="0">
                <a:solidFill>
                  <a:srgbClr val="00B0F0"/>
                </a:solidFill>
                <a:latin typeface="+mn-lt"/>
              </a:rPr>
              <a:t>50</a:t>
            </a:r>
            <a:r>
              <a:rPr lang="en-US" sz="1600" b="1" dirty="0">
                <a:latin typeface="+mn-lt"/>
              </a:rPr>
              <a:t> * X        </a:t>
            </a:r>
            <a:r>
              <a:rPr lang="en-US" sz="1600" dirty="0">
                <a:latin typeface="+mn-lt"/>
              </a:rPr>
              <a:t>True (population) coefficients.</a:t>
            </a:r>
          </a:p>
          <a:p>
            <a:r>
              <a:rPr lang="en-US" sz="1600" dirty="0">
                <a:latin typeface="+mn-lt"/>
              </a:rPr>
              <a:t>					            They are unknown to us.</a:t>
            </a:r>
          </a:p>
          <a:p>
            <a:endParaRPr lang="en-US" sz="16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b="1" dirty="0">
                <a:solidFill>
                  <a:srgbClr val="FF9933"/>
                </a:solidFill>
                <a:latin typeface="+mn-lt"/>
              </a:rPr>
              <a:t>SAMPLE 1          </a:t>
            </a:r>
            <a:r>
              <a:rPr lang="en-US" sz="1600" b="1" dirty="0">
                <a:latin typeface="+mn-lt"/>
              </a:rPr>
              <a:t>Ŷ =</a:t>
            </a:r>
            <a:r>
              <a:rPr lang="en-US" sz="1600" b="1" dirty="0">
                <a:solidFill>
                  <a:srgbClr val="FF6600"/>
                </a:solidFill>
                <a:latin typeface="+mn-lt"/>
              </a:rPr>
              <a:t> </a:t>
            </a:r>
            <a:r>
              <a:rPr lang="en-US" sz="1600" b="1" dirty="0">
                <a:solidFill>
                  <a:srgbClr val="FF9933"/>
                </a:solidFill>
                <a:latin typeface="+mn-lt"/>
              </a:rPr>
              <a:t>b0 </a:t>
            </a:r>
            <a:r>
              <a:rPr lang="en-US" sz="1600" b="1" dirty="0">
                <a:latin typeface="+mn-lt"/>
              </a:rPr>
              <a:t>+ </a:t>
            </a:r>
            <a:r>
              <a:rPr lang="en-US" sz="1600" b="1" dirty="0">
                <a:solidFill>
                  <a:srgbClr val="FF9933"/>
                </a:solidFill>
                <a:latin typeface="+mn-lt"/>
              </a:rPr>
              <a:t>b1</a:t>
            </a:r>
            <a:r>
              <a:rPr lang="en-US" sz="1600" b="1" dirty="0">
                <a:solidFill>
                  <a:srgbClr val="00B0F0"/>
                </a:solidFill>
                <a:latin typeface="+mn-lt"/>
              </a:rPr>
              <a:t> </a:t>
            </a:r>
            <a:r>
              <a:rPr lang="en-US" sz="1600" b="1" dirty="0">
                <a:latin typeface="+mn-lt"/>
              </a:rPr>
              <a:t>* X</a:t>
            </a:r>
            <a:r>
              <a:rPr lang="en-US" sz="1600" dirty="0">
                <a:latin typeface="+mn-lt"/>
              </a:rPr>
              <a:t>           Ŷ = </a:t>
            </a:r>
            <a:r>
              <a:rPr lang="en-US" sz="1600" b="1" dirty="0">
                <a:solidFill>
                  <a:srgbClr val="FF9933"/>
                </a:solidFill>
                <a:latin typeface="+mn-lt"/>
              </a:rPr>
              <a:t>45,500</a:t>
            </a:r>
            <a:r>
              <a:rPr lang="en-US" sz="1600" dirty="0">
                <a:latin typeface="+mn-lt"/>
              </a:rPr>
              <a:t> + </a:t>
            </a:r>
            <a:r>
              <a:rPr lang="en-US" sz="1600" b="1" dirty="0">
                <a:solidFill>
                  <a:srgbClr val="FF9933"/>
                </a:solidFill>
                <a:latin typeface="+mn-lt"/>
              </a:rPr>
              <a:t>49</a:t>
            </a:r>
            <a:r>
              <a:rPr lang="en-US" sz="1600" dirty="0">
                <a:latin typeface="+mn-lt"/>
              </a:rPr>
              <a:t> * X</a:t>
            </a:r>
          </a:p>
          <a:p>
            <a:endParaRPr lang="en-US" dirty="0">
              <a:latin typeface="+mn-lt"/>
            </a:endParaRPr>
          </a:p>
          <a:p>
            <a:r>
              <a:rPr lang="en-US" b="1" dirty="0">
                <a:solidFill>
                  <a:srgbClr val="FF6600"/>
                </a:solidFill>
                <a:latin typeface="+mn-lt"/>
              </a:rPr>
              <a:t>SAMPLE 2</a:t>
            </a:r>
            <a:r>
              <a:rPr lang="en-US" dirty="0">
                <a:latin typeface="+mn-lt"/>
              </a:rPr>
              <a:t>          </a:t>
            </a:r>
            <a:r>
              <a:rPr lang="en-US" sz="1600" b="1" dirty="0">
                <a:latin typeface="+mn-lt"/>
              </a:rPr>
              <a:t>Ŷ =</a:t>
            </a:r>
            <a:r>
              <a:rPr lang="en-US" sz="1600" b="1" dirty="0">
                <a:solidFill>
                  <a:srgbClr val="FF6600"/>
                </a:solidFill>
                <a:latin typeface="+mn-lt"/>
              </a:rPr>
              <a:t> b0 </a:t>
            </a:r>
            <a:r>
              <a:rPr lang="en-US" sz="1600" b="1" dirty="0">
                <a:latin typeface="+mn-lt"/>
              </a:rPr>
              <a:t>+ </a:t>
            </a:r>
            <a:r>
              <a:rPr lang="en-US" sz="1600" b="1" dirty="0">
                <a:solidFill>
                  <a:srgbClr val="FF6600"/>
                </a:solidFill>
                <a:latin typeface="+mn-lt"/>
              </a:rPr>
              <a:t>b1</a:t>
            </a:r>
            <a:r>
              <a:rPr lang="en-US" sz="1600" b="1" dirty="0">
                <a:solidFill>
                  <a:srgbClr val="00B0F0"/>
                </a:solidFill>
                <a:latin typeface="+mn-lt"/>
              </a:rPr>
              <a:t> </a:t>
            </a:r>
            <a:r>
              <a:rPr lang="en-US" sz="1600" b="1" dirty="0">
                <a:latin typeface="+mn-lt"/>
              </a:rPr>
              <a:t>* X</a:t>
            </a:r>
            <a:r>
              <a:rPr lang="en-US" sz="1600" dirty="0">
                <a:latin typeface="+mn-lt"/>
              </a:rPr>
              <a:t>           Ŷ = </a:t>
            </a:r>
            <a:r>
              <a:rPr lang="en-US" sz="1600" b="1" dirty="0">
                <a:solidFill>
                  <a:srgbClr val="FF6600"/>
                </a:solidFill>
                <a:latin typeface="+mn-lt"/>
              </a:rPr>
              <a:t>52,800</a:t>
            </a:r>
            <a:r>
              <a:rPr lang="en-US" sz="1600" dirty="0">
                <a:latin typeface="+mn-lt"/>
              </a:rPr>
              <a:t> + </a:t>
            </a:r>
            <a:r>
              <a:rPr lang="en-US" sz="1600" b="1" dirty="0">
                <a:solidFill>
                  <a:srgbClr val="FF6600"/>
                </a:solidFill>
                <a:latin typeface="+mn-lt"/>
              </a:rPr>
              <a:t>25</a:t>
            </a:r>
            <a:r>
              <a:rPr lang="en-US" sz="1600" dirty="0">
                <a:latin typeface="+mn-lt"/>
              </a:rPr>
              <a:t> * X</a:t>
            </a:r>
          </a:p>
          <a:p>
            <a:endParaRPr lang="en-US" dirty="0">
              <a:latin typeface="+mn-lt"/>
            </a:endParaRPr>
          </a:p>
          <a:p>
            <a:pPr>
              <a:lnSpc>
                <a:spcPct val="60000"/>
              </a:lnSpc>
            </a:pPr>
            <a:r>
              <a:rPr lang="en-US" b="1" dirty="0">
                <a:solidFill>
                  <a:srgbClr val="FF3300"/>
                </a:solidFill>
                <a:latin typeface="+mn-lt"/>
              </a:rPr>
              <a:t>SAMPLE 3</a:t>
            </a:r>
            <a:r>
              <a:rPr lang="en-US" b="1" dirty="0">
                <a:solidFill>
                  <a:srgbClr val="FF3300"/>
                </a:solidFill>
                <a:latin typeface="Calibri" panose="020F0502020204030204"/>
              </a:rPr>
              <a:t>          </a:t>
            </a:r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Ŷ =</a:t>
            </a:r>
            <a:r>
              <a:rPr lang="en-US" sz="1600" b="1" dirty="0">
                <a:solidFill>
                  <a:srgbClr val="FF6600"/>
                </a:solidFill>
                <a:latin typeface="Calibri" panose="020F0502020204030204"/>
              </a:rPr>
              <a:t> </a:t>
            </a:r>
            <a:r>
              <a:rPr lang="en-US" sz="1600" b="1" dirty="0">
                <a:solidFill>
                  <a:srgbClr val="FF3300"/>
                </a:solidFill>
                <a:latin typeface="Calibri" panose="020F0502020204030204"/>
              </a:rPr>
              <a:t>b0</a:t>
            </a:r>
            <a:r>
              <a:rPr lang="en-US" sz="1600" b="1" dirty="0">
                <a:solidFill>
                  <a:srgbClr val="FF6600"/>
                </a:solidFill>
                <a:latin typeface="Calibri" panose="020F0502020204030204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+ </a:t>
            </a:r>
            <a:r>
              <a:rPr lang="en-US" sz="1600" b="1" dirty="0">
                <a:solidFill>
                  <a:srgbClr val="FF3300"/>
                </a:solidFill>
                <a:latin typeface="Calibri" panose="020F0502020204030204"/>
              </a:rPr>
              <a:t>b1</a:t>
            </a:r>
            <a:r>
              <a:rPr lang="en-US" sz="1600" b="1" dirty="0">
                <a:solidFill>
                  <a:srgbClr val="00B0F0"/>
                </a:solidFill>
                <a:latin typeface="Calibri" panose="020F0502020204030204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* X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           Ŷ = </a:t>
            </a:r>
            <a:r>
              <a:rPr lang="en-US" sz="1600" b="1" dirty="0">
                <a:solidFill>
                  <a:srgbClr val="FF3300"/>
                </a:solidFill>
                <a:latin typeface="Calibri" panose="020F0502020204030204"/>
              </a:rPr>
              <a:t>72,300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en-US" sz="1600" dirty="0">
                <a:solidFill>
                  <a:srgbClr val="FF3300"/>
                </a:solidFill>
                <a:latin typeface="Calibri" panose="020F0502020204030204"/>
              </a:rPr>
              <a:t>─ </a:t>
            </a:r>
            <a:r>
              <a:rPr lang="en-US" sz="1600" b="1" dirty="0">
                <a:solidFill>
                  <a:srgbClr val="FF3300"/>
                </a:solidFill>
                <a:latin typeface="Calibri" panose="020F0502020204030204"/>
              </a:rPr>
              <a:t>13</a:t>
            </a:r>
            <a:r>
              <a:rPr lang="en-US" sz="1600" dirty="0">
                <a:solidFill>
                  <a:srgbClr val="FF3300"/>
                </a:solidFill>
                <a:latin typeface="Calibri" panose="020F0502020204030204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* X</a:t>
            </a:r>
          </a:p>
          <a:p>
            <a:pPr>
              <a:lnSpc>
                <a:spcPct val="60000"/>
              </a:lnSpc>
            </a:pPr>
            <a:r>
              <a:rPr lang="en-US" sz="1600" i="1" dirty="0">
                <a:solidFill>
                  <a:prstClr val="black"/>
                </a:solidFill>
                <a:latin typeface="Calibri" panose="020F0502020204030204"/>
              </a:rPr>
              <a:t>Other samples                </a:t>
            </a:r>
            <a:r>
              <a:rPr lang="en-US" sz="4800" dirty="0">
                <a:solidFill>
                  <a:prstClr val="black"/>
                </a:solidFill>
                <a:latin typeface="Calibri" panose="020F0502020204030204"/>
              </a:rPr>
              <a:t>…          …</a:t>
            </a:r>
            <a:endParaRPr lang="en-US" sz="4800" dirty="0">
              <a:latin typeface="+mn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32024" y="3559115"/>
            <a:ext cx="5181600" cy="2062103"/>
          </a:xfrm>
          <a:prstGeom prst="roundRect">
            <a:avLst/>
          </a:prstGeom>
          <a:noFill/>
          <a:ln w="381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88111" y="3559116"/>
            <a:ext cx="3429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 2" panose="05020102010507070707" pitchFamily="18" charset="2"/>
              <a:buChar char="¢"/>
            </a:pPr>
            <a:r>
              <a:rPr lang="en-US" sz="1600" dirty="0">
                <a:latin typeface="+mn-lt"/>
              </a:rPr>
              <a:t>Depending on the sample, coefficients are different.</a:t>
            </a:r>
          </a:p>
          <a:p>
            <a:pPr marL="285750" indent="-285750">
              <a:buClr>
                <a:srgbClr val="C00000"/>
              </a:buClr>
              <a:buFont typeface="Wingdings 2" panose="05020102010507070707" pitchFamily="18" charset="2"/>
              <a:buChar char="¢"/>
            </a:pPr>
            <a:r>
              <a:rPr lang="en-US" sz="1600" dirty="0">
                <a:latin typeface="+mn-lt"/>
              </a:rPr>
              <a:t>These are </a:t>
            </a:r>
            <a:r>
              <a:rPr lang="en-US" sz="1600" i="1" dirty="0">
                <a:latin typeface="+mn-lt"/>
              </a:rPr>
              <a:t>estimated</a:t>
            </a:r>
            <a:r>
              <a:rPr lang="en-US" sz="1600" dirty="0">
                <a:latin typeface="+mn-lt"/>
              </a:rPr>
              <a:t> coefficients (from small </a:t>
            </a:r>
            <a:r>
              <a:rPr lang="en-US" sz="1600" i="1" dirty="0">
                <a:latin typeface="+mn-lt"/>
              </a:rPr>
              <a:t>samples</a:t>
            </a:r>
            <a:r>
              <a:rPr lang="en-US" sz="1600" dirty="0">
                <a:latin typeface="+mn-lt"/>
              </a:rPr>
              <a:t>), not population coefficients.</a:t>
            </a:r>
          </a:p>
          <a:p>
            <a:pPr marL="285750" indent="-285750">
              <a:buClr>
                <a:srgbClr val="C00000"/>
              </a:buClr>
              <a:buFont typeface="Wingdings 2" panose="05020102010507070707" pitchFamily="18" charset="2"/>
              <a:buChar char="¢"/>
            </a:pPr>
            <a:r>
              <a:rPr lang="en-US" sz="1600" dirty="0">
                <a:latin typeface="+mn-lt"/>
              </a:rPr>
              <a:t>In some cases b1 may be &lt;0.</a:t>
            </a:r>
          </a:p>
          <a:p>
            <a:pPr marL="285750" indent="-285750">
              <a:buClr>
                <a:srgbClr val="C00000"/>
              </a:buClr>
              <a:buFont typeface="Wingdings 2" panose="05020102010507070707" pitchFamily="18" charset="2"/>
              <a:buChar char="¢"/>
            </a:pPr>
            <a:r>
              <a:rPr lang="en-US" sz="1600" dirty="0">
                <a:latin typeface="+mn-lt"/>
              </a:rPr>
              <a:t>Overall, do we have evidence that the </a:t>
            </a:r>
            <a:r>
              <a:rPr lang="en-US" sz="1600" b="1" dirty="0">
                <a:latin typeface="+mn-lt"/>
              </a:rPr>
              <a:t>population</a:t>
            </a:r>
            <a:r>
              <a:rPr lang="en-US" sz="1600" dirty="0">
                <a:latin typeface="+mn-lt"/>
              </a:rPr>
              <a:t> </a:t>
            </a:r>
            <a:r>
              <a:rPr lang="en-US" sz="1600" b="1" dirty="0">
                <a:latin typeface="+mn-lt"/>
              </a:rPr>
              <a:t>slope (</a:t>
            </a:r>
            <a:r>
              <a:rPr lang="el-GR" sz="1600" b="1" dirty="0">
                <a:latin typeface="+mn-lt"/>
              </a:rPr>
              <a:t>β</a:t>
            </a:r>
            <a:r>
              <a:rPr lang="en-US" sz="1600" b="1" dirty="0">
                <a:latin typeface="+mn-lt"/>
              </a:rPr>
              <a:t>1) ≠ 0 </a:t>
            </a:r>
            <a:r>
              <a:rPr lang="en-US" sz="1600" dirty="0">
                <a:latin typeface="+mn-lt"/>
              </a:rPr>
              <a:t>?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6FEF2-9F3C-49B4-B81B-156D8B20C9D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9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687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Hypothesis testing for regression coefficients</a:t>
            </a:r>
            <a:endParaRPr lang="en-US" altLang="en-US" sz="2400" b="1" dirty="0"/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2533650" y="5168900"/>
            <a:ext cx="5848350" cy="990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en-US" b="1" dirty="0"/>
              <a:t>H</a:t>
            </a:r>
            <a:r>
              <a:rPr lang="en-US" b="1" baseline="-25000" dirty="0"/>
              <a:t>0</a:t>
            </a:r>
            <a:r>
              <a:rPr lang="en-US" b="1" dirty="0"/>
              <a:t>:   </a:t>
            </a:r>
            <a:r>
              <a:rPr lang="en-US" b="1" i="1" dirty="0">
                <a:latin typeface="Times New Roman" pitchFamily="18" charset="0"/>
              </a:rPr>
              <a:t>β</a:t>
            </a:r>
            <a:r>
              <a:rPr lang="en-US" b="1" i="1" baseline="-25000" dirty="0">
                <a:latin typeface="Times New Roman" pitchFamily="18" charset="0"/>
              </a:rPr>
              <a:t>1 </a:t>
            </a:r>
            <a:r>
              <a:rPr lang="en-US" b="1" i="1" dirty="0">
                <a:latin typeface="Times New Roman" pitchFamily="18" charset="0"/>
              </a:rPr>
              <a:t>= 0   </a:t>
            </a:r>
            <a:r>
              <a:rPr lang="en-US" dirty="0">
                <a:latin typeface="+mn-lt"/>
              </a:rPr>
              <a:t>(X is not a good linear predictor of Y)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/>
              <a:t>H</a:t>
            </a:r>
            <a:r>
              <a:rPr lang="en-US" b="1" baseline="-25000" dirty="0"/>
              <a:t>A</a:t>
            </a:r>
            <a:r>
              <a:rPr lang="en-US" b="1" dirty="0"/>
              <a:t>:   </a:t>
            </a:r>
            <a:r>
              <a:rPr lang="en-US" b="1" i="1" dirty="0">
                <a:latin typeface="Times New Roman" pitchFamily="18" charset="0"/>
              </a:rPr>
              <a:t>β</a:t>
            </a:r>
            <a:r>
              <a:rPr lang="en-US" b="1" i="1" baseline="-25000" dirty="0">
                <a:latin typeface="Times New Roman" pitchFamily="18" charset="0"/>
              </a:rPr>
              <a:t>1</a:t>
            </a:r>
            <a:r>
              <a:rPr lang="en-US" b="1" i="1" dirty="0">
                <a:latin typeface="Times New Roman" pitchFamily="18" charset="0"/>
              </a:rPr>
              <a:t> ≠ 0   </a:t>
            </a:r>
            <a:r>
              <a:rPr lang="en-US" dirty="0">
                <a:latin typeface="+mn-lt"/>
              </a:rPr>
              <a:t>(X is a good linear predictor of Y)</a:t>
            </a: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 flipV="1">
            <a:off x="2971800" y="2535238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2971800" y="4745038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802313" y="454183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560638" y="2405063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y</a:t>
            </a: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V="1">
            <a:off x="2971800" y="3144838"/>
            <a:ext cx="2514600" cy="1143000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648200" y="26114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C00000"/>
                </a:solidFill>
                <a:latin typeface="+mn-lt"/>
              </a:rPr>
              <a:t>ŷ = b</a:t>
            </a:r>
            <a:r>
              <a:rPr lang="en-US" altLang="en-US" sz="2400" b="1" baseline="-25000" dirty="0">
                <a:solidFill>
                  <a:srgbClr val="C00000"/>
                </a:solidFill>
                <a:latin typeface="+mn-lt"/>
              </a:rPr>
              <a:t>0</a:t>
            </a:r>
            <a:r>
              <a:rPr lang="en-US" altLang="en-US" sz="2400" b="1" dirty="0">
                <a:solidFill>
                  <a:srgbClr val="C00000"/>
                </a:solidFill>
                <a:latin typeface="+mn-lt"/>
              </a:rPr>
              <a:t> +  b</a:t>
            </a:r>
            <a:r>
              <a:rPr lang="en-US" altLang="en-US" sz="2400" b="1" baseline="-25000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altLang="en-US" sz="2400" b="1" dirty="0">
                <a:solidFill>
                  <a:srgbClr val="C00000"/>
                </a:solidFill>
                <a:latin typeface="+mn-lt"/>
              </a:rPr>
              <a:t> x</a:t>
            </a:r>
            <a:endParaRPr lang="el-GR" altLang="en-US" sz="2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4038600" y="38306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"/>
          <p:cNvSpPr>
            <a:spLocks/>
          </p:cNvSpPr>
          <p:nvPr/>
        </p:nvSpPr>
        <p:spPr bwMode="auto">
          <a:xfrm>
            <a:off x="4495800" y="3602038"/>
            <a:ext cx="76200" cy="228600"/>
          </a:xfrm>
          <a:custGeom>
            <a:avLst/>
            <a:gdLst>
              <a:gd name="T0" fmla="*/ 0 w 48"/>
              <a:gd name="T1" fmla="*/ 0 h 144"/>
              <a:gd name="T2" fmla="*/ 2147483646 w 48"/>
              <a:gd name="T3" fmla="*/ 2147483646 h 144"/>
              <a:gd name="T4" fmla="*/ 0 w 48"/>
              <a:gd name="T5" fmla="*/ 2147483646 h 144"/>
              <a:gd name="T6" fmla="*/ 0 60000 65536"/>
              <a:gd name="T7" fmla="*/ 0 60000 65536"/>
              <a:gd name="T8" fmla="*/ 0 60000 65536"/>
              <a:gd name="T9" fmla="*/ 0 w 48"/>
              <a:gd name="T10" fmla="*/ 0 h 144"/>
              <a:gd name="T11" fmla="*/ 48 w 4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144">
                <a:moveTo>
                  <a:pt x="0" y="0"/>
                </a:moveTo>
                <a:cubicBezTo>
                  <a:pt x="24" y="36"/>
                  <a:pt x="48" y="72"/>
                  <a:pt x="48" y="96"/>
                </a:cubicBezTo>
                <a:cubicBezTo>
                  <a:pt x="48" y="120"/>
                  <a:pt x="24" y="13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4800600" y="3525838"/>
            <a:ext cx="155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400"/>
              <a:t>b</a:t>
            </a:r>
            <a:r>
              <a:rPr lang="en-US" altLang="en-US" sz="2400" baseline="-25000"/>
              <a:t>1</a:t>
            </a:r>
            <a:r>
              <a:rPr lang="en-US" altLang="en-US" sz="2400"/>
              <a:t>=slope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2514600" y="4059238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400"/>
              <a:t>b</a:t>
            </a:r>
            <a:r>
              <a:rPr lang="en-US" altLang="en-US" sz="2400" baseline="-25000"/>
              <a:t>0</a:t>
            </a: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403225" y="1468438"/>
            <a:ext cx="82931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sz="2000" b="1" dirty="0">
                <a:solidFill>
                  <a:srgbClr val="009900"/>
                </a:solidFill>
                <a:latin typeface="+mn-lt"/>
              </a:rPr>
              <a:t>We want to know whether X </a:t>
            </a:r>
            <a:r>
              <a:rPr lang="en-US" sz="2000" b="1" dirty="0">
                <a:solidFill>
                  <a:srgbClr val="D60093"/>
                </a:solidFill>
                <a:latin typeface="+mn-lt"/>
              </a:rPr>
              <a:t>significantly</a:t>
            </a:r>
            <a:r>
              <a:rPr lang="en-US" sz="2000" b="1" dirty="0">
                <a:solidFill>
                  <a:srgbClr val="009900"/>
                </a:solidFill>
                <a:latin typeface="+mn-lt"/>
              </a:rPr>
              <a:t> affects Y.</a:t>
            </a:r>
            <a:r>
              <a:rPr lang="en-US" sz="2000" dirty="0">
                <a:latin typeface="+mn-lt"/>
              </a:rPr>
              <a:t> 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+mn-lt"/>
              </a:rPr>
              <a:t>      </a:t>
            </a:r>
            <a:r>
              <a:rPr lang="en-US" sz="2000" u="sng" dirty="0">
                <a:latin typeface="+mn-lt"/>
              </a:rPr>
              <a:t>Recall</a:t>
            </a:r>
            <a:r>
              <a:rPr lang="en-US" sz="2000" dirty="0">
                <a:latin typeface="+mn-lt"/>
              </a:rPr>
              <a:t>: If X is </a:t>
            </a:r>
            <a:r>
              <a:rPr lang="en-US" sz="2000" b="1" dirty="0">
                <a:latin typeface="+mn-lt"/>
              </a:rPr>
              <a:t>linearly associated </a:t>
            </a:r>
            <a:r>
              <a:rPr lang="en-US" sz="2000" dirty="0">
                <a:latin typeface="+mn-lt"/>
              </a:rPr>
              <a:t>with Y, then the </a:t>
            </a:r>
            <a:r>
              <a:rPr lang="en-US" sz="2000" b="1" dirty="0">
                <a:latin typeface="+mn-lt"/>
              </a:rPr>
              <a:t>slope is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i="1" dirty="0">
                <a:latin typeface="+mn-lt"/>
              </a:rPr>
              <a:t>not zero</a:t>
            </a:r>
            <a:r>
              <a:rPr lang="en-US" sz="2000" dirty="0">
                <a:latin typeface="+mn-lt"/>
              </a:rPr>
              <a:t>.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403225" y="5203825"/>
            <a:ext cx="1882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285750" indent="-28575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dirty="0">
                <a:latin typeface="+mn-lt"/>
              </a:rPr>
              <a:t>2-tailed test:</a:t>
            </a:r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3124200" y="39830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3429000" y="41354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3429000" y="39068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3733800" y="39830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3733800" y="36782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3657600" y="38306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" name="Oval 31"/>
          <p:cNvSpPr>
            <a:spLocks noChangeArrowheads="1"/>
          </p:cNvSpPr>
          <p:nvPr/>
        </p:nvSpPr>
        <p:spPr bwMode="auto">
          <a:xfrm>
            <a:off x="4038600" y="36020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" name="Oval 32"/>
          <p:cNvSpPr>
            <a:spLocks noChangeArrowheads="1"/>
          </p:cNvSpPr>
          <p:nvPr/>
        </p:nvSpPr>
        <p:spPr bwMode="auto">
          <a:xfrm>
            <a:off x="3962400" y="37544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4267200" y="34496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" name="Oval 34"/>
          <p:cNvSpPr>
            <a:spLocks noChangeArrowheads="1"/>
          </p:cNvSpPr>
          <p:nvPr/>
        </p:nvSpPr>
        <p:spPr bwMode="auto">
          <a:xfrm>
            <a:off x="5181600" y="34496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" name="Oval 35"/>
          <p:cNvSpPr>
            <a:spLocks noChangeArrowheads="1"/>
          </p:cNvSpPr>
          <p:nvPr/>
        </p:nvSpPr>
        <p:spPr bwMode="auto">
          <a:xfrm>
            <a:off x="4876800" y="32210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" name="Oval 36"/>
          <p:cNvSpPr>
            <a:spLocks noChangeArrowheads="1"/>
          </p:cNvSpPr>
          <p:nvPr/>
        </p:nvSpPr>
        <p:spPr bwMode="auto">
          <a:xfrm>
            <a:off x="4876800" y="34496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6" name="Oval 37"/>
          <p:cNvSpPr>
            <a:spLocks noChangeArrowheads="1"/>
          </p:cNvSpPr>
          <p:nvPr/>
        </p:nvSpPr>
        <p:spPr bwMode="auto">
          <a:xfrm>
            <a:off x="4572000" y="33734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" name="Oval 38"/>
          <p:cNvSpPr>
            <a:spLocks noChangeArrowheads="1"/>
          </p:cNvSpPr>
          <p:nvPr/>
        </p:nvSpPr>
        <p:spPr bwMode="auto">
          <a:xfrm>
            <a:off x="5257800" y="31448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8" name="Oval 39"/>
          <p:cNvSpPr>
            <a:spLocks noChangeArrowheads="1"/>
          </p:cNvSpPr>
          <p:nvPr/>
        </p:nvSpPr>
        <p:spPr bwMode="auto">
          <a:xfrm>
            <a:off x="4953000" y="32972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" name="Oval 40"/>
          <p:cNvSpPr>
            <a:spLocks noChangeArrowheads="1"/>
          </p:cNvSpPr>
          <p:nvPr/>
        </p:nvSpPr>
        <p:spPr bwMode="auto">
          <a:xfrm>
            <a:off x="4343400" y="36020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" name="Freeform 1"/>
          <p:cNvSpPr/>
          <p:nvPr/>
        </p:nvSpPr>
        <p:spPr>
          <a:xfrm>
            <a:off x="5149049" y="2565647"/>
            <a:ext cx="261151" cy="137866"/>
          </a:xfrm>
          <a:custGeom>
            <a:avLst/>
            <a:gdLst>
              <a:gd name="connsiteX0" fmla="*/ 0 w 275207"/>
              <a:gd name="connsiteY0" fmla="*/ 133165 h 159798"/>
              <a:gd name="connsiteX1" fmla="*/ 150920 w 275207"/>
              <a:gd name="connsiteY1" fmla="*/ 0 h 159798"/>
              <a:gd name="connsiteX2" fmla="*/ 275207 w 275207"/>
              <a:gd name="connsiteY2" fmla="*/ 159798 h 159798"/>
              <a:gd name="connsiteX3" fmla="*/ 275207 w 275207"/>
              <a:gd name="connsiteY3" fmla="*/ 150920 h 15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07" h="159798">
                <a:moveTo>
                  <a:pt x="0" y="133165"/>
                </a:moveTo>
                <a:lnTo>
                  <a:pt x="150920" y="0"/>
                </a:lnTo>
                <a:lnTo>
                  <a:pt x="275207" y="159798"/>
                </a:lnTo>
                <a:lnTo>
                  <a:pt x="275207" y="150920"/>
                </a:ln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5778727" y="2549459"/>
            <a:ext cx="261151" cy="137866"/>
          </a:xfrm>
          <a:custGeom>
            <a:avLst/>
            <a:gdLst>
              <a:gd name="connsiteX0" fmla="*/ 0 w 275207"/>
              <a:gd name="connsiteY0" fmla="*/ 133165 h 159798"/>
              <a:gd name="connsiteX1" fmla="*/ 150920 w 275207"/>
              <a:gd name="connsiteY1" fmla="*/ 0 h 159798"/>
              <a:gd name="connsiteX2" fmla="*/ 275207 w 275207"/>
              <a:gd name="connsiteY2" fmla="*/ 159798 h 159798"/>
              <a:gd name="connsiteX3" fmla="*/ 275207 w 275207"/>
              <a:gd name="connsiteY3" fmla="*/ 150920 h 15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07" h="159798">
                <a:moveTo>
                  <a:pt x="0" y="133165"/>
                </a:moveTo>
                <a:lnTo>
                  <a:pt x="150920" y="0"/>
                </a:lnTo>
                <a:lnTo>
                  <a:pt x="275207" y="159798"/>
                </a:lnTo>
                <a:lnTo>
                  <a:pt x="275207" y="150920"/>
                </a:ln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096000" y="2330450"/>
            <a:ext cx="1752600" cy="257969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410200" y="2281321"/>
            <a:ext cx="2438400" cy="278445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42517" y="2050246"/>
            <a:ext cx="1110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7763"/>
            <a:r>
              <a:rPr lang="en-US" sz="1400" b="1" dirty="0">
                <a:solidFill>
                  <a:srgbClr val="7030A0"/>
                </a:solidFill>
                <a:latin typeface="+mn-lt"/>
              </a:rPr>
              <a:t>Estimated</a:t>
            </a:r>
            <a:r>
              <a:rPr lang="en-US" sz="1400" dirty="0">
                <a:solidFill>
                  <a:srgbClr val="7030A0"/>
                </a:solidFill>
                <a:latin typeface="+mn-lt"/>
              </a:rPr>
              <a:t> coefficients from the </a:t>
            </a:r>
            <a:r>
              <a:rPr lang="en-US" sz="1400" b="1" dirty="0">
                <a:solidFill>
                  <a:srgbClr val="7030A0"/>
                </a:solidFill>
                <a:latin typeface="+mn-lt"/>
              </a:rPr>
              <a:t>sample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352800" y="6020481"/>
            <a:ext cx="0" cy="367619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63688" y="6334685"/>
            <a:ext cx="1905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7763">
              <a:lnSpc>
                <a:spcPct val="90000"/>
              </a:lnSpc>
            </a:pPr>
            <a:r>
              <a:rPr lang="en-US" sz="1400" b="1" dirty="0">
                <a:solidFill>
                  <a:srgbClr val="7030A0"/>
                </a:solidFill>
                <a:latin typeface="+mn-lt"/>
              </a:rPr>
              <a:t>True</a:t>
            </a:r>
            <a:r>
              <a:rPr lang="en-US" sz="1400" dirty="0">
                <a:solidFill>
                  <a:srgbClr val="7030A0"/>
                </a:solidFill>
                <a:latin typeface="+mn-lt"/>
              </a:rPr>
              <a:t> slope coefficient from the </a:t>
            </a:r>
            <a:r>
              <a:rPr lang="en-US" sz="1400" b="1" dirty="0">
                <a:solidFill>
                  <a:srgbClr val="7030A0"/>
                </a:solidFill>
                <a:latin typeface="+mn-lt"/>
              </a:rPr>
              <a:t>population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6FEF2-9F3C-49B4-B81B-156D8B20C9D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1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606424" y="1905000"/>
            <a:ext cx="7775575" cy="3810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Hypothesis testing for regression coefficients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Today: Hypothesis testing</a:t>
            </a:r>
            <a:endParaRPr lang="en-US" altLang="en-US" sz="2400" b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6FEF2-9F3C-49B4-B81B-156D8B20C9D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687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Hypothesis testing for regression coefficients</a:t>
            </a:r>
            <a:endParaRPr lang="en-US" altLang="en-US" sz="2400" b="1" dirty="0"/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590144" y="1462167"/>
            <a:ext cx="5102225" cy="435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285750" indent="-28575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/>
            </a:pPr>
            <a:r>
              <a:rPr lang="en-US" dirty="0">
                <a:latin typeface="+mn-lt"/>
              </a:rPr>
              <a:t>2-tailed test for the slope coefficient:</a:t>
            </a:r>
          </a:p>
          <a:p>
            <a:pPr marL="285750" indent="-28575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/>
            </a:pPr>
            <a:endParaRPr lang="en-US" dirty="0">
              <a:latin typeface="+mn-lt"/>
            </a:endParaRPr>
          </a:p>
          <a:p>
            <a:pPr marL="285750" indent="-28575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/>
            </a:pPr>
            <a:endParaRPr lang="en-US" dirty="0">
              <a:latin typeface="+mn-lt"/>
            </a:endParaRPr>
          </a:p>
          <a:p>
            <a:pPr marL="285750" indent="-28575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/>
            </a:pPr>
            <a:endParaRPr lang="en-US" dirty="0">
              <a:latin typeface="+mn-lt"/>
            </a:endParaRPr>
          </a:p>
          <a:p>
            <a:pPr marL="285750" indent="-28575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/>
            </a:pPr>
            <a:endParaRPr lang="en-US" dirty="0">
              <a:latin typeface="+mn-lt"/>
            </a:endParaRPr>
          </a:p>
          <a:p>
            <a:pPr marL="285750" indent="-28575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/>
            </a:pPr>
            <a:endParaRPr lang="en-US" dirty="0">
              <a:latin typeface="+mn-lt"/>
            </a:endParaRPr>
          </a:p>
          <a:p>
            <a:pPr marL="285750" indent="-285750">
              <a:spcBef>
                <a:spcPts val="1200"/>
              </a:spcBef>
              <a:spcAft>
                <a:spcPts val="1800"/>
              </a:spcAft>
              <a:buClr>
                <a:schemeClr val="tx1"/>
              </a:buClr>
              <a:buFont typeface="Wingdings" panose="05000000000000000000" pitchFamily="2" charset="2"/>
              <a:buChar char="n"/>
              <a:defRPr/>
            </a:pPr>
            <a:r>
              <a:rPr lang="en-US" dirty="0">
                <a:latin typeface="+mn-lt"/>
              </a:rPr>
              <a:t>This tests help us answer the following questions:</a:t>
            </a:r>
          </a:p>
          <a:p>
            <a:pPr marL="284163"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dirty="0">
                <a:latin typeface="+mn-lt"/>
              </a:rPr>
              <a:t>“Is there a </a:t>
            </a:r>
            <a:r>
              <a:rPr lang="en-US" u="sng" dirty="0">
                <a:latin typeface="+mn-lt"/>
              </a:rPr>
              <a:t>linear</a:t>
            </a:r>
            <a:r>
              <a:rPr lang="en-US" dirty="0">
                <a:latin typeface="+mn-lt"/>
              </a:rPr>
              <a:t> relationship between X and Y?”</a:t>
            </a:r>
          </a:p>
          <a:p>
            <a:pPr marL="284163"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dirty="0">
                <a:latin typeface="+mn-lt"/>
              </a:rPr>
              <a:t>“Does X help linearly explain Y?”</a:t>
            </a:r>
          </a:p>
          <a:p>
            <a:pPr marL="284163"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dirty="0">
                <a:latin typeface="+mn-lt"/>
              </a:rPr>
              <a:t>“Is X a good linear predictor of Y?”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1687" y="2028532"/>
            <a:ext cx="2195472" cy="1488043"/>
            <a:chOff x="6491186" y="1697157"/>
            <a:chExt cx="2348014" cy="1488043"/>
          </a:xfrm>
        </p:grpSpPr>
        <p:sp>
          <p:nvSpPr>
            <p:cNvPr id="12" name="Line 4"/>
            <p:cNvSpPr>
              <a:spLocks noChangeShapeType="1"/>
            </p:cNvSpPr>
            <p:nvPr/>
          </p:nvSpPr>
          <p:spPr bwMode="auto">
            <a:xfrm flipV="1">
              <a:off x="6491186" y="1697157"/>
              <a:ext cx="0" cy="1385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6491186" y="3082680"/>
              <a:ext cx="14600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7956988" y="2955275"/>
              <a:ext cx="236764" cy="229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x</a:t>
              </a: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flipV="1">
              <a:off x="6491186" y="2079370"/>
              <a:ext cx="1302204" cy="716650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7359322" y="1744934"/>
              <a:ext cx="147987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 dirty="0">
                  <a:solidFill>
                    <a:srgbClr val="C00000"/>
                  </a:solidFill>
                  <a:latin typeface="+mn-lt"/>
                </a:rPr>
                <a:t>ŷ = b</a:t>
              </a:r>
              <a:r>
                <a:rPr lang="en-US" altLang="en-US" sz="1600" b="1" baseline="-25000" dirty="0">
                  <a:solidFill>
                    <a:srgbClr val="C00000"/>
                  </a:solidFill>
                  <a:latin typeface="+mn-lt"/>
                </a:rPr>
                <a:t>0</a:t>
              </a:r>
              <a:r>
                <a:rPr lang="en-US" altLang="en-US" sz="1600" b="1" dirty="0">
                  <a:solidFill>
                    <a:srgbClr val="C00000"/>
                  </a:solidFill>
                  <a:latin typeface="+mn-lt"/>
                </a:rPr>
                <a:t> +  </a:t>
              </a:r>
              <a:r>
                <a:rPr lang="en-US" altLang="en-US" sz="1600" b="1" dirty="0">
                  <a:solidFill>
                    <a:srgbClr val="00B0F0"/>
                  </a:solidFill>
                  <a:latin typeface="+mn-lt"/>
                </a:rPr>
                <a:t>b</a:t>
              </a:r>
              <a:r>
                <a:rPr lang="en-US" altLang="en-US" sz="1600" b="1" baseline="-25000" dirty="0">
                  <a:solidFill>
                    <a:srgbClr val="00B0F0"/>
                  </a:solidFill>
                  <a:latin typeface="+mn-lt"/>
                </a:rPr>
                <a:t>1</a:t>
              </a:r>
              <a:r>
                <a:rPr lang="en-US" altLang="en-US" sz="1600" b="1" dirty="0">
                  <a:solidFill>
                    <a:srgbClr val="C00000"/>
                  </a:solidFill>
                  <a:latin typeface="+mn-lt"/>
                </a:rPr>
                <a:t> x</a:t>
              </a:r>
              <a:endParaRPr lang="el-GR" altLang="en-US" sz="1600" b="1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7043636" y="2509360"/>
              <a:ext cx="3946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7280401" y="2366030"/>
              <a:ext cx="39461" cy="143330"/>
            </a:xfrm>
            <a:custGeom>
              <a:avLst/>
              <a:gdLst>
                <a:gd name="T0" fmla="*/ 0 w 48"/>
                <a:gd name="T1" fmla="*/ 0 h 144"/>
                <a:gd name="T2" fmla="*/ 2147483646 w 48"/>
                <a:gd name="T3" fmla="*/ 2147483646 h 144"/>
                <a:gd name="T4" fmla="*/ 0 w 48"/>
                <a:gd name="T5" fmla="*/ 2147483646 h 144"/>
                <a:gd name="T6" fmla="*/ 0 60000 65536"/>
                <a:gd name="T7" fmla="*/ 0 60000 65536"/>
                <a:gd name="T8" fmla="*/ 0 60000 65536"/>
                <a:gd name="T9" fmla="*/ 0 w 48"/>
                <a:gd name="T10" fmla="*/ 0 h 144"/>
                <a:gd name="T11" fmla="*/ 48 w 4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144">
                  <a:moveTo>
                    <a:pt x="0" y="0"/>
                  </a:moveTo>
                  <a:cubicBezTo>
                    <a:pt x="24" y="36"/>
                    <a:pt x="48" y="72"/>
                    <a:pt x="48" y="96"/>
                  </a:cubicBezTo>
                  <a:cubicBezTo>
                    <a:pt x="48" y="120"/>
                    <a:pt x="24" y="132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7438243" y="2318253"/>
              <a:ext cx="99097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 sz="1400" dirty="0">
                  <a:solidFill>
                    <a:srgbClr val="00B0F0"/>
                  </a:solidFill>
                </a:rPr>
                <a:t>b</a:t>
              </a:r>
              <a:r>
                <a:rPr lang="en-US" altLang="en-US" sz="1400" baseline="-25000" dirty="0">
                  <a:solidFill>
                    <a:srgbClr val="00B0F0"/>
                  </a:solidFill>
                </a:rPr>
                <a:t>1</a:t>
              </a:r>
              <a:r>
                <a:rPr lang="en-US" altLang="en-US" sz="1400" dirty="0">
                  <a:solidFill>
                    <a:srgbClr val="00B0F0"/>
                  </a:solidFill>
                </a:rPr>
                <a:t>=slope</a:t>
              </a:r>
            </a:p>
          </p:txBody>
        </p:sp>
        <p:sp>
          <p:nvSpPr>
            <p:cNvPr id="21" name="Oval 25"/>
            <p:cNvSpPr>
              <a:spLocks noChangeArrowheads="1"/>
            </p:cNvSpPr>
            <p:nvPr/>
          </p:nvSpPr>
          <p:spPr bwMode="auto">
            <a:xfrm>
              <a:off x="6570108" y="2604913"/>
              <a:ext cx="39461" cy="4777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6727951" y="2700466"/>
              <a:ext cx="39461" cy="4777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Oval 27"/>
            <p:cNvSpPr>
              <a:spLocks noChangeArrowheads="1"/>
            </p:cNvSpPr>
            <p:nvPr/>
          </p:nvSpPr>
          <p:spPr bwMode="auto">
            <a:xfrm>
              <a:off x="6727951" y="2557137"/>
              <a:ext cx="39461" cy="4777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" name="Oval 28"/>
            <p:cNvSpPr>
              <a:spLocks noChangeArrowheads="1"/>
            </p:cNvSpPr>
            <p:nvPr/>
          </p:nvSpPr>
          <p:spPr bwMode="auto">
            <a:xfrm>
              <a:off x="6885793" y="2604913"/>
              <a:ext cx="39461" cy="4777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" name="Oval 29"/>
            <p:cNvSpPr>
              <a:spLocks noChangeArrowheads="1"/>
            </p:cNvSpPr>
            <p:nvPr/>
          </p:nvSpPr>
          <p:spPr bwMode="auto">
            <a:xfrm>
              <a:off x="6885793" y="2413807"/>
              <a:ext cx="39461" cy="4777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" name="Oval 30"/>
            <p:cNvSpPr>
              <a:spLocks noChangeArrowheads="1"/>
            </p:cNvSpPr>
            <p:nvPr/>
          </p:nvSpPr>
          <p:spPr bwMode="auto">
            <a:xfrm>
              <a:off x="6846333" y="2509360"/>
              <a:ext cx="39461" cy="4777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" name="Oval 31"/>
            <p:cNvSpPr>
              <a:spLocks noChangeArrowheads="1"/>
            </p:cNvSpPr>
            <p:nvPr/>
          </p:nvSpPr>
          <p:spPr bwMode="auto">
            <a:xfrm>
              <a:off x="7043636" y="2366030"/>
              <a:ext cx="39461" cy="4777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" name="Oval 32"/>
            <p:cNvSpPr>
              <a:spLocks noChangeArrowheads="1"/>
            </p:cNvSpPr>
            <p:nvPr/>
          </p:nvSpPr>
          <p:spPr bwMode="auto">
            <a:xfrm>
              <a:off x="7004176" y="2461583"/>
              <a:ext cx="39461" cy="4777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" name="Oval 33"/>
            <p:cNvSpPr>
              <a:spLocks noChangeArrowheads="1"/>
            </p:cNvSpPr>
            <p:nvPr/>
          </p:nvSpPr>
          <p:spPr bwMode="auto">
            <a:xfrm>
              <a:off x="7162018" y="2270477"/>
              <a:ext cx="39461" cy="4777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" name="Oval 34"/>
            <p:cNvSpPr>
              <a:spLocks noChangeArrowheads="1"/>
            </p:cNvSpPr>
            <p:nvPr/>
          </p:nvSpPr>
          <p:spPr bwMode="auto">
            <a:xfrm>
              <a:off x="7635547" y="2270477"/>
              <a:ext cx="39461" cy="4777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" name="Oval 35"/>
            <p:cNvSpPr>
              <a:spLocks noChangeArrowheads="1"/>
            </p:cNvSpPr>
            <p:nvPr/>
          </p:nvSpPr>
          <p:spPr bwMode="auto">
            <a:xfrm>
              <a:off x="7477704" y="2127147"/>
              <a:ext cx="39461" cy="4777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" name="Oval 36"/>
            <p:cNvSpPr>
              <a:spLocks noChangeArrowheads="1"/>
            </p:cNvSpPr>
            <p:nvPr/>
          </p:nvSpPr>
          <p:spPr bwMode="auto">
            <a:xfrm>
              <a:off x="7477704" y="2270477"/>
              <a:ext cx="39461" cy="4777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" name="Oval 37"/>
            <p:cNvSpPr>
              <a:spLocks noChangeArrowheads="1"/>
            </p:cNvSpPr>
            <p:nvPr/>
          </p:nvSpPr>
          <p:spPr bwMode="auto">
            <a:xfrm>
              <a:off x="7319861" y="2222700"/>
              <a:ext cx="39461" cy="4777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" name="Oval 38"/>
            <p:cNvSpPr>
              <a:spLocks noChangeArrowheads="1"/>
            </p:cNvSpPr>
            <p:nvPr/>
          </p:nvSpPr>
          <p:spPr bwMode="auto">
            <a:xfrm>
              <a:off x="7675008" y="2079370"/>
              <a:ext cx="39461" cy="4777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" name="Oval 39"/>
            <p:cNvSpPr>
              <a:spLocks noChangeArrowheads="1"/>
            </p:cNvSpPr>
            <p:nvPr/>
          </p:nvSpPr>
          <p:spPr bwMode="auto">
            <a:xfrm>
              <a:off x="7517165" y="2174923"/>
              <a:ext cx="39461" cy="4777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" name="Oval 40"/>
            <p:cNvSpPr>
              <a:spLocks noChangeArrowheads="1"/>
            </p:cNvSpPr>
            <p:nvPr/>
          </p:nvSpPr>
          <p:spPr bwMode="auto">
            <a:xfrm>
              <a:off x="7201479" y="2366030"/>
              <a:ext cx="39461" cy="4777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389462" y="2309938"/>
            <a:ext cx="4880842" cy="990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en-US" b="1" dirty="0"/>
              <a:t>H</a:t>
            </a:r>
            <a:r>
              <a:rPr lang="en-US" b="1" baseline="-25000" dirty="0"/>
              <a:t>0</a:t>
            </a:r>
            <a:r>
              <a:rPr lang="en-US" b="1" dirty="0"/>
              <a:t>:   </a:t>
            </a:r>
            <a:r>
              <a:rPr lang="en-US" b="1" i="1" dirty="0">
                <a:latin typeface="Times New Roman" pitchFamily="18" charset="0"/>
              </a:rPr>
              <a:t>β</a:t>
            </a:r>
            <a:r>
              <a:rPr lang="en-US" b="1" i="1" baseline="-25000" dirty="0">
                <a:latin typeface="Times New Roman" pitchFamily="18" charset="0"/>
              </a:rPr>
              <a:t>1 </a:t>
            </a:r>
            <a:r>
              <a:rPr lang="en-US" b="1" i="1" dirty="0">
                <a:latin typeface="Times New Roman" pitchFamily="18" charset="0"/>
              </a:rPr>
              <a:t>= 0   </a:t>
            </a:r>
            <a:r>
              <a:rPr lang="en-US" dirty="0">
                <a:latin typeface="+mn-lt"/>
              </a:rPr>
              <a:t>(X is not a good linear predictor of Y)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/>
              <a:t>H</a:t>
            </a:r>
            <a:r>
              <a:rPr lang="en-US" b="1" baseline="-25000" dirty="0"/>
              <a:t>A</a:t>
            </a:r>
            <a:r>
              <a:rPr lang="en-US" b="1" dirty="0"/>
              <a:t>:   </a:t>
            </a:r>
            <a:r>
              <a:rPr lang="en-US" b="1" i="1" dirty="0">
                <a:latin typeface="Times New Roman" pitchFamily="18" charset="0"/>
              </a:rPr>
              <a:t>β</a:t>
            </a:r>
            <a:r>
              <a:rPr lang="en-US" b="1" i="1" baseline="-25000" dirty="0">
                <a:latin typeface="Times New Roman" pitchFamily="18" charset="0"/>
              </a:rPr>
              <a:t>1</a:t>
            </a:r>
            <a:r>
              <a:rPr lang="en-US" b="1" i="1" dirty="0">
                <a:latin typeface="Times New Roman" pitchFamily="18" charset="0"/>
              </a:rPr>
              <a:t> ≠ 0   </a:t>
            </a:r>
            <a:r>
              <a:rPr lang="en-US" dirty="0">
                <a:latin typeface="+mn-lt"/>
              </a:rPr>
              <a:t>(X is a good linear predictor of Y)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6FEF2-9F3C-49B4-B81B-156D8B20C9D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89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537758" y="1497013"/>
            <a:ext cx="8530042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285750" indent="-28575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/>
            </a:pPr>
            <a:r>
              <a:rPr lang="en-US" dirty="0">
                <a:latin typeface="+mn-lt"/>
              </a:rPr>
              <a:t>2-tailed test for the slope coefficient:</a:t>
            </a:r>
          </a:p>
          <a:p>
            <a:pPr marL="285750" indent="-28575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/>
            </a:pPr>
            <a:endParaRPr lang="en-US" dirty="0">
              <a:latin typeface="+mn-lt"/>
            </a:endParaRPr>
          </a:p>
          <a:p>
            <a:pPr marL="285750" indent="-28575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/>
            </a:pPr>
            <a:endParaRPr lang="en-US" dirty="0">
              <a:latin typeface="+mn-lt"/>
            </a:endParaRPr>
          </a:p>
          <a:p>
            <a:pPr marL="285750" indent="-28575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/>
            </a:pPr>
            <a:endParaRPr lang="en-US" dirty="0">
              <a:latin typeface="+mn-lt"/>
            </a:endParaRPr>
          </a:p>
          <a:p>
            <a:pPr marL="285750" indent="-28575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/>
            </a:pPr>
            <a:endParaRPr lang="en-US" dirty="0">
              <a:latin typeface="+mn-lt"/>
            </a:endParaRPr>
          </a:p>
          <a:p>
            <a:pPr marL="285750" indent="-28575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/>
            </a:pPr>
            <a:endParaRPr lang="en-US" dirty="0">
              <a:latin typeface="+mn-lt"/>
            </a:endParaRPr>
          </a:p>
          <a:p>
            <a:pPr marL="285750" indent="-28575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/>
            </a:pPr>
            <a:r>
              <a:rPr lang="en-US" dirty="0">
                <a:latin typeface="+mn-lt"/>
              </a:rPr>
              <a:t>As a result of this test, we obtain </a:t>
            </a:r>
            <a:r>
              <a:rPr lang="en-US" i="1" dirty="0">
                <a:solidFill>
                  <a:srgbClr val="00B0F0"/>
                </a:solidFill>
                <a:latin typeface="+mn-lt"/>
              </a:rPr>
              <a:t>p</a:t>
            </a:r>
            <a:r>
              <a:rPr lang="en-US" dirty="0">
                <a:solidFill>
                  <a:srgbClr val="00B0F0"/>
                </a:solidFill>
                <a:latin typeface="+mn-lt"/>
              </a:rPr>
              <a:t>-value</a:t>
            </a:r>
            <a:r>
              <a:rPr lang="en-US" dirty="0">
                <a:latin typeface="+mn-lt"/>
              </a:rPr>
              <a:t>.</a:t>
            </a:r>
          </a:p>
          <a:p>
            <a:pPr marL="285750" indent="-28575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/>
            </a:pPr>
            <a:r>
              <a:rPr lang="en-US" dirty="0">
                <a:latin typeface="+mn-lt"/>
              </a:rPr>
              <a:t>Decision rule:   </a:t>
            </a:r>
            <a:r>
              <a:rPr lang="en-US" b="1" dirty="0">
                <a:latin typeface="+mn-lt"/>
              </a:rPr>
              <a:t>Reject Ho if </a:t>
            </a:r>
            <a:r>
              <a:rPr lang="en-US" b="1" i="1" dirty="0">
                <a:latin typeface="+mn-lt"/>
              </a:rPr>
              <a:t>p</a:t>
            </a:r>
            <a:r>
              <a:rPr lang="en-US" b="1" dirty="0">
                <a:latin typeface="+mn-lt"/>
              </a:rPr>
              <a:t>-value &lt; </a:t>
            </a:r>
            <a:r>
              <a:rPr lang="el-GR" b="1" dirty="0">
                <a:latin typeface="+mn-lt"/>
              </a:rPr>
              <a:t>α</a:t>
            </a:r>
            <a:r>
              <a:rPr lang="en-US" b="1" dirty="0">
                <a:latin typeface="+mn-lt"/>
              </a:rPr>
              <a:t>  </a:t>
            </a:r>
            <a:r>
              <a:rPr lang="en-US" dirty="0">
                <a:latin typeface="+mn-lt"/>
              </a:rPr>
              <a:t>(</a:t>
            </a:r>
            <a:r>
              <a:rPr lang="el-GR" dirty="0">
                <a:latin typeface="+mn-lt"/>
              </a:rPr>
              <a:t>α</a:t>
            </a:r>
            <a:r>
              <a:rPr lang="en-US" dirty="0">
                <a:latin typeface="+mn-lt"/>
              </a:rPr>
              <a:t> is predetermined, e.g., 0.05) </a:t>
            </a:r>
          </a:p>
          <a:p>
            <a:pPr marL="285750" indent="-28575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/>
            </a:pPr>
            <a:r>
              <a:rPr lang="en-US" dirty="0">
                <a:latin typeface="+mn-lt"/>
              </a:rPr>
              <a:t>What would it mean if </a:t>
            </a:r>
            <a:r>
              <a:rPr lang="en-US" b="1" i="1" dirty="0">
                <a:latin typeface="+mn-lt"/>
              </a:rPr>
              <a:t>p</a:t>
            </a:r>
            <a:r>
              <a:rPr lang="en-US" b="1" dirty="0">
                <a:latin typeface="+mn-lt"/>
              </a:rPr>
              <a:t>-value &lt; </a:t>
            </a:r>
            <a:r>
              <a:rPr lang="el-GR" b="1" dirty="0">
                <a:latin typeface="+mn-lt"/>
              </a:rPr>
              <a:t>α</a:t>
            </a:r>
            <a:r>
              <a:rPr lang="en-US" dirty="0">
                <a:latin typeface="+mn-lt"/>
              </a:rPr>
              <a:t>?  Yes, we have sample evidence that X is a good linear predictor of Y (or, that yes, there is a </a:t>
            </a:r>
            <a:r>
              <a:rPr lang="en-US" i="1" dirty="0">
                <a:latin typeface="+mn-lt"/>
              </a:rPr>
              <a:t>linear</a:t>
            </a:r>
            <a:r>
              <a:rPr lang="en-US" dirty="0">
                <a:latin typeface="+mn-lt"/>
              </a:rPr>
              <a:t> relationship between X and Y).</a:t>
            </a:r>
          </a:p>
          <a:p>
            <a:pPr marL="285750" lvl="0" indent="-285750">
              <a:spcBef>
                <a:spcPct val="50000"/>
              </a:spcBef>
              <a:buClr>
                <a:prstClr val="black"/>
              </a:buClr>
              <a:buFont typeface="Wingdings" panose="05000000000000000000" pitchFamily="2" charset="2"/>
              <a:buChar char="n"/>
              <a:defRPr/>
            </a:pPr>
            <a:r>
              <a:rPr lang="en-US" dirty="0">
                <a:latin typeface="+mn-lt"/>
              </a:rPr>
              <a:t>What would it mean if </a:t>
            </a:r>
            <a:r>
              <a:rPr lang="en-US" b="1" i="1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-value &gt; </a:t>
            </a:r>
            <a:r>
              <a:rPr lang="el-GR" b="1" dirty="0">
                <a:solidFill>
                  <a:prstClr val="black"/>
                </a:solidFill>
                <a:latin typeface="Calibri" panose="020F0502020204030204"/>
              </a:rPr>
              <a:t>α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?  No, we 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don’t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have evidence that X is a good linear predictor of Y (or, we have no evidence of a 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linear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relationship between X and Y).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687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Hypothesis testing for regression coefficients</a:t>
            </a:r>
            <a:endParaRPr lang="en-US" altLang="en-US" sz="2400" b="1" dirty="0"/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304360" y="2309346"/>
            <a:ext cx="4867840" cy="990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en-US" b="1" dirty="0"/>
              <a:t>H</a:t>
            </a:r>
            <a:r>
              <a:rPr lang="en-US" b="1" baseline="-25000" dirty="0"/>
              <a:t>0</a:t>
            </a:r>
            <a:r>
              <a:rPr lang="en-US" b="1" dirty="0"/>
              <a:t>:   </a:t>
            </a:r>
            <a:r>
              <a:rPr lang="en-US" b="1" i="1" dirty="0">
                <a:latin typeface="Times New Roman" pitchFamily="18" charset="0"/>
              </a:rPr>
              <a:t>β</a:t>
            </a:r>
            <a:r>
              <a:rPr lang="en-US" b="1" i="1" baseline="-25000" dirty="0">
                <a:latin typeface="Times New Roman" pitchFamily="18" charset="0"/>
              </a:rPr>
              <a:t>1 </a:t>
            </a:r>
            <a:r>
              <a:rPr lang="en-US" b="1" i="1" dirty="0">
                <a:latin typeface="Times New Roman" pitchFamily="18" charset="0"/>
              </a:rPr>
              <a:t>= 0   </a:t>
            </a:r>
            <a:r>
              <a:rPr lang="en-US" dirty="0">
                <a:latin typeface="+mn-lt"/>
              </a:rPr>
              <a:t>(X is not a good linear predictor of Y)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/>
              <a:t>H</a:t>
            </a:r>
            <a:r>
              <a:rPr lang="en-US" b="1" baseline="-25000" dirty="0"/>
              <a:t>A</a:t>
            </a:r>
            <a:r>
              <a:rPr lang="en-US" b="1" dirty="0"/>
              <a:t>:   </a:t>
            </a:r>
            <a:r>
              <a:rPr lang="en-US" b="1" i="1" dirty="0">
                <a:latin typeface="Times New Roman" pitchFamily="18" charset="0"/>
              </a:rPr>
              <a:t>β</a:t>
            </a:r>
            <a:r>
              <a:rPr lang="en-US" b="1" i="1" baseline="-25000" dirty="0">
                <a:latin typeface="Times New Roman" pitchFamily="18" charset="0"/>
              </a:rPr>
              <a:t>1</a:t>
            </a:r>
            <a:r>
              <a:rPr lang="en-US" b="1" i="1" dirty="0">
                <a:latin typeface="Times New Roman" pitchFamily="18" charset="0"/>
              </a:rPr>
              <a:t> ≠ 0   </a:t>
            </a:r>
            <a:r>
              <a:rPr lang="en-US" dirty="0">
                <a:latin typeface="+mn-lt"/>
              </a:rPr>
              <a:t>(X is a good linear predictor of Y)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53200" y="2389147"/>
            <a:ext cx="2119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Null hypothesis</a:t>
            </a:r>
          </a:p>
          <a:p>
            <a:endParaRPr lang="en-US" sz="1600" dirty="0">
              <a:solidFill>
                <a:srgbClr val="FF0000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+mn-lt"/>
              </a:rPr>
              <a:t>Alternative hypothesis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6FEF2-9F3C-49B4-B81B-156D8B20C9D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64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687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Hypothesis testing for regression coefficients</a:t>
            </a:r>
            <a:endParaRPr lang="en-US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9050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look at our past example.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6FEF2-9F3C-49B4-B81B-156D8B20C9D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87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643296" y="1649696"/>
            <a:ext cx="4267200" cy="381000"/>
          </a:xfrm>
        </p:spPr>
        <p:txBody>
          <a:bodyPr rtlCol="0"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sz="2000" dirty="0">
                <a:latin typeface="Arial" panose="020B0604020202020204" pitchFamily="34" charset="0"/>
              </a:rPr>
              <a:t>Recall Lecture 05 (OLS regression).</a:t>
            </a:r>
          </a:p>
          <a:p>
            <a:pPr marL="0" indent="0" eaLnBrk="1" hangingPunct="1">
              <a:buNone/>
              <a:defRPr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sz="2000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  <a:defRPr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687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Hypothesis testing for regression coefficients</a:t>
            </a:r>
            <a:endParaRPr lang="en-US" altLang="en-US" sz="2400" b="1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88258" y="3276600"/>
            <a:ext cx="8458200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Housing prices.  See Excel file </a:t>
            </a:r>
            <a:r>
              <a:rPr lang="en-US" b="1" dirty="0">
                <a:solidFill>
                  <a:srgbClr val="009900"/>
                </a:solidFill>
              </a:rPr>
              <a:t>Housing Data 148.xlsx</a:t>
            </a:r>
          </a:p>
          <a:p>
            <a:pPr>
              <a:spcBef>
                <a:spcPct val="50000"/>
              </a:spcBef>
            </a:pPr>
            <a:endParaRPr lang="en-US" b="1" dirty="0">
              <a:solidFill>
                <a:srgbClr val="0099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9900"/>
                </a:solidFill>
              </a:rPr>
              <a:t>Y</a:t>
            </a:r>
            <a:r>
              <a:rPr lang="en-US" b="1" dirty="0"/>
              <a:t>  </a:t>
            </a:r>
            <a:r>
              <a:rPr lang="en-US" dirty="0">
                <a:solidFill>
                  <a:srgbClr val="009900"/>
                </a:solidFill>
              </a:rPr>
              <a:t>= Selling prices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C0066"/>
                </a:solidFill>
              </a:rPr>
              <a:t>X</a:t>
            </a:r>
            <a:r>
              <a:rPr lang="en-US" b="1" baseline="-25000" dirty="0">
                <a:solidFill>
                  <a:srgbClr val="CC0066"/>
                </a:solidFill>
              </a:rPr>
              <a:t>1</a:t>
            </a:r>
            <a:r>
              <a:rPr lang="en-US" dirty="0"/>
              <a:t> = Square footage 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C0066"/>
                </a:solidFill>
              </a:rPr>
              <a:t>X</a:t>
            </a:r>
            <a:r>
              <a:rPr lang="en-US" b="1" baseline="-25000" dirty="0">
                <a:solidFill>
                  <a:srgbClr val="CC0066"/>
                </a:solidFill>
              </a:rPr>
              <a:t>2</a:t>
            </a:r>
            <a:r>
              <a:rPr lang="en-US" dirty="0"/>
              <a:t> = Number of bedrooms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C0066"/>
                </a:solidFill>
              </a:rPr>
              <a:t>X</a:t>
            </a:r>
            <a:r>
              <a:rPr lang="en-US" b="1" baseline="-25000" dirty="0">
                <a:solidFill>
                  <a:srgbClr val="CC0066"/>
                </a:solidFill>
              </a:rPr>
              <a:t>3</a:t>
            </a:r>
            <a:r>
              <a:rPr lang="en-US" dirty="0"/>
              <a:t> = Number of baths</a:t>
            </a: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730203" y="2485004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6FEF2-9F3C-49B4-B81B-156D8B20C9D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12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r>
              <a:rPr lang="en-US" altLang="en-US" sz="2400" b="1" dirty="0">
                <a:latin typeface="Arial" panose="020B0604020202020204" pitchFamily="34" charset="0"/>
              </a:rPr>
              <a:t>Hypothesis testing for regression coefficients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8050" y="1600200"/>
            <a:ext cx="68195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Regression equation </a:t>
            </a:r>
            <a:r>
              <a:rPr lang="en-US" dirty="0"/>
              <a:t>for home selling price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Predicted selling price ($) =  50,024</a:t>
            </a:r>
          </a:p>
          <a:p>
            <a:endParaRPr lang="en-US" b="1" dirty="0"/>
          </a:p>
          <a:p>
            <a:r>
              <a:rPr lang="en-US" b="1" dirty="0"/>
              <a:t>	</a:t>
            </a:r>
          </a:p>
          <a:p>
            <a:r>
              <a:rPr lang="en-US" b="1" dirty="0"/>
              <a:t>		               </a:t>
            </a:r>
            <a:r>
              <a:rPr lang="en-US" b="1" dirty="0">
                <a:sym typeface="Wingdings 2" panose="05020102010507070707" pitchFamily="18" charset="2"/>
              </a:rPr>
              <a:t></a:t>
            </a:r>
            <a:r>
              <a:rPr lang="en-US" b="1" dirty="0"/>
              <a:t>   47.6   *  Square Feet</a:t>
            </a:r>
          </a:p>
          <a:p>
            <a:endParaRPr lang="en-US" b="1" dirty="0"/>
          </a:p>
          <a:p>
            <a:r>
              <a:rPr lang="en-US" b="1" dirty="0"/>
              <a:t>			    </a:t>
            </a:r>
          </a:p>
          <a:p>
            <a:r>
              <a:rPr lang="en-US" b="1" dirty="0"/>
              <a:t>			    ―  136.5 *  </a:t>
            </a:r>
            <a:r>
              <a:rPr lang="en-US" b="1" dirty="0" err="1"/>
              <a:t>Num</a:t>
            </a:r>
            <a:r>
              <a:rPr lang="en-US" b="1" dirty="0"/>
              <a:t> Bedrooms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			    ―  75.8   *  </a:t>
            </a:r>
            <a:r>
              <a:rPr lang="en-US" b="1" dirty="0" err="1"/>
              <a:t>Num</a:t>
            </a:r>
            <a:r>
              <a:rPr lang="en-US" b="1" dirty="0"/>
              <a:t> Bathrooms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5"/>
          <a:stretch/>
        </p:blipFill>
        <p:spPr>
          <a:xfrm>
            <a:off x="7878664" y="3114983"/>
            <a:ext cx="796925" cy="8225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4" r="24850"/>
          <a:stretch/>
        </p:blipFill>
        <p:spPr>
          <a:xfrm>
            <a:off x="7934225" y="4123838"/>
            <a:ext cx="685801" cy="7615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2"/>
          <a:stretch/>
        </p:blipFill>
        <p:spPr>
          <a:xfrm>
            <a:off x="7944544" y="5071697"/>
            <a:ext cx="665162" cy="7966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6FEF2-9F3C-49B4-B81B-156D8B20C9D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85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Hypothesis testing for regression coefficients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50" y="2362200"/>
            <a:ext cx="7660650" cy="3234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8050" y="1600200"/>
            <a:ext cx="54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Multiple regression: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6FEF2-9F3C-49B4-B81B-156D8B20C9D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4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Hypothesis testing for regression coefficients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8050" y="1600200"/>
            <a:ext cx="54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Multiple regression: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61" y="2336278"/>
            <a:ext cx="7677324" cy="324179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 bwMode="auto">
          <a:xfrm>
            <a:off x="4495800" y="4155979"/>
            <a:ext cx="1905000" cy="153920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22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19600" y="5707915"/>
            <a:ext cx="2609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9900"/>
                </a:solidFill>
                <a:latin typeface="+mn-lt"/>
              </a:rPr>
              <a:t>Which of the 3 explanatory variables are good linear predictors of selling price?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6FEF2-9F3C-49B4-B81B-156D8B20C9D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7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51510"/>
            <a:ext cx="8334375" cy="51874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Recall: Examples of </a:t>
            </a:r>
            <a:r>
              <a:rPr lang="en-US" sz="3600" b="1" dirty="0">
                <a:latin typeface="Arial" panose="020B0604020202020204" pitchFamily="34" charset="0"/>
              </a:rPr>
              <a:t>no linear relationship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3505200" y="1419658"/>
            <a:ext cx="5453062" cy="50934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0" y="25908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positive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76582" y="492644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negative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05600" y="1621928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Quadratic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(but not linear)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705600" y="6492875"/>
            <a:ext cx="2057400" cy="365125"/>
          </a:xfrm>
        </p:spPr>
        <p:txBody>
          <a:bodyPr/>
          <a:lstStyle/>
          <a:p>
            <a:pPr>
              <a:defRPr/>
            </a:pPr>
            <a:fld id="{97C6FEF2-9F3C-49B4-B81B-156D8B20C9D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4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1. Examples of no linear relationship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1613239"/>
            <a:ext cx="4953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 2" panose="05020102010507070707" pitchFamily="18" charset="2"/>
              </a:rPr>
              <a:t> </a:t>
            </a:r>
            <a:r>
              <a:rPr lang="en-US" dirty="0"/>
              <a:t>What do these examples have in common?</a:t>
            </a:r>
          </a:p>
          <a:p>
            <a:endParaRPr lang="en-US" dirty="0"/>
          </a:p>
          <a:p>
            <a:r>
              <a:rPr lang="en-US" sz="1600" dirty="0"/>
              <a:t>   The </a:t>
            </a:r>
            <a:r>
              <a:rPr lang="en-US" sz="1600" b="1" dirty="0"/>
              <a:t>linear regression line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slope ≈ 0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86" y="1659805"/>
            <a:ext cx="3961724" cy="374511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99435" y="1827719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Quadratic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(not linear)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91000" y="3282349"/>
            <a:ext cx="4953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ym typeface="Wingdings 2" panose="05020102010507070707" pitchFamily="18" charset="2"/>
              </a:rPr>
              <a:t>  </a:t>
            </a:r>
            <a:r>
              <a:rPr lang="en-US" sz="1600" dirty="0"/>
              <a:t>What does this mean?</a:t>
            </a:r>
          </a:p>
          <a:p>
            <a:endParaRPr lang="en-US" sz="1600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Slope = 0 </a:t>
            </a:r>
            <a:r>
              <a:rPr lang="en-US" dirty="0"/>
              <a:t>means that X does not explain Y (in a </a:t>
            </a:r>
            <a:r>
              <a:rPr lang="en-US" dirty="0">
                <a:solidFill>
                  <a:srgbClr val="009900"/>
                </a:solidFill>
              </a:rPr>
              <a:t>linear</a:t>
            </a:r>
            <a:r>
              <a:rPr lang="en-US" dirty="0"/>
              <a:t> way).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rgbClr val="990099"/>
                </a:solidFill>
              </a:rPr>
              <a:t>Slope ≠ 0 </a:t>
            </a:r>
            <a:r>
              <a:rPr lang="en-US" dirty="0"/>
              <a:t>means that X explains Y well (in a </a:t>
            </a:r>
            <a:r>
              <a:rPr lang="en-US" dirty="0">
                <a:solidFill>
                  <a:srgbClr val="009900"/>
                </a:solidFill>
              </a:rPr>
              <a:t>linear</a:t>
            </a:r>
            <a:r>
              <a:rPr lang="en-US" dirty="0"/>
              <a:t> way).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22679" y="5388736"/>
            <a:ext cx="4953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Therefore, to show that X explains Y well (in a linear way), we need to show that the slope ≠ 0.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6FEF2-9F3C-49B4-B81B-156D8B20C9D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6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687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Hypothesis testing for regression coefficients</a:t>
            </a:r>
            <a:endParaRPr lang="en-US" altLang="en-US" sz="2400" b="1" dirty="0"/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 flipV="1">
            <a:off x="2971800" y="2535238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2971800" y="4745038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802313" y="454183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560638" y="2405063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y</a:t>
            </a: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V="1">
            <a:off x="2971800" y="3144838"/>
            <a:ext cx="2514600" cy="1143000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648200" y="26114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C00000"/>
                </a:solidFill>
                <a:latin typeface="+mn-lt"/>
              </a:rPr>
              <a:t>ŷ = b</a:t>
            </a:r>
            <a:r>
              <a:rPr lang="en-US" altLang="en-US" sz="2400" b="1" baseline="-25000" dirty="0">
                <a:solidFill>
                  <a:srgbClr val="C00000"/>
                </a:solidFill>
                <a:latin typeface="+mn-lt"/>
              </a:rPr>
              <a:t>0</a:t>
            </a:r>
            <a:r>
              <a:rPr lang="en-US" altLang="en-US" sz="2400" b="1" dirty="0">
                <a:solidFill>
                  <a:srgbClr val="C00000"/>
                </a:solidFill>
                <a:latin typeface="+mn-lt"/>
              </a:rPr>
              <a:t> +  b</a:t>
            </a:r>
            <a:r>
              <a:rPr lang="en-US" altLang="en-US" sz="2400" b="1" baseline="-25000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altLang="en-US" sz="2400" b="1" dirty="0">
                <a:solidFill>
                  <a:srgbClr val="C00000"/>
                </a:solidFill>
                <a:latin typeface="+mn-lt"/>
              </a:rPr>
              <a:t> x</a:t>
            </a:r>
            <a:endParaRPr lang="el-GR" altLang="en-US" sz="2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4038600" y="38306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"/>
          <p:cNvSpPr>
            <a:spLocks/>
          </p:cNvSpPr>
          <p:nvPr/>
        </p:nvSpPr>
        <p:spPr bwMode="auto">
          <a:xfrm>
            <a:off x="4495800" y="3602038"/>
            <a:ext cx="76200" cy="228600"/>
          </a:xfrm>
          <a:custGeom>
            <a:avLst/>
            <a:gdLst>
              <a:gd name="T0" fmla="*/ 0 w 48"/>
              <a:gd name="T1" fmla="*/ 0 h 144"/>
              <a:gd name="T2" fmla="*/ 2147483646 w 48"/>
              <a:gd name="T3" fmla="*/ 2147483646 h 144"/>
              <a:gd name="T4" fmla="*/ 0 w 48"/>
              <a:gd name="T5" fmla="*/ 2147483646 h 144"/>
              <a:gd name="T6" fmla="*/ 0 60000 65536"/>
              <a:gd name="T7" fmla="*/ 0 60000 65536"/>
              <a:gd name="T8" fmla="*/ 0 60000 65536"/>
              <a:gd name="T9" fmla="*/ 0 w 48"/>
              <a:gd name="T10" fmla="*/ 0 h 144"/>
              <a:gd name="T11" fmla="*/ 48 w 4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144">
                <a:moveTo>
                  <a:pt x="0" y="0"/>
                </a:moveTo>
                <a:cubicBezTo>
                  <a:pt x="24" y="36"/>
                  <a:pt x="48" y="72"/>
                  <a:pt x="48" y="96"/>
                </a:cubicBezTo>
                <a:cubicBezTo>
                  <a:pt x="48" y="120"/>
                  <a:pt x="24" y="13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4800600" y="3525838"/>
            <a:ext cx="155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400"/>
              <a:t>b</a:t>
            </a:r>
            <a:r>
              <a:rPr lang="en-US" altLang="en-US" sz="2400" baseline="-25000"/>
              <a:t>1</a:t>
            </a:r>
            <a:r>
              <a:rPr lang="en-US" altLang="en-US" sz="2400"/>
              <a:t>=slope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2514600" y="4059238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400"/>
              <a:t>b</a:t>
            </a:r>
            <a:r>
              <a:rPr lang="en-US" altLang="en-US" sz="2400" baseline="-25000"/>
              <a:t>0</a:t>
            </a: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403225" y="1468438"/>
            <a:ext cx="82931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sz="2000" b="1" dirty="0">
                <a:solidFill>
                  <a:srgbClr val="009900"/>
                </a:solidFill>
                <a:latin typeface="+mn-lt"/>
              </a:rPr>
              <a:t>We want to know whether X </a:t>
            </a:r>
            <a:r>
              <a:rPr lang="en-US" sz="2000" b="1" dirty="0">
                <a:solidFill>
                  <a:srgbClr val="D60093"/>
                </a:solidFill>
                <a:latin typeface="+mn-lt"/>
              </a:rPr>
              <a:t>significantly</a:t>
            </a:r>
            <a:r>
              <a:rPr lang="en-US" sz="2000" b="1" dirty="0">
                <a:solidFill>
                  <a:srgbClr val="009900"/>
                </a:solidFill>
                <a:latin typeface="+mn-lt"/>
              </a:rPr>
              <a:t> affects Y.</a:t>
            </a:r>
            <a:r>
              <a:rPr lang="en-US" sz="2000" dirty="0">
                <a:latin typeface="+mn-lt"/>
              </a:rPr>
              <a:t> 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+mn-lt"/>
              </a:rPr>
              <a:t>      </a:t>
            </a:r>
            <a:r>
              <a:rPr lang="en-US" sz="2000" u="sng" dirty="0">
                <a:latin typeface="+mn-lt"/>
              </a:rPr>
              <a:t>Recall</a:t>
            </a:r>
            <a:r>
              <a:rPr lang="en-US" sz="2000" dirty="0">
                <a:latin typeface="+mn-lt"/>
              </a:rPr>
              <a:t>: If X is </a:t>
            </a:r>
            <a:r>
              <a:rPr lang="en-US" sz="2000" b="1" dirty="0">
                <a:latin typeface="+mn-lt"/>
              </a:rPr>
              <a:t>linearly associated </a:t>
            </a:r>
            <a:r>
              <a:rPr lang="en-US" sz="2000" dirty="0">
                <a:latin typeface="+mn-lt"/>
              </a:rPr>
              <a:t>with Y, then the </a:t>
            </a:r>
            <a:r>
              <a:rPr lang="en-US" sz="2000" b="1" dirty="0">
                <a:latin typeface="+mn-lt"/>
              </a:rPr>
              <a:t>slope is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i="1" dirty="0">
                <a:latin typeface="+mn-lt"/>
              </a:rPr>
              <a:t>not zero</a:t>
            </a:r>
            <a:r>
              <a:rPr lang="en-US" sz="2000" dirty="0">
                <a:latin typeface="+mn-lt"/>
              </a:rPr>
              <a:t>.</a:t>
            </a:r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3124200" y="39830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3429000" y="41354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3429000" y="39068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3733800" y="39830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3733800" y="36782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3657600" y="38306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" name="Oval 31"/>
          <p:cNvSpPr>
            <a:spLocks noChangeArrowheads="1"/>
          </p:cNvSpPr>
          <p:nvPr/>
        </p:nvSpPr>
        <p:spPr bwMode="auto">
          <a:xfrm>
            <a:off x="4038600" y="36020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" name="Oval 32"/>
          <p:cNvSpPr>
            <a:spLocks noChangeArrowheads="1"/>
          </p:cNvSpPr>
          <p:nvPr/>
        </p:nvSpPr>
        <p:spPr bwMode="auto">
          <a:xfrm>
            <a:off x="3962400" y="37544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4267200" y="34496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" name="Oval 34"/>
          <p:cNvSpPr>
            <a:spLocks noChangeArrowheads="1"/>
          </p:cNvSpPr>
          <p:nvPr/>
        </p:nvSpPr>
        <p:spPr bwMode="auto">
          <a:xfrm>
            <a:off x="5181600" y="34496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" name="Oval 35"/>
          <p:cNvSpPr>
            <a:spLocks noChangeArrowheads="1"/>
          </p:cNvSpPr>
          <p:nvPr/>
        </p:nvSpPr>
        <p:spPr bwMode="auto">
          <a:xfrm>
            <a:off x="4876800" y="32210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" name="Oval 36"/>
          <p:cNvSpPr>
            <a:spLocks noChangeArrowheads="1"/>
          </p:cNvSpPr>
          <p:nvPr/>
        </p:nvSpPr>
        <p:spPr bwMode="auto">
          <a:xfrm>
            <a:off x="4876800" y="34496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6" name="Oval 37"/>
          <p:cNvSpPr>
            <a:spLocks noChangeArrowheads="1"/>
          </p:cNvSpPr>
          <p:nvPr/>
        </p:nvSpPr>
        <p:spPr bwMode="auto">
          <a:xfrm>
            <a:off x="4572000" y="33734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" name="Oval 38"/>
          <p:cNvSpPr>
            <a:spLocks noChangeArrowheads="1"/>
          </p:cNvSpPr>
          <p:nvPr/>
        </p:nvSpPr>
        <p:spPr bwMode="auto">
          <a:xfrm>
            <a:off x="5257800" y="31448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8" name="Oval 39"/>
          <p:cNvSpPr>
            <a:spLocks noChangeArrowheads="1"/>
          </p:cNvSpPr>
          <p:nvPr/>
        </p:nvSpPr>
        <p:spPr bwMode="auto">
          <a:xfrm>
            <a:off x="4953000" y="32972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" name="Oval 40"/>
          <p:cNvSpPr>
            <a:spLocks noChangeArrowheads="1"/>
          </p:cNvSpPr>
          <p:nvPr/>
        </p:nvSpPr>
        <p:spPr bwMode="auto">
          <a:xfrm>
            <a:off x="4343400" y="36020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6FEF2-9F3C-49B4-B81B-156D8B20C9D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8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687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Hypothesis testing for regression coefficients</a:t>
            </a:r>
            <a:endParaRPr lang="en-US" altLang="en-US" sz="2400" b="1" dirty="0"/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 flipV="1">
            <a:off x="2971800" y="2535238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2971800" y="4745038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802313" y="454183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560638" y="2405063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y</a:t>
            </a: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V="1">
            <a:off x="2971800" y="3144838"/>
            <a:ext cx="2514600" cy="1143000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648200" y="26114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C00000"/>
                </a:solidFill>
                <a:latin typeface="+mn-lt"/>
              </a:rPr>
              <a:t>ŷ = b</a:t>
            </a:r>
            <a:r>
              <a:rPr lang="en-US" altLang="en-US" sz="2400" b="1" baseline="-25000" dirty="0">
                <a:solidFill>
                  <a:srgbClr val="C00000"/>
                </a:solidFill>
                <a:latin typeface="+mn-lt"/>
              </a:rPr>
              <a:t>0</a:t>
            </a:r>
            <a:r>
              <a:rPr lang="en-US" altLang="en-US" sz="2400" b="1" dirty="0">
                <a:solidFill>
                  <a:srgbClr val="C00000"/>
                </a:solidFill>
                <a:latin typeface="+mn-lt"/>
              </a:rPr>
              <a:t> +  b</a:t>
            </a:r>
            <a:r>
              <a:rPr lang="en-US" altLang="en-US" sz="2400" b="1" baseline="-25000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altLang="en-US" sz="2400" b="1" dirty="0">
                <a:solidFill>
                  <a:srgbClr val="C00000"/>
                </a:solidFill>
                <a:latin typeface="+mn-lt"/>
              </a:rPr>
              <a:t> x</a:t>
            </a:r>
            <a:endParaRPr lang="el-GR" altLang="en-US" sz="2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4038600" y="38306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"/>
          <p:cNvSpPr>
            <a:spLocks/>
          </p:cNvSpPr>
          <p:nvPr/>
        </p:nvSpPr>
        <p:spPr bwMode="auto">
          <a:xfrm>
            <a:off x="4495800" y="3602038"/>
            <a:ext cx="76200" cy="228600"/>
          </a:xfrm>
          <a:custGeom>
            <a:avLst/>
            <a:gdLst>
              <a:gd name="T0" fmla="*/ 0 w 48"/>
              <a:gd name="T1" fmla="*/ 0 h 144"/>
              <a:gd name="T2" fmla="*/ 2147483646 w 48"/>
              <a:gd name="T3" fmla="*/ 2147483646 h 144"/>
              <a:gd name="T4" fmla="*/ 0 w 48"/>
              <a:gd name="T5" fmla="*/ 2147483646 h 144"/>
              <a:gd name="T6" fmla="*/ 0 60000 65536"/>
              <a:gd name="T7" fmla="*/ 0 60000 65536"/>
              <a:gd name="T8" fmla="*/ 0 60000 65536"/>
              <a:gd name="T9" fmla="*/ 0 w 48"/>
              <a:gd name="T10" fmla="*/ 0 h 144"/>
              <a:gd name="T11" fmla="*/ 48 w 4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144">
                <a:moveTo>
                  <a:pt x="0" y="0"/>
                </a:moveTo>
                <a:cubicBezTo>
                  <a:pt x="24" y="36"/>
                  <a:pt x="48" y="72"/>
                  <a:pt x="48" y="96"/>
                </a:cubicBezTo>
                <a:cubicBezTo>
                  <a:pt x="48" y="120"/>
                  <a:pt x="24" y="13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4800600" y="3525838"/>
            <a:ext cx="155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400"/>
              <a:t>b</a:t>
            </a:r>
            <a:r>
              <a:rPr lang="en-US" altLang="en-US" sz="2400" baseline="-25000"/>
              <a:t>1</a:t>
            </a:r>
            <a:r>
              <a:rPr lang="en-US" altLang="en-US" sz="2400"/>
              <a:t>=slope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2514600" y="4059238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400"/>
              <a:t>b</a:t>
            </a:r>
            <a:r>
              <a:rPr lang="en-US" altLang="en-US" sz="2400" baseline="-25000"/>
              <a:t>0</a:t>
            </a: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403225" y="1468438"/>
            <a:ext cx="82931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sz="2000" b="1" dirty="0">
                <a:solidFill>
                  <a:srgbClr val="009900"/>
                </a:solidFill>
                <a:latin typeface="+mn-lt"/>
              </a:rPr>
              <a:t>We want to know whether X </a:t>
            </a:r>
            <a:r>
              <a:rPr lang="en-US" sz="2000" b="1" dirty="0">
                <a:solidFill>
                  <a:srgbClr val="D60093"/>
                </a:solidFill>
                <a:latin typeface="+mn-lt"/>
              </a:rPr>
              <a:t>significantly</a:t>
            </a:r>
            <a:r>
              <a:rPr lang="en-US" sz="2000" b="1" dirty="0">
                <a:solidFill>
                  <a:srgbClr val="009900"/>
                </a:solidFill>
                <a:latin typeface="+mn-lt"/>
              </a:rPr>
              <a:t> affects Y.</a:t>
            </a:r>
            <a:r>
              <a:rPr lang="en-US" sz="2000" dirty="0">
                <a:latin typeface="+mn-lt"/>
              </a:rPr>
              <a:t> 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+mn-lt"/>
              </a:rPr>
              <a:t>      </a:t>
            </a:r>
            <a:r>
              <a:rPr lang="en-US" sz="2000" u="sng" dirty="0">
                <a:latin typeface="+mn-lt"/>
              </a:rPr>
              <a:t>Recall</a:t>
            </a:r>
            <a:r>
              <a:rPr lang="en-US" sz="2000" dirty="0">
                <a:latin typeface="+mn-lt"/>
              </a:rPr>
              <a:t>: If X is </a:t>
            </a:r>
            <a:r>
              <a:rPr lang="en-US" sz="2000" b="1" dirty="0">
                <a:latin typeface="+mn-lt"/>
              </a:rPr>
              <a:t>linearly associated </a:t>
            </a:r>
            <a:r>
              <a:rPr lang="en-US" sz="2000" dirty="0">
                <a:latin typeface="+mn-lt"/>
              </a:rPr>
              <a:t>with Y, then the </a:t>
            </a:r>
            <a:r>
              <a:rPr lang="en-US" sz="2000" b="1" dirty="0">
                <a:latin typeface="+mn-lt"/>
              </a:rPr>
              <a:t>slope is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i="1" dirty="0">
                <a:latin typeface="+mn-lt"/>
              </a:rPr>
              <a:t>not zero</a:t>
            </a:r>
            <a:r>
              <a:rPr lang="en-US" sz="2000" dirty="0">
                <a:latin typeface="+mn-lt"/>
              </a:rPr>
              <a:t>.</a:t>
            </a:r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3124200" y="39830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3429000" y="41354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3429000" y="39068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3733800" y="39830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3733800" y="36782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3657600" y="38306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" name="Oval 31"/>
          <p:cNvSpPr>
            <a:spLocks noChangeArrowheads="1"/>
          </p:cNvSpPr>
          <p:nvPr/>
        </p:nvSpPr>
        <p:spPr bwMode="auto">
          <a:xfrm>
            <a:off x="4038600" y="36020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" name="Oval 32"/>
          <p:cNvSpPr>
            <a:spLocks noChangeArrowheads="1"/>
          </p:cNvSpPr>
          <p:nvPr/>
        </p:nvSpPr>
        <p:spPr bwMode="auto">
          <a:xfrm>
            <a:off x="3962400" y="37544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4267200" y="34496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" name="Oval 34"/>
          <p:cNvSpPr>
            <a:spLocks noChangeArrowheads="1"/>
          </p:cNvSpPr>
          <p:nvPr/>
        </p:nvSpPr>
        <p:spPr bwMode="auto">
          <a:xfrm>
            <a:off x="5181600" y="34496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" name="Oval 35"/>
          <p:cNvSpPr>
            <a:spLocks noChangeArrowheads="1"/>
          </p:cNvSpPr>
          <p:nvPr/>
        </p:nvSpPr>
        <p:spPr bwMode="auto">
          <a:xfrm>
            <a:off x="4876800" y="32210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" name="Oval 36"/>
          <p:cNvSpPr>
            <a:spLocks noChangeArrowheads="1"/>
          </p:cNvSpPr>
          <p:nvPr/>
        </p:nvSpPr>
        <p:spPr bwMode="auto">
          <a:xfrm>
            <a:off x="4876800" y="34496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6" name="Oval 37"/>
          <p:cNvSpPr>
            <a:spLocks noChangeArrowheads="1"/>
          </p:cNvSpPr>
          <p:nvPr/>
        </p:nvSpPr>
        <p:spPr bwMode="auto">
          <a:xfrm>
            <a:off x="4572000" y="33734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" name="Oval 38"/>
          <p:cNvSpPr>
            <a:spLocks noChangeArrowheads="1"/>
          </p:cNvSpPr>
          <p:nvPr/>
        </p:nvSpPr>
        <p:spPr bwMode="auto">
          <a:xfrm>
            <a:off x="5257800" y="31448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8" name="Oval 39"/>
          <p:cNvSpPr>
            <a:spLocks noChangeArrowheads="1"/>
          </p:cNvSpPr>
          <p:nvPr/>
        </p:nvSpPr>
        <p:spPr bwMode="auto">
          <a:xfrm>
            <a:off x="4953000" y="32972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" name="Oval 40"/>
          <p:cNvSpPr>
            <a:spLocks noChangeArrowheads="1"/>
          </p:cNvSpPr>
          <p:nvPr/>
        </p:nvSpPr>
        <p:spPr bwMode="auto">
          <a:xfrm>
            <a:off x="4343400" y="36020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" name="Freeform 1"/>
          <p:cNvSpPr/>
          <p:nvPr/>
        </p:nvSpPr>
        <p:spPr>
          <a:xfrm>
            <a:off x="5149049" y="2565647"/>
            <a:ext cx="261151" cy="137866"/>
          </a:xfrm>
          <a:custGeom>
            <a:avLst/>
            <a:gdLst>
              <a:gd name="connsiteX0" fmla="*/ 0 w 275207"/>
              <a:gd name="connsiteY0" fmla="*/ 133165 h 159798"/>
              <a:gd name="connsiteX1" fmla="*/ 150920 w 275207"/>
              <a:gd name="connsiteY1" fmla="*/ 0 h 159798"/>
              <a:gd name="connsiteX2" fmla="*/ 275207 w 275207"/>
              <a:gd name="connsiteY2" fmla="*/ 159798 h 159798"/>
              <a:gd name="connsiteX3" fmla="*/ 275207 w 275207"/>
              <a:gd name="connsiteY3" fmla="*/ 150920 h 15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07" h="159798">
                <a:moveTo>
                  <a:pt x="0" y="133165"/>
                </a:moveTo>
                <a:lnTo>
                  <a:pt x="150920" y="0"/>
                </a:lnTo>
                <a:lnTo>
                  <a:pt x="275207" y="159798"/>
                </a:lnTo>
                <a:lnTo>
                  <a:pt x="275207" y="150920"/>
                </a:ln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5778727" y="2549459"/>
            <a:ext cx="261151" cy="137866"/>
          </a:xfrm>
          <a:custGeom>
            <a:avLst/>
            <a:gdLst>
              <a:gd name="connsiteX0" fmla="*/ 0 w 275207"/>
              <a:gd name="connsiteY0" fmla="*/ 133165 h 159798"/>
              <a:gd name="connsiteX1" fmla="*/ 150920 w 275207"/>
              <a:gd name="connsiteY1" fmla="*/ 0 h 159798"/>
              <a:gd name="connsiteX2" fmla="*/ 275207 w 275207"/>
              <a:gd name="connsiteY2" fmla="*/ 159798 h 159798"/>
              <a:gd name="connsiteX3" fmla="*/ 275207 w 275207"/>
              <a:gd name="connsiteY3" fmla="*/ 150920 h 15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07" h="159798">
                <a:moveTo>
                  <a:pt x="0" y="133165"/>
                </a:moveTo>
                <a:lnTo>
                  <a:pt x="150920" y="0"/>
                </a:lnTo>
                <a:lnTo>
                  <a:pt x="275207" y="159798"/>
                </a:lnTo>
                <a:lnTo>
                  <a:pt x="275207" y="150920"/>
                </a:ln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096000" y="2330450"/>
            <a:ext cx="1752600" cy="257969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410200" y="2281321"/>
            <a:ext cx="2438400" cy="278445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42517" y="2050246"/>
            <a:ext cx="1110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7763"/>
            <a:r>
              <a:rPr lang="en-US" sz="1400" b="1" dirty="0">
                <a:solidFill>
                  <a:srgbClr val="7030A0"/>
                </a:solidFill>
                <a:latin typeface="+mn-lt"/>
              </a:rPr>
              <a:t>Estimated</a:t>
            </a:r>
            <a:r>
              <a:rPr lang="en-US" sz="1400" dirty="0">
                <a:solidFill>
                  <a:srgbClr val="7030A0"/>
                </a:solidFill>
                <a:latin typeface="+mn-lt"/>
              </a:rPr>
              <a:t> coefficients from the </a:t>
            </a:r>
            <a:r>
              <a:rPr lang="en-US" sz="1400" b="1" dirty="0">
                <a:solidFill>
                  <a:srgbClr val="7030A0"/>
                </a:solidFill>
                <a:latin typeface="+mn-lt"/>
              </a:rPr>
              <a:t>sample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6FEF2-9F3C-49B4-B81B-156D8B20C9D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9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687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Hypothesis testing for regression coefficients</a:t>
            </a:r>
            <a:endParaRPr lang="en-US" altLang="en-US" sz="2400" b="1" dirty="0"/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2533650" y="5168900"/>
            <a:ext cx="5848350" cy="990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en-US" b="1" dirty="0"/>
              <a:t>H</a:t>
            </a:r>
            <a:r>
              <a:rPr lang="en-US" b="1" baseline="-25000" dirty="0"/>
              <a:t>0</a:t>
            </a:r>
            <a:r>
              <a:rPr lang="en-US" b="1" dirty="0"/>
              <a:t>:   </a:t>
            </a:r>
            <a:r>
              <a:rPr lang="en-US" b="1" i="1" dirty="0">
                <a:latin typeface="Times New Roman" pitchFamily="18" charset="0"/>
              </a:rPr>
              <a:t>β</a:t>
            </a:r>
            <a:r>
              <a:rPr lang="en-US" b="1" i="1" baseline="-25000" dirty="0">
                <a:latin typeface="Times New Roman" pitchFamily="18" charset="0"/>
              </a:rPr>
              <a:t>1 </a:t>
            </a:r>
            <a:r>
              <a:rPr lang="en-US" b="1" i="1" dirty="0">
                <a:latin typeface="Times New Roman" pitchFamily="18" charset="0"/>
              </a:rPr>
              <a:t>= 0   </a:t>
            </a:r>
            <a:r>
              <a:rPr lang="en-US" dirty="0">
                <a:latin typeface="+mn-lt"/>
              </a:rPr>
              <a:t>(X is not a good linear predictor of Y)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/>
              <a:t>H</a:t>
            </a:r>
            <a:r>
              <a:rPr lang="en-US" b="1" baseline="-25000" dirty="0"/>
              <a:t>A</a:t>
            </a:r>
            <a:r>
              <a:rPr lang="en-US" b="1" dirty="0"/>
              <a:t>:   </a:t>
            </a:r>
            <a:r>
              <a:rPr lang="en-US" b="1" i="1" dirty="0">
                <a:latin typeface="Times New Roman" pitchFamily="18" charset="0"/>
              </a:rPr>
              <a:t>β</a:t>
            </a:r>
            <a:r>
              <a:rPr lang="en-US" b="1" i="1" baseline="-25000" dirty="0">
                <a:latin typeface="Times New Roman" pitchFamily="18" charset="0"/>
              </a:rPr>
              <a:t>1</a:t>
            </a:r>
            <a:r>
              <a:rPr lang="en-US" b="1" i="1" dirty="0">
                <a:latin typeface="Times New Roman" pitchFamily="18" charset="0"/>
              </a:rPr>
              <a:t> ≠ 0   </a:t>
            </a:r>
            <a:r>
              <a:rPr lang="en-US" dirty="0">
                <a:latin typeface="+mn-lt"/>
              </a:rPr>
              <a:t>(X is a good linear predictor of Y)</a:t>
            </a: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 flipV="1">
            <a:off x="2971800" y="2535238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2971800" y="4745038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802313" y="454183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560638" y="2405063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y</a:t>
            </a: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V="1">
            <a:off x="2971800" y="3144838"/>
            <a:ext cx="2514600" cy="1143000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648200" y="26114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C00000"/>
                </a:solidFill>
                <a:latin typeface="+mn-lt"/>
              </a:rPr>
              <a:t>ŷ = b</a:t>
            </a:r>
            <a:r>
              <a:rPr lang="en-US" altLang="en-US" sz="2400" b="1" baseline="-25000" dirty="0">
                <a:solidFill>
                  <a:srgbClr val="C00000"/>
                </a:solidFill>
                <a:latin typeface="+mn-lt"/>
              </a:rPr>
              <a:t>0</a:t>
            </a:r>
            <a:r>
              <a:rPr lang="en-US" altLang="en-US" sz="2400" b="1" dirty="0">
                <a:solidFill>
                  <a:srgbClr val="C00000"/>
                </a:solidFill>
                <a:latin typeface="+mn-lt"/>
              </a:rPr>
              <a:t> +  b</a:t>
            </a:r>
            <a:r>
              <a:rPr lang="en-US" altLang="en-US" sz="2400" b="1" baseline="-25000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altLang="en-US" sz="2400" b="1" dirty="0">
                <a:solidFill>
                  <a:srgbClr val="C00000"/>
                </a:solidFill>
                <a:latin typeface="+mn-lt"/>
              </a:rPr>
              <a:t> x</a:t>
            </a:r>
            <a:endParaRPr lang="el-GR" altLang="en-US" sz="2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4038600" y="38306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"/>
          <p:cNvSpPr>
            <a:spLocks/>
          </p:cNvSpPr>
          <p:nvPr/>
        </p:nvSpPr>
        <p:spPr bwMode="auto">
          <a:xfrm>
            <a:off x="4495800" y="3602038"/>
            <a:ext cx="76200" cy="228600"/>
          </a:xfrm>
          <a:custGeom>
            <a:avLst/>
            <a:gdLst>
              <a:gd name="T0" fmla="*/ 0 w 48"/>
              <a:gd name="T1" fmla="*/ 0 h 144"/>
              <a:gd name="T2" fmla="*/ 2147483646 w 48"/>
              <a:gd name="T3" fmla="*/ 2147483646 h 144"/>
              <a:gd name="T4" fmla="*/ 0 w 48"/>
              <a:gd name="T5" fmla="*/ 2147483646 h 144"/>
              <a:gd name="T6" fmla="*/ 0 60000 65536"/>
              <a:gd name="T7" fmla="*/ 0 60000 65536"/>
              <a:gd name="T8" fmla="*/ 0 60000 65536"/>
              <a:gd name="T9" fmla="*/ 0 w 48"/>
              <a:gd name="T10" fmla="*/ 0 h 144"/>
              <a:gd name="T11" fmla="*/ 48 w 4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144">
                <a:moveTo>
                  <a:pt x="0" y="0"/>
                </a:moveTo>
                <a:cubicBezTo>
                  <a:pt x="24" y="36"/>
                  <a:pt x="48" y="72"/>
                  <a:pt x="48" y="96"/>
                </a:cubicBezTo>
                <a:cubicBezTo>
                  <a:pt x="48" y="120"/>
                  <a:pt x="24" y="13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4800600" y="3525838"/>
            <a:ext cx="155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400"/>
              <a:t>b</a:t>
            </a:r>
            <a:r>
              <a:rPr lang="en-US" altLang="en-US" sz="2400" baseline="-25000"/>
              <a:t>1</a:t>
            </a:r>
            <a:r>
              <a:rPr lang="en-US" altLang="en-US" sz="2400"/>
              <a:t>=slope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2514600" y="4059238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400"/>
              <a:t>b</a:t>
            </a:r>
            <a:r>
              <a:rPr lang="en-US" altLang="en-US" sz="2400" baseline="-25000"/>
              <a:t>0</a:t>
            </a: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403225" y="1468438"/>
            <a:ext cx="82931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sz="2000" b="1" dirty="0">
                <a:solidFill>
                  <a:srgbClr val="009900"/>
                </a:solidFill>
                <a:latin typeface="+mn-lt"/>
              </a:rPr>
              <a:t>We want to know whether X </a:t>
            </a:r>
            <a:r>
              <a:rPr lang="en-US" sz="2000" b="1" dirty="0">
                <a:solidFill>
                  <a:srgbClr val="D60093"/>
                </a:solidFill>
                <a:latin typeface="+mn-lt"/>
              </a:rPr>
              <a:t>significantly</a:t>
            </a:r>
            <a:r>
              <a:rPr lang="en-US" sz="2000" b="1" dirty="0">
                <a:solidFill>
                  <a:srgbClr val="009900"/>
                </a:solidFill>
                <a:latin typeface="+mn-lt"/>
              </a:rPr>
              <a:t> affects Y.</a:t>
            </a:r>
            <a:r>
              <a:rPr lang="en-US" sz="2000" dirty="0">
                <a:latin typeface="+mn-lt"/>
              </a:rPr>
              <a:t> 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+mn-lt"/>
              </a:rPr>
              <a:t>      </a:t>
            </a:r>
            <a:r>
              <a:rPr lang="en-US" sz="2000" u="sng" dirty="0">
                <a:latin typeface="+mn-lt"/>
              </a:rPr>
              <a:t>Recall</a:t>
            </a:r>
            <a:r>
              <a:rPr lang="en-US" sz="2000" dirty="0">
                <a:latin typeface="+mn-lt"/>
              </a:rPr>
              <a:t>: If X is </a:t>
            </a:r>
            <a:r>
              <a:rPr lang="en-US" sz="2000" b="1" dirty="0">
                <a:latin typeface="+mn-lt"/>
              </a:rPr>
              <a:t>linearly associated </a:t>
            </a:r>
            <a:r>
              <a:rPr lang="en-US" sz="2000" dirty="0">
                <a:latin typeface="+mn-lt"/>
              </a:rPr>
              <a:t>with Y, then the </a:t>
            </a:r>
            <a:r>
              <a:rPr lang="en-US" sz="2000" b="1" dirty="0">
                <a:latin typeface="+mn-lt"/>
              </a:rPr>
              <a:t>slope is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i="1" dirty="0">
                <a:latin typeface="+mn-lt"/>
              </a:rPr>
              <a:t>not zero</a:t>
            </a:r>
            <a:r>
              <a:rPr lang="en-US" sz="2000" dirty="0">
                <a:latin typeface="+mn-lt"/>
              </a:rPr>
              <a:t>.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403225" y="5203825"/>
            <a:ext cx="1882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285750" indent="-28575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dirty="0">
                <a:latin typeface="+mn-lt"/>
              </a:rPr>
              <a:t>2-tailed test:</a:t>
            </a:r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3124200" y="39830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3429000" y="41354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3429000" y="39068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3733800" y="39830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3733800" y="36782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3657600" y="38306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" name="Oval 31"/>
          <p:cNvSpPr>
            <a:spLocks noChangeArrowheads="1"/>
          </p:cNvSpPr>
          <p:nvPr/>
        </p:nvSpPr>
        <p:spPr bwMode="auto">
          <a:xfrm>
            <a:off x="4038600" y="36020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" name="Oval 32"/>
          <p:cNvSpPr>
            <a:spLocks noChangeArrowheads="1"/>
          </p:cNvSpPr>
          <p:nvPr/>
        </p:nvSpPr>
        <p:spPr bwMode="auto">
          <a:xfrm>
            <a:off x="3962400" y="37544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4267200" y="34496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" name="Oval 34"/>
          <p:cNvSpPr>
            <a:spLocks noChangeArrowheads="1"/>
          </p:cNvSpPr>
          <p:nvPr/>
        </p:nvSpPr>
        <p:spPr bwMode="auto">
          <a:xfrm>
            <a:off x="5181600" y="34496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" name="Oval 35"/>
          <p:cNvSpPr>
            <a:spLocks noChangeArrowheads="1"/>
          </p:cNvSpPr>
          <p:nvPr/>
        </p:nvSpPr>
        <p:spPr bwMode="auto">
          <a:xfrm>
            <a:off x="4876800" y="32210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" name="Oval 36"/>
          <p:cNvSpPr>
            <a:spLocks noChangeArrowheads="1"/>
          </p:cNvSpPr>
          <p:nvPr/>
        </p:nvSpPr>
        <p:spPr bwMode="auto">
          <a:xfrm>
            <a:off x="4876800" y="34496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6" name="Oval 37"/>
          <p:cNvSpPr>
            <a:spLocks noChangeArrowheads="1"/>
          </p:cNvSpPr>
          <p:nvPr/>
        </p:nvSpPr>
        <p:spPr bwMode="auto">
          <a:xfrm>
            <a:off x="4572000" y="33734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" name="Oval 38"/>
          <p:cNvSpPr>
            <a:spLocks noChangeArrowheads="1"/>
          </p:cNvSpPr>
          <p:nvPr/>
        </p:nvSpPr>
        <p:spPr bwMode="auto">
          <a:xfrm>
            <a:off x="5257800" y="31448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8" name="Oval 39"/>
          <p:cNvSpPr>
            <a:spLocks noChangeArrowheads="1"/>
          </p:cNvSpPr>
          <p:nvPr/>
        </p:nvSpPr>
        <p:spPr bwMode="auto">
          <a:xfrm>
            <a:off x="4953000" y="32972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" name="Oval 40"/>
          <p:cNvSpPr>
            <a:spLocks noChangeArrowheads="1"/>
          </p:cNvSpPr>
          <p:nvPr/>
        </p:nvSpPr>
        <p:spPr bwMode="auto">
          <a:xfrm>
            <a:off x="4343400" y="3602038"/>
            <a:ext cx="76200" cy="76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" name="Freeform 1"/>
          <p:cNvSpPr/>
          <p:nvPr/>
        </p:nvSpPr>
        <p:spPr>
          <a:xfrm>
            <a:off x="5149049" y="2565647"/>
            <a:ext cx="261151" cy="137866"/>
          </a:xfrm>
          <a:custGeom>
            <a:avLst/>
            <a:gdLst>
              <a:gd name="connsiteX0" fmla="*/ 0 w 275207"/>
              <a:gd name="connsiteY0" fmla="*/ 133165 h 159798"/>
              <a:gd name="connsiteX1" fmla="*/ 150920 w 275207"/>
              <a:gd name="connsiteY1" fmla="*/ 0 h 159798"/>
              <a:gd name="connsiteX2" fmla="*/ 275207 w 275207"/>
              <a:gd name="connsiteY2" fmla="*/ 159798 h 159798"/>
              <a:gd name="connsiteX3" fmla="*/ 275207 w 275207"/>
              <a:gd name="connsiteY3" fmla="*/ 150920 h 15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07" h="159798">
                <a:moveTo>
                  <a:pt x="0" y="133165"/>
                </a:moveTo>
                <a:lnTo>
                  <a:pt x="150920" y="0"/>
                </a:lnTo>
                <a:lnTo>
                  <a:pt x="275207" y="159798"/>
                </a:lnTo>
                <a:lnTo>
                  <a:pt x="275207" y="150920"/>
                </a:ln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5778727" y="2549459"/>
            <a:ext cx="261151" cy="137866"/>
          </a:xfrm>
          <a:custGeom>
            <a:avLst/>
            <a:gdLst>
              <a:gd name="connsiteX0" fmla="*/ 0 w 275207"/>
              <a:gd name="connsiteY0" fmla="*/ 133165 h 159798"/>
              <a:gd name="connsiteX1" fmla="*/ 150920 w 275207"/>
              <a:gd name="connsiteY1" fmla="*/ 0 h 159798"/>
              <a:gd name="connsiteX2" fmla="*/ 275207 w 275207"/>
              <a:gd name="connsiteY2" fmla="*/ 159798 h 159798"/>
              <a:gd name="connsiteX3" fmla="*/ 275207 w 275207"/>
              <a:gd name="connsiteY3" fmla="*/ 150920 h 15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07" h="159798">
                <a:moveTo>
                  <a:pt x="0" y="133165"/>
                </a:moveTo>
                <a:lnTo>
                  <a:pt x="150920" y="0"/>
                </a:lnTo>
                <a:lnTo>
                  <a:pt x="275207" y="159798"/>
                </a:lnTo>
                <a:lnTo>
                  <a:pt x="275207" y="150920"/>
                </a:ln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096000" y="2330450"/>
            <a:ext cx="1752600" cy="257969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410200" y="2281321"/>
            <a:ext cx="2438400" cy="278445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42517" y="2050246"/>
            <a:ext cx="1110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7763"/>
            <a:r>
              <a:rPr lang="en-US" sz="1400" b="1" dirty="0">
                <a:solidFill>
                  <a:srgbClr val="7030A0"/>
                </a:solidFill>
                <a:latin typeface="+mn-lt"/>
              </a:rPr>
              <a:t>Estimated</a:t>
            </a:r>
            <a:r>
              <a:rPr lang="en-US" sz="1400" dirty="0">
                <a:solidFill>
                  <a:srgbClr val="7030A0"/>
                </a:solidFill>
                <a:latin typeface="+mn-lt"/>
              </a:rPr>
              <a:t> coefficients from the </a:t>
            </a:r>
            <a:r>
              <a:rPr lang="en-US" sz="1400" b="1" dirty="0">
                <a:solidFill>
                  <a:srgbClr val="7030A0"/>
                </a:solidFill>
                <a:latin typeface="+mn-lt"/>
              </a:rPr>
              <a:t>sample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352800" y="6020481"/>
            <a:ext cx="0" cy="367619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6FEF2-9F3C-49B4-B81B-156D8B20C9D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789238" y="6309821"/>
            <a:ext cx="1905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47763">
              <a:lnSpc>
                <a:spcPct val="90000"/>
              </a:lnSpc>
            </a:pPr>
            <a:r>
              <a:rPr lang="en-US" sz="1400" i="1" dirty="0">
                <a:solidFill>
                  <a:srgbClr val="7030A0"/>
                </a:solidFill>
                <a:latin typeface="+mn-lt"/>
              </a:rPr>
              <a:t>True</a:t>
            </a:r>
            <a:r>
              <a:rPr lang="en-US" sz="1400" dirty="0">
                <a:solidFill>
                  <a:srgbClr val="7030A0"/>
                </a:solidFill>
                <a:latin typeface="+mn-lt"/>
              </a:rPr>
              <a:t> slope coefficient from the </a:t>
            </a:r>
            <a:r>
              <a:rPr lang="en-US" sz="1400" b="1" dirty="0">
                <a:solidFill>
                  <a:srgbClr val="7030A0"/>
                </a:solidFill>
                <a:latin typeface="+mn-lt"/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58255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687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Hypothesis testing for regression coefficients</a:t>
            </a:r>
            <a:endParaRPr lang="en-US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9050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the test work?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6FEF2-9F3C-49B4-B81B-156D8B20C9D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9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Example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1410256"/>
            <a:ext cx="701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  <a:latin typeface="+mn-lt"/>
            </a:endParaRP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r = 0.749</a:t>
            </a:r>
            <a:r>
              <a:rPr lang="en-US" dirty="0">
                <a:latin typeface="+mn-lt"/>
              </a:rPr>
              <a:t>		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Simple regression:		       </a:t>
            </a:r>
          </a:p>
          <a:p>
            <a:r>
              <a:rPr lang="en-US" b="1" dirty="0">
                <a:solidFill>
                  <a:srgbClr val="00B050"/>
                </a:solidFill>
                <a:latin typeface="+mn-lt"/>
              </a:rPr>
              <a:t>ŷ = 50527 + 46.991x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R² = 0.5618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/>
          </p:nvPr>
        </p:nvGraphicFramePr>
        <p:xfrm>
          <a:off x="1638300" y="2057400"/>
          <a:ext cx="2794000" cy="227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5"/>
          <a:stretch/>
        </p:blipFill>
        <p:spPr>
          <a:xfrm>
            <a:off x="6476018" y="2012855"/>
            <a:ext cx="2276781" cy="2350053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5715000" y="4953000"/>
            <a:ext cx="2362200" cy="1280656"/>
          </a:xfrm>
          <a:prstGeom prst="wedgeRectCallout">
            <a:avLst>
              <a:gd name="adj1" fmla="val -130003"/>
              <a:gd name="adj2" fmla="val 9586"/>
            </a:avLst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9900"/>
                </a:solidFill>
              </a:rPr>
              <a:t>These coefficients were obtained from one </a:t>
            </a:r>
            <a:r>
              <a:rPr lang="en-US" b="1" dirty="0">
                <a:solidFill>
                  <a:srgbClr val="FF6600"/>
                </a:solidFill>
              </a:rPr>
              <a:t>sample</a:t>
            </a:r>
            <a:r>
              <a:rPr lang="en-US" dirty="0">
                <a:solidFill>
                  <a:srgbClr val="009900"/>
                </a:solidFill>
              </a:rPr>
              <a:t> of 150 homes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410256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square footage           Y = selling price of house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6FEF2-9F3C-49B4-B81B-156D8B20C9D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4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11068</TotalTime>
  <Words>1253</Words>
  <Application>Microsoft Office PowerPoint</Application>
  <PresentationFormat>On-screen Show (4:3)</PresentationFormat>
  <Paragraphs>286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Aharoni</vt:lpstr>
      <vt:lpstr>宋体</vt:lpstr>
      <vt:lpstr>Arial</vt:lpstr>
      <vt:lpstr>Calibri</vt:lpstr>
      <vt:lpstr>Calibri Light</vt:lpstr>
      <vt:lpstr>Times New Roman</vt:lpstr>
      <vt:lpstr>Verdana</vt:lpstr>
      <vt:lpstr>Wingdings</vt:lpstr>
      <vt:lpstr>Wingdings 2</vt:lpstr>
      <vt:lpstr>Office Theme</vt:lpstr>
      <vt:lpstr>MBC 638:  Data Analysis &amp; Decision Making</vt:lpstr>
      <vt:lpstr>Today: Hypothesis testing</vt:lpstr>
      <vt:lpstr>Recall: Examples of no linear relationship</vt:lpstr>
      <vt:lpstr>1. Examples of no linear relationship</vt:lpstr>
      <vt:lpstr>Hypothesis testing for regression coefficients</vt:lpstr>
      <vt:lpstr>Hypothesis testing for regression coefficients</vt:lpstr>
      <vt:lpstr>Hypothesis testing for regression coefficients</vt:lpstr>
      <vt:lpstr>Hypothesis testing for regression coefficients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Hypothesis testing for regression coefficients</vt:lpstr>
      <vt:lpstr>Hypothesis testing for regression coefficients</vt:lpstr>
      <vt:lpstr>Hypothesis testing for regression coefficients</vt:lpstr>
      <vt:lpstr>Hypothesis testing for regression coefficients</vt:lpstr>
      <vt:lpstr>Hypothesis testing for regression coefficients</vt:lpstr>
      <vt:lpstr>Hypothesis testing for regression coefficients</vt:lpstr>
      <vt:lpstr>Hypothesis testing for regression coefficients</vt:lpstr>
      <vt:lpstr>Hypothesis testing for regression coefficients</vt:lpstr>
    </vt:vector>
  </TitlesOfParts>
  <Company>Whitman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MAS261: Introduction to Statistics for Management</dc:title>
  <dc:creator>Anna Chernobai</dc:creator>
  <cp:lastModifiedBy>Pan Chen</cp:lastModifiedBy>
  <cp:revision>371</cp:revision>
  <dcterms:created xsi:type="dcterms:W3CDTF">2006-08-20T01:32:20Z</dcterms:created>
  <dcterms:modified xsi:type="dcterms:W3CDTF">2017-11-28T02:26:54Z</dcterms:modified>
</cp:coreProperties>
</file>