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</p:sldMasterIdLst>
  <p:notesMasterIdLst>
    <p:notesMasterId r:id="rId47"/>
  </p:notesMasterIdLst>
  <p:sldIdLst>
    <p:sldId id="377" r:id="rId2"/>
    <p:sldId id="258" r:id="rId3"/>
    <p:sldId id="356" r:id="rId4"/>
    <p:sldId id="378" r:id="rId5"/>
    <p:sldId id="355" r:id="rId6"/>
    <p:sldId id="365" r:id="rId7"/>
    <p:sldId id="379" r:id="rId8"/>
    <p:sldId id="298" r:id="rId9"/>
    <p:sldId id="299" r:id="rId10"/>
    <p:sldId id="317" r:id="rId11"/>
    <p:sldId id="300" r:id="rId12"/>
    <p:sldId id="302" r:id="rId13"/>
    <p:sldId id="305" r:id="rId14"/>
    <p:sldId id="363" r:id="rId15"/>
    <p:sldId id="399" r:id="rId16"/>
    <p:sldId id="397" r:id="rId17"/>
    <p:sldId id="398" r:id="rId18"/>
    <p:sldId id="401" r:id="rId19"/>
    <p:sldId id="400" r:id="rId20"/>
    <p:sldId id="308" r:id="rId21"/>
    <p:sldId id="309" r:id="rId22"/>
    <p:sldId id="402" r:id="rId23"/>
    <p:sldId id="380" r:id="rId24"/>
    <p:sldId id="403" r:id="rId25"/>
    <p:sldId id="406" r:id="rId26"/>
    <p:sldId id="405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04" r:id="rId40"/>
    <p:sldId id="419" r:id="rId41"/>
    <p:sldId id="381" r:id="rId42"/>
    <p:sldId id="394" r:id="rId43"/>
    <p:sldId id="395" r:id="rId44"/>
    <p:sldId id="396" r:id="rId45"/>
    <p:sldId id="311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990099"/>
    <a:srgbClr val="FF0000"/>
    <a:srgbClr val="3333CC"/>
    <a:srgbClr val="009900"/>
    <a:srgbClr val="FF66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42" autoAdjust="0"/>
    <p:restoredTop sz="78693" autoAdjust="0"/>
  </p:normalViewPr>
  <p:slideViewPr>
    <p:cSldViewPr>
      <p:cViewPr varScale="1">
        <p:scale>
          <a:sx n="80" d="100"/>
          <a:sy n="80" d="100"/>
        </p:scale>
        <p:origin x="765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NNA'S%20FILES\ANYA%20TEACHING\SYRACUSE\MBC%20638%20-%20Data%20Analysis%20&amp;%20Decision%20Making\AWZ%20book%20resources\Problem%20Solutions\Chapter%2003\S03_0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hared.ad.syr.edu\drive\WHIT\Chernobai%20Research\ANNA%20BACKUPS\ANYA%20TEACHING\SYRACUSE\MBC%20638%20-%20Data%20Analysis%20&amp;%20Decision%20Making\2012%20Fall\Lecture%20Notes\Lecture%2004%20-%20Correlation,%20regression\Advertising%20&amp;%20sa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1889142146705346"/>
          <c:y val="3.9118715929739555E-2"/>
          <c:w val="0.78219827784684814"/>
          <c:h val="0.71653543307086609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Data!$J$1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Data!$I$2:$I$6</c:f>
              <c:strCache>
                <c:ptCount val="5"/>
                <c:pt idx="0">
                  <c:v>Strongly disagree</c:v>
                </c:pt>
                <c:pt idx="1">
                  <c:v>Disagree</c:v>
                </c:pt>
                <c:pt idx="2">
                  <c:v>Neutral</c:v>
                </c:pt>
                <c:pt idx="3">
                  <c:v>Agree</c:v>
                </c:pt>
                <c:pt idx="4">
                  <c:v>Strongly agree</c:v>
                </c:pt>
              </c:strCache>
            </c:strRef>
          </c:cat>
          <c:val>
            <c:numRef>
              <c:f>Data!$J$2:$J$6</c:f>
              <c:numCache>
                <c:formatCode>0.0%</c:formatCode>
                <c:ptCount val="5"/>
                <c:pt idx="0">
                  <c:v>0.17575757575757575</c:v>
                </c:pt>
                <c:pt idx="1">
                  <c:v>0.20606060606060606</c:v>
                </c:pt>
                <c:pt idx="2">
                  <c:v>0.17575757575757575</c:v>
                </c:pt>
                <c:pt idx="3">
                  <c:v>0.2</c:v>
                </c:pt>
                <c:pt idx="4">
                  <c:v>0.24242424242424243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3-4523-9A1A-EC770C326452}"/>
            </c:ext>
          </c:extLst>
        </c:ser>
        <c:ser>
          <c:idx val="1"/>
          <c:order val="1"/>
          <c:tx>
            <c:strRef>
              <c:f>Data!$K$1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Data!$I$2:$I$6</c:f>
              <c:strCache>
                <c:ptCount val="5"/>
                <c:pt idx="0">
                  <c:v>Strongly disagree</c:v>
                </c:pt>
                <c:pt idx="1">
                  <c:v>Disagree</c:v>
                </c:pt>
                <c:pt idx="2">
                  <c:v>Neutral</c:v>
                </c:pt>
                <c:pt idx="3">
                  <c:v>Agree</c:v>
                </c:pt>
                <c:pt idx="4">
                  <c:v>Strongly agree</c:v>
                </c:pt>
              </c:strCache>
            </c:strRef>
          </c:cat>
          <c:val>
            <c:numRef>
              <c:f>Data!$K$2:$K$6</c:f>
              <c:numCache>
                <c:formatCode>0.0%</c:formatCode>
                <c:ptCount val="5"/>
                <c:pt idx="0">
                  <c:v>0.20940170940170941</c:v>
                </c:pt>
                <c:pt idx="1">
                  <c:v>0.21794871794871795</c:v>
                </c:pt>
                <c:pt idx="2">
                  <c:v>0.16666666666666666</c:v>
                </c:pt>
                <c:pt idx="3">
                  <c:v>0.20940170940170941</c:v>
                </c:pt>
                <c:pt idx="4">
                  <c:v>0.19658119658119658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43-4523-9A1A-EC770C32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2232920"/>
        <c:axId val="152163080"/>
        <c:axId val="152159008"/>
      </c:bar3DChart>
      <c:catAx>
        <c:axId val="242232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2163080"/>
        <c:crosses val="autoZero"/>
        <c:auto val="1"/>
        <c:lblAlgn val="ctr"/>
        <c:lblOffset val="100"/>
        <c:noMultiLvlLbl val="0"/>
      </c:catAx>
      <c:valAx>
        <c:axId val="152163080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242232920"/>
        <c:crosses val="autoZero"/>
        <c:crossBetween val="between"/>
      </c:valAx>
      <c:serAx>
        <c:axId val="152159008"/>
        <c:scaling>
          <c:orientation val="minMax"/>
        </c:scaling>
        <c:delete val="1"/>
        <c:axPos val="b"/>
        <c:majorTickMark val="out"/>
        <c:minorTickMark val="none"/>
        <c:tickLblPos val="nextTo"/>
        <c:crossAx val="152163080"/>
        <c:crosses val="autoZero"/>
      </c:serAx>
    </c:plotArea>
    <c:legend>
      <c:legendPos val="r"/>
      <c:layout>
        <c:manualLayout>
          <c:xMode val="edge"/>
          <c:yMode val="edge"/>
          <c:x val="0.84910922318920645"/>
          <c:y val="3.7930042398546346E-2"/>
          <c:w val="0.13627089376985771"/>
          <c:h val="0.23183222289521502"/>
        </c:manualLayout>
      </c:layout>
      <c:overlay val="0"/>
    </c:legend>
    <c:plotVisOnly val="1"/>
    <c:dispBlanksAs val="gap"/>
    <c:showDLblsOverMax val="0"/>
  </c:chart>
  <c:spPr>
    <a:ln w="12700">
      <a:solidFill>
        <a:schemeClr val="accent5">
          <a:lumMod val="7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/>
            </a:pPr>
            <a:r>
              <a:rPr lang="en-US" dirty="0"/>
              <a:t>Scatterplot of Sales ('000) </a:t>
            </a:r>
            <a:r>
              <a:rPr lang="en-US" dirty="0" err="1"/>
              <a:t>vs</a:t>
            </a:r>
            <a:r>
              <a:rPr lang="en-US" dirty="0"/>
              <a:t> Advertising ('00) 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plus"/>
            <c:size val="5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trendline>
            <c:spPr>
              <a:ln w="22225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Sheet1!ScatterX_A29BB</c:f>
              <c:numCache>
                <c:formatCode>General</c:formatCode>
                <c:ptCount val="10"/>
                <c:pt idx="0">
                  <c:v>18</c:v>
                </c:pt>
                <c:pt idx="1">
                  <c:v>7</c:v>
                </c:pt>
                <c:pt idx="2">
                  <c:v>14</c:v>
                </c:pt>
                <c:pt idx="3">
                  <c:v>31</c:v>
                </c:pt>
                <c:pt idx="4">
                  <c:v>21</c:v>
                </c:pt>
                <c:pt idx="5">
                  <c:v>5</c:v>
                </c:pt>
                <c:pt idx="6">
                  <c:v>11</c:v>
                </c:pt>
                <c:pt idx="7">
                  <c:v>16</c:v>
                </c:pt>
                <c:pt idx="8">
                  <c:v>26</c:v>
                </c:pt>
                <c:pt idx="9">
                  <c:v>29</c:v>
                </c:pt>
              </c:numCache>
            </c:numRef>
          </c:xVal>
          <c:yVal>
            <c:numRef>
              <c:f>Sheet1!ScatterY_A29BB</c:f>
              <c:numCache>
                <c:formatCode>General</c:formatCode>
                <c:ptCount val="10"/>
                <c:pt idx="0">
                  <c:v>55</c:v>
                </c:pt>
                <c:pt idx="1">
                  <c:v>17</c:v>
                </c:pt>
                <c:pt idx="2">
                  <c:v>36</c:v>
                </c:pt>
                <c:pt idx="3">
                  <c:v>85</c:v>
                </c:pt>
                <c:pt idx="4">
                  <c:v>62</c:v>
                </c:pt>
                <c:pt idx="5">
                  <c:v>18</c:v>
                </c:pt>
                <c:pt idx="6">
                  <c:v>33</c:v>
                </c:pt>
                <c:pt idx="7">
                  <c:v>41</c:v>
                </c:pt>
                <c:pt idx="8">
                  <c:v>63</c:v>
                </c:pt>
                <c:pt idx="9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45-4ABE-A5CA-19DD41594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547976"/>
        <c:axId val="148548368"/>
      </c:scatterChart>
      <c:valAx>
        <c:axId val="148547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 dirty="0"/>
                  <a:t>Advertising ('00) 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48548368"/>
        <c:crosses val="autoZero"/>
        <c:crossBetween val="midCat"/>
      </c:valAx>
      <c:valAx>
        <c:axId val="1485483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 dirty="0"/>
                  <a:t>Sales ('000)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4854797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>
        <a:lumMod val="85000"/>
      </a:schemeClr>
    </a:solidFill>
    <a:ln w="9525"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EA98139-6A77-4A4F-933B-7D025CCE9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8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Chernobai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FA0D87-5184-4ACF-B320-115034AB91AB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42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2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6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6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4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7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2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37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5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179C2-3BF1-4EAB-BCDF-FAEBBF6A69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1E8DB-1241-434E-87D9-6851FBD5E5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B19C9-45E6-4D0A-9BA0-6DD2DBDBE7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57539-C85E-45BA-931B-1384F0FBA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26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E0BEE-1E11-4CDD-A310-ACAD00CBD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7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ED42B-480F-492C-8BB5-BEE533B21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9500C-2754-465A-AD45-C887A648A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C4843-46CA-42B3-96D1-0220CCA1E6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835F9-CFB5-4A1F-B5F0-CDEA1C8D5E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6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E86F8-F462-4B0A-BAA1-D4C6CF94AD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5F398-0CE0-405E-80D7-F9CA997B32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4D4AF-59DC-440A-943D-74DDF63699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E6131-4FB6-4627-AA23-6AD9352E4F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6FC1D7-B4D3-4AE3-A940-928184E65D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8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6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119688"/>
            <a:ext cx="9144000" cy="1246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3763" y="-6350"/>
            <a:ext cx="6381750" cy="1149350"/>
          </a:xfrm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+mn-lt"/>
              </a:rPr>
              <a:t>MBC 638: 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Data Analysis &amp; Decision Making</a:t>
            </a:r>
            <a:endParaRPr lang="en-US" sz="20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949443"/>
            <a:ext cx="2876550" cy="1922423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06" y="2948599"/>
            <a:ext cx="2501283" cy="1929561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89" y="2945003"/>
            <a:ext cx="2570825" cy="1930107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55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Text Box 8"/>
          <p:cNvSpPr txBox="1">
            <a:spLocks noChangeArrowheads="1"/>
          </p:cNvSpPr>
          <p:nvPr/>
        </p:nvSpPr>
        <p:spPr bwMode="auto">
          <a:xfrm>
            <a:off x="504824" y="5353050"/>
            <a:ext cx="81819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/>
              <a:t>Lecture 04: 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/>
              <a:t>Association among variables, correlation (Chapter 3)</a:t>
            </a:r>
          </a:p>
        </p:txBody>
      </p:sp>
      <p:sp>
        <p:nvSpPr>
          <p:cNvPr id="6157" name="TextBox 9"/>
          <p:cNvSpPr txBox="1">
            <a:spLocks noChangeArrowheads="1"/>
          </p:cNvSpPr>
          <p:nvPr/>
        </p:nvSpPr>
        <p:spPr bwMode="auto">
          <a:xfrm>
            <a:off x="2201863" y="1765300"/>
            <a:ext cx="5419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Anna Chernobai</a:t>
            </a:r>
          </a:p>
        </p:txBody>
      </p:sp>
    </p:spTree>
    <p:extLst>
      <p:ext uri="{BB962C8B-B14F-4D97-AF65-F5344CB8AC3E}">
        <p14:creationId xmlns:p14="http://schemas.microsoft.com/office/powerpoint/2010/main" val="421853346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76DF098-EE16-414B-9483-A94C882A42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81000" y="1549302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339966"/>
                </a:solidFill>
                <a:latin typeface="+mn-lt"/>
              </a:rPr>
              <a:t>Graphical</a:t>
            </a:r>
            <a:r>
              <a:rPr lang="en-US" sz="2000" b="1" dirty="0">
                <a:solidFill>
                  <a:srgbClr val="009900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technique to display association: 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Scatterplot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876801" y="2494305"/>
            <a:ext cx="2895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000" b="1" dirty="0">
                <a:solidFill>
                  <a:srgbClr val="3333CC"/>
                </a:solidFill>
              </a:rPr>
              <a:t>Advertising and Sales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060" y="3080994"/>
            <a:ext cx="4572396" cy="2743438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4726"/>
              </p:ext>
            </p:extLst>
          </p:nvPr>
        </p:nvGraphicFramePr>
        <p:xfrm>
          <a:off x="649941" y="2600746"/>
          <a:ext cx="1752600" cy="33127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86900">
                  <a:extLst>
                    <a:ext uri="{9D8B030D-6E8A-4147-A177-3AD203B41FA5}">
                      <a16:colId xmlns:a16="http://schemas.microsoft.com/office/drawing/2014/main" val="3685335222"/>
                    </a:ext>
                  </a:extLst>
                </a:gridCol>
                <a:gridCol w="765700">
                  <a:extLst>
                    <a:ext uri="{9D8B030D-6E8A-4147-A177-3AD203B41FA5}">
                      <a16:colId xmlns:a16="http://schemas.microsoft.com/office/drawing/2014/main" val="2872687710"/>
                    </a:ext>
                  </a:extLst>
                </a:gridCol>
              </a:tblGrid>
              <a:tr h="6603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FF6600"/>
                          </a:solidFill>
                          <a:effectLst/>
                        </a:rPr>
                        <a:t>Advertising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009900"/>
                          </a:solidFill>
                          <a:effectLst/>
                        </a:rPr>
                        <a:t>Sales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($1,000)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4029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2513165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47960789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663639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534595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44532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1999451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82368271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9329926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7177570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71552008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972312" y="5909464"/>
            <a:ext cx="1331976" cy="393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3200" b="1" dirty="0">
                <a:solidFill>
                  <a:srgbClr val="FF6600"/>
                </a:solidFill>
              </a:rPr>
              <a:t>X</a:t>
            </a:r>
            <a:r>
              <a:rPr lang="en-US" sz="3200" dirty="0">
                <a:solidFill>
                  <a:schemeClr val="hlink"/>
                </a:solidFill>
              </a:rPr>
              <a:t>       </a:t>
            </a:r>
            <a:r>
              <a:rPr lang="en-US" sz="3200" b="1" dirty="0">
                <a:solidFill>
                  <a:srgbClr val="009900"/>
                </a:solidFill>
              </a:rPr>
              <a:t>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837F938-AB81-45F4-B81E-73B435511A2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685547" y="6030912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10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35907"/>
            <a:ext cx="8229600" cy="4530725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C00000"/>
                </a:solidFill>
                <a:latin typeface="Arial" charset="0"/>
              </a:rPr>
              <a:t>Relationship between X and Y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>
              <a:solidFill>
                <a:srgbClr val="C00000"/>
              </a:solidFill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  <a:sym typeface="Wingdings 2" panose="05020102010507070707" pitchFamily="18" charset="2"/>
              </a:rPr>
              <a:t>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b="1" dirty="0">
                <a:latin typeface="Arial" charset="0"/>
              </a:rPr>
              <a:t>Positive</a:t>
            </a:r>
            <a:r>
              <a:rPr lang="en-US" sz="1800" dirty="0">
                <a:latin typeface="Arial" charset="0"/>
              </a:rPr>
              <a:t>                                                   </a:t>
            </a:r>
            <a:r>
              <a:rPr lang="en-US" sz="1800" b="1" dirty="0">
                <a:latin typeface="Arial" charset="0"/>
              </a:rPr>
              <a:t>Negative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  <a:sym typeface="Wingdings 2" panose="05020102010507070707" pitchFamily="18" charset="2"/>
              </a:rPr>
              <a:t>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b="1" dirty="0">
                <a:latin typeface="Arial" charset="0"/>
              </a:rPr>
              <a:t>Linear</a:t>
            </a:r>
            <a:r>
              <a:rPr lang="en-US" sz="1800" dirty="0">
                <a:latin typeface="Arial" charset="0"/>
              </a:rPr>
              <a:t>                                                      </a:t>
            </a:r>
            <a:r>
              <a:rPr lang="en-US" sz="1800" b="1" dirty="0">
                <a:latin typeface="Arial" charset="0"/>
              </a:rPr>
              <a:t>Non-linear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Arial" charset="0"/>
                <a:sym typeface="Wingdings 2" panose="05020102010507070707" pitchFamily="18" charset="2"/>
              </a:rPr>
              <a:t>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b="1" dirty="0">
                <a:latin typeface="Arial" charset="0"/>
              </a:rPr>
              <a:t>Strong</a:t>
            </a:r>
            <a:r>
              <a:rPr lang="en-US" sz="1800" dirty="0">
                <a:latin typeface="Arial" charset="0"/>
              </a:rPr>
              <a:t>                                                      </a:t>
            </a:r>
            <a:r>
              <a:rPr lang="en-US" sz="1800" b="1" dirty="0">
                <a:latin typeface="Arial" charset="0"/>
              </a:rPr>
              <a:t>Weak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9934" r="2941" b="10595"/>
          <a:stretch/>
        </p:blipFill>
        <p:spPr>
          <a:xfrm>
            <a:off x="6172198" y="2057401"/>
            <a:ext cx="2805109" cy="1447799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" b="3023"/>
          <a:stretch/>
        </p:blipFill>
        <p:spPr>
          <a:xfrm>
            <a:off x="2131218" y="1983532"/>
            <a:ext cx="2286000" cy="144779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" t="5200" r="5425" b="5200"/>
          <a:stretch/>
        </p:blipFill>
        <p:spPr>
          <a:xfrm>
            <a:off x="1957387" y="3431332"/>
            <a:ext cx="2438400" cy="170688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" t="5200" r="5425" b="5200"/>
          <a:stretch/>
        </p:blipFill>
        <p:spPr>
          <a:xfrm>
            <a:off x="1978818" y="5138212"/>
            <a:ext cx="2438400" cy="170688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21" y="5004295"/>
            <a:ext cx="2335710" cy="179973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" t="8975" r="2160" b="2136"/>
          <a:stretch/>
        </p:blipFill>
        <p:spPr>
          <a:xfrm>
            <a:off x="6320133" y="3500213"/>
            <a:ext cx="2438400" cy="16323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6943"/>
            <a:ext cx="64770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200" b="1" dirty="0">
                <a:solidFill>
                  <a:srgbClr val="C00000"/>
                </a:solidFill>
              </a:rPr>
              <a:t>Examples of no relationship:</a:t>
            </a:r>
          </a:p>
          <a:p>
            <a:pPr eaLnBrk="1" hangingPunct="1">
              <a:buFont typeface="Wingdings" pitchFamily="2" charset="2"/>
              <a:buNone/>
            </a:pPr>
            <a:endParaRPr lang="en-US" sz="2200" dirty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200" dirty="0"/>
          </a:p>
        </p:txBody>
      </p:sp>
      <p:graphicFrame>
        <p:nvGraphicFramePr>
          <p:cNvPr id="2051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53189430"/>
              </p:ext>
            </p:extLst>
          </p:nvPr>
        </p:nvGraphicFramePr>
        <p:xfrm>
          <a:off x="4775200" y="1816639"/>
          <a:ext cx="3300413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Graph" r:id="rId4" imgW="5486400" imgH="3657600" progId="MtbGraph.Document">
                  <p:embed/>
                </p:oleObj>
              </mc:Choice>
              <mc:Fallback>
                <p:oleObj name="Graph" r:id="rId4" imgW="5486400" imgH="3657600" progId="MtbGraph.Document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1816639"/>
                        <a:ext cx="3300413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93374692"/>
              </p:ext>
            </p:extLst>
          </p:nvPr>
        </p:nvGraphicFramePr>
        <p:xfrm>
          <a:off x="1219200" y="1835689"/>
          <a:ext cx="3308350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Graph" r:id="rId6" imgW="5486400" imgH="3657600" progId="MtbGraph.Document">
                  <p:embed/>
                </p:oleObj>
              </mc:Choice>
              <mc:Fallback>
                <p:oleObj name="Graph" r:id="rId6" imgW="5486400" imgH="3657600" progId="MtbGraph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35689"/>
                        <a:ext cx="3308350" cy="220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E0BEE-1E11-4CDD-A310-ACAD00CBD55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" b="5781"/>
          <a:stretch/>
        </p:blipFill>
        <p:spPr>
          <a:xfrm>
            <a:off x="1397000" y="4281744"/>
            <a:ext cx="3121025" cy="1981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" t="17777" r="6472" b="3334"/>
          <a:stretch/>
        </p:blipFill>
        <p:spPr>
          <a:xfrm>
            <a:off x="4931569" y="4243644"/>
            <a:ext cx="2590800" cy="23889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866900" y="5751362"/>
            <a:ext cx="1390650" cy="933751"/>
          </a:xfrm>
          <a:prstGeom prst="cloudCallout">
            <a:avLst>
              <a:gd name="adj1" fmla="val -29737"/>
              <a:gd name="adj2" fmla="val -976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997F629-1543-4A89-8D8C-43B49EEA614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26387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339966"/>
                </a:solidFill>
              </a:rPr>
              <a:t>Numerical</a:t>
            </a:r>
            <a:r>
              <a:rPr lang="en-US" sz="2000" b="1" dirty="0">
                <a:solidFill>
                  <a:srgbClr val="009900"/>
                </a:solidFill>
              </a:rPr>
              <a:t> </a:t>
            </a:r>
            <a:r>
              <a:rPr lang="en-US" sz="2000" dirty="0"/>
              <a:t>techniques to estimate </a:t>
            </a:r>
            <a:r>
              <a:rPr lang="en-US" sz="2000" b="1" u="sng" dirty="0">
                <a:solidFill>
                  <a:srgbClr val="FF0000"/>
                </a:solidFill>
              </a:rPr>
              <a:t>linear</a:t>
            </a:r>
            <a:r>
              <a:rPr lang="en-US" sz="2000" dirty="0"/>
              <a:t> association:    </a:t>
            </a:r>
            <a:r>
              <a:rPr lang="en-US" sz="2000" b="1" dirty="0">
                <a:solidFill>
                  <a:srgbClr val="FF0000"/>
                </a:solidFill>
              </a:rPr>
              <a:t>Covariance</a:t>
            </a:r>
          </a:p>
        </p:txBody>
      </p:sp>
      <p:graphicFrame>
        <p:nvGraphicFramePr>
          <p:cNvPr id="15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5642297"/>
              </p:ext>
            </p:extLst>
          </p:nvPr>
        </p:nvGraphicFramePr>
        <p:xfrm>
          <a:off x="1905000" y="2515300"/>
          <a:ext cx="4875213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3" imgW="1879560" imgH="609480" progId="Equation.3">
                  <p:embed/>
                </p:oleObj>
              </mc:Choice>
              <mc:Fallback>
                <p:oleObj name="Equation" r:id="rId3" imgW="1879560" imgH="60948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5300"/>
                        <a:ext cx="4875213" cy="15811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89328" y="4976095"/>
            <a:ext cx="87022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i="1" u="sng" dirty="0"/>
              <a:t>Note</a:t>
            </a:r>
            <a:r>
              <a:rPr lang="en-US" sz="1600" dirty="0"/>
              <a:t>: Unlike </a:t>
            </a:r>
            <a:r>
              <a:rPr lang="en-US" sz="1600" i="1" dirty="0"/>
              <a:t>variance</a:t>
            </a:r>
            <a:r>
              <a:rPr lang="en-US" sz="1600" dirty="0"/>
              <a:t> that is only positive, covariance can be positive or negative.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24983"/>
              </p:ext>
            </p:extLst>
          </p:nvPr>
        </p:nvGraphicFramePr>
        <p:xfrm>
          <a:off x="2016126" y="5835499"/>
          <a:ext cx="1219200" cy="70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5" imgW="1054100" imgH="609600" progId="Equation.3">
                  <p:embed/>
                </p:oleObj>
              </mc:Choice>
              <mc:Fallback>
                <p:oleObj name="Equation" r:id="rId5" imgW="1054100" imgH="609600" progId="Equation.3">
                  <p:embed/>
                  <p:pic>
                    <p:nvPicPr>
                      <p:cNvPr id="1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6" y="5835499"/>
                        <a:ext cx="1219200" cy="705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512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63B0D1B-0527-4668-AE57-3EB41D42713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4516765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+mn-lt"/>
              </a:rPr>
              <a:t>Covariance =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219.27</a:t>
            </a:r>
          </a:p>
          <a:p>
            <a:endParaRPr lang="en-US" dirty="0">
              <a:latin typeface="+mn-lt"/>
            </a:endParaRPr>
          </a:p>
          <a:p>
            <a:r>
              <a:rPr lang="en-US" u="sng" dirty="0">
                <a:latin typeface="+mn-lt"/>
              </a:rPr>
              <a:t>Question 1:</a:t>
            </a:r>
            <a:r>
              <a:rPr lang="en-US" dirty="0">
                <a:latin typeface="+mn-lt"/>
              </a:rPr>
              <a:t> Is the relationship positive or negative?</a:t>
            </a:r>
          </a:p>
          <a:p>
            <a:r>
              <a:rPr lang="en-US" u="sng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Question 2: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Is the relationship strong or weak?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98396"/>
            <a:ext cx="4572396" cy="2743438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11923"/>
              </p:ext>
            </p:extLst>
          </p:nvPr>
        </p:nvGraphicFramePr>
        <p:xfrm>
          <a:off x="533400" y="1598396"/>
          <a:ext cx="1752600" cy="33127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86900">
                  <a:extLst>
                    <a:ext uri="{9D8B030D-6E8A-4147-A177-3AD203B41FA5}">
                      <a16:colId xmlns:a16="http://schemas.microsoft.com/office/drawing/2014/main" val="3685335222"/>
                    </a:ext>
                  </a:extLst>
                </a:gridCol>
                <a:gridCol w="765700">
                  <a:extLst>
                    <a:ext uri="{9D8B030D-6E8A-4147-A177-3AD203B41FA5}">
                      <a16:colId xmlns:a16="http://schemas.microsoft.com/office/drawing/2014/main" val="2872687710"/>
                    </a:ext>
                  </a:extLst>
                </a:gridCol>
              </a:tblGrid>
              <a:tr h="6603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FF6600"/>
                          </a:solidFill>
                          <a:effectLst/>
                        </a:rPr>
                        <a:t>Advertising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009900"/>
                          </a:solidFill>
                          <a:effectLst/>
                        </a:rPr>
                        <a:t>Sales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($1,000)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4029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2513165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47960789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663639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534595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44532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1999451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82368271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9329926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7177570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71552008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855771" y="4907114"/>
            <a:ext cx="1331976" cy="393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3200" b="1" dirty="0">
                <a:solidFill>
                  <a:srgbClr val="FF6600"/>
                </a:solidFill>
              </a:rPr>
              <a:t>X</a:t>
            </a:r>
            <a:r>
              <a:rPr lang="en-US" sz="3200" dirty="0">
                <a:solidFill>
                  <a:schemeClr val="hlink"/>
                </a:solidFill>
              </a:rPr>
              <a:t>       </a:t>
            </a:r>
            <a:r>
              <a:rPr lang="en-US" sz="3200" b="1" dirty="0">
                <a:solidFill>
                  <a:srgbClr val="0099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0684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512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63B0D1B-0527-4668-AE57-3EB41D42713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2362200" y="3102760"/>
            <a:ext cx="5181600" cy="393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What if a relationship is </a:t>
            </a:r>
            <a:r>
              <a:rPr lang="en-US" sz="2000" dirty="0">
                <a:solidFill>
                  <a:srgbClr val="C00000"/>
                </a:solidFill>
              </a:rPr>
              <a:t>nonlinear</a:t>
            </a:r>
            <a:r>
              <a:rPr lang="en-US" sz="2000" dirty="0"/>
              <a:t>?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sz="3200" b="1" dirty="0">
              <a:solidFill>
                <a:srgbClr val="009900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sz="3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7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512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63B0D1B-0527-4668-AE57-3EB41D42713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4708466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+mn-lt"/>
              </a:rPr>
              <a:t>Covariance =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???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838200" y="1470988"/>
            <a:ext cx="7162800" cy="393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What if a relationship is </a:t>
            </a:r>
            <a:r>
              <a:rPr lang="en-US" sz="2000" dirty="0">
                <a:solidFill>
                  <a:srgbClr val="C00000"/>
                </a:solidFill>
              </a:rPr>
              <a:t>nonlinear</a:t>
            </a:r>
            <a:r>
              <a:rPr lang="en-US" sz="2000" dirty="0"/>
              <a:t>?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sz="3200" b="1" dirty="0">
              <a:solidFill>
                <a:srgbClr val="009900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sz="3200" b="1" dirty="0">
              <a:solidFill>
                <a:srgbClr val="009900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3200" b="1" dirty="0">
                <a:solidFill>
                  <a:srgbClr val="009900"/>
                </a:solidFill>
              </a:rPr>
              <a:t>Y=X</a:t>
            </a:r>
            <a:r>
              <a:rPr lang="en-US" sz="3200" b="1" baseline="30000" dirty="0">
                <a:solidFill>
                  <a:srgbClr val="009900"/>
                </a:solidFill>
              </a:rPr>
              <a:t>2</a:t>
            </a:r>
            <a:endParaRPr lang="en-US" sz="3200" b="1" dirty="0">
              <a:solidFill>
                <a:srgbClr val="0099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25" y="2181071"/>
            <a:ext cx="4991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0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512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63B0D1B-0527-4668-AE57-3EB41D42713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4708466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+mn-lt"/>
              </a:rPr>
              <a:t>Covariance =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0</a:t>
            </a:r>
          </a:p>
          <a:p>
            <a:endParaRPr lang="en-US" dirty="0">
              <a:latin typeface="+mn-lt"/>
            </a:endParaRPr>
          </a:p>
          <a:p>
            <a:r>
              <a:rPr lang="en-US" b="1" dirty="0">
                <a:solidFill>
                  <a:srgbClr val="C00000"/>
                </a:solidFill>
                <a:latin typeface="+mn-lt"/>
              </a:rPr>
              <a:t>Drawback of covariance # 1: </a:t>
            </a:r>
            <a:r>
              <a:rPr lang="en-US" dirty="0">
                <a:latin typeface="+mn-lt"/>
              </a:rPr>
              <a:t>It is used only for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linear</a:t>
            </a:r>
            <a:r>
              <a:rPr lang="en-US" dirty="0">
                <a:latin typeface="+mn-lt"/>
              </a:rPr>
              <a:t> relationships (always assumed so).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838200" y="1470988"/>
            <a:ext cx="7162800" cy="393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What if a relationship is </a:t>
            </a:r>
            <a:r>
              <a:rPr lang="en-US" sz="2000" dirty="0">
                <a:solidFill>
                  <a:srgbClr val="C00000"/>
                </a:solidFill>
              </a:rPr>
              <a:t>nonlinear</a:t>
            </a:r>
            <a:r>
              <a:rPr lang="en-US" sz="2000" dirty="0"/>
              <a:t>?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sz="3200" b="1" dirty="0">
              <a:solidFill>
                <a:srgbClr val="009900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sz="3200" b="1" dirty="0">
              <a:solidFill>
                <a:srgbClr val="009900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3200" b="1" dirty="0">
                <a:solidFill>
                  <a:srgbClr val="009900"/>
                </a:solidFill>
              </a:rPr>
              <a:t>Y=X</a:t>
            </a:r>
            <a:r>
              <a:rPr lang="en-US" sz="3200" b="1" baseline="30000" dirty="0">
                <a:solidFill>
                  <a:srgbClr val="009900"/>
                </a:solidFill>
              </a:rPr>
              <a:t>2</a:t>
            </a:r>
            <a:endParaRPr lang="en-US" sz="3200" b="1" dirty="0">
              <a:solidFill>
                <a:srgbClr val="0099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25" y="2181071"/>
            <a:ext cx="4991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0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512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63B0D1B-0527-4668-AE57-3EB41D42713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" y="17795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 2" panose="05020102010507070707" pitchFamily="18" charset="2"/>
              <a:buChar char="¢"/>
            </a:pPr>
            <a:r>
              <a:rPr lang="en-US" b="1" dirty="0">
                <a:solidFill>
                  <a:srgbClr val="C00000"/>
                </a:solidFill>
                <a:latin typeface="+mn-lt"/>
              </a:rPr>
              <a:t> Drawback of covariance #1: </a:t>
            </a:r>
          </a:p>
          <a:p>
            <a:endParaRPr lang="en-US" b="1" dirty="0">
              <a:solidFill>
                <a:srgbClr val="C00000"/>
              </a:solidFill>
              <a:latin typeface="+mn-lt"/>
            </a:endParaRPr>
          </a:p>
          <a:p>
            <a:endParaRPr lang="en-US" b="1" dirty="0">
              <a:solidFill>
                <a:srgbClr val="C0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      It is used only for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linear</a:t>
            </a:r>
            <a:r>
              <a:rPr lang="en-US" dirty="0">
                <a:latin typeface="+mn-lt"/>
              </a:rPr>
              <a:t> relationships (always assumed so).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3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512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63B0D1B-0527-4668-AE57-3EB41D42713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4516765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+mn-lt"/>
              </a:rPr>
              <a:t>Covariance =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219.27</a:t>
            </a:r>
          </a:p>
          <a:p>
            <a:endParaRPr lang="en-US" dirty="0">
              <a:latin typeface="+mn-lt"/>
            </a:endParaRPr>
          </a:p>
          <a:p>
            <a:r>
              <a:rPr lang="en-US" u="sng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Question 1: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Is the relationship positive or negative?</a:t>
            </a:r>
          </a:p>
          <a:p>
            <a:r>
              <a:rPr lang="en-US" u="sng" dirty="0">
                <a:latin typeface="+mn-lt"/>
              </a:rPr>
              <a:t>Question 2:</a:t>
            </a:r>
            <a:r>
              <a:rPr lang="en-US" dirty="0">
                <a:latin typeface="+mn-lt"/>
              </a:rPr>
              <a:t> Is the relationship strong or weak?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98396"/>
            <a:ext cx="4572396" cy="2743438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33400" y="1598396"/>
          <a:ext cx="1752600" cy="33127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86900">
                  <a:extLst>
                    <a:ext uri="{9D8B030D-6E8A-4147-A177-3AD203B41FA5}">
                      <a16:colId xmlns:a16="http://schemas.microsoft.com/office/drawing/2014/main" val="3685335222"/>
                    </a:ext>
                  </a:extLst>
                </a:gridCol>
                <a:gridCol w="765700">
                  <a:extLst>
                    <a:ext uri="{9D8B030D-6E8A-4147-A177-3AD203B41FA5}">
                      <a16:colId xmlns:a16="http://schemas.microsoft.com/office/drawing/2014/main" val="2872687710"/>
                    </a:ext>
                  </a:extLst>
                </a:gridCol>
              </a:tblGrid>
              <a:tr h="6603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FF6600"/>
                          </a:solidFill>
                          <a:effectLst/>
                        </a:rPr>
                        <a:t>Advertising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009900"/>
                          </a:solidFill>
                          <a:effectLst/>
                        </a:rPr>
                        <a:t>Sales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($1,000)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4029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2513165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47960789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663639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534595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44532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1999451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82368271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9329926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7177570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71552008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855771" y="4907114"/>
            <a:ext cx="1331976" cy="393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3200" b="1" dirty="0">
                <a:solidFill>
                  <a:srgbClr val="FF6600"/>
                </a:solidFill>
              </a:rPr>
              <a:t>X</a:t>
            </a:r>
            <a:r>
              <a:rPr lang="en-US" sz="3200" dirty="0">
                <a:solidFill>
                  <a:schemeClr val="hlink"/>
                </a:solidFill>
              </a:rPr>
              <a:t>       </a:t>
            </a:r>
            <a:r>
              <a:rPr lang="en-US" sz="3200" b="1" dirty="0">
                <a:solidFill>
                  <a:srgbClr val="0099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8447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B8B24C-B5EB-45D3-8A77-DC7263853F9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463" name="Text Box 62"/>
          <p:cNvSpPr txBox="1">
            <a:spLocks noChangeArrowheads="1"/>
          </p:cNvSpPr>
          <p:nvPr/>
        </p:nvSpPr>
        <p:spPr bwMode="auto">
          <a:xfrm>
            <a:off x="457200" y="1610571"/>
            <a:ext cx="8534400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So far we have primarily looked at descriptive statistics of </a:t>
            </a:r>
            <a:r>
              <a:rPr lang="en-US" b="1" dirty="0">
                <a:latin typeface="Arial" charset="0"/>
              </a:rPr>
              <a:t>one variable</a:t>
            </a:r>
            <a:r>
              <a:rPr lang="en-US" dirty="0">
                <a:latin typeface="Arial" charset="0"/>
              </a:rPr>
              <a:t> at a time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(</a:t>
            </a:r>
            <a:r>
              <a:rPr lang="en-US" i="1" u="sng" dirty="0">
                <a:latin typeface="Arial" charset="0"/>
              </a:rPr>
              <a:t>exceptions</a:t>
            </a:r>
            <a:r>
              <a:rPr lang="en-US" dirty="0">
                <a:latin typeface="Arial" charset="0"/>
              </a:rPr>
              <a:t>: pivot tables; stacked histograms; stacked boxplots).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We are now interested in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relationship </a:t>
            </a:r>
            <a:r>
              <a:rPr lang="en-US" dirty="0">
                <a:latin typeface="Arial" charset="0"/>
              </a:rPr>
              <a:t>or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association</a:t>
            </a:r>
            <a:r>
              <a:rPr lang="en-US" dirty="0">
                <a:latin typeface="Arial" charset="0"/>
              </a:rPr>
              <a:t> between </a:t>
            </a:r>
            <a:r>
              <a:rPr lang="en-US" b="1" dirty="0">
                <a:latin typeface="Arial" charset="0"/>
              </a:rPr>
              <a:t>two (or more)</a:t>
            </a:r>
            <a:r>
              <a:rPr lang="en-US" dirty="0">
                <a:latin typeface="Arial" charset="0"/>
              </a:rPr>
              <a:t> variables.</a:t>
            </a:r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Today:</a:t>
            </a:r>
            <a:endParaRPr lang="en-US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483425" y="1752600"/>
            <a:ext cx="8534400" cy="4495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 2" panose="05020102010507070707" pitchFamily="18" charset="2"/>
              <a:buChar char="¢"/>
            </a:pPr>
            <a:r>
              <a:rPr lang="en-US" sz="1800" b="1" dirty="0">
                <a:solidFill>
                  <a:srgbClr val="C00000"/>
                </a:solidFill>
              </a:rPr>
              <a:t> Drawback of covariance #1: </a:t>
            </a:r>
          </a:p>
          <a:p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/>
              <a:t>      It is used only for linear relationships (always assumed so).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 2" panose="05020102010507070707" pitchFamily="18" charset="2"/>
              <a:buChar char="¢"/>
            </a:pPr>
            <a:r>
              <a:rPr lang="en-US" sz="1800" b="1" dirty="0">
                <a:solidFill>
                  <a:srgbClr val="C00000"/>
                </a:solidFill>
              </a:rPr>
              <a:t>  Drawback of covariance #2: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>
              <a:solidFill>
                <a:srgbClr val="0099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 Covariance does </a:t>
            </a:r>
            <a:r>
              <a:rPr lang="en-US" sz="1800" u="sng" dirty="0">
                <a:solidFill>
                  <a:srgbClr val="FF0000"/>
                </a:solidFill>
              </a:rPr>
              <a:t>not</a:t>
            </a:r>
            <a:r>
              <a:rPr lang="en-US" sz="1800" dirty="0"/>
              <a:t> tell us about the </a:t>
            </a:r>
            <a:r>
              <a:rPr lang="en-US" sz="1800" dirty="0">
                <a:solidFill>
                  <a:srgbClr val="FF0000"/>
                </a:solidFill>
              </a:rPr>
              <a:t>strength</a:t>
            </a:r>
            <a:r>
              <a:rPr lang="en-US" sz="1800" dirty="0"/>
              <a:t> of the association.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524E608-F1AA-4F8C-AFDC-18D8CFFB80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762" y="1701800"/>
            <a:ext cx="8758237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339966"/>
                </a:solidFill>
              </a:rPr>
              <a:t>Numerical</a:t>
            </a:r>
            <a:r>
              <a:rPr lang="en-US" sz="2000" b="1" dirty="0">
                <a:solidFill>
                  <a:srgbClr val="009900"/>
                </a:solidFill>
              </a:rPr>
              <a:t> </a:t>
            </a:r>
            <a:r>
              <a:rPr lang="en-US" sz="2000" dirty="0"/>
              <a:t>techniques to estimate </a:t>
            </a:r>
            <a:r>
              <a:rPr lang="en-US" sz="2000" b="1" u="sng" dirty="0">
                <a:solidFill>
                  <a:srgbClr val="FF0000"/>
                </a:solidFill>
              </a:rPr>
              <a:t>linear</a:t>
            </a:r>
            <a:r>
              <a:rPr lang="en-US" sz="2000" dirty="0"/>
              <a:t> association: </a:t>
            </a:r>
            <a:r>
              <a:rPr lang="en-US" sz="2000" b="1" dirty="0">
                <a:solidFill>
                  <a:srgbClr val="009900"/>
                </a:solidFill>
              </a:rPr>
              <a:t>Correlation Coefficient</a:t>
            </a:r>
            <a:r>
              <a:rPr lang="en-US" sz="2000" dirty="0"/>
              <a:t> 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8113364"/>
              </p:ext>
            </p:extLst>
          </p:nvPr>
        </p:nvGraphicFramePr>
        <p:xfrm>
          <a:off x="2824090" y="2258743"/>
          <a:ext cx="3184525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3" imgW="901440" imgH="444240" progId="Equation.3">
                  <p:embed/>
                </p:oleObj>
              </mc:Choice>
              <mc:Fallback>
                <p:oleObj name="Equation" r:id="rId3" imgW="9014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090" y="2258743"/>
                        <a:ext cx="3184525" cy="1570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71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DD189BE-BEE3-4D61-8EE9-1E3B2E2BD00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1295400" y="4572000"/>
            <a:ext cx="762000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r</a:t>
            </a:r>
            <a:r>
              <a:rPr lang="en-US" dirty="0">
                <a:latin typeface="+mn-lt"/>
              </a:rPr>
              <a:t> can be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positive </a:t>
            </a:r>
            <a:r>
              <a:rPr lang="en-US" dirty="0">
                <a:latin typeface="+mn-lt"/>
              </a:rPr>
              <a:t>or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negative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Is a </a:t>
            </a:r>
            <a:r>
              <a:rPr lang="en-US" i="1" dirty="0">
                <a:latin typeface="+mn-lt"/>
              </a:rPr>
              <a:t>standardized</a:t>
            </a:r>
            <a:r>
              <a:rPr lang="en-US" dirty="0">
                <a:latin typeface="+mn-lt"/>
              </a:rPr>
              <a:t> measure of correlation: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-1 ≤ r ≤ +1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 The closer to +1 or -1, the stronger the relationship.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 Hence, </a:t>
            </a:r>
            <a:r>
              <a:rPr lang="en-US" i="1" dirty="0">
                <a:latin typeface="+mn-lt"/>
              </a:rPr>
              <a:t>r</a:t>
            </a:r>
            <a:r>
              <a:rPr lang="en-US" dirty="0">
                <a:latin typeface="+mn-lt"/>
              </a:rPr>
              <a:t> shows not only the sign or relationship but also the strength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762" y="1701800"/>
            <a:ext cx="8758237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9900"/>
                </a:solidFill>
              </a:rPr>
              <a:t>Correlation Coefficient</a:t>
            </a:r>
            <a:r>
              <a:rPr lang="en-US" sz="2000" dirty="0"/>
              <a:t> 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2140877"/>
              </p:ext>
            </p:extLst>
          </p:nvPr>
        </p:nvGraphicFramePr>
        <p:xfrm>
          <a:off x="990600" y="2197100"/>
          <a:ext cx="1508125" cy="74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901440" imgH="444240" progId="Equation.3">
                  <p:embed/>
                </p:oleObj>
              </mc:Choice>
              <mc:Fallback>
                <p:oleObj name="Equation" r:id="rId3" imgW="901440" imgH="44424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97100"/>
                        <a:ext cx="1508125" cy="7435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71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DD189BE-BEE3-4D61-8EE9-1E3B2E2BD00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5" b="1163"/>
          <a:stretch/>
        </p:blipFill>
        <p:spPr>
          <a:xfrm>
            <a:off x="1219200" y="3187700"/>
            <a:ext cx="7086600" cy="30088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0" y="4772024"/>
            <a:ext cx="45720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5400" y="3810000"/>
            <a:ext cx="304800" cy="743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54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512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63B0D1B-0527-4668-AE57-3EB41D42713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4516765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+mn-lt"/>
              </a:rPr>
              <a:t>Covariance = 219.27  (positive)</a:t>
            </a:r>
            <a:endParaRPr lang="en-US" dirty="0">
              <a:latin typeface="+mn-lt"/>
            </a:endParaRPr>
          </a:p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Correlation = 0.98      </a:t>
            </a:r>
            <a:r>
              <a:rPr lang="en-US" b="1" dirty="0">
                <a:latin typeface="+mn-lt"/>
              </a:rPr>
              <a:t>(positive and strong)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98396"/>
            <a:ext cx="4572396" cy="2743438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83318"/>
              </p:ext>
            </p:extLst>
          </p:nvPr>
        </p:nvGraphicFramePr>
        <p:xfrm>
          <a:off x="533400" y="1598396"/>
          <a:ext cx="1752600" cy="33127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86900">
                  <a:extLst>
                    <a:ext uri="{9D8B030D-6E8A-4147-A177-3AD203B41FA5}">
                      <a16:colId xmlns:a16="http://schemas.microsoft.com/office/drawing/2014/main" val="3685335222"/>
                    </a:ext>
                  </a:extLst>
                </a:gridCol>
                <a:gridCol w="765700">
                  <a:extLst>
                    <a:ext uri="{9D8B030D-6E8A-4147-A177-3AD203B41FA5}">
                      <a16:colId xmlns:a16="http://schemas.microsoft.com/office/drawing/2014/main" val="2872687710"/>
                    </a:ext>
                  </a:extLst>
                </a:gridCol>
              </a:tblGrid>
              <a:tr h="6603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FF6600"/>
                          </a:solidFill>
                          <a:effectLst/>
                        </a:rPr>
                        <a:t>Advertising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009900"/>
                          </a:solidFill>
                          <a:effectLst/>
                        </a:rPr>
                        <a:t>Sales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($1,000)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4029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2513165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47960789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663639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534595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44532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1999451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82368271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9329926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7177570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71552008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855771" y="4907114"/>
            <a:ext cx="1331976" cy="393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3200" b="1" dirty="0">
                <a:solidFill>
                  <a:srgbClr val="FF6600"/>
                </a:solidFill>
              </a:rPr>
              <a:t>X</a:t>
            </a:r>
            <a:r>
              <a:rPr lang="en-US" sz="3200" dirty="0">
                <a:solidFill>
                  <a:schemeClr val="hlink"/>
                </a:solidFill>
              </a:rPr>
              <a:t>       </a:t>
            </a:r>
            <a:r>
              <a:rPr lang="en-US" sz="3200" b="1" dirty="0">
                <a:solidFill>
                  <a:srgbClr val="0099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95247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512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63B0D1B-0527-4668-AE57-3EB41D42713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4516765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+mn-lt"/>
              </a:rPr>
              <a:t>Covariance = 219.27  (positive)</a:t>
            </a:r>
            <a:endParaRPr lang="en-US" dirty="0">
              <a:latin typeface="+mn-lt"/>
            </a:endParaRPr>
          </a:p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Correlation = 0.98      </a:t>
            </a:r>
            <a:r>
              <a:rPr lang="en-US" b="1" dirty="0">
                <a:latin typeface="+mn-lt"/>
              </a:rPr>
              <a:t>(positive and strong)</a:t>
            </a:r>
          </a:p>
          <a:p>
            <a:endParaRPr lang="en-US" b="1" dirty="0">
              <a:latin typeface="+mn-lt"/>
            </a:endParaRPr>
          </a:p>
          <a:p>
            <a:r>
              <a:rPr lang="en-US" u="sng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Question 1: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Is the relationship positive or negative?</a:t>
            </a:r>
          </a:p>
          <a:p>
            <a:r>
              <a:rPr lang="en-US" u="sng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Question 2: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Is the relationship strong or weak?</a:t>
            </a:r>
          </a:p>
          <a:p>
            <a:r>
              <a:rPr lang="en-US" u="sng" dirty="0">
                <a:latin typeface="+mn-lt"/>
              </a:rPr>
              <a:t>Question 3: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Does correlation imply </a:t>
            </a:r>
            <a:r>
              <a:rPr lang="en-US" b="1" dirty="0">
                <a:solidFill>
                  <a:srgbClr val="00B0F0"/>
                </a:solidFill>
                <a:latin typeface="+mn-lt"/>
              </a:rPr>
              <a:t>causation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?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98396"/>
            <a:ext cx="4572396" cy="2743438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33400" y="1598396"/>
          <a:ext cx="1752600" cy="33127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86900">
                  <a:extLst>
                    <a:ext uri="{9D8B030D-6E8A-4147-A177-3AD203B41FA5}">
                      <a16:colId xmlns:a16="http://schemas.microsoft.com/office/drawing/2014/main" val="3685335222"/>
                    </a:ext>
                  </a:extLst>
                </a:gridCol>
                <a:gridCol w="765700">
                  <a:extLst>
                    <a:ext uri="{9D8B030D-6E8A-4147-A177-3AD203B41FA5}">
                      <a16:colId xmlns:a16="http://schemas.microsoft.com/office/drawing/2014/main" val="2872687710"/>
                    </a:ext>
                  </a:extLst>
                </a:gridCol>
              </a:tblGrid>
              <a:tr h="6603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FF6600"/>
                          </a:solidFill>
                          <a:effectLst/>
                        </a:rPr>
                        <a:t>Advertising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009900"/>
                          </a:solidFill>
                          <a:effectLst/>
                        </a:rPr>
                        <a:t>Sales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($1,000)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4029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2513165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47960789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663639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534595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44532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1999451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82368271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9329926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7177570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71552008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855771" y="4907114"/>
            <a:ext cx="1331976" cy="393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3200" b="1" dirty="0">
                <a:solidFill>
                  <a:srgbClr val="FF6600"/>
                </a:solidFill>
              </a:rPr>
              <a:t>X</a:t>
            </a:r>
            <a:r>
              <a:rPr lang="en-US" sz="3200" dirty="0">
                <a:solidFill>
                  <a:schemeClr val="hlink"/>
                </a:solidFill>
              </a:rPr>
              <a:t>       </a:t>
            </a:r>
            <a:r>
              <a:rPr lang="en-US" sz="3200" b="1" dirty="0">
                <a:solidFill>
                  <a:srgbClr val="0099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54807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10160"/>
            <a:ext cx="8534400" cy="312420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In this example (advertising and sales), we </a:t>
            </a:r>
            <a:r>
              <a:rPr lang="en-US" sz="2000" b="1" dirty="0">
                <a:solidFill>
                  <a:srgbClr val="C00000"/>
                </a:solidFill>
              </a:rPr>
              <a:t>assume</a:t>
            </a:r>
            <a:r>
              <a:rPr lang="en-US" sz="2000" dirty="0"/>
              <a:t> that the amount of money spent on advertising affects sales. It’s common sense!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524E608-F1AA-4F8C-AFDC-18D8CFFB80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2806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483425" y="3124200"/>
            <a:ext cx="8534400" cy="312420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Let’s look at a few examples with real data to understand </a:t>
            </a:r>
            <a:r>
              <a:rPr lang="en-US" sz="2000" dirty="0">
                <a:solidFill>
                  <a:srgbClr val="00B0F0"/>
                </a:solidFill>
              </a:rPr>
              <a:t>causation</a:t>
            </a:r>
            <a:r>
              <a:rPr lang="en-US" sz="2000" dirty="0"/>
              <a:t>…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524E608-F1AA-4F8C-AFDC-18D8CFFB80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1473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04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B8B24C-B5EB-45D3-8A77-DC7263853F9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Correlation and causation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97" y="1494927"/>
            <a:ext cx="7584253" cy="47386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57638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8850" y="1604963"/>
            <a:ext cx="48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0066"/>
                </a:solidFill>
              </a:rPr>
              <a:t>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036" y="1981200"/>
            <a:ext cx="2120265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r="2412" b="6227"/>
          <a:stretch/>
        </p:blipFill>
        <p:spPr>
          <a:xfrm>
            <a:off x="7529260" y="2348346"/>
            <a:ext cx="1395665" cy="12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59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04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B8B24C-B5EB-45D3-8A77-DC7263853F9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Correlation and causation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03" y="1464113"/>
            <a:ext cx="7494221" cy="47447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1393622" cy="1536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374225"/>
            <a:ext cx="138017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5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04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B8B24C-B5EB-45D3-8A77-DC7263853F9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Correlation and causation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832900"/>
            <a:ext cx="8905875" cy="420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7" r="13504"/>
          <a:stretch/>
        </p:blipFill>
        <p:spPr>
          <a:xfrm>
            <a:off x="7880350" y="1268449"/>
            <a:ext cx="1219200" cy="16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915400" cy="3962400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US" sz="1800" dirty="0">
                <a:latin typeface="Arial" charset="0"/>
              </a:rPr>
              <a:t>Association among variables: categorical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>
                <a:latin typeface="Arial" charset="0"/>
              </a:rPr>
              <a:t>Stacked bar &amp; pie charts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Cross-tabulations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Pivot tables/charts (categorical + numerical variables)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b="1" dirty="0">
              <a:latin typeface="Arial" charset="0"/>
            </a:endParaRPr>
          </a:p>
          <a:p>
            <a:pPr marL="457200" indent="-457200" eaLnBrk="1" hangingPunct="1">
              <a:lnSpc>
                <a:spcPct val="90000"/>
              </a:lnSpc>
              <a:buAutoNum type="arabicPeriod" startAt="2"/>
            </a:pPr>
            <a:r>
              <a:rPr lang="en-US" sz="1800" dirty="0">
                <a:latin typeface="Arial" charset="0"/>
              </a:rPr>
              <a:t>Association among variables: numerical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>
                <a:latin typeface="Arial" charset="0"/>
              </a:rPr>
              <a:t>Scatterplots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Covariance and Correlation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 startAt="3"/>
            </a:pPr>
            <a:r>
              <a:rPr lang="en-US" sz="1800" dirty="0">
                <a:latin typeface="Arial" charset="0"/>
              </a:rPr>
              <a:t>Linear regression</a:t>
            </a:r>
            <a:endParaRPr lang="en-US" sz="1800" i="1" dirty="0"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Today: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1892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04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B8B24C-B5EB-45D3-8A77-DC7263853F9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Correlation and causation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1781969"/>
            <a:ext cx="8886825" cy="415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4"/>
          <a:stretch/>
        </p:blipFill>
        <p:spPr>
          <a:xfrm>
            <a:off x="6023610" y="382668"/>
            <a:ext cx="2926080" cy="13258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48" y="20042"/>
            <a:ext cx="1485302" cy="10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03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04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B8B24C-B5EB-45D3-8A77-DC7263853F9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Correlation and causation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894682"/>
            <a:ext cx="8934450" cy="4143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69" y="139094"/>
            <a:ext cx="2791671" cy="15682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50" y="171451"/>
            <a:ext cx="2012950" cy="14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04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B8B24C-B5EB-45D3-8A77-DC7263853F9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Correlation and causation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" y="1673001"/>
            <a:ext cx="8924925" cy="418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575"/>
            <a:ext cx="2286000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12139" b="15029"/>
          <a:stretch/>
        </p:blipFill>
        <p:spPr>
          <a:xfrm>
            <a:off x="7266053" y="152400"/>
            <a:ext cx="177469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6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04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B8B24C-B5EB-45D3-8A77-DC7263853F9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Correlation and causation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783272"/>
            <a:ext cx="8972550" cy="421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9" y="1265238"/>
            <a:ext cx="1522201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836738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54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04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B8B24C-B5EB-45D3-8A77-DC7263853F9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Correlation and causation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306" y="1467644"/>
            <a:ext cx="6458494" cy="48879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19600" y="1676400"/>
            <a:ext cx="533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01380"/>
            <a:ext cx="2276475" cy="1280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3135" r="12240" b="30892"/>
          <a:stretch/>
        </p:blipFill>
        <p:spPr>
          <a:xfrm>
            <a:off x="5867400" y="4114800"/>
            <a:ext cx="7820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62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04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B8B24C-B5EB-45D3-8A77-DC7263853F9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Correlation and causation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74" y="1475898"/>
            <a:ext cx="6256625" cy="48145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29786" y="1712913"/>
            <a:ext cx="533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65826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73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04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B8B24C-B5EB-45D3-8A77-DC7263853F9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Correlation and causation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576388"/>
            <a:ext cx="8058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student notices that on the days she is </a:t>
            </a:r>
            <a:r>
              <a:rPr lang="en-US" b="1" dirty="0"/>
              <a:t>too lazy to wake up </a:t>
            </a:r>
            <a:r>
              <a:rPr lang="en-US" dirty="0"/>
              <a:t>and get ready for college, are the days when there are </a:t>
            </a:r>
            <a:r>
              <a:rPr lang="en-US" b="1" dirty="0"/>
              <a:t>road accidents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44" y="3320967"/>
            <a:ext cx="1637232" cy="1607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98" y="2527234"/>
            <a:ext cx="3599504" cy="2699628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3270237" y="3914389"/>
            <a:ext cx="990600" cy="438151"/>
          </a:xfrm>
          <a:prstGeom prst="striped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44954"/>
          <a:stretch/>
        </p:blipFill>
        <p:spPr>
          <a:xfrm>
            <a:off x="3486865" y="3157699"/>
            <a:ext cx="557343" cy="75938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2925" y="5351277"/>
            <a:ext cx="8058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 course, there is no correlation! The reason here is probably the </a:t>
            </a:r>
            <a:r>
              <a:rPr lang="en-US" b="1" dirty="0"/>
              <a:t>bad weather</a:t>
            </a:r>
            <a:r>
              <a:rPr lang="en-US" dirty="0"/>
              <a:t>, which causes her to become sleepy, and also causes road accidents.</a:t>
            </a:r>
          </a:p>
        </p:txBody>
      </p:sp>
    </p:spTree>
    <p:extLst>
      <p:ext uri="{BB962C8B-B14F-4D97-AF65-F5344CB8AC3E}">
        <p14:creationId xmlns:p14="http://schemas.microsoft.com/office/powerpoint/2010/main" val="3606786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04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B8B24C-B5EB-45D3-8A77-DC7263853F9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Correlation and causation</a:t>
            </a:r>
            <a:endParaRPr lang="en-US" sz="2400" b="1" dirty="0"/>
          </a:p>
        </p:txBody>
      </p:sp>
      <p:sp>
        <p:nvSpPr>
          <p:cNvPr id="6" name="Striped Right Arrow 5"/>
          <p:cNvSpPr/>
          <p:nvPr/>
        </p:nvSpPr>
        <p:spPr>
          <a:xfrm>
            <a:off x="3533371" y="3674233"/>
            <a:ext cx="990600" cy="438151"/>
          </a:xfrm>
          <a:prstGeom prst="striped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4954"/>
          <a:stretch/>
        </p:blipFill>
        <p:spPr>
          <a:xfrm>
            <a:off x="3749999" y="2917543"/>
            <a:ext cx="557343" cy="7593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1000" y="1576388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appears to be a connection between the </a:t>
            </a:r>
            <a:r>
              <a:rPr lang="en-US" b="1" dirty="0"/>
              <a:t>price of alcohol </a:t>
            </a:r>
            <a:r>
              <a:rPr lang="en-US" dirty="0"/>
              <a:t>and the </a:t>
            </a:r>
            <a:r>
              <a:rPr lang="en-US" b="1" dirty="0"/>
              <a:t>high salaries of government officials</a:t>
            </a:r>
            <a:r>
              <a:rPr lang="en-US" dirty="0"/>
              <a:t>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8" y="2942645"/>
            <a:ext cx="2743200" cy="1714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70" y="2766093"/>
            <a:ext cx="3581400" cy="20881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7200" y="5344522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 course, there is no relationship here! The fact is, politicians and political parties generally </a:t>
            </a:r>
            <a:r>
              <a:rPr lang="en-US" b="1" dirty="0"/>
              <a:t>reside in urban areas</a:t>
            </a:r>
            <a:r>
              <a:rPr lang="en-US" dirty="0"/>
              <a:t>, and salaries and costs tend to be higher in the cities.</a:t>
            </a:r>
          </a:p>
        </p:txBody>
      </p:sp>
    </p:spTree>
    <p:extLst>
      <p:ext uri="{BB962C8B-B14F-4D97-AF65-F5344CB8AC3E}">
        <p14:creationId xmlns:p14="http://schemas.microsoft.com/office/powerpoint/2010/main" val="555381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04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B8B24C-B5EB-45D3-8A77-DC7263853F9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Correlation and causation</a:t>
            </a:r>
            <a:endParaRPr lang="en-US" sz="2400" b="1" dirty="0"/>
          </a:p>
        </p:txBody>
      </p:sp>
      <p:sp>
        <p:nvSpPr>
          <p:cNvPr id="6" name="Striped Right Arrow 5"/>
          <p:cNvSpPr/>
          <p:nvPr/>
        </p:nvSpPr>
        <p:spPr>
          <a:xfrm>
            <a:off x="3375334" y="4090375"/>
            <a:ext cx="990600" cy="438151"/>
          </a:xfrm>
          <a:prstGeom prst="striped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4954"/>
          <a:stretch/>
        </p:blipFill>
        <p:spPr>
          <a:xfrm>
            <a:off x="3591962" y="3333685"/>
            <a:ext cx="557343" cy="7593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1576389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Another trend observed has been the correlation between </a:t>
            </a:r>
            <a:r>
              <a:rPr lang="en-US" b="1" dirty="0"/>
              <a:t>ice-cream sales</a:t>
            </a:r>
            <a:r>
              <a:rPr lang="en-US" dirty="0"/>
              <a:t> and the </a:t>
            </a:r>
            <a:r>
              <a:rPr lang="en-US" b="1" dirty="0"/>
              <a:t>number of deaths by drowning</a:t>
            </a:r>
            <a:r>
              <a:rPr lang="en-US" dirty="0"/>
              <a:t>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5174858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lurking factor </a:t>
            </a:r>
            <a:r>
              <a:rPr lang="en-US" dirty="0"/>
              <a:t>here may be the </a:t>
            </a:r>
            <a:r>
              <a:rPr lang="en-US" b="1" dirty="0"/>
              <a:t>weather</a:t>
            </a:r>
            <a:r>
              <a:rPr lang="en-US" dirty="0"/>
              <a:t> ― people tend to have more ice cream during the summer months, and also prefer to go for a swim accounting to the warm weather, which may lead to drowning if proper care is not taken.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008508"/>
            <a:ext cx="2718490" cy="1889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18555"/>
            <a:ext cx="3641792" cy="23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10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01428"/>
            <a:ext cx="8534400" cy="4495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 2" panose="05020102010507070707" pitchFamily="18" charset="2"/>
              <a:buChar char="¢"/>
            </a:pPr>
            <a:r>
              <a:rPr lang="en-US" sz="1400" b="1" dirty="0">
                <a:solidFill>
                  <a:srgbClr val="C00000"/>
                </a:solidFill>
              </a:rPr>
              <a:t>  Drawback of covariance &amp; correlation #1: </a:t>
            </a:r>
          </a:p>
          <a:p>
            <a:pPr marL="0" indent="0">
              <a:buNone/>
            </a:pPr>
            <a:r>
              <a:rPr lang="en-US" sz="1400" dirty="0"/>
              <a:t>      It is used only for linear relationships (always assumed so).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 2" panose="05020102010507070707" pitchFamily="18" charset="2"/>
              <a:buChar char="¢"/>
            </a:pPr>
            <a:r>
              <a:rPr lang="en-US" sz="1400" b="1" dirty="0">
                <a:solidFill>
                  <a:srgbClr val="C00000"/>
                </a:solidFill>
              </a:rPr>
              <a:t>  Drawback of covariance </a:t>
            </a:r>
            <a:r>
              <a:rPr lang="en-US" sz="1400" b="1" dirty="0"/>
              <a:t>(but not correlation) </a:t>
            </a:r>
            <a:r>
              <a:rPr lang="en-US" sz="1400" b="1" dirty="0">
                <a:solidFill>
                  <a:srgbClr val="C00000"/>
                </a:solidFill>
              </a:rPr>
              <a:t>#2: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     Covariance does not tell us about the strength of the association.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 2" panose="05020102010507070707" pitchFamily="18" charset="2"/>
              <a:buChar char="¢"/>
            </a:pPr>
            <a:r>
              <a:rPr lang="en-US" sz="1800" dirty="0"/>
              <a:t>  </a:t>
            </a:r>
            <a:r>
              <a:rPr lang="en-US" sz="2000" b="1" dirty="0">
                <a:solidFill>
                  <a:srgbClr val="C00000"/>
                </a:solidFill>
              </a:rPr>
              <a:t>Drawback of covariance &amp; correlation #3: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800" dirty="0"/>
              <a:t>     They </a:t>
            </a:r>
            <a:r>
              <a:rPr lang="en-US" sz="1800" dirty="0">
                <a:solidFill>
                  <a:srgbClr val="FF0000"/>
                </a:solidFill>
              </a:rPr>
              <a:t>don’t imply causation </a:t>
            </a:r>
            <a:r>
              <a:rPr lang="en-US" sz="1800" dirty="0"/>
              <a:t>(what affects what).</a:t>
            </a:r>
          </a:p>
          <a:p>
            <a:pPr marL="342900" indent="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700" dirty="0"/>
              <a:t>     In </a:t>
            </a:r>
            <a:r>
              <a:rPr lang="en-US" sz="1700" b="1" dirty="0">
                <a:solidFill>
                  <a:srgbClr val="00B050"/>
                </a:solidFill>
              </a:rPr>
              <a:t>causal relations</a:t>
            </a:r>
            <a:r>
              <a:rPr lang="en-US" sz="1700" dirty="0"/>
              <a:t>, a change in one variable causes a change in the other variable.</a:t>
            </a:r>
          </a:p>
          <a:p>
            <a:pPr marL="342900" indent="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700" dirty="0"/>
              <a:t>     In </a:t>
            </a:r>
            <a:r>
              <a:rPr lang="en-US" sz="1700" b="1" dirty="0">
                <a:solidFill>
                  <a:srgbClr val="00B050"/>
                </a:solidFill>
              </a:rPr>
              <a:t>spurious relations</a:t>
            </a:r>
            <a:r>
              <a:rPr lang="en-US" sz="1700" dirty="0"/>
              <a:t>, two variables are wrongly assumed to be related to each other.</a:t>
            </a:r>
          </a:p>
          <a:p>
            <a:pPr marL="342900" indent="0">
              <a:buClr>
                <a:schemeClr val="tx1"/>
              </a:buClr>
              <a:buNone/>
            </a:pPr>
            <a:r>
              <a:rPr lang="en-US" sz="1700" dirty="0"/>
              <a:t>        In spurious relations, there is typically a 3</a:t>
            </a:r>
            <a:r>
              <a:rPr lang="en-US" sz="1700" baseline="30000" dirty="0"/>
              <a:t>rd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990099"/>
                </a:solidFill>
              </a:rPr>
              <a:t>lurking variable </a:t>
            </a:r>
            <a:r>
              <a:rPr lang="en-US" sz="1700" dirty="0"/>
              <a:t>that drives both variables. 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endParaRPr lang="en-US" sz="1800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524E608-F1AA-4F8C-AFDC-18D8CFFB80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40465"/>
            <a:ext cx="3018475" cy="15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3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915400" cy="3962400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US" sz="1800" b="1" dirty="0">
                <a:latin typeface="Arial" charset="0"/>
              </a:rPr>
              <a:t>Association among variables: categorical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b="1" dirty="0">
                <a:latin typeface="Arial" charset="0"/>
              </a:rPr>
              <a:t>Stacked bar &amp; pie charts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b="1" dirty="0">
                <a:latin typeface="Arial" charset="0"/>
              </a:rPr>
              <a:t>	Cross-tabulations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b="1" dirty="0">
                <a:latin typeface="Arial" charset="0"/>
              </a:rPr>
              <a:t>	Pivot tables/charts (categorical + numerical variables)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b="1" dirty="0">
              <a:latin typeface="Arial" charset="0"/>
            </a:endParaRPr>
          </a:p>
          <a:p>
            <a:pPr marL="457200" indent="-457200" eaLnBrk="1" hangingPunct="1">
              <a:lnSpc>
                <a:spcPct val="90000"/>
              </a:lnSpc>
              <a:buAutoNum type="arabicPeriod" startAt="2"/>
            </a:pPr>
            <a:r>
              <a:rPr lang="en-US" sz="1800" dirty="0">
                <a:latin typeface="Arial" charset="0"/>
              </a:rPr>
              <a:t>Association among variables: numerical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>
                <a:latin typeface="Arial" charset="0"/>
              </a:rPr>
              <a:t>Scatterplots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Covariance and Correlation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 startAt="3"/>
            </a:pPr>
            <a:r>
              <a:rPr lang="en-US" sz="1800" dirty="0">
                <a:latin typeface="Arial" charset="0"/>
              </a:rPr>
              <a:t>Linear regression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Today: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6849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01427"/>
            <a:ext cx="8534400" cy="49969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 2" panose="05020102010507070707" pitchFamily="18" charset="2"/>
              <a:buChar char="¢"/>
            </a:pPr>
            <a:r>
              <a:rPr lang="en-US" sz="1800" b="1" dirty="0">
                <a:solidFill>
                  <a:srgbClr val="C00000"/>
                </a:solidFill>
              </a:rPr>
              <a:t>  Drawback of covariance &amp; correlation #1: </a:t>
            </a:r>
          </a:p>
          <a:p>
            <a:pPr marL="0" indent="0">
              <a:buNone/>
            </a:pPr>
            <a:r>
              <a:rPr lang="en-US" sz="1800" dirty="0"/>
              <a:t>      It is used only for linear relationships (always assumed so).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 2" panose="05020102010507070707" pitchFamily="18" charset="2"/>
              <a:buChar char="¢"/>
            </a:pPr>
            <a:r>
              <a:rPr lang="en-US" sz="1800" b="1" dirty="0">
                <a:solidFill>
                  <a:srgbClr val="C00000"/>
                </a:solidFill>
              </a:rPr>
              <a:t>  Drawback of covariance </a:t>
            </a:r>
            <a:r>
              <a:rPr lang="en-US" sz="1800" b="1" dirty="0"/>
              <a:t>(but not correlation) </a:t>
            </a:r>
            <a:r>
              <a:rPr lang="en-US" sz="1800" b="1" dirty="0">
                <a:solidFill>
                  <a:srgbClr val="C00000"/>
                </a:solidFill>
              </a:rPr>
              <a:t>#2: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 Covariance does not tell us about the strength of the association.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 2" panose="05020102010507070707" pitchFamily="18" charset="2"/>
              <a:buChar char="¢"/>
            </a:pPr>
            <a:r>
              <a:rPr lang="en-US" sz="1800" dirty="0"/>
              <a:t>  </a:t>
            </a:r>
            <a:r>
              <a:rPr lang="en-US" sz="1800" b="1" dirty="0">
                <a:solidFill>
                  <a:srgbClr val="C00000"/>
                </a:solidFill>
              </a:rPr>
              <a:t>Drawback of covariance &amp; correlation #3: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800" dirty="0"/>
              <a:t>     They don’t imply causation.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endParaRPr lang="en-US" sz="1800" dirty="0"/>
          </a:p>
          <a:p>
            <a:pPr marL="342900" indent="-342900">
              <a:buClr>
                <a:schemeClr val="tx1"/>
              </a:buClr>
              <a:buFont typeface="Wingdings 2" panose="05020102010507070707" pitchFamily="18" charset="2"/>
              <a:buChar char="¢"/>
            </a:pPr>
            <a:r>
              <a:rPr lang="en-US" sz="1800" b="1" dirty="0">
                <a:solidFill>
                  <a:srgbClr val="C00000"/>
                </a:solidFill>
              </a:rPr>
              <a:t>Drawback of covariance &amp; correlation #4: </a:t>
            </a:r>
          </a:p>
          <a:p>
            <a:pPr marL="285750" indent="0">
              <a:buClr>
                <a:schemeClr val="tx1"/>
              </a:buClr>
              <a:buNone/>
            </a:pPr>
            <a:r>
              <a:rPr lang="en-US" sz="1800" dirty="0"/>
              <a:t>Covariance &amp; correlation are </a:t>
            </a:r>
            <a:r>
              <a:rPr lang="en-US" sz="1800" b="1" dirty="0">
                <a:solidFill>
                  <a:srgbClr val="FF0000"/>
                </a:solidFill>
              </a:rPr>
              <a:t>descriptive</a:t>
            </a:r>
            <a:r>
              <a:rPr lang="en-US" sz="1800" dirty="0"/>
              <a:t> in nature. Correlation is a very  informal/preliminary/descriptive way to examine relationship between 2 variables.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800" dirty="0"/>
              <a:t>      We also say that correlation is a </a:t>
            </a:r>
            <a:r>
              <a:rPr lang="en-US" sz="1800" b="1" dirty="0">
                <a:solidFill>
                  <a:srgbClr val="00B050"/>
                </a:solidFill>
              </a:rPr>
              <a:t>univariate method </a:t>
            </a:r>
            <a:r>
              <a:rPr lang="en-US" sz="1800" dirty="0"/>
              <a:t>to study association.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800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Multivariate methods </a:t>
            </a:r>
            <a:r>
              <a:rPr lang="en-US" sz="1800" dirty="0"/>
              <a:t>include multiple regression models (next topic).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endParaRPr lang="en-US" sz="1800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524E608-F1AA-4F8C-AFDC-18D8CFFB80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04</a:t>
            </a:r>
          </a:p>
        </p:txBody>
      </p:sp>
    </p:spTree>
    <p:extLst>
      <p:ext uri="{BB962C8B-B14F-4D97-AF65-F5344CB8AC3E}">
        <p14:creationId xmlns:p14="http://schemas.microsoft.com/office/powerpoint/2010/main" val="1724068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10600" cy="3962400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US" sz="1800" dirty="0">
                <a:latin typeface="Arial" charset="0"/>
              </a:rPr>
              <a:t>Association among variables: categorical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>
                <a:latin typeface="Arial" charset="0"/>
              </a:rPr>
              <a:t>Stacked bar &amp; pie charts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Cross-tabulations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Pivot tables/charts (categorical + numerical variables)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b="1" dirty="0">
              <a:latin typeface="Arial" charset="0"/>
            </a:endParaRPr>
          </a:p>
          <a:p>
            <a:pPr marL="457200" indent="-457200" eaLnBrk="1" hangingPunct="1">
              <a:lnSpc>
                <a:spcPct val="90000"/>
              </a:lnSpc>
              <a:buAutoNum type="arabicPeriod" startAt="2"/>
            </a:pPr>
            <a:r>
              <a:rPr lang="en-US" sz="1800" dirty="0">
                <a:latin typeface="Arial" charset="0"/>
              </a:rPr>
              <a:t>Association among variables: numerical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>
                <a:latin typeface="Arial" charset="0"/>
              </a:rPr>
              <a:t>Scatterplots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Covariance and Correlation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533400" indent="-533400">
              <a:buFont typeface="Wingdings" pitchFamily="2" charset="2"/>
              <a:buAutoNum type="arabicPeriod" startAt="3"/>
            </a:pPr>
            <a:r>
              <a:rPr lang="en-US" sz="1800" b="1" dirty="0">
                <a:latin typeface="Arial" charset="0"/>
              </a:rPr>
              <a:t>Linear regression</a:t>
            </a:r>
            <a:endParaRPr lang="en-US" sz="2400" dirty="0"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Today:</a:t>
            </a:r>
            <a:endParaRPr lang="en-US" sz="2400" b="1" dirty="0"/>
          </a:p>
        </p:txBody>
      </p:sp>
      <p:pic>
        <p:nvPicPr>
          <p:cNvPr id="11" name="Picture 7" descr="C:\Users\annac\AppData\Local\Microsoft\Windows\Temporary Internet Files\Content.IE5\AZ68UZH8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271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C:\Users\annac\AppData\Local\Microsoft\Windows\Temporary Internet Files\Content.IE5\AZ68UZH8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781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819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F95C9C1-1529-4660-872E-468FA1A22CF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211" name="Text Box 82"/>
          <p:cNvSpPr txBox="1">
            <a:spLocks noChangeArrowheads="1"/>
          </p:cNvSpPr>
          <p:nvPr/>
        </p:nvSpPr>
        <p:spPr bwMode="auto">
          <a:xfrm>
            <a:off x="685800" y="1525779"/>
            <a:ext cx="815340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Regression analysis </a:t>
            </a:r>
            <a:r>
              <a:rPr lang="en-US" sz="2000" dirty="0">
                <a:latin typeface="+mn-lt"/>
              </a:rPr>
              <a:t>is one of the most useful tools for a business analyst.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Examples of applications in business: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 3" panose="05040102010807070707" pitchFamily="18" charset="2"/>
              <a:buChar char=""/>
            </a:pPr>
            <a:r>
              <a:rPr lang="en-US" dirty="0">
                <a:latin typeface="+mn-lt"/>
              </a:rPr>
              <a:t>How do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wages</a:t>
            </a:r>
            <a:r>
              <a:rPr lang="en-US" dirty="0">
                <a:latin typeface="+mn-lt"/>
              </a:rPr>
              <a:t> of employees depend on </a:t>
            </a:r>
            <a:r>
              <a:rPr lang="en-US" i="1" dirty="0">
                <a:latin typeface="+mn-lt"/>
              </a:rPr>
              <a:t>years of experience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years of education</a:t>
            </a:r>
            <a:r>
              <a:rPr lang="en-US" dirty="0">
                <a:latin typeface="+mn-lt"/>
              </a:rPr>
              <a:t>, and </a:t>
            </a:r>
            <a:r>
              <a:rPr lang="en-US" i="1" dirty="0">
                <a:latin typeface="+mn-lt"/>
              </a:rPr>
              <a:t>gender</a:t>
            </a:r>
            <a:r>
              <a:rPr lang="en-US" dirty="0">
                <a:latin typeface="+mn-lt"/>
              </a:rPr>
              <a:t>?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 3" panose="05040102010807070707" pitchFamily="18" charset="2"/>
              <a:buChar char=""/>
            </a:pPr>
            <a:r>
              <a:rPr lang="en-US" dirty="0">
                <a:latin typeface="+mn-lt"/>
              </a:rPr>
              <a:t>How does the current </a:t>
            </a:r>
            <a:r>
              <a:rPr lang="en-US" b="1" dirty="0">
                <a:solidFill>
                  <a:srgbClr val="00B0F0"/>
                </a:solidFill>
                <a:latin typeface="+mn-lt"/>
              </a:rPr>
              <a:t>price of a stock </a:t>
            </a:r>
            <a:r>
              <a:rPr lang="en-US" dirty="0">
                <a:latin typeface="+mn-lt"/>
              </a:rPr>
              <a:t>depend on its own </a:t>
            </a:r>
            <a:r>
              <a:rPr lang="en-US" i="1" dirty="0">
                <a:latin typeface="+mn-lt"/>
              </a:rPr>
              <a:t>past values</a:t>
            </a:r>
            <a:r>
              <a:rPr lang="en-US" dirty="0">
                <a:latin typeface="+mn-lt"/>
              </a:rPr>
              <a:t>, as well as the current and past </a:t>
            </a:r>
            <a:r>
              <a:rPr lang="en-US" i="1" dirty="0">
                <a:latin typeface="+mn-lt"/>
              </a:rPr>
              <a:t>values of a market index</a:t>
            </a:r>
            <a:r>
              <a:rPr lang="en-US" dirty="0">
                <a:latin typeface="+mn-lt"/>
              </a:rPr>
              <a:t>?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 3" panose="05040102010807070707" pitchFamily="18" charset="2"/>
              <a:buChar char=""/>
            </a:pPr>
            <a:r>
              <a:rPr lang="en-US" dirty="0">
                <a:latin typeface="+mn-lt"/>
              </a:rPr>
              <a:t>How does the </a:t>
            </a:r>
            <a:r>
              <a:rPr lang="en-US" b="1" dirty="0">
                <a:solidFill>
                  <a:srgbClr val="00B0F0"/>
                </a:solidFill>
                <a:latin typeface="+mn-lt"/>
              </a:rPr>
              <a:t>selling price of a house </a:t>
            </a:r>
            <a:r>
              <a:rPr lang="en-US" dirty="0">
                <a:latin typeface="+mn-lt"/>
              </a:rPr>
              <a:t>depend on such factors as the </a:t>
            </a:r>
            <a:r>
              <a:rPr lang="en-US" i="1" dirty="0">
                <a:latin typeface="+mn-lt"/>
              </a:rPr>
              <a:t>appraised value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square footage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number of bedrooms </a:t>
            </a:r>
            <a:r>
              <a:rPr lang="en-US" dirty="0">
                <a:latin typeface="+mn-lt"/>
              </a:rPr>
              <a:t>in the house, number of </a:t>
            </a:r>
            <a:r>
              <a:rPr lang="en-US" i="1" dirty="0">
                <a:latin typeface="+mn-lt"/>
              </a:rPr>
              <a:t>baths</a:t>
            </a:r>
            <a:r>
              <a:rPr lang="en-US" dirty="0">
                <a:latin typeface="+mn-lt"/>
              </a:rPr>
              <a:t>, and </a:t>
            </a:r>
            <a:r>
              <a:rPr lang="en-US" i="1" dirty="0">
                <a:latin typeface="+mn-lt"/>
              </a:rPr>
              <a:t>geographical location</a:t>
            </a:r>
            <a:r>
              <a:rPr lang="en-US" dirty="0">
                <a:latin typeface="+mn-lt"/>
              </a:rPr>
              <a:t>?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 3" panose="05040102010807070707" pitchFamily="18" charset="2"/>
              <a:buChar char=""/>
            </a:pPr>
            <a:r>
              <a:rPr lang="en-US" dirty="0">
                <a:latin typeface="+mn-lt"/>
              </a:rPr>
              <a:t>How does the </a:t>
            </a:r>
            <a:r>
              <a:rPr lang="en-US" b="1" dirty="0">
                <a:solidFill>
                  <a:srgbClr val="00B0F0"/>
                </a:solidFill>
                <a:latin typeface="+mn-lt"/>
              </a:rPr>
              <a:t>probability of bankruptcy </a:t>
            </a:r>
            <a:r>
              <a:rPr lang="en-US" dirty="0">
                <a:latin typeface="+mn-lt"/>
              </a:rPr>
              <a:t>depend on a firm’s </a:t>
            </a:r>
            <a:r>
              <a:rPr lang="en-US" i="1" dirty="0">
                <a:latin typeface="+mn-lt"/>
              </a:rPr>
              <a:t>profitability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distance-to-default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firm size</a:t>
            </a:r>
            <a:r>
              <a:rPr lang="en-US" dirty="0">
                <a:latin typeface="+mn-lt"/>
              </a:rPr>
              <a:t>, executive </a:t>
            </a:r>
            <a:r>
              <a:rPr lang="en-US" i="1" dirty="0">
                <a:latin typeface="+mn-lt"/>
              </a:rPr>
              <a:t>compensation’s stock price sensitivity</a:t>
            </a:r>
            <a:r>
              <a:rPr lang="en-US" dirty="0">
                <a:latin typeface="+mn-lt"/>
              </a:rPr>
              <a:t>, and </a:t>
            </a:r>
            <a:r>
              <a:rPr lang="en-US" i="1" dirty="0">
                <a:latin typeface="+mn-lt"/>
              </a:rPr>
              <a:t>governance</a:t>
            </a:r>
            <a:r>
              <a:rPr lang="en-US" dirty="0">
                <a:latin typeface="+mn-lt"/>
              </a:rPr>
              <a:t> such as the proportion of independent directors on the board?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3. Simple linear regression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3342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819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F95C9C1-1529-4660-872E-468FA1A22CF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211" name="Text Box 82"/>
          <p:cNvSpPr txBox="1">
            <a:spLocks noChangeArrowheads="1"/>
          </p:cNvSpPr>
          <p:nvPr/>
        </p:nvSpPr>
        <p:spPr bwMode="auto">
          <a:xfrm>
            <a:off x="685800" y="1525779"/>
            <a:ext cx="8458200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9900"/>
                </a:solidFill>
                <a:latin typeface="+mn-lt"/>
              </a:rPr>
              <a:t>Two main objectives of regression analysis: 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C00000"/>
              </a:solidFill>
              <a:latin typeface="+mn-lt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To understand how the world operates, i.e., understanding the association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To make predictions ( in-sample and out-of-sample), i.e., “what-if” analysis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For example, we can not only </a:t>
            </a:r>
            <a:r>
              <a:rPr lang="en-US" sz="2000" i="1" dirty="0">
                <a:solidFill>
                  <a:srgbClr val="C00000"/>
                </a:solidFill>
                <a:latin typeface="+mn-lt"/>
              </a:rPr>
              <a:t>understand</a:t>
            </a:r>
            <a:r>
              <a:rPr lang="en-US" sz="2000" dirty="0">
                <a:latin typeface="+mn-lt"/>
              </a:rPr>
              <a:t> how a company’s sales are affected by its advertising expenditures, but we can also use the company’s records of current and past advertising levels to </a:t>
            </a:r>
            <a:r>
              <a:rPr lang="en-US" sz="2000" i="1" dirty="0">
                <a:solidFill>
                  <a:srgbClr val="C00000"/>
                </a:solidFill>
                <a:latin typeface="+mn-lt"/>
              </a:rPr>
              <a:t>predict</a:t>
            </a:r>
            <a:r>
              <a:rPr lang="en-US" sz="2000" dirty="0">
                <a:latin typeface="+mn-lt"/>
              </a:rPr>
              <a:t> future sales.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C00000"/>
              </a:solidFill>
              <a:latin typeface="+mn-lt"/>
            </a:endParaRPr>
          </a:p>
          <a:p>
            <a:pPr>
              <a:spcBef>
                <a:spcPct val="50000"/>
              </a:spcBef>
            </a:pPr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3. Simple linear regression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8586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819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F95C9C1-1529-4660-872E-468FA1A22CF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211" name="Text Box 82"/>
          <p:cNvSpPr txBox="1">
            <a:spLocks noChangeArrowheads="1"/>
          </p:cNvSpPr>
          <p:nvPr/>
        </p:nvSpPr>
        <p:spPr bwMode="auto">
          <a:xfrm>
            <a:off x="685800" y="1525779"/>
            <a:ext cx="8153400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9900"/>
                </a:solidFill>
                <a:latin typeface="+mn-lt"/>
              </a:rPr>
              <a:t>Classifications of regression methods</a:t>
            </a:r>
          </a:p>
          <a:p>
            <a:pPr>
              <a:spcBef>
                <a:spcPts val="2400"/>
              </a:spcBef>
            </a:pPr>
            <a:r>
              <a:rPr lang="en-US" sz="2000" b="1" dirty="0">
                <a:latin typeface="+mn-lt"/>
              </a:rPr>
              <a:t>By number of predictors: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Simple regression</a:t>
            </a:r>
            <a:r>
              <a:rPr lang="en-US" sz="1600" dirty="0">
                <a:latin typeface="+mn-lt"/>
              </a:rPr>
              <a:t>: only one explanatory variable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Multiple regression</a:t>
            </a:r>
            <a:r>
              <a:rPr lang="en-US" sz="1600" dirty="0">
                <a:latin typeface="+mn-lt"/>
              </a:rPr>
              <a:t>: two or more explanatory variables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+mn-lt"/>
              </a:rPr>
              <a:t>Linear and nonlinear regressions: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Linear regression</a:t>
            </a:r>
            <a:r>
              <a:rPr lang="en-US" sz="1600" dirty="0">
                <a:latin typeface="+mn-lt"/>
              </a:rPr>
              <a:t>: relationship between variables can be explained by a straight line.</a:t>
            </a:r>
            <a:r>
              <a:rPr lang="en-US" sz="1600" dirty="0">
                <a:solidFill>
                  <a:srgbClr val="3333CC"/>
                </a:solidFill>
                <a:latin typeface="+mn-lt"/>
              </a:rPr>
              <a:t>*</a:t>
            </a:r>
            <a:r>
              <a:rPr lang="en-US" sz="1600" dirty="0">
                <a:latin typeface="+mn-lt"/>
              </a:rPr>
              <a:t>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Nonlinear regression</a:t>
            </a:r>
            <a:r>
              <a:rPr lang="en-US" sz="1600" dirty="0">
                <a:latin typeface="+mn-lt"/>
              </a:rPr>
              <a:t>: relationship is curved. However, many nonlinear relationships can be linearized. E.g., y=</a:t>
            </a:r>
            <a:r>
              <a:rPr lang="en-US" sz="1600" dirty="0" err="1">
                <a:latin typeface="+mn-lt"/>
              </a:rPr>
              <a:t>exp</a:t>
            </a:r>
            <a:r>
              <a:rPr lang="en-US" sz="1600" dirty="0">
                <a:latin typeface="+mn-lt"/>
              </a:rPr>
              <a:t>(x) can be transformed into a linear relationship by taking </a:t>
            </a:r>
            <a:r>
              <a:rPr lang="en-US" sz="1600" i="1" dirty="0">
                <a:latin typeface="+mn-lt"/>
              </a:rPr>
              <a:t>log</a:t>
            </a:r>
            <a:r>
              <a:rPr lang="en-US" sz="1600" dirty="0">
                <a:latin typeface="+mn-lt"/>
              </a:rPr>
              <a:t> of the dependent variable y, </a:t>
            </a:r>
            <a:r>
              <a:rPr lang="en-US" sz="1600" dirty="0" err="1">
                <a:latin typeface="+mn-lt"/>
              </a:rPr>
              <a:t>ln</a:t>
            </a:r>
            <a:r>
              <a:rPr lang="en-US" sz="1600" dirty="0">
                <a:latin typeface="+mn-lt"/>
              </a:rPr>
              <a:t>(y)=x.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Other examples of regressions include models where the dependent variable is not bell-shaped and/or is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discrete</a:t>
            </a:r>
            <a:r>
              <a:rPr lang="en-US" sz="1600" dirty="0">
                <a:latin typeface="+mn-lt"/>
              </a:rPr>
              <a:t> (e.g., Logistic, Poisson, </a:t>
            </a:r>
            <a:r>
              <a:rPr lang="en-US" sz="1600" dirty="0" err="1">
                <a:latin typeface="+mn-lt"/>
              </a:rPr>
              <a:t>probit</a:t>
            </a:r>
            <a:r>
              <a:rPr lang="en-US" sz="1600" dirty="0">
                <a:latin typeface="+mn-lt"/>
              </a:rPr>
              <a:t> regressions). 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3333CC"/>
                </a:solidFill>
                <a:latin typeface="+mn-lt"/>
              </a:rPr>
              <a:t>        *The book covers only linear relationships. We will cover linear, nonlinear, and Logistic in this class.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3. Simple linear regression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37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819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F95C9C1-1529-4660-872E-468FA1A22CF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210" name="Text Box 5"/>
          <p:cNvSpPr txBox="1">
            <a:spLocks noChangeArrowheads="1"/>
          </p:cNvSpPr>
          <p:nvPr/>
        </p:nvSpPr>
        <p:spPr bwMode="auto">
          <a:xfrm>
            <a:off x="685800" y="1912356"/>
            <a:ext cx="716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bg2"/>
              </a:buClr>
              <a:buSzPct val="150000"/>
            </a:pPr>
            <a:r>
              <a:rPr lang="en-US" sz="2000" dirty="0">
                <a:latin typeface="+mn-lt"/>
              </a:rPr>
              <a:t>For the example on weekly 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advertising expenditures and sales</a:t>
            </a:r>
            <a:r>
              <a:rPr lang="en-US" sz="2000" dirty="0">
                <a:latin typeface="+mn-lt"/>
              </a:rPr>
              <a:t>:</a:t>
            </a:r>
          </a:p>
        </p:txBody>
      </p:sp>
      <p:sp>
        <p:nvSpPr>
          <p:cNvPr id="8211" name="Text Box 82"/>
          <p:cNvSpPr txBox="1">
            <a:spLocks noChangeArrowheads="1"/>
          </p:cNvSpPr>
          <p:nvPr/>
        </p:nvSpPr>
        <p:spPr bwMode="auto">
          <a:xfrm>
            <a:off x="152400" y="1525779"/>
            <a:ext cx="891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u="sng" dirty="0">
                <a:latin typeface="+mn-lt"/>
              </a:rPr>
              <a:t>Idea:</a:t>
            </a:r>
            <a:r>
              <a:rPr lang="en-US" sz="2000" dirty="0">
                <a:latin typeface="+mn-lt"/>
              </a:rPr>
              <a:t> Find the straight line that best fits the scatterplot.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161279"/>
              </p:ext>
            </p:extLst>
          </p:nvPr>
        </p:nvGraphicFramePr>
        <p:xfrm>
          <a:off x="1676400" y="3415019"/>
          <a:ext cx="4648200" cy="2833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3. Simple linear regression</a:t>
            </a:r>
            <a:endParaRPr lang="en-US" sz="2400" b="1" dirty="0"/>
          </a:p>
        </p:txBody>
      </p:sp>
      <p:graphicFrame>
        <p:nvGraphicFramePr>
          <p:cNvPr id="15" name="Group 23"/>
          <p:cNvGraphicFramePr>
            <a:graphicFrameLocks noGrp="1"/>
          </p:cNvGraphicFramePr>
          <p:nvPr>
            <p:ph sz="half" idx="4294967295"/>
          </p:nvPr>
        </p:nvGraphicFramePr>
        <p:xfrm>
          <a:off x="1676400" y="2514600"/>
          <a:ext cx="4648200" cy="76199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($100)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18   7    14   31   21    5    11   16   26   29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($1,000)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55  17   36   85   62   18   33   41   63   87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534400" cy="44704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9900"/>
                </a:solidFill>
                <a:latin typeface="Arial" charset="0"/>
              </a:rPr>
              <a:t>Graphical </a:t>
            </a:r>
            <a:r>
              <a:rPr lang="en-US" sz="1800" dirty="0">
                <a:latin typeface="Arial" charset="0"/>
              </a:rPr>
              <a:t>techniques to display association: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Arial" charset="0"/>
              </a:rPr>
              <a:t>Stacked/side-by-side bar or pie charts.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200"/>
              </a:spcBef>
              <a:buNone/>
            </a:pPr>
            <a:endParaRPr lang="en-US" sz="1800" b="1" dirty="0">
              <a:solidFill>
                <a:srgbClr val="009900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009900"/>
                </a:solidFill>
                <a:latin typeface="Arial" charset="0"/>
              </a:rPr>
              <a:t>Numerical</a:t>
            </a:r>
            <a:r>
              <a:rPr lang="en-US" sz="1800" dirty="0">
                <a:latin typeface="Arial" charset="0"/>
              </a:rPr>
              <a:t> techniques to display association: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err="1">
                <a:latin typeface="Arial" charset="0"/>
              </a:rPr>
              <a:t>Crosstabulations</a:t>
            </a:r>
            <a:r>
              <a:rPr lang="en-US" sz="1600" dirty="0">
                <a:latin typeface="Arial" charset="0"/>
              </a:rPr>
              <a:t> (contingency tables or pivot tables).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37091"/>
              </p:ext>
            </p:extLst>
          </p:nvPr>
        </p:nvGraphicFramePr>
        <p:xfrm>
          <a:off x="3505200" y="5137151"/>
          <a:ext cx="3733800" cy="1219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A categories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rowSpan="3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/>
                        <a:t>Variable B categories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981164"/>
              </p:ext>
            </p:extLst>
          </p:nvPr>
        </p:nvGraphicFramePr>
        <p:xfrm>
          <a:off x="838200" y="2209800"/>
          <a:ext cx="4343400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Association among </a:t>
            </a:r>
            <a:r>
              <a:rPr lang="en-US" sz="2400" b="1" u="sng" dirty="0">
                <a:latin typeface="Arial" panose="020B0604020202020204" pitchFamily="34" charset="0"/>
              </a:rPr>
              <a:t>categorical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2192339"/>
            <a:ext cx="2857500" cy="185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4" y="250825"/>
            <a:ext cx="8537575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Association among </a:t>
            </a:r>
            <a:r>
              <a:rPr lang="en-US" sz="2400" b="1" u="sng" dirty="0">
                <a:latin typeface="Arial" panose="020B0604020202020204" pitchFamily="34" charset="0"/>
              </a:rPr>
              <a:t>categorical</a:t>
            </a:r>
            <a:r>
              <a:rPr lang="en-US" sz="2400" b="1" dirty="0">
                <a:latin typeface="Arial" panose="020B0604020202020204" pitchFamily="34" charset="0"/>
              </a:rPr>
              <a:t> + </a:t>
            </a:r>
            <a:r>
              <a:rPr lang="en-US" sz="2400" b="1" u="dbl" dirty="0">
                <a:latin typeface="Arial" panose="020B0604020202020204" pitchFamily="34" charset="0"/>
              </a:rPr>
              <a:t>quantitative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868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  <a:latin typeface="Arial" charset="0"/>
              </a:rPr>
              <a:t>Stacked</a:t>
            </a:r>
            <a:r>
              <a:rPr lang="en-US" sz="1800" dirty="0">
                <a:latin typeface="Arial" charset="0"/>
              </a:rPr>
              <a:t> box plots: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  <a:latin typeface="Arial" charset="0"/>
              </a:rPr>
              <a:t>Stacked</a:t>
            </a:r>
            <a:r>
              <a:rPr lang="en-US" sz="1800" dirty="0">
                <a:latin typeface="Arial" charset="0"/>
              </a:rPr>
              <a:t> histograms: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" t="23111" r="5574" b="17474"/>
          <a:stretch/>
        </p:blipFill>
        <p:spPr>
          <a:xfrm>
            <a:off x="3467100" y="1735139"/>
            <a:ext cx="5048250" cy="18732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" b="7545"/>
          <a:stretch/>
        </p:blipFill>
        <p:spPr>
          <a:xfrm>
            <a:off x="3276600" y="3662049"/>
            <a:ext cx="5486400" cy="30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9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915400" cy="3962400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US" sz="1800" dirty="0">
                <a:latin typeface="Arial" charset="0"/>
              </a:rPr>
              <a:t>Association among variables: categorical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>
                <a:latin typeface="Arial" charset="0"/>
              </a:rPr>
              <a:t>Stacked bar &amp; pie charts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Cross-tabulations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Pivot tables/charts (categorical + numerical variables)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b="1" dirty="0">
              <a:latin typeface="Arial" charset="0"/>
            </a:endParaRPr>
          </a:p>
          <a:p>
            <a:pPr marL="457200" indent="-457200" eaLnBrk="1" hangingPunct="1">
              <a:lnSpc>
                <a:spcPct val="90000"/>
              </a:lnSpc>
              <a:buAutoNum type="arabicPeriod" startAt="2"/>
            </a:pPr>
            <a:r>
              <a:rPr lang="en-US" sz="1800" b="1" dirty="0">
                <a:latin typeface="Arial" charset="0"/>
              </a:rPr>
              <a:t>Association among variables: numerical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>
                <a:latin typeface="Arial" charset="0"/>
              </a:rPr>
              <a:t>Scatterplots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Covariance and Correlation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 startAt="3"/>
            </a:pPr>
            <a:r>
              <a:rPr lang="en-US" sz="1800" dirty="0">
                <a:latin typeface="Arial" charset="0"/>
              </a:rPr>
              <a:t>Linear regression</a:t>
            </a:r>
            <a:endParaRPr lang="en-US" sz="2400" dirty="0"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Today:</a:t>
            </a:r>
            <a:endParaRPr lang="en-US" sz="2400" b="1" dirty="0"/>
          </a:p>
        </p:txBody>
      </p:sp>
      <p:pic>
        <p:nvPicPr>
          <p:cNvPr id="11" name="Picture 7" descr="C:\Users\annac\AppData\Local\Microsoft\Windows\Temporary Internet Files\Content.IE5\AZ68UZH8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271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02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11CAA53-A35A-46B0-B3EA-3543D81739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238126" y="1508026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24200" y="1496138"/>
            <a:ext cx="3067844" cy="533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3333CC"/>
                </a:solidFill>
              </a:rPr>
              <a:t>Advertising and Sales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94831" y="2482272"/>
            <a:ext cx="3314700" cy="223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dirty="0">
                <a:latin typeface="+mn-lt"/>
              </a:rPr>
              <a:t>This table contains weekly sales (in $’000) and advertising  expenditures (in $’00) for 10 branches of a retail store.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>
              <a:latin typeface="+mn-lt"/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We want to understand how advertising expenditures affect sales.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itchFamily="2" charset="2"/>
              <a:buNone/>
            </a:pPr>
            <a:endParaRPr lang="en-US" dirty="0">
              <a:latin typeface="Arial" charset="0"/>
            </a:endParaRPr>
          </a:p>
          <a:p>
            <a:pPr marL="341313" indent="-341313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>
              <a:latin typeface="+mn-lt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66738" y="5235714"/>
            <a:ext cx="61388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itchFamily="2" charset="2"/>
              <a:buNone/>
            </a:pPr>
            <a:r>
              <a:rPr lang="en-US" sz="1600" b="1" dirty="0">
                <a:solidFill>
                  <a:srgbClr val="FF6600"/>
                </a:solidFill>
                <a:latin typeface="Arial" charset="0"/>
              </a:rPr>
              <a:t>X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</a:rPr>
              <a:t>predictor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</a:rPr>
              <a:t>explanatory variable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</a:rPr>
              <a:t>independent variable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itchFamily="2" charset="2"/>
              <a:buNone/>
            </a:pPr>
            <a:r>
              <a:rPr lang="en-US" sz="1600" b="1" dirty="0">
                <a:solidFill>
                  <a:srgbClr val="009900"/>
                </a:solidFill>
                <a:latin typeface="Arial" charset="0"/>
              </a:rPr>
              <a:t>Y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</a:rPr>
              <a:t>response variable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</a:rPr>
              <a:t>dependent variable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28963"/>
              </p:ext>
            </p:extLst>
          </p:nvPr>
        </p:nvGraphicFramePr>
        <p:xfrm>
          <a:off x="6934200" y="1578591"/>
          <a:ext cx="1905000" cy="430337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72718">
                  <a:extLst>
                    <a:ext uri="{9D8B030D-6E8A-4147-A177-3AD203B41FA5}">
                      <a16:colId xmlns:a16="http://schemas.microsoft.com/office/drawing/2014/main" val="3685335222"/>
                    </a:ext>
                  </a:extLst>
                </a:gridCol>
                <a:gridCol w="832282">
                  <a:extLst>
                    <a:ext uri="{9D8B030D-6E8A-4147-A177-3AD203B41FA5}">
                      <a16:colId xmlns:a16="http://schemas.microsoft.com/office/drawing/2014/main" val="2872687710"/>
                    </a:ext>
                  </a:extLst>
                </a:gridCol>
              </a:tblGrid>
              <a:tr h="7098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FF6600"/>
                          </a:solidFill>
                          <a:effectLst/>
                        </a:rPr>
                        <a:t>Advertising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009900"/>
                          </a:solidFill>
                          <a:effectLst/>
                        </a:rPr>
                        <a:t>Sales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($1,000)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40290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25131650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47960789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66363984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53459584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445323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19994517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82368271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93299263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71775707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71552008"/>
                  </a:ext>
                </a:extLst>
              </a:tr>
            </a:tbl>
          </a:graphicData>
        </a:graphic>
      </p:graphicFrame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315200" y="5943600"/>
            <a:ext cx="1447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3200" b="1" dirty="0">
                <a:solidFill>
                  <a:srgbClr val="FF6600"/>
                </a:solidFill>
              </a:rPr>
              <a:t>X</a:t>
            </a:r>
            <a:r>
              <a:rPr lang="en-US" sz="3200" dirty="0">
                <a:solidFill>
                  <a:schemeClr val="hlink"/>
                </a:solidFill>
              </a:rPr>
              <a:t>       </a:t>
            </a:r>
            <a:r>
              <a:rPr lang="en-US" sz="3200" b="1" dirty="0">
                <a:solidFill>
                  <a:srgbClr val="009900"/>
                </a:solidFill>
              </a:rPr>
              <a:t>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2165866"/>
            <a:ext cx="2514600" cy="25531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467600" cy="2870200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009900"/>
                </a:solidFill>
              </a:rPr>
              <a:t>Graphical </a:t>
            </a:r>
            <a:r>
              <a:rPr lang="en-US" sz="2000" dirty="0"/>
              <a:t>techniques to display association:</a:t>
            </a:r>
            <a:endParaRPr lang="en-US" sz="2000" b="1" dirty="0">
              <a:solidFill>
                <a:srgbClr val="009900"/>
              </a:solidFill>
            </a:endParaRPr>
          </a:p>
          <a:p>
            <a:pPr marL="342900" lvl="1" indent="0">
              <a:buNone/>
            </a:pPr>
            <a:r>
              <a:rPr lang="en-US" sz="1700" dirty="0"/>
              <a:t>Scatterplot</a:t>
            </a:r>
            <a:endParaRPr lang="en-US" sz="2000" dirty="0"/>
          </a:p>
          <a:p>
            <a:pPr marL="533400" indent="-533400" eaLnBrk="1" hangingPunct="1">
              <a:buFont typeface="Wingdings" pitchFamily="2" charset="2"/>
              <a:buAutoNum type="arabicParenBoth"/>
            </a:pPr>
            <a:endParaRPr lang="en-US" sz="2000" dirty="0"/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009900"/>
                </a:solidFill>
              </a:rPr>
              <a:t>Numerical </a:t>
            </a:r>
            <a:r>
              <a:rPr lang="en-US" sz="2000" dirty="0"/>
              <a:t>techniques to estimate association:</a:t>
            </a:r>
          </a:p>
          <a:p>
            <a:pPr marL="342900" lvl="1" indent="0">
              <a:buNone/>
            </a:pPr>
            <a:r>
              <a:rPr lang="en-US" sz="1700" dirty="0"/>
              <a:t>Covariance               (only </a:t>
            </a:r>
            <a:r>
              <a:rPr lang="en-US" sz="1700" dirty="0">
                <a:solidFill>
                  <a:srgbClr val="C00000"/>
                </a:solidFill>
              </a:rPr>
              <a:t>linear</a:t>
            </a:r>
            <a:r>
              <a:rPr lang="en-US" sz="1700" dirty="0"/>
              <a:t> association)</a:t>
            </a:r>
          </a:p>
          <a:p>
            <a:pPr marL="342900" lvl="1" indent="0">
              <a:buNone/>
            </a:pPr>
            <a:r>
              <a:rPr lang="en-US" sz="1700" dirty="0"/>
              <a:t>Correlation  	(only </a:t>
            </a:r>
            <a:r>
              <a:rPr lang="en-US" sz="1700" dirty="0">
                <a:solidFill>
                  <a:srgbClr val="C00000"/>
                </a:solidFill>
              </a:rPr>
              <a:t>linear</a:t>
            </a:r>
            <a:r>
              <a:rPr lang="en-US" sz="1700" dirty="0"/>
              <a:t> association)</a:t>
            </a:r>
          </a:p>
          <a:p>
            <a:pPr marL="342900" lvl="1" indent="0">
              <a:buNone/>
            </a:pPr>
            <a:r>
              <a:rPr lang="en-US" sz="1700" dirty="0"/>
              <a:t>Regression analysis (</a:t>
            </a:r>
            <a:r>
              <a:rPr lang="en-US" sz="1700" dirty="0">
                <a:solidFill>
                  <a:srgbClr val="C00000"/>
                </a:solidFill>
              </a:rPr>
              <a:t>linear</a:t>
            </a:r>
            <a:r>
              <a:rPr lang="en-US" sz="1700" dirty="0"/>
              <a:t> or </a:t>
            </a:r>
            <a:r>
              <a:rPr lang="en-US" sz="1700" dirty="0">
                <a:solidFill>
                  <a:srgbClr val="C00000"/>
                </a:solidFill>
              </a:rPr>
              <a:t>nonlinear</a:t>
            </a:r>
            <a:r>
              <a:rPr lang="en-US" sz="1700" dirty="0"/>
              <a:t>)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Lecture 04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1A68525-A0EF-477E-ACAA-E5D33A72E19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2.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6864</TotalTime>
  <Words>1978</Words>
  <Application>Microsoft Office PowerPoint</Application>
  <PresentationFormat>On-screen Show (4:3)</PresentationFormat>
  <Paragraphs>556</Paragraphs>
  <Slides>45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Aharoni</vt:lpstr>
      <vt:lpstr>Arial</vt:lpstr>
      <vt:lpstr>Calibri</vt:lpstr>
      <vt:lpstr>Calibri Light</vt:lpstr>
      <vt:lpstr>Courier New</vt:lpstr>
      <vt:lpstr>Verdana</vt:lpstr>
      <vt:lpstr>Wingdings</vt:lpstr>
      <vt:lpstr>Wingdings 2</vt:lpstr>
      <vt:lpstr>Wingdings 3</vt:lpstr>
      <vt:lpstr>Office Theme</vt:lpstr>
      <vt:lpstr>Graph</vt:lpstr>
      <vt:lpstr>Equation</vt:lpstr>
      <vt:lpstr>MBC 638:  Data Analysis &amp; Decision Making</vt:lpstr>
      <vt:lpstr>Today:</vt:lpstr>
      <vt:lpstr>Today:</vt:lpstr>
      <vt:lpstr>Today:</vt:lpstr>
      <vt:lpstr>1. Association among categorical variables</vt:lpstr>
      <vt:lpstr>1. Association among categorical + quantitative variables</vt:lpstr>
      <vt:lpstr>Today: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2. Association among numerical variables</vt:lpstr>
      <vt:lpstr>Correlation and causation</vt:lpstr>
      <vt:lpstr>Correlation and causation</vt:lpstr>
      <vt:lpstr>Correlation and causation</vt:lpstr>
      <vt:lpstr>Correlation and causation</vt:lpstr>
      <vt:lpstr>Correlation and causation</vt:lpstr>
      <vt:lpstr>Correlation and causation</vt:lpstr>
      <vt:lpstr>Correlation and causation</vt:lpstr>
      <vt:lpstr>Correlation and causation</vt:lpstr>
      <vt:lpstr>Correlation and causation</vt:lpstr>
      <vt:lpstr>Correlation and causation</vt:lpstr>
      <vt:lpstr>Correlation and causation</vt:lpstr>
      <vt:lpstr>Correlation and causation</vt:lpstr>
      <vt:lpstr>2. Association among numerical variables</vt:lpstr>
      <vt:lpstr>2. Association among numerical variables</vt:lpstr>
      <vt:lpstr>Today:</vt:lpstr>
      <vt:lpstr>3. Simple linear regression</vt:lpstr>
      <vt:lpstr>3. Simple linear regression</vt:lpstr>
      <vt:lpstr>3. Simple linear regression</vt:lpstr>
      <vt:lpstr>3. Simple linear regression</vt:lpstr>
    </vt:vector>
  </TitlesOfParts>
  <Company>Whitman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MAS261: Introduction to Statistics for Management</dc:title>
  <dc:creator>Anna Chernobai</dc:creator>
  <cp:lastModifiedBy>Pan Chen</cp:lastModifiedBy>
  <cp:revision>227</cp:revision>
  <dcterms:created xsi:type="dcterms:W3CDTF">2006-08-20T01:32:20Z</dcterms:created>
  <dcterms:modified xsi:type="dcterms:W3CDTF">2017-09-30T13:04:00Z</dcterms:modified>
</cp:coreProperties>
</file>