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1" r:id="rId1"/>
  </p:sldMasterIdLst>
  <p:notesMasterIdLst>
    <p:notesMasterId r:id="rId34"/>
  </p:notesMasterIdLst>
  <p:sldIdLst>
    <p:sldId id="377" r:id="rId2"/>
    <p:sldId id="394" r:id="rId3"/>
    <p:sldId id="356" r:id="rId4"/>
    <p:sldId id="428" r:id="rId5"/>
    <p:sldId id="299" r:id="rId6"/>
    <p:sldId id="405" r:id="rId7"/>
    <p:sldId id="429" r:id="rId8"/>
    <p:sldId id="325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329" r:id="rId17"/>
    <p:sldId id="323" r:id="rId18"/>
    <p:sldId id="330" r:id="rId19"/>
    <p:sldId id="331" r:id="rId20"/>
    <p:sldId id="332" r:id="rId21"/>
    <p:sldId id="388" r:id="rId22"/>
    <p:sldId id="397" r:id="rId23"/>
    <p:sldId id="406" r:id="rId24"/>
    <p:sldId id="427" r:id="rId25"/>
    <p:sldId id="437" r:id="rId26"/>
    <p:sldId id="408" r:id="rId27"/>
    <p:sldId id="438" r:id="rId28"/>
    <p:sldId id="399" r:id="rId29"/>
    <p:sldId id="341" r:id="rId30"/>
    <p:sldId id="382" r:id="rId31"/>
    <p:sldId id="383" r:id="rId32"/>
    <p:sldId id="409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66FF33"/>
    <a:srgbClr val="FF0066"/>
    <a:srgbClr val="FF6600"/>
    <a:srgbClr val="009900"/>
    <a:srgbClr val="FF0000"/>
    <a:srgbClr val="3333CC"/>
    <a:srgbClr val="339966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42" autoAdjust="0"/>
    <p:restoredTop sz="78693" autoAdjust="0"/>
  </p:normalViewPr>
  <p:slideViewPr>
    <p:cSldViewPr>
      <p:cViewPr varScale="1">
        <p:scale>
          <a:sx n="80" d="100"/>
          <a:sy n="80" d="100"/>
        </p:scale>
        <p:origin x="765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shared.ad.syr.edu\drive\WHIT\Chernobai%20Research\ANNA%20BACKUPS\ANYA%20TEACHING\SYRACUSE\MBC%20638%20-%20Data%20Analysis%20&amp;%20Decision%20Making\2012%20Fall\Lecture%20Notes\Lecture%2004%20-%20Correlation,%20regression\Advertising%20&amp;%20sal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shared.ad.syr.edu\drive\WHIT\Chernobai%20Research\ANNA%20BACKUPS\ANYA%20TEACHING\SYRACUSE\MBC%20638%20-%20Data%20Analysis%20&amp;%20Decision%20Making\2013%20Fall\Lecture%20Notes\Lecture%2004%20-%20Correlation,%20regression\CEO%20Compensation%202008%20Forb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shared.ad.syr.edu\drive\WHIT\Chernobai%20Research\ANNA%20BACKUPS\ANYA%20TEACHING\SYRACUSE\MBC%20638%20-%20Data%20Analysis%20&amp;%20Decision%20Making\2013%20Fall\Lecture%20Notes\Lecture%2004%20-%20Correlation,%20regression\CEO%20Compensation%202008%20Forb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shared.ad.syr.edu\drive\WHIT\Chernobai%20Research\ANNA%20BACKUPS\ANYA%20TEACHING\SYRACUSE\MBC%20638%20-%20Data%20Analysis%20&amp;%20Decision%20Making\2013%20Fall\Lecture%20Notes\Lecture%2004%20-%20Correlation,%20regression\CEO%20Compensation%202008%20Forb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shared.ad.syr.edu\drive\WHIT\Chernobai%20Research\ANNA%20BACKUPS\ANYA%20TEACHING\SYRACUSE\MBC%20638%20-%20Data%20Analysis%20&amp;%20Decision%20Making\2013%20Fall\Lecture%20Notes\Lecture%2004%20-%20Correlation,%20regression\CEO%20Compensation%202008%20Forb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00" b="1"/>
            </a:pPr>
            <a:r>
              <a:rPr lang="en-US" sz="900" dirty="0"/>
              <a:t>Sales ('000) </a:t>
            </a:r>
            <a:r>
              <a:rPr lang="en-US" sz="900" dirty="0" err="1"/>
              <a:t>vs</a:t>
            </a:r>
            <a:r>
              <a:rPr lang="en-US" sz="900" dirty="0"/>
              <a:t> Advertising ('00)</a:t>
            </a:r>
          </a:p>
        </c:rich>
      </c:tx>
      <c:layout>
        <c:manualLayout>
          <c:xMode val="edge"/>
          <c:yMode val="edge"/>
          <c:x val="0.23210120825414066"/>
          <c:y val="4.0268456375838924E-2"/>
        </c:manualLayout>
      </c:layout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plus"/>
            <c:size val="5"/>
            <c:spPr>
              <a:noFill/>
              <a:ln>
                <a:solidFill>
                  <a:srgbClr val="333399"/>
                </a:solidFill>
                <a:prstDash val="solid"/>
              </a:ln>
            </c:spPr>
          </c:marker>
          <c:trendline>
            <c:trendlineType val="linear"/>
            <c:dispRSqr val="0"/>
            <c:dispEq val="0"/>
          </c:trendline>
          <c:trendline>
            <c:trendlineType val="linear"/>
            <c:dispRSqr val="1"/>
            <c:dispEq val="1"/>
            <c:trendlineLbl>
              <c:layout>
                <c:manualLayout>
                  <c:x val="9.6596524572359496E-2"/>
                  <c:y val="-9.3557046979865777E-2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 b="1" baseline="0" dirty="0">
                        <a:solidFill>
                          <a:srgbClr val="FF0000"/>
                        </a:solidFill>
                      </a:rPr>
                      <a:t>y = 2.7348x + 1.0213</a:t>
                    </a:r>
                    <a:r>
                      <a:rPr lang="en-US" baseline="0" dirty="0"/>
                      <a:t>
</a:t>
                    </a:r>
                    <a:endParaRPr lang="en-US" dirty="0"/>
                  </a:p>
                </c:rich>
              </c:tx>
              <c:numFmt formatCode="General" sourceLinked="0"/>
            </c:trendlineLbl>
          </c:trendline>
          <c:xVal>
            <c:numRef>
              <c:f>Sheet1!ScatterX_A29BB</c:f>
              <c:numCache>
                <c:formatCode>General</c:formatCode>
                <c:ptCount val="10"/>
                <c:pt idx="0">
                  <c:v>18</c:v>
                </c:pt>
                <c:pt idx="1">
                  <c:v>7</c:v>
                </c:pt>
                <c:pt idx="2">
                  <c:v>14</c:v>
                </c:pt>
                <c:pt idx="3">
                  <c:v>31</c:v>
                </c:pt>
                <c:pt idx="4">
                  <c:v>21</c:v>
                </c:pt>
                <c:pt idx="5">
                  <c:v>5</c:v>
                </c:pt>
                <c:pt idx="6">
                  <c:v>11</c:v>
                </c:pt>
                <c:pt idx="7">
                  <c:v>16</c:v>
                </c:pt>
                <c:pt idx="8">
                  <c:v>26</c:v>
                </c:pt>
                <c:pt idx="9">
                  <c:v>29</c:v>
                </c:pt>
              </c:numCache>
            </c:numRef>
          </c:xVal>
          <c:yVal>
            <c:numRef>
              <c:f>Sheet1!ScatterY_A29BB</c:f>
              <c:numCache>
                <c:formatCode>General</c:formatCode>
                <c:ptCount val="10"/>
                <c:pt idx="0">
                  <c:v>55</c:v>
                </c:pt>
                <c:pt idx="1">
                  <c:v>17</c:v>
                </c:pt>
                <c:pt idx="2">
                  <c:v>36</c:v>
                </c:pt>
                <c:pt idx="3">
                  <c:v>85</c:v>
                </c:pt>
                <c:pt idx="4">
                  <c:v>62</c:v>
                </c:pt>
                <c:pt idx="5">
                  <c:v>18</c:v>
                </c:pt>
                <c:pt idx="6">
                  <c:v>33</c:v>
                </c:pt>
                <c:pt idx="7">
                  <c:v>41</c:v>
                </c:pt>
                <c:pt idx="8">
                  <c:v>63</c:v>
                </c:pt>
                <c:pt idx="9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E21-4C77-AD2D-9457A2C4AD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7846936"/>
        <c:axId val="124243280"/>
      </c:scatterChart>
      <c:valAx>
        <c:axId val="2478469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800" b="0"/>
                </a:pPr>
                <a:r>
                  <a:rPr lang="en-US" dirty="0"/>
                  <a:t>Advertising ('00)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124243280"/>
        <c:crosses val="autoZero"/>
        <c:crossBetween val="midCat"/>
      </c:valAx>
      <c:valAx>
        <c:axId val="12424328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800" b="0"/>
                </a:pPr>
                <a:r>
                  <a:rPr lang="en-US" dirty="0"/>
                  <a:t>Sales ('000)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47846936"/>
        <c:crosses val="autoZero"/>
        <c:crossBetween val="midCat"/>
      </c:valAx>
    </c:plotArea>
    <c:plotVisOnly val="1"/>
    <c:dispBlanksAs val="gap"/>
    <c:showDLblsOverMax val="0"/>
  </c:chart>
  <c:spPr>
    <a:noFill/>
    <a:ln w="9525">
      <a:solidFill>
        <a:schemeClr val="tx1"/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00" b="1"/>
            </a:pPr>
            <a:r>
              <a:rPr lang="en-US" dirty="0"/>
              <a:t>Scatterplot of 6-year average compensation </a:t>
            </a:r>
            <a:r>
              <a:rPr lang="en-US" dirty="0" err="1"/>
              <a:t>vs</a:t>
            </a:r>
            <a:r>
              <a:rPr lang="en-US" dirty="0"/>
              <a:t> 6-year return relative to industry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3"/>
            <c:spPr>
              <a:noFill/>
              <a:ln>
                <a:solidFill>
                  <a:srgbClr val="333399"/>
                </a:solidFill>
                <a:prstDash val="solid"/>
              </a:ln>
            </c:spPr>
          </c:marker>
          <c:trendline>
            <c:spPr>
              <a:ln w="19050">
                <a:solidFill>
                  <a:srgbClr val="FF0000"/>
                </a:solidFill>
              </a:ln>
            </c:spPr>
            <c:trendlineType val="linear"/>
            <c:dispRSqr val="1"/>
            <c:dispEq val="1"/>
            <c:trendlineLbl>
              <c:layout>
                <c:manualLayout>
                  <c:x val="-0.2946680213360427"/>
                  <c:y val="-0.37892928455713371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 sz="1400" b="1" baseline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y = 0.1522x - 1.9715</a:t>
                    </a:r>
                    <a:br>
                      <a:rPr lang="en-US" sz="1400" b="1" baseline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</a:br>
                    <a:r>
                      <a:rPr lang="en-US" sz="1400" b="1" baseline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R² = 0.0122</a:t>
                    </a:r>
                    <a:endParaRPr lang="en-US" sz="1400" b="1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</c:rich>
              </c:tx>
              <c:numFmt formatCode="General" sourceLinked="0"/>
            </c:trendlineLbl>
          </c:trendline>
          <c:xVal>
            <c:numRef>
              <c:f>Data!ScatterX_6DFDB</c:f>
              <c:numCache>
                <c:formatCode>General</c:formatCode>
                <c:ptCount val="179"/>
                <c:pt idx="0">
                  <c:v>101</c:v>
                </c:pt>
                <c:pt idx="1">
                  <c:v>106</c:v>
                </c:pt>
                <c:pt idx="2">
                  <c:v>106</c:v>
                </c:pt>
                <c:pt idx="3">
                  <c:v>120</c:v>
                </c:pt>
                <c:pt idx="4">
                  <c:v>102</c:v>
                </c:pt>
                <c:pt idx="5">
                  <c:v>118</c:v>
                </c:pt>
                <c:pt idx="6">
                  <c:v>114</c:v>
                </c:pt>
                <c:pt idx="7">
                  <c:v>100</c:v>
                </c:pt>
                <c:pt idx="8">
                  <c:v>102</c:v>
                </c:pt>
                <c:pt idx="9">
                  <c:v>106</c:v>
                </c:pt>
                <c:pt idx="10">
                  <c:v>98</c:v>
                </c:pt>
                <c:pt idx="11">
                  <c:v>95</c:v>
                </c:pt>
                <c:pt idx="12">
                  <c:v>122</c:v>
                </c:pt>
                <c:pt idx="13">
                  <c:v>105</c:v>
                </c:pt>
                <c:pt idx="14">
                  <c:v>106</c:v>
                </c:pt>
                <c:pt idx="15">
                  <c:v>110</c:v>
                </c:pt>
                <c:pt idx="16">
                  <c:v>99</c:v>
                </c:pt>
                <c:pt idx="17">
                  <c:v>101</c:v>
                </c:pt>
                <c:pt idx="18">
                  <c:v>78</c:v>
                </c:pt>
                <c:pt idx="19">
                  <c:v>123</c:v>
                </c:pt>
                <c:pt idx="20">
                  <c:v>97</c:v>
                </c:pt>
                <c:pt idx="21">
                  <c:v>109</c:v>
                </c:pt>
                <c:pt idx="22">
                  <c:v>109</c:v>
                </c:pt>
                <c:pt idx="23">
                  <c:v>96</c:v>
                </c:pt>
                <c:pt idx="24">
                  <c:v>100</c:v>
                </c:pt>
                <c:pt idx="25">
                  <c:v>104</c:v>
                </c:pt>
                <c:pt idx="26">
                  <c:v>123</c:v>
                </c:pt>
                <c:pt idx="27">
                  <c:v>96</c:v>
                </c:pt>
                <c:pt idx="28">
                  <c:v>97</c:v>
                </c:pt>
                <c:pt idx="29">
                  <c:v>105</c:v>
                </c:pt>
                <c:pt idx="30">
                  <c:v>107</c:v>
                </c:pt>
                <c:pt idx="31">
                  <c:v>115</c:v>
                </c:pt>
                <c:pt idx="32">
                  <c:v>118</c:v>
                </c:pt>
                <c:pt idx="33">
                  <c:v>124</c:v>
                </c:pt>
                <c:pt idx="34">
                  <c:v>104</c:v>
                </c:pt>
                <c:pt idx="35">
                  <c:v>107</c:v>
                </c:pt>
                <c:pt idx="36">
                  <c:v>109</c:v>
                </c:pt>
                <c:pt idx="37">
                  <c:v>91</c:v>
                </c:pt>
                <c:pt idx="38">
                  <c:v>103</c:v>
                </c:pt>
                <c:pt idx="39">
                  <c:v>93</c:v>
                </c:pt>
                <c:pt idx="40">
                  <c:v>103</c:v>
                </c:pt>
                <c:pt idx="41">
                  <c:v>109</c:v>
                </c:pt>
                <c:pt idx="42">
                  <c:v>96</c:v>
                </c:pt>
                <c:pt idx="43">
                  <c:v>106</c:v>
                </c:pt>
                <c:pt idx="44">
                  <c:v>97</c:v>
                </c:pt>
                <c:pt idx="45">
                  <c:v>107</c:v>
                </c:pt>
                <c:pt idx="46">
                  <c:v>103</c:v>
                </c:pt>
                <c:pt idx="47">
                  <c:v>118</c:v>
                </c:pt>
                <c:pt idx="48">
                  <c:v>96</c:v>
                </c:pt>
                <c:pt idx="49">
                  <c:v>96</c:v>
                </c:pt>
                <c:pt idx="50">
                  <c:v>94</c:v>
                </c:pt>
                <c:pt idx="51">
                  <c:v>95</c:v>
                </c:pt>
                <c:pt idx="52">
                  <c:v>118</c:v>
                </c:pt>
                <c:pt idx="53">
                  <c:v>99</c:v>
                </c:pt>
                <c:pt idx="54">
                  <c:v>105</c:v>
                </c:pt>
                <c:pt idx="55">
                  <c:v>106</c:v>
                </c:pt>
                <c:pt idx="56">
                  <c:v>103</c:v>
                </c:pt>
                <c:pt idx="57">
                  <c:v>91</c:v>
                </c:pt>
                <c:pt idx="58">
                  <c:v>104</c:v>
                </c:pt>
                <c:pt idx="59">
                  <c:v>110</c:v>
                </c:pt>
                <c:pt idx="60">
                  <c:v>117</c:v>
                </c:pt>
                <c:pt idx="61">
                  <c:v>94</c:v>
                </c:pt>
                <c:pt idx="62">
                  <c:v>90</c:v>
                </c:pt>
                <c:pt idx="63">
                  <c:v>107</c:v>
                </c:pt>
                <c:pt idx="64">
                  <c:v>94</c:v>
                </c:pt>
                <c:pt idx="65">
                  <c:v>85</c:v>
                </c:pt>
                <c:pt idx="66">
                  <c:v>98</c:v>
                </c:pt>
                <c:pt idx="67">
                  <c:v>111</c:v>
                </c:pt>
                <c:pt idx="68">
                  <c:v>107</c:v>
                </c:pt>
                <c:pt idx="69">
                  <c:v>100</c:v>
                </c:pt>
                <c:pt idx="70">
                  <c:v>1.07</c:v>
                </c:pt>
                <c:pt idx="71">
                  <c:v>115</c:v>
                </c:pt>
                <c:pt idx="72">
                  <c:v>99</c:v>
                </c:pt>
                <c:pt idx="73">
                  <c:v>105</c:v>
                </c:pt>
                <c:pt idx="74">
                  <c:v>141</c:v>
                </c:pt>
                <c:pt idx="75">
                  <c:v>92</c:v>
                </c:pt>
                <c:pt idx="76">
                  <c:v>90</c:v>
                </c:pt>
                <c:pt idx="77">
                  <c:v>99</c:v>
                </c:pt>
                <c:pt idx="78">
                  <c:v>92</c:v>
                </c:pt>
                <c:pt idx="79">
                  <c:v>116</c:v>
                </c:pt>
                <c:pt idx="80">
                  <c:v>92</c:v>
                </c:pt>
                <c:pt idx="81">
                  <c:v>107</c:v>
                </c:pt>
                <c:pt idx="82">
                  <c:v>87</c:v>
                </c:pt>
                <c:pt idx="83">
                  <c:v>103</c:v>
                </c:pt>
                <c:pt idx="84">
                  <c:v>90</c:v>
                </c:pt>
                <c:pt idx="85">
                  <c:v>95</c:v>
                </c:pt>
                <c:pt idx="86">
                  <c:v>125</c:v>
                </c:pt>
                <c:pt idx="87">
                  <c:v>108</c:v>
                </c:pt>
                <c:pt idx="88">
                  <c:v>106</c:v>
                </c:pt>
                <c:pt idx="89">
                  <c:v>100</c:v>
                </c:pt>
                <c:pt idx="90">
                  <c:v>111</c:v>
                </c:pt>
                <c:pt idx="91">
                  <c:v>101</c:v>
                </c:pt>
                <c:pt idx="92">
                  <c:v>100</c:v>
                </c:pt>
                <c:pt idx="93">
                  <c:v>99</c:v>
                </c:pt>
                <c:pt idx="94">
                  <c:v>104</c:v>
                </c:pt>
                <c:pt idx="95">
                  <c:v>106</c:v>
                </c:pt>
                <c:pt idx="96">
                  <c:v>105</c:v>
                </c:pt>
                <c:pt idx="97">
                  <c:v>100</c:v>
                </c:pt>
                <c:pt idx="98">
                  <c:v>125</c:v>
                </c:pt>
                <c:pt idx="99">
                  <c:v>127</c:v>
                </c:pt>
                <c:pt idx="100">
                  <c:v>105</c:v>
                </c:pt>
                <c:pt idx="101">
                  <c:v>109</c:v>
                </c:pt>
                <c:pt idx="102">
                  <c:v>91</c:v>
                </c:pt>
                <c:pt idx="103">
                  <c:v>99</c:v>
                </c:pt>
                <c:pt idx="104">
                  <c:v>101</c:v>
                </c:pt>
                <c:pt idx="105">
                  <c:v>100</c:v>
                </c:pt>
                <c:pt idx="106">
                  <c:v>118</c:v>
                </c:pt>
                <c:pt idx="107">
                  <c:v>93</c:v>
                </c:pt>
                <c:pt idx="108">
                  <c:v>100</c:v>
                </c:pt>
                <c:pt idx="109">
                  <c:v>102</c:v>
                </c:pt>
                <c:pt idx="110">
                  <c:v>112</c:v>
                </c:pt>
                <c:pt idx="111">
                  <c:v>99</c:v>
                </c:pt>
                <c:pt idx="112">
                  <c:v>113</c:v>
                </c:pt>
                <c:pt idx="113">
                  <c:v>98</c:v>
                </c:pt>
                <c:pt idx="114">
                  <c:v>115</c:v>
                </c:pt>
                <c:pt idx="115">
                  <c:v>93</c:v>
                </c:pt>
                <c:pt idx="116">
                  <c:v>96</c:v>
                </c:pt>
                <c:pt idx="117">
                  <c:v>113</c:v>
                </c:pt>
                <c:pt idx="118">
                  <c:v>97</c:v>
                </c:pt>
                <c:pt idx="119">
                  <c:v>97</c:v>
                </c:pt>
                <c:pt idx="120">
                  <c:v>103</c:v>
                </c:pt>
                <c:pt idx="121">
                  <c:v>101</c:v>
                </c:pt>
                <c:pt idx="122">
                  <c:v>109</c:v>
                </c:pt>
                <c:pt idx="123">
                  <c:v>92</c:v>
                </c:pt>
                <c:pt idx="124">
                  <c:v>86</c:v>
                </c:pt>
                <c:pt idx="125">
                  <c:v>105</c:v>
                </c:pt>
                <c:pt idx="126">
                  <c:v>109</c:v>
                </c:pt>
                <c:pt idx="127">
                  <c:v>82</c:v>
                </c:pt>
                <c:pt idx="128">
                  <c:v>106</c:v>
                </c:pt>
                <c:pt idx="129">
                  <c:v>108</c:v>
                </c:pt>
                <c:pt idx="130">
                  <c:v>93</c:v>
                </c:pt>
                <c:pt idx="131">
                  <c:v>109</c:v>
                </c:pt>
                <c:pt idx="132">
                  <c:v>101</c:v>
                </c:pt>
                <c:pt idx="133">
                  <c:v>100</c:v>
                </c:pt>
                <c:pt idx="134">
                  <c:v>96</c:v>
                </c:pt>
                <c:pt idx="135">
                  <c:v>97</c:v>
                </c:pt>
                <c:pt idx="136">
                  <c:v>124</c:v>
                </c:pt>
                <c:pt idx="137">
                  <c:v>106</c:v>
                </c:pt>
                <c:pt idx="138">
                  <c:v>113</c:v>
                </c:pt>
                <c:pt idx="139">
                  <c:v>117</c:v>
                </c:pt>
                <c:pt idx="140">
                  <c:v>103</c:v>
                </c:pt>
                <c:pt idx="141">
                  <c:v>96</c:v>
                </c:pt>
                <c:pt idx="142">
                  <c:v>92</c:v>
                </c:pt>
                <c:pt idx="143">
                  <c:v>116</c:v>
                </c:pt>
                <c:pt idx="144">
                  <c:v>97</c:v>
                </c:pt>
                <c:pt idx="145">
                  <c:v>110</c:v>
                </c:pt>
                <c:pt idx="146">
                  <c:v>90</c:v>
                </c:pt>
                <c:pt idx="147">
                  <c:v>105</c:v>
                </c:pt>
                <c:pt idx="148">
                  <c:v>116</c:v>
                </c:pt>
                <c:pt idx="149">
                  <c:v>83</c:v>
                </c:pt>
                <c:pt idx="150">
                  <c:v>64</c:v>
                </c:pt>
                <c:pt idx="151">
                  <c:v>113</c:v>
                </c:pt>
                <c:pt idx="152">
                  <c:v>110</c:v>
                </c:pt>
                <c:pt idx="153">
                  <c:v>99</c:v>
                </c:pt>
                <c:pt idx="154">
                  <c:v>112</c:v>
                </c:pt>
                <c:pt idx="155">
                  <c:v>114</c:v>
                </c:pt>
                <c:pt idx="156">
                  <c:v>99</c:v>
                </c:pt>
                <c:pt idx="157">
                  <c:v>100</c:v>
                </c:pt>
                <c:pt idx="158">
                  <c:v>94</c:v>
                </c:pt>
                <c:pt idx="159">
                  <c:v>105</c:v>
                </c:pt>
                <c:pt idx="160">
                  <c:v>88</c:v>
                </c:pt>
                <c:pt idx="161">
                  <c:v>96</c:v>
                </c:pt>
                <c:pt idx="162">
                  <c:v>82</c:v>
                </c:pt>
                <c:pt idx="163">
                  <c:v>110</c:v>
                </c:pt>
                <c:pt idx="164">
                  <c:v>85</c:v>
                </c:pt>
                <c:pt idx="165">
                  <c:v>112</c:v>
                </c:pt>
                <c:pt idx="166">
                  <c:v>94</c:v>
                </c:pt>
                <c:pt idx="167">
                  <c:v>72</c:v>
                </c:pt>
                <c:pt idx="168">
                  <c:v>91</c:v>
                </c:pt>
                <c:pt idx="169">
                  <c:v>97</c:v>
                </c:pt>
                <c:pt idx="170">
                  <c:v>86</c:v>
                </c:pt>
                <c:pt idx="171">
                  <c:v>113</c:v>
                </c:pt>
                <c:pt idx="172">
                  <c:v>79</c:v>
                </c:pt>
                <c:pt idx="173">
                  <c:v>84</c:v>
                </c:pt>
                <c:pt idx="174">
                  <c:v>89</c:v>
                </c:pt>
                <c:pt idx="175">
                  <c:v>100</c:v>
                </c:pt>
                <c:pt idx="176">
                  <c:v>109</c:v>
                </c:pt>
                <c:pt idx="177">
                  <c:v>107</c:v>
                </c:pt>
                <c:pt idx="178">
                  <c:v>147</c:v>
                </c:pt>
              </c:numCache>
            </c:numRef>
          </c:xVal>
          <c:yVal>
            <c:numRef>
              <c:f>Data!ScatterY_6DFDB</c:f>
              <c:numCache>
                <c:formatCode>General</c:formatCode>
                <c:ptCount val="179"/>
                <c:pt idx="0">
                  <c:v>164.26</c:v>
                </c:pt>
                <c:pt idx="1">
                  <c:v>128.82</c:v>
                </c:pt>
                <c:pt idx="2">
                  <c:v>39.68</c:v>
                </c:pt>
                <c:pt idx="3">
                  <c:v>29.47</c:v>
                </c:pt>
                <c:pt idx="4">
                  <c:v>28.92</c:v>
                </c:pt>
                <c:pt idx="5">
                  <c:v>30.79</c:v>
                </c:pt>
                <c:pt idx="6">
                  <c:v>23.68</c:v>
                </c:pt>
                <c:pt idx="7">
                  <c:v>24.13</c:v>
                </c:pt>
                <c:pt idx="8">
                  <c:v>24.31</c:v>
                </c:pt>
                <c:pt idx="9">
                  <c:v>13.96</c:v>
                </c:pt>
                <c:pt idx="10">
                  <c:v>21.68</c:v>
                </c:pt>
                <c:pt idx="11">
                  <c:v>22.4</c:v>
                </c:pt>
                <c:pt idx="12">
                  <c:v>11.78</c:v>
                </c:pt>
                <c:pt idx="13">
                  <c:v>28.99</c:v>
                </c:pt>
                <c:pt idx="14">
                  <c:v>26.56</c:v>
                </c:pt>
                <c:pt idx="15">
                  <c:v>21.28</c:v>
                </c:pt>
                <c:pt idx="16">
                  <c:v>32.25</c:v>
                </c:pt>
                <c:pt idx="17">
                  <c:v>13.5</c:v>
                </c:pt>
                <c:pt idx="18">
                  <c:v>11.3</c:v>
                </c:pt>
                <c:pt idx="19">
                  <c:v>25.08</c:v>
                </c:pt>
                <c:pt idx="20">
                  <c:v>19.41</c:v>
                </c:pt>
                <c:pt idx="21">
                  <c:v>22.98</c:v>
                </c:pt>
                <c:pt idx="22">
                  <c:v>18.77</c:v>
                </c:pt>
                <c:pt idx="23">
                  <c:v>21.13</c:v>
                </c:pt>
                <c:pt idx="24">
                  <c:v>17.27</c:v>
                </c:pt>
                <c:pt idx="25">
                  <c:v>21.69</c:v>
                </c:pt>
                <c:pt idx="26">
                  <c:v>11.71</c:v>
                </c:pt>
                <c:pt idx="27">
                  <c:v>16.09</c:v>
                </c:pt>
                <c:pt idx="28">
                  <c:v>21.32</c:v>
                </c:pt>
                <c:pt idx="29">
                  <c:v>7.69</c:v>
                </c:pt>
                <c:pt idx="30">
                  <c:v>12.59</c:v>
                </c:pt>
                <c:pt idx="31">
                  <c:v>22.04</c:v>
                </c:pt>
                <c:pt idx="32">
                  <c:v>6.37</c:v>
                </c:pt>
                <c:pt idx="33">
                  <c:v>15.43</c:v>
                </c:pt>
                <c:pt idx="34">
                  <c:v>20.99</c:v>
                </c:pt>
                <c:pt idx="35">
                  <c:v>14.52</c:v>
                </c:pt>
                <c:pt idx="36">
                  <c:v>14.73</c:v>
                </c:pt>
                <c:pt idx="37">
                  <c:v>20.309999999999999</c:v>
                </c:pt>
                <c:pt idx="38">
                  <c:v>13.02</c:v>
                </c:pt>
                <c:pt idx="39">
                  <c:v>66.48</c:v>
                </c:pt>
                <c:pt idx="40">
                  <c:v>14.13</c:v>
                </c:pt>
                <c:pt idx="41">
                  <c:v>12.68</c:v>
                </c:pt>
                <c:pt idx="42">
                  <c:v>9.91</c:v>
                </c:pt>
                <c:pt idx="43">
                  <c:v>15.1</c:v>
                </c:pt>
                <c:pt idx="44">
                  <c:v>22.81</c:v>
                </c:pt>
                <c:pt idx="45">
                  <c:v>10.64</c:v>
                </c:pt>
                <c:pt idx="46">
                  <c:v>11.75</c:v>
                </c:pt>
                <c:pt idx="47">
                  <c:v>15.39</c:v>
                </c:pt>
                <c:pt idx="48">
                  <c:v>11.12</c:v>
                </c:pt>
                <c:pt idx="49">
                  <c:v>5.75</c:v>
                </c:pt>
                <c:pt idx="50">
                  <c:v>14.79</c:v>
                </c:pt>
                <c:pt idx="51">
                  <c:v>18.52</c:v>
                </c:pt>
                <c:pt idx="52">
                  <c:v>15.23</c:v>
                </c:pt>
                <c:pt idx="53">
                  <c:v>4.59</c:v>
                </c:pt>
                <c:pt idx="54">
                  <c:v>10.42</c:v>
                </c:pt>
                <c:pt idx="55">
                  <c:v>8.11</c:v>
                </c:pt>
                <c:pt idx="56">
                  <c:v>8.6300000000000008</c:v>
                </c:pt>
                <c:pt idx="57">
                  <c:v>7.42</c:v>
                </c:pt>
                <c:pt idx="58">
                  <c:v>25.67</c:v>
                </c:pt>
                <c:pt idx="59">
                  <c:v>15.73</c:v>
                </c:pt>
                <c:pt idx="60">
                  <c:v>10.32</c:v>
                </c:pt>
                <c:pt idx="61">
                  <c:v>12.14</c:v>
                </c:pt>
                <c:pt idx="62">
                  <c:v>29.67</c:v>
                </c:pt>
                <c:pt idx="63">
                  <c:v>5.82</c:v>
                </c:pt>
                <c:pt idx="64">
                  <c:v>9.1300000000000008</c:v>
                </c:pt>
                <c:pt idx="65">
                  <c:v>14.38</c:v>
                </c:pt>
                <c:pt idx="66">
                  <c:v>5.87</c:v>
                </c:pt>
                <c:pt idx="67">
                  <c:v>27.67</c:v>
                </c:pt>
                <c:pt idx="68">
                  <c:v>44.27</c:v>
                </c:pt>
                <c:pt idx="69">
                  <c:v>5.53</c:v>
                </c:pt>
                <c:pt idx="70">
                  <c:v>10.85</c:v>
                </c:pt>
                <c:pt idx="71">
                  <c:v>13.98</c:v>
                </c:pt>
                <c:pt idx="72">
                  <c:v>7.29</c:v>
                </c:pt>
                <c:pt idx="73">
                  <c:v>6.04</c:v>
                </c:pt>
                <c:pt idx="74">
                  <c:v>3.55</c:v>
                </c:pt>
                <c:pt idx="75">
                  <c:v>1</c:v>
                </c:pt>
                <c:pt idx="76">
                  <c:v>7.12</c:v>
                </c:pt>
                <c:pt idx="77">
                  <c:v>21.8</c:v>
                </c:pt>
                <c:pt idx="78">
                  <c:v>14.21</c:v>
                </c:pt>
                <c:pt idx="79">
                  <c:v>6.96</c:v>
                </c:pt>
                <c:pt idx="80">
                  <c:v>11.69</c:v>
                </c:pt>
                <c:pt idx="81">
                  <c:v>6.26</c:v>
                </c:pt>
                <c:pt idx="82">
                  <c:v>13.54</c:v>
                </c:pt>
                <c:pt idx="83">
                  <c:v>8.43</c:v>
                </c:pt>
                <c:pt idx="84">
                  <c:v>7.48</c:v>
                </c:pt>
                <c:pt idx="85">
                  <c:v>6.85</c:v>
                </c:pt>
                <c:pt idx="86">
                  <c:v>5.14</c:v>
                </c:pt>
                <c:pt idx="87">
                  <c:v>3.65</c:v>
                </c:pt>
                <c:pt idx="88">
                  <c:v>17.97</c:v>
                </c:pt>
                <c:pt idx="89">
                  <c:v>6.19</c:v>
                </c:pt>
                <c:pt idx="90">
                  <c:v>20.37</c:v>
                </c:pt>
                <c:pt idx="91">
                  <c:v>4.4800000000000004</c:v>
                </c:pt>
                <c:pt idx="92">
                  <c:v>6.45</c:v>
                </c:pt>
                <c:pt idx="93">
                  <c:v>13.99</c:v>
                </c:pt>
                <c:pt idx="94">
                  <c:v>4.04</c:v>
                </c:pt>
                <c:pt idx="95">
                  <c:v>5.61</c:v>
                </c:pt>
                <c:pt idx="96">
                  <c:v>9.3699999999999992</c:v>
                </c:pt>
                <c:pt idx="97">
                  <c:v>5.37</c:v>
                </c:pt>
                <c:pt idx="98">
                  <c:v>4.5999999999999996</c:v>
                </c:pt>
                <c:pt idx="99">
                  <c:v>8.4499999999999993</c:v>
                </c:pt>
                <c:pt idx="100">
                  <c:v>28.35</c:v>
                </c:pt>
                <c:pt idx="101">
                  <c:v>4.3</c:v>
                </c:pt>
                <c:pt idx="102">
                  <c:v>4.82</c:v>
                </c:pt>
                <c:pt idx="103">
                  <c:v>11.08</c:v>
                </c:pt>
                <c:pt idx="104">
                  <c:v>24.41</c:v>
                </c:pt>
                <c:pt idx="105">
                  <c:v>7.82</c:v>
                </c:pt>
                <c:pt idx="106">
                  <c:v>4.8</c:v>
                </c:pt>
                <c:pt idx="107">
                  <c:v>7.42</c:v>
                </c:pt>
                <c:pt idx="108">
                  <c:v>5.15</c:v>
                </c:pt>
                <c:pt idx="109">
                  <c:v>8.59</c:v>
                </c:pt>
                <c:pt idx="110">
                  <c:v>3.92</c:v>
                </c:pt>
                <c:pt idx="111">
                  <c:v>7.59</c:v>
                </c:pt>
                <c:pt idx="112">
                  <c:v>3.86</c:v>
                </c:pt>
                <c:pt idx="113">
                  <c:v>3.69</c:v>
                </c:pt>
                <c:pt idx="114">
                  <c:v>4.92</c:v>
                </c:pt>
                <c:pt idx="115">
                  <c:v>18.850000000000001</c:v>
                </c:pt>
                <c:pt idx="116">
                  <c:v>10.62</c:v>
                </c:pt>
                <c:pt idx="117">
                  <c:v>5.27</c:v>
                </c:pt>
                <c:pt idx="118">
                  <c:v>12.63</c:v>
                </c:pt>
                <c:pt idx="119">
                  <c:v>3.83</c:v>
                </c:pt>
                <c:pt idx="120">
                  <c:v>5.74</c:v>
                </c:pt>
                <c:pt idx="121">
                  <c:v>3.55</c:v>
                </c:pt>
                <c:pt idx="122">
                  <c:v>3.84</c:v>
                </c:pt>
                <c:pt idx="123">
                  <c:v>4.26</c:v>
                </c:pt>
                <c:pt idx="124">
                  <c:v>3.65</c:v>
                </c:pt>
                <c:pt idx="125">
                  <c:v>6.67</c:v>
                </c:pt>
                <c:pt idx="126">
                  <c:v>11.84</c:v>
                </c:pt>
                <c:pt idx="127">
                  <c:v>8.5299999999999994</c:v>
                </c:pt>
                <c:pt idx="128">
                  <c:v>5.8</c:v>
                </c:pt>
                <c:pt idx="129">
                  <c:v>3.47</c:v>
                </c:pt>
                <c:pt idx="130">
                  <c:v>6.79</c:v>
                </c:pt>
                <c:pt idx="131">
                  <c:v>12.5</c:v>
                </c:pt>
                <c:pt idx="132">
                  <c:v>13.73</c:v>
                </c:pt>
                <c:pt idx="133">
                  <c:v>4.62</c:v>
                </c:pt>
                <c:pt idx="134">
                  <c:v>3.84</c:v>
                </c:pt>
                <c:pt idx="135">
                  <c:v>3.44</c:v>
                </c:pt>
                <c:pt idx="136">
                  <c:v>2.14</c:v>
                </c:pt>
                <c:pt idx="137">
                  <c:v>3.11</c:v>
                </c:pt>
                <c:pt idx="138">
                  <c:v>6.22</c:v>
                </c:pt>
                <c:pt idx="139">
                  <c:v>2.85</c:v>
                </c:pt>
                <c:pt idx="140">
                  <c:v>16.36</c:v>
                </c:pt>
                <c:pt idx="141">
                  <c:v>7.84</c:v>
                </c:pt>
                <c:pt idx="142">
                  <c:v>7.29</c:v>
                </c:pt>
                <c:pt idx="143">
                  <c:v>1.89</c:v>
                </c:pt>
                <c:pt idx="144">
                  <c:v>38.78</c:v>
                </c:pt>
                <c:pt idx="145">
                  <c:v>3.08</c:v>
                </c:pt>
                <c:pt idx="146">
                  <c:v>5.92</c:v>
                </c:pt>
                <c:pt idx="147">
                  <c:v>2.2999999999999998</c:v>
                </c:pt>
                <c:pt idx="148">
                  <c:v>3.14</c:v>
                </c:pt>
                <c:pt idx="149">
                  <c:v>6.75</c:v>
                </c:pt>
                <c:pt idx="150">
                  <c:v>5.52</c:v>
                </c:pt>
                <c:pt idx="151">
                  <c:v>3.59</c:v>
                </c:pt>
                <c:pt idx="152">
                  <c:v>2.8</c:v>
                </c:pt>
                <c:pt idx="153">
                  <c:v>18.559999999999999</c:v>
                </c:pt>
                <c:pt idx="154">
                  <c:v>3.33</c:v>
                </c:pt>
                <c:pt idx="155">
                  <c:v>10.51</c:v>
                </c:pt>
                <c:pt idx="156">
                  <c:v>1.67</c:v>
                </c:pt>
                <c:pt idx="157">
                  <c:v>3.6</c:v>
                </c:pt>
                <c:pt idx="158">
                  <c:v>4.5199999999999996</c:v>
                </c:pt>
                <c:pt idx="159">
                  <c:v>3.23</c:v>
                </c:pt>
                <c:pt idx="160">
                  <c:v>1.08</c:v>
                </c:pt>
                <c:pt idx="161">
                  <c:v>2.14</c:v>
                </c:pt>
                <c:pt idx="162">
                  <c:v>33.049999999999997</c:v>
                </c:pt>
                <c:pt idx="163">
                  <c:v>1.0900000000000001</c:v>
                </c:pt>
                <c:pt idx="164">
                  <c:v>4.25</c:v>
                </c:pt>
                <c:pt idx="165">
                  <c:v>3.78</c:v>
                </c:pt>
                <c:pt idx="166">
                  <c:v>2.19</c:v>
                </c:pt>
                <c:pt idx="167">
                  <c:v>2.4700000000000002</c:v>
                </c:pt>
                <c:pt idx="168">
                  <c:v>1.07</c:v>
                </c:pt>
                <c:pt idx="169">
                  <c:v>6.46</c:v>
                </c:pt>
                <c:pt idx="170">
                  <c:v>8.1199999999999992</c:v>
                </c:pt>
                <c:pt idx="171">
                  <c:v>1.02</c:v>
                </c:pt>
                <c:pt idx="172">
                  <c:v>3.87</c:v>
                </c:pt>
                <c:pt idx="173">
                  <c:v>1.23</c:v>
                </c:pt>
                <c:pt idx="174">
                  <c:v>2</c:v>
                </c:pt>
                <c:pt idx="175">
                  <c:v>1.44</c:v>
                </c:pt>
                <c:pt idx="176">
                  <c:v>2.3199999999999998</c:v>
                </c:pt>
                <c:pt idx="177">
                  <c:v>0.1</c:v>
                </c:pt>
                <c:pt idx="178">
                  <c:v>110.21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AB4-4D76-AA6C-278AA8642D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7333112"/>
        <c:axId val="247333504"/>
      </c:scatterChart>
      <c:valAx>
        <c:axId val="2473331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800" b="0"/>
                </a:pPr>
                <a:r>
                  <a:rPr lang="en-US"/>
                  <a:t>6-year return relative to industry / CEO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47333504"/>
        <c:crosses val="autoZero"/>
        <c:crossBetween val="midCat"/>
      </c:valAx>
      <c:valAx>
        <c:axId val="24733350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800" b="0"/>
                </a:pPr>
                <a:r>
                  <a:rPr lang="en-US"/>
                  <a:t>6-year average compensation / CEO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47333112"/>
        <c:crosses val="autoZero"/>
        <c:crossBetween val="midCat"/>
      </c:valAx>
    </c:plotArea>
    <c:plotVisOnly val="1"/>
    <c:dispBlanksAs val="gap"/>
    <c:showDLblsOverMax val="0"/>
  </c:chart>
  <c:spPr>
    <a:ln w="9525">
      <a:solidFill>
        <a:schemeClr val="tx1"/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00" b="1"/>
            </a:pPr>
            <a:r>
              <a:rPr lang="en-US" dirty="0"/>
              <a:t>Scatterplot of 6-year average compensation </a:t>
            </a:r>
            <a:r>
              <a:rPr lang="en-US" dirty="0" err="1"/>
              <a:t>vs</a:t>
            </a:r>
            <a:r>
              <a:rPr lang="en-US" dirty="0"/>
              <a:t> 6-year return relative to market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3"/>
            <c:spPr>
              <a:noFill/>
              <a:ln>
                <a:solidFill>
                  <a:srgbClr val="333399"/>
                </a:solidFill>
                <a:prstDash val="solid"/>
              </a:ln>
            </c:spPr>
          </c:marker>
          <c:trendline>
            <c:spPr>
              <a:ln w="19050">
                <a:solidFill>
                  <a:srgbClr val="FF0000"/>
                </a:solidFill>
              </a:ln>
            </c:spPr>
            <c:trendlineType val="linear"/>
            <c:dispRSqr val="1"/>
            <c:dispEq val="1"/>
            <c:trendlineLbl>
              <c:layout>
                <c:manualLayout>
                  <c:x val="-0.30864274177266304"/>
                  <c:y val="-0.34236220472440942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 sz="1400" b="1" baseline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y = 0.26x - 14.018</a:t>
                    </a:r>
                    <a:br>
                      <a:rPr lang="en-US" sz="1400" b="1" baseline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</a:br>
                    <a:r>
                      <a:rPr lang="en-US" sz="1400" b="1" baseline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R² = 0.0353</a:t>
                    </a:r>
                    <a:endParaRPr lang="en-US" sz="1400" b="1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</c:rich>
              </c:tx>
              <c:numFmt formatCode="General" sourceLinked="0"/>
            </c:trendlineLbl>
          </c:trendline>
          <c:xVal>
            <c:numRef>
              <c:f>Data!ScatterX_ADF24</c:f>
              <c:numCache>
                <c:formatCode>General</c:formatCode>
                <c:ptCount val="179"/>
                <c:pt idx="0">
                  <c:v>107</c:v>
                </c:pt>
                <c:pt idx="1">
                  <c:v>125</c:v>
                </c:pt>
                <c:pt idx="2">
                  <c:v>125</c:v>
                </c:pt>
                <c:pt idx="3">
                  <c:v>142</c:v>
                </c:pt>
                <c:pt idx="4">
                  <c:v>120</c:v>
                </c:pt>
                <c:pt idx="5">
                  <c:v>111</c:v>
                </c:pt>
                <c:pt idx="6">
                  <c:v>117</c:v>
                </c:pt>
                <c:pt idx="7">
                  <c:v>111</c:v>
                </c:pt>
                <c:pt idx="8">
                  <c:v>105</c:v>
                </c:pt>
                <c:pt idx="9">
                  <c:v>112</c:v>
                </c:pt>
                <c:pt idx="10">
                  <c:v>115</c:v>
                </c:pt>
                <c:pt idx="11">
                  <c:v>97</c:v>
                </c:pt>
                <c:pt idx="12">
                  <c:v>113</c:v>
                </c:pt>
                <c:pt idx="13">
                  <c:v>94</c:v>
                </c:pt>
                <c:pt idx="14">
                  <c:v>113</c:v>
                </c:pt>
                <c:pt idx="15">
                  <c:v>115</c:v>
                </c:pt>
                <c:pt idx="16">
                  <c:v>117</c:v>
                </c:pt>
                <c:pt idx="17">
                  <c:v>107</c:v>
                </c:pt>
                <c:pt idx="18">
                  <c:v>92</c:v>
                </c:pt>
                <c:pt idx="19">
                  <c:v>127</c:v>
                </c:pt>
                <c:pt idx="20">
                  <c:v>104</c:v>
                </c:pt>
                <c:pt idx="21">
                  <c:v>105</c:v>
                </c:pt>
                <c:pt idx="22">
                  <c:v>112</c:v>
                </c:pt>
                <c:pt idx="23">
                  <c:v>99</c:v>
                </c:pt>
                <c:pt idx="24">
                  <c:v>103</c:v>
                </c:pt>
                <c:pt idx="25">
                  <c:v>93</c:v>
                </c:pt>
                <c:pt idx="26">
                  <c:v>129</c:v>
                </c:pt>
                <c:pt idx="27">
                  <c:v>103</c:v>
                </c:pt>
                <c:pt idx="28">
                  <c:v>101</c:v>
                </c:pt>
                <c:pt idx="29">
                  <c:v>112</c:v>
                </c:pt>
                <c:pt idx="30">
                  <c:v>112</c:v>
                </c:pt>
                <c:pt idx="31">
                  <c:v>120</c:v>
                </c:pt>
                <c:pt idx="32">
                  <c:v>114</c:v>
                </c:pt>
                <c:pt idx="33">
                  <c:v>120</c:v>
                </c:pt>
                <c:pt idx="34">
                  <c:v>111</c:v>
                </c:pt>
                <c:pt idx="35">
                  <c:v>95</c:v>
                </c:pt>
                <c:pt idx="36">
                  <c:v>112</c:v>
                </c:pt>
                <c:pt idx="37">
                  <c:v>108</c:v>
                </c:pt>
                <c:pt idx="38">
                  <c:v>106</c:v>
                </c:pt>
                <c:pt idx="39">
                  <c:v>90</c:v>
                </c:pt>
                <c:pt idx="40">
                  <c:v>108</c:v>
                </c:pt>
                <c:pt idx="41">
                  <c:v>114</c:v>
                </c:pt>
                <c:pt idx="42">
                  <c:v>114</c:v>
                </c:pt>
                <c:pt idx="43">
                  <c:v>126</c:v>
                </c:pt>
                <c:pt idx="44">
                  <c:v>102</c:v>
                </c:pt>
                <c:pt idx="45">
                  <c:v>113</c:v>
                </c:pt>
                <c:pt idx="46">
                  <c:v>108</c:v>
                </c:pt>
                <c:pt idx="47">
                  <c:v>104</c:v>
                </c:pt>
                <c:pt idx="48">
                  <c:v>99</c:v>
                </c:pt>
                <c:pt idx="49">
                  <c:v>114</c:v>
                </c:pt>
                <c:pt idx="50">
                  <c:v>104</c:v>
                </c:pt>
                <c:pt idx="51">
                  <c:v>92</c:v>
                </c:pt>
                <c:pt idx="52">
                  <c:v>111</c:v>
                </c:pt>
                <c:pt idx="53">
                  <c:v>103</c:v>
                </c:pt>
                <c:pt idx="54">
                  <c:v>112</c:v>
                </c:pt>
                <c:pt idx="55">
                  <c:v>109</c:v>
                </c:pt>
                <c:pt idx="56">
                  <c:v>106</c:v>
                </c:pt>
                <c:pt idx="57">
                  <c:v>93</c:v>
                </c:pt>
                <c:pt idx="58">
                  <c:v>109</c:v>
                </c:pt>
                <c:pt idx="59">
                  <c:v>99</c:v>
                </c:pt>
                <c:pt idx="60">
                  <c:v>129</c:v>
                </c:pt>
                <c:pt idx="61">
                  <c:v>98</c:v>
                </c:pt>
                <c:pt idx="62">
                  <c:v>83</c:v>
                </c:pt>
                <c:pt idx="63">
                  <c:v>103</c:v>
                </c:pt>
                <c:pt idx="64">
                  <c:v>96</c:v>
                </c:pt>
                <c:pt idx="65">
                  <c:v>88</c:v>
                </c:pt>
                <c:pt idx="66">
                  <c:v>99</c:v>
                </c:pt>
                <c:pt idx="67">
                  <c:v>116</c:v>
                </c:pt>
                <c:pt idx="68">
                  <c:v>110</c:v>
                </c:pt>
                <c:pt idx="69">
                  <c:v>104</c:v>
                </c:pt>
                <c:pt idx="70">
                  <c:v>113</c:v>
                </c:pt>
                <c:pt idx="71">
                  <c:v>103</c:v>
                </c:pt>
                <c:pt idx="72">
                  <c:v>104</c:v>
                </c:pt>
                <c:pt idx="73">
                  <c:v>106</c:v>
                </c:pt>
                <c:pt idx="74">
                  <c:v>161</c:v>
                </c:pt>
                <c:pt idx="75">
                  <c:v>109</c:v>
                </c:pt>
                <c:pt idx="76">
                  <c:v>94</c:v>
                </c:pt>
                <c:pt idx="77">
                  <c:v>103</c:v>
                </c:pt>
                <c:pt idx="78">
                  <c:v>98</c:v>
                </c:pt>
                <c:pt idx="79">
                  <c:v>121</c:v>
                </c:pt>
                <c:pt idx="80">
                  <c:v>95</c:v>
                </c:pt>
                <c:pt idx="81">
                  <c:v>122</c:v>
                </c:pt>
                <c:pt idx="82">
                  <c:v>82</c:v>
                </c:pt>
                <c:pt idx="83">
                  <c:v>114</c:v>
                </c:pt>
                <c:pt idx="84">
                  <c:v>91</c:v>
                </c:pt>
                <c:pt idx="85">
                  <c:v>112</c:v>
                </c:pt>
                <c:pt idx="86">
                  <c:v>133</c:v>
                </c:pt>
                <c:pt idx="87">
                  <c:v>120</c:v>
                </c:pt>
                <c:pt idx="88">
                  <c:v>111</c:v>
                </c:pt>
                <c:pt idx="89">
                  <c:v>105</c:v>
                </c:pt>
                <c:pt idx="90">
                  <c:v>107</c:v>
                </c:pt>
                <c:pt idx="91">
                  <c:v>108</c:v>
                </c:pt>
                <c:pt idx="92">
                  <c:v>102</c:v>
                </c:pt>
                <c:pt idx="93">
                  <c:v>117</c:v>
                </c:pt>
                <c:pt idx="94">
                  <c:v>123</c:v>
                </c:pt>
                <c:pt idx="95">
                  <c:v>121</c:v>
                </c:pt>
                <c:pt idx="96">
                  <c:v>108</c:v>
                </c:pt>
                <c:pt idx="97">
                  <c:v>103</c:v>
                </c:pt>
                <c:pt idx="98">
                  <c:v>147</c:v>
                </c:pt>
                <c:pt idx="99">
                  <c:v>107</c:v>
                </c:pt>
                <c:pt idx="100">
                  <c:v>110</c:v>
                </c:pt>
                <c:pt idx="101">
                  <c:v>116</c:v>
                </c:pt>
                <c:pt idx="102">
                  <c:v>94</c:v>
                </c:pt>
                <c:pt idx="103">
                  <c:v>102</c:v>
                </c:pt>
                <c:pt idx="104">
                  <c:v>95</c:v>
                </c:pt>
                <c:pt idx="105">
                  <c:v>107</c:v>
                </c:pt>
                <c:pt idx="106">
                  <c:v>109</c:v>
                </c:pt>
                <c:pt idx="107">
                  <c:v>106</c:v>
                </c:pt>
                <c:pt idx="108">
                  <c:v>118</c:v>
                </c:pt>
                <c:pt idx="109">
                  <c:v>108</c:v>
                </c:pt>
                <c:pt idx="110">
                  <c:v>103</c:v>
                </c:pt>
                <c:pt idx="111">
                  <c:v>105</c:v>
                </c:pt>
                <c:pt idx="112">
                  <c:v>107</c:v>
                </c:pt>
                <c:pt idx="113">
                  <c:v>112</c:v>
                </c:pt>
                <c:pt idx="114">
                  <c:v>118</c:v>
                </c:pt>
                <c:pt idx="115">
                  <c:v>98</c:v>
                </c:pt>
                <c:pt idx="116">
                  <c:v>100</c:v>
                </c:pt>
                <c:pt idx="117">
                  <c:v>129</c:v>
                </c:pt>
                <c:pt idx="118">
                  <c:v>99</c:v>
                </c:pt>
                <c:pt idx="119">
                  <c:v>104</c:v>
                </c:pt>
                <c:pt idx="120">
                  <c:v>110</c:v>
                </c:pt>
                <c:pt idx="121">
                  <c:v>108</c:v>
                </c:pt>
                <c:pt idx="122">
                  <c:v>105</c:v>
                </c:pt>
                <c:pt idx="123">
                  <c:v>98</c:v>
                </c:pt>
                <c:pt idx="124">
                  <c:v>89</c:v>
                </c:pt>
                <c:pt idx="125">
                  <c:v>99</c:v>
                </c:pt>
                <c:pt idx="126">
                  <c:v>100</c:v>
                </c:pt>
                <c:pt idx="127">
                  <c:v>85</c:v>
                </c:pt>
                <c:pt idx="128">
                  <c:v>111</c:v>
                </c:pt>
                <c:pt idx="129">
                  <c:v>123</c:v>
                </c:pt>
                <c:pt idx="130">
                  <c:v>100</c:v>
                </c:pt>
                <c:pt idx="131">
                  <c:v>98</c:v>
                </c:pt>
                <c:pt idx="132">
                  <c:v>104</c:v>
                </c:pt>
                <c:pt idx="133">
                  <c:v>101</c:v>
                </c:pt>
                <c:pt idx="134">
                  <c:v>103</c:v>
                </c:pt>
                <c:pt idx="135">
                  <c:v>103</c:v>
                </c:pt>
                <c:pt idx="136">
                  <c:v>104</c:v>
                </c:pt>
                <c:pt idx="137">
                  <c:v>113</c:v>
                </c:pt>
                <c:pt idx="138">
                  <c:v>109</c:v>
                </c:pt>
                <c:pt idx="139">
                  <c:v>110</c:v>
                </c:pt>
                <c:pt idx="140">
                  <c:v>107</c:v>
                </c:pt>
                <c:pt idx="141">
                  <c:v>106</c:v>
                </c:pt>
                <c:pt idx="142">
                  <c:v>97</c:v>
                </c:pt>
                <c:pt idx="143">
                  <c:v>103</c:v>
                </c:pt>
                <c:pt idx="144">
                  <c:v>103</c:v>
                </c:pt>
                <c:pt idx="145">
                  <c:v>107</c:v>
                </c:pt>
                <c:pt idx="146">
                  <c:v>103</c:v>
                </c:pt>
                <c:pt idx="147">
                  <c:v>109</c:v>
                </c:pt>
                <c:pt idx="148">
                  <c:v>107</c:v>
                </c:pt>
                <c:pt idx="149">
                  <c:v>95</c:v>
                </c:pt>
                <c:pt idx="150">
                  <c:v>54</c:v>
                </c:pt>
                <c:pt idx="151">
                  <c:v>110</c:v>
                </c:pt>
                <c:pt idx="152">
                  <c:v>104</c:v>
                </c:pt>
                <c:pt idx="153">
                  <c:v>99</c:v>
                </c:pt>
                <c:pt idx="154">
                  <c:v>127</c:v>
                </c:pt>
                <c:pt idx="155">
                  <c:v>119</c:v>
                </c:pt>
                <c:pt idx="156">
                  <c:v>88</c:v>
                </c:pt>
                <c:pt idx="157">
                  <c:v>92</c:v>
                </c:pt>
                <c:pt idx="158">
                  <c:v>86</c:v>
                </c:pt>
                <c:pt idx="159">
                  <c:v>97</c:v>
                </c:pt>
                <c:pt idx="160">
                  <c:v>85</c:v>
                </c:pt>
                <c:pt idx="161">
                  <c:v>101</c:v>
                </c:pt>
                <c:pt idx="162">
                  <c:v>85</c:v>
                </c:pt>
                <c:pt idx="163">
                  <c:v>115</c:v>
                </c:pt>
                <c:pt idx="164">
                  <c:v>80</c:v>
                </c:pt>
                <c:pt idx="165">
                  <c:v>118</c:v>
                </c:pt>
                <c:pt idx="166">
                  <c:v>100</c:v>
                </c:pt>
                <c:pt idx="167">
                  <c:v>67</c:v>
                </c:pt>
                <c:pt idx="168">
                  <c:v>98</c:v>
                </c:pt>
                <c:pt idx="169">
                  <c:v>102</c:v>
                </c:pt>
                <c:pt idx="170">
                  <c:v>89</c:v>
                </c:pt>
                <c:pt idx="171">
                  <c:v>119</c:v>
                </c:pt>
                <c:pt idx="172">
                  <c:v>84</c:v>
                </c:pt>
                <c:pt idx="173">
                  <c:v>77</c:v>
                </c:pt>
                <c:pt idx="174">
                  <c:v>82</c:v>
                </c:pt>
                <c:pt idx="175">
                  <c:v>90</c:v>
                </c:pt>
                <c:pt idx="176">
                  <c:v>102</c:v>
                </c:pt>
                <c:pt idx="177">
                  <c:v>103</c:v>
                </c:pt>
                <c:pt idx="178">
                  <c:v>157</c:v>
                </c:pt>
              </c:numCache>
            </c:numRef>
          </c:xVal>
          <c:yVal>
            <c:numRef>
              <c:f>Data!ScatterY_ADF24</c:f>
              <c:numCache>
                <c:formatCode>General</c:formatCode>
                <c:ptCount val="179"/>
                <c:pt idx="0">
                  <c:v>164.26</c:v>
                </c:pt>
                <c:pt idx="1">
                  <c:v>128.82</c:v>
                </c:pt>
                <c:pt idx="2">
                  <c:v>39.68</c:v>
                </c:pt>
                <c:pt idx="3">
                  <c:v>29.47</c:v>
                </c:pt>
                <c:pt idx="4">
                  <c:v>28.92</c:v>
                </c:pt>
                <c:pt idx="5">
                  <c:v>30.79</c:v>
                </c:pt>
                <c:pt idx="6">
                  <c:v>23.68</c:v>
                </c:pt>
                <c:pt idx="7">
                  <c:v>24.13</c:v>
                </c:pt>
                <c:pt idx="8">
                  <c:v>24.31</c:v>
                </c:pt>
                <c:pt idx="9">
                  <c:v>13.96</c:v>
                </c:pt>
                <c:pt idx="10">
                  <c:v>21.68</c:v>
                </c:pt>
                <c:pt idx="11">
                  <c:v>22.4</c:v>
                </c:pt>
                <c:pt idx="12">
                  <c:v>11.78</c:v>
                </c:pt>
                <c:pt idx="13">
                  <c:v>28.99</c:v>
                </c:pt>
                <c:pt idx="14">
                  <c:v>26.56</c:v>
                </c:pt>
                <c:pt idx="15">
                  <c:v>21.28</c:v>
                </c:pt>
                <c:pt idx="16">
                  <c:v>32.25</c:v>
                </c:pt>
                <c:pt idx="17">
                  <c:v>13.5</c:v>
                </c:pt>
                <c:pt idx="18">
                  <c:v>11.3</c:v>
                </c:pt>
                <c:pt idx="19">
                  <c:v>25.08</c:v>
                </c:pt>
                <c:pt idx="20">
                  <c:v>19.41</c:v>
                </c:pt>
                <c:pt idx="21">
                  <c:v>22.98</c:v>
                </c:pt>
                <c:pt idx="22">
                  <c:v>18.77</c:v>
                </c:pt>
                <c:pt idx="23">
                  <c:v>21.13</c:v>
                </c:pt>
                <c:pt idx="24">
                  <c:v>17.27</c:v>
                </c:pt>
                <c:pt idx="25">
                  <c:v>21.69</c:v>
                </c:pt>
                <c:pt idx="26">
                  <c:v>11.71</c:v>
                </c:pt>
                <c:pt idx="27">
                  <c:v>16.09</c:v>
                </c:pt>
                <c:pt idx="28">
                  <c:v>21.32</c:v>
                </c:pt>
                <c:pt idx="29">
                  <c:v>7.69</c:v>
                </c:pt>
                <c:pt idx="30">
                  <c:v>12.59</c:v>
                </c:pt>
                <c:pt idx="31">
                  <c:v>22.04</c:v>
                </c:pt>
                <c:pt idx="32">
                  <c:v>6.37</c:v>
                </c:pt>
                <c:pt idx="33">
                  <c:v>15.43</c:v>
                </c:pt>
                <c:pt idx="34">
                  <c:v>20.99</c:v>
                </c:pt>
                <c:pt idx="35">
                  <c:v>14.52</c:v>
                </c:pt>
                <c:pt idx="36">
                  <c:v>14.73</c:v>
                </c:pt>
                <c:pt idx="37">
                  <c:v>20.309999999999999</c:v>
                </c:pt>
                <c:pt idx="38">
                  <c:v>13.02</c:v>
                </c:pt>
                <c:pt idx="39">
                  <c:v>66.48</c:v>
                </c:pt>
                <c:pt idx="40">
                  <c:v>14.13</c:v>
                </c:pt>
                <c:pt idx="41">
                  <c:v>12.68</c:v>
                </c:pt>
                <c:pt idx="42">
                  <c:v>9.91</c:v>
                </c:pt>
                <c:pt idx="43">
                  <c:v>15.1</c:v>
                </c:pt>
                <c:pt idx="44">
                  <c:v>22.81</c:v>
                </c:pt>
                <c:pt idx="45">
                  <c:v>10.64</c:v>
                </c:pt>
                <c:pt idx="46">
                  <c:v>11.75</c:v>
                </c:pt>
                <c:pt idx="47">
                  <c:v>15.39</c:v>
                </c:pt>
                <c:pt idx="48">
                  <c:v>11.12</c:v>
                </c:pt>
                <c:pt idx="49">
                  <c:v>5.75</c:v>
                </c:pt>
                <c:pt idx="50">
                  <c:v>14.79</c:v>
                </c:pt>
                <c:pt idx="51">
                  <c:v>18.52</c:v>
                </c:pt>
                <c:pt idx="52">
                  <c:v>15.23</c:v>
                </c:pt>
                <c:pt idx="53">
                  <c:v>4.59</c:v>
                </c:pt>
                <c:pt idx="54">
                  <c:v>10.42</c:v>
                </c:pt>
                <c:pt idx="55">
                  <c:v>8.11</c:v>
                </c:pt>
                <c:pt idx="56">
                  <c:v>8.6300000000000008</c:v>
                </c:pt>
                <c:pt idx="57">
                  <c:v>7.42</c:v>
                </c:pt>
                <c:pt idx="58">
                  <c:v>25.67</c:v>
                </c:pt>
                <c:pt idx="59">
                  <c:v>15.73</c:v>
                </c:pt>
                <c:pt idx="60">
                  <c:v>10.32</c:v>
                </c:pt>
                <c:pt idx="61">
                  <c:v>12.14</c:v>
                </c:pt>
                <c:pt idx="62">
                  <c:v>29.67</c:v>
                </c:pt>
                <c:pt idx="63">
                  <c:v>5.82</c:v>
                </c:pt>
                <c:pt idx="64">
                  <c:v>9.1300000000000008</c:v>
                </c:pt>
                <c:pt idx="65">
                  <c:v>14.38</c:v>
                </c:pt>
                <c:pt idx="66">
                  <c:v>5.87</c:v>
                </c:pt>
                <c:pt idx="67">
                  <c:v>27.67</c:v>
                </c:pt>
                <c:pt idx="68">
                  <c:v>44.27</c:v>
                </c:pt>
                <c:pt idx="69">
                  <c:v>5.53</c:v>
                </c:pt>
                <c:pt idx="70">
                  <c:v>10.85</c:v>
                </c:pt>
                <c:pt idx="71">
                  <c:v>13.98</c:v>
                </c:pt>
                <c:pt idx="72">
                  <c:v>7.29</c:v>
                </c:pt>
                <c:pt idx="73">
                  <c:v>6.04</c:v>
                </c:pt>
                <c:pt idx="74">
                  <c:v>3.55</c:v>
                </c:pt>
                <c:pt idx="75">
                  <c:v>1</c:v>
                </c:pt>
                <c:pt idx="76">
                  <c:v>7.12</c:v>
                </c:pt>
                <c:pt idx="77">
                  <c:v>21.8</c:v>
                </c:pt>
                <c:pt idx="78">
                  <c:v>14.21</c:v>
                </c:pt>
                <c:pt idx="79">
                  <c:v>6.96</c:v>
                </c:pt>
                <c:pt idx="80">
                  <c:v>11.69</c:v>
                </c:pt>
                <c:pt idx="81">
                  <c:v>6.26</c:v>
                </c:pt>
                <c:pt idx="82">
                  <c:v>13.54</c:v>
                </c:pt>
                <c:pt idx="83">
                  <c:v>8.43</c:v>
                </c:pt>
                <c:pt idx="84">
                  <c:v>7.48</c:v>
                </c:pt>
                <c:pt idx="85">
                  <c:v>6.85</c:v>
                </c:pt>
                <c:pt idx="86">
                  <c:v>5.14</c:v>
                </c:pt>
                <c:pt idx="87">
                  <c:v>3.65</c:v>
                </c:pt>
                <c:pt idx="88">
                  <c:v>17.97</c:v>
                </c:pt>
                <c:pt idx="89">
                  <c:v>6.19</c:v>
                </c:pt>
                <c:pt idx="90">
                  <c:v>20.37</c:v>
                </c:pt>
                <c:pt idx="91">
                  <c:v>4.4800000000000004</c:v>
                </c:pt>
                <c:pt idx="92">
                  <c:v>6.45</c:v>
                </c:pt>
                <c:pt idx="93">
                  <c:v>13.99</c:v>
                </c:pt>
                <c:pt idx="94">
                  <c:v>4.04</c:v>
                </c:pt>
                <c:pt idx="95">
                  <c:v>5.61</c:v>
                </c:pt>
                <c:pt idx="96">
                  <c:v>9.3699999999999992</c:v>
                </c:pt>
                <c:pt idx="97">
                  <c:v>5.37</c:v>
                </c:pt>
                <c:pt idx="98">
                  <c:v>4.5999999999999996</c:v>
                </c:pt>
                <c:pt idx="99">
                  <c:v>8.4499999999999993</c:v>
                </c:pt>
                <c:pt idx="100">
                  <c:v>28.35</c:v>
                </c:pt>
                <c:pt idx="101">
                  <c:v>4.3</c:v>
                </c:pt>
                <c:pt idx="102">
                  <c:v>4.82</c:v>
                </c:pt>
                <c:pt idx="103">
                  <c:v>11.08</c:v>
                </c:pt>
                <c:pt idx="104">
                  <c:v>24.41</c:v>
                </c:pt>
                <c:pt idx="105">
                  <c:v>7.82</c:v>
                </c:pt>
                <c:pt idx="106">
                  <c:v>4.8</c:v>
                </c:pt>
                <c:pt idx="107">
                  <c:v>7.42</c:v>
                </c:pt>
                <c:pt idx="108">
                  <c:v>5.15</c:v>
                </c:pt>
                <c:pt idx="109">
                  <c:v>8.59</c:v>
                </c:pt>
                <c:pt idx="110">
                  <c:v>3.92</c:v>
                </c:pt>
                <c:pt idx="111">
                  <c:v>7.59</c:v>
                </c:pt>
                <c:pt idx="112">
                  <c:v>3.86</c:v>
                </c:pt>
                <c:pt idx="113">
                  <c:v>3.69</c:v>
                </c:pt>
                <c:pt idx="114">
                  <c:v>4.92</c:v>
                </c:pt>
                <c:pt idx="115">
                  <c:v>18.850000000000001</c:v>
                </c:pt>
                <c:pt idx="116">
                  <c:v>10.62</c:v>
                </c:pt>
                <c:pt idx="117">
                  <c:v>5.27</c:v>
                </c:pt>
                <c:pt idx="118">
                  <c:v>12.63</c:v>
                </c:pt>
                <c:pt idx="119">
                  <c:v>3.83</c:v>
                </c:pt>
                <c:pt idx="120">
                  <c:v>5.74</c:v>
                </c:pt>
                <c:pt idx="121">
                  <c:v>3.55</c:v>
                </c:pt>
                <c:pt idx="122">
                  <c:v>3.84</c:v>
                </c:pt>
                <c:pt idx="123">
                  <c:v>4.26</c:v>
                </c:pt>
                <c:pt idx="124">
                  <c:v>3.65</c:v>
                </c:pt>
                <c:pt idx="125">
                  <c:v>6.67</c:v>
                </c:pt>
                <c:pt idx="126">
                  <c:v>11.84</c:v>
                </c:pt>
                <c:pt idx="127">
                  <c:v>8.5299999999999994</c:v>
                </c:pt>
                <c:pt idx="128">
                  <c:v>5.8</c:v>
                </c:pt>
                <c:pt idx="129">
                  <c:v>3.47</c:v>
                </c:pt>
                <c:pt idx="130">
                  <c:v>6.79</c:v>
                </c:pt>
                <c:pt idx="131">
                  <c:v>12.5</c:v>
                </c:pt>
                <c:pt idx="132">
                  <c:v>13.73</c:v>
                </c:pt>
                <c:pt idx="133">
                  <c:v>4.62</c:v>
                </c:pt>
                <c:pt idx="134">
                  <c:v>3.84</c:v>
                </c:pt>
                <c:pt idx="135">
                  <c:v>3.44</c:v>
                </c:pt>
                <c:pt idx="136">
                  <c:v>2.14</c:v>
                </c:pt>
                <c:pt idx="137">
                  <c:v>3.11</c:v>
                </c:pt>
                <c:pt idx="138">
                  <c:v>6.22</c:v>
                </c:pt>
                <c:pt idx="139">
                  <c:v>2.85</c:v>
                </c:pt>
                <c:pt idx="140">
                  <c:v>16.36</c:v>
                </c:pt>
                <c:pt idx="141">
                  <c:v>7.84</c:v>
                </c:pt>
                <c:pt idx="142">
                  <c:v>7.29</c:v>
                </c:pt>
                <c:pt idx="143">
                  <c:v>1.89</c:v>
                </c:pt>
                <c:pt idx="144">
                  <c:v>38.78</c:v>
                </c:pt>
                <c:pt idx="145">
                  <c:v>3.08</c:v>
                </c:pt>
                <c:pt idx="146">
                  <c:v>5.92</c:v>
                </c:pt>
                <c:pt idx="147">
                  <c:v>2.2999999999999998</c:v>
                </c:pt>
                <c:pt idx="148">
                  <c:v>3.14</c:v>
                </c:pt>
                <c:pt idx="149">
                  <c:v>6.75</c:v>
                </c:pt>
                <c:pt idx="150">
                  <c:v>5.52</c:v>
                </c:pt>
                <c:pt idx="151">
                  <c:v>3.59</c:v>
                </c:pt>
                <c:pt idx="152">
                  <c:v>2.8</c:v>
                </c:pt>
                <c:pt idx="153">
                  <c:v>18.559999999999999</c:v>
                </c:pt>
                <c:pt idx="154">
                  <c:v>3.33</c:v>
                </c:pt>
                <c:pt idx="155">
                  <c:v>10.51</c:v>
                </c:pt>
                <c:pt idx="156">
                  <c:v>1.67</c:v>
                </c:pt>
                <c:pt idx="157">
                  <c:v>3.6</c:v>
                </c:pt>
                <c:pt idx="158">
                  <c:v>4.5199999999999996</c:v>
                </c:pt>
                <c:pt idx="159">
                  <c:v>3.23</c:v>
                </c:pt>
                <c:pt idx="160">
                  <c:v>1.08</c:v>
                </c:pt>
                <c:pt idx="161">
                  <c:v>2.14</c:v>
                </c:pt>
                <c:pt idx="162">
                  <c:v>33.049999999999997</c:v>
                </c:pt>
                <c:pt idx="163">
                  <c:v>1.0900000000000001</c:v>
                </c:pt>
                <c:pt idx="164">
                  <c:v>4.25</c:v>
                </c:pt>
                <c:pt idx="165">
                  <c:v>3.78</c:v>
                </c:pt>
                <c:pt idx="166">
                  <c:v>2.19</c:v>
                </c:pt>
                <c:pt idx="167">
                  <c:v>2.4700000000000002</c:v>
                </c:pt>
                <c:pt idx="168">
                  <c:v>1.07</c:v>
                </c:pt>
                <c:pt idx="169">
                  <c:v>6.46</c:v>
                </c:pt>
                <c:pt idx="170">
                  <c:v>8.1199999999999992</c:v>
                </c:pt>
                <c:pt idx="171">
                  <c:v>1.02</c:v>
                </c:pt>
                <c:pt idx="172">
                  <c:v>3.87</c:v>
                </c:pt>
                <c:pt idx="173">
                  <c:v>1.23</c:v>
                </c:pt>
                <c:pt idx="174">
                  <c:v>2</c:v>
                </c:pt>
                <c:pt idx="175">
                  <c:v>1.44</c:v>
                </c:pt>
                <c:pt idx="176">
                  <c:v>2.3199999999999998</c:v>
                </c:pt>
                <c:pt idx="177">
                  <c:v>0.1</c:v>
                </c:pt>
                <c:pt idx="178">
                  <c:v>110.21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2DD-4130-9B37-6B7421D5D2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7988240"/>
        <c:axId val="247988632"/>
      </c:scatterChart>
      <c:valAx>
        <c:axId val="2479882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800" b="0"/>
                </a:pPr>
                <a:r>
                  <a:rPr lang="en-US"/>
                  <a:t>6-year return relative to market / CEO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47988632"/>
        <c:crosses val="autoZero"/>
        <c:crossBetween val="midCat"/>
      </c:valAx>
      <c:valAx>
        <c:axId val="24798863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800" b="0"/>
                </a:pPr>
                <a:r>
                  <a:rPr lang="en-US"/>
                  <a:t>6-year average compensation / CEO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47988240"/>
        <c:crosses val="autoZero"/>
        <c:crossBetween val="midCat"/>
      </c:valAx>
    </c:plotArea>
    <c:plotVisOnly val="1"/>
    <c:dispBlanksAs val="gap"/>
    <c:showDLblsOverMax val="0"/>
  </c:chart>
  <c:spPr>
    <a:ln w="9525">
      <a:solidFill>
        <a:schemeClr val="tx1"/>
      </a:solidFill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00" b="1"/>
            </a:pPr>
            <a:r>
              <a:rPr lang="en-US" dirty="0"/>
              <a:t>Scatterplot of 6 </a:t>
            </a:r>
            <a:r>
              <a:rPr lang="en-US" dirty="0" err="1"/>
              <a:t>yr</a:t>
            </a:r>
            <a:r>
              <a:rPr lang="en-US" dirty="0"/>
              <a:t> average </a:t>
            </a:r>
            <a:r>
              <a:rPr lang="en-US" dirty="0">
                <a:solidFill>
                  <a:srgbClr val="FF0000"/>
                </a:solidFill>
              </a:rPr>
              <a:t>log</a:t>
            </a:r>
            <a:r>
              <a:rPr lang="en-US" dirty="0"/>
              <a:t>-compensation </a:t>
            </a:r>
            <a:r>
              <a:rPr lang="en-US" dirty="0" err="1"/>
              <a:t>vs</a:t>
            </a:r>
            <a:r>
              <a:rPr lang="en-US" dirty="0"/>
              <a:t> 6-year return relative to industry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3"/>
            <c:spPr>
              <a:noFill/>
              <a:ln>
                <a:solidFill>
                  <a:srgbClr val="333399"/>
                </a:solidFill>
                <a:prstDash val="solid"/>
              </a:ln>
            </c:spPr>
          </c:marker>
          <c:trendline>
            <c:spPr>
              <a:ln w="19050">
                <a:solidFill>
                  <a:srgbClr val="FF0000"/>
                </a:solidFill>
              </a:ln>
            </c:spPr>
            <c:trendlineType val="linear"/>
            <c:dispRSqr val="1"/>
            <c:dispEq val="1"/>
            <c:trendlineLbl>
              <c:layout>
                <c:manualLayout>
                  <c:x val="-0.32703412073490812"/>
                  <c:y val="-0.19414435695538057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 sz="1400" b="1" baseline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y = 0.0042x + 1.7034</a:t>
                    </a:r>
                    <a:br>
                      <a:rPr lang="en-US" sz="1400" b="1" baseline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</a:br>
                    <a:r>
                      <a:rPr lang="en-US" sz="1400" b="1" baseline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R² = 0.0034</a:t>
                    </a:r>
                    <a:endParaRPr lang="en-US" sz="1400" b="1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</c:rich>
              </c:tx>
              <c:numFmt formatCode="General" sourceLinked="0"/>
            </c:trendlineLbl>
          </c:trendline>
          <c:xVal>
            <c:numRef>
              <c:f>Data!ScatterX_8498E</c:f>
              <c:numCache>
                <c:formatCode>General</c:formatCode>
                <c:ptCount val="179"/>
                <c:pt idx="0">
                  <c:v>101</c:v>
                </c:pt>
                <c:pt idx="1">
                  <c:v>106</c:v>
                </c:pt>
                <c:pt idx="2">
                  <c:v>106</c:v>
                </c:pt>
                <c:pt idx="3">
                  <c:v>120</c:v>
                </c:pt>
                <c:pt idx="4">
                  <c:v>102</c:v>
                </c:pt>
                <c:pt idx="5">
                  <c:v>118</c:v>
                </c:pt>
                <c:pt idx="6">
                  <c:v>114</c:v>
                </c:pt>
                <c:pt idx="7">
                  <c:v>100</c:v>
                </c:pt>
                <c:pt idx="8">
                  <c:v>102</c:v>
                </c:pt>
                <c:pt idx="9">
                  <c:v>106</c:v>
                </c:pt>
                <c:pt idx="10">
                  <c:v>98</c:v>
                </c:pt>
                <c:pt idx="11">
                  <c:v>95</c:v>
                </c:pt>
                <c:pt idx="12">
                  <c:v>122</c:v>
                </c:pt>
                <c:pt idx="13">
                  <c:v>105</c:v>
                </c:pt>
                <c:pt idx="14">
                  <c:v>106</c:v>
                </c:pt>
                <c:pt idx="15">
                  <c:v>110</c:v>
                </c:pt>
                <c:pt idx="16">
                  <c:v>99</c:v>
                </c:pt>
                <c:pt idx="17">
                  <c:v>101</c:v>
                </c:pt>
                <c:pt idx="18">
                  <c:v>78</c:v>
                </c:pt>
                <c:pt idx="19">
                  <c:v>123</c:v>
                </c:pt>
                <c:pt idx="20">
                  <c:v>97</c:v>
                </c:pt>
                <c:pt idx="21">
                  <c:v>109</c:v>
                </c:pt>
                <c:pt idx="22">
                  <c:v>109</c:v>
                </c:pt>
                <c:pt idx="23">
                  <c:v>96</c:v>
                </c:pt>
                <c:pt idx="24">
                  <c:v>100</c:v>
                </c:pt>
                <c:pt idx="25">
                  <c:v>104</c:v>
                </c:pt>
                <c:pt idx="26">
                  <c:v>123</c:v>
                </c:pt>
                <c:pt idx="27">
                  <c:v>96</c:v>
                </c:pt>
                <c:pt idx="28">
                  <c:v>97</c:v>
                </c:pt>
                <c:pt idx="29">
                  <c:v>105</c:v>
                </c:pt>
                <c:pt idx="30">
                  <c:v>107</c:v>
                </c:pt>
                <c:pt idx="31">
                  <c:v>115</c:v>
                </c:pt>
                <c:pt idx="32">
                  <c:v>118</c:v>
                </c:pt>
                <c:pt idx="33">
                  <c:v>124</c:v>
                </c:pt>
                <c:pt idx="34">
                  <c:v>104</c:v>
                </c:pt>
                <c:pt idx="35">
                  <c:v>107</c:v>
                </c:pt>
                <c:pt idx="36">
                  <c:v>109</c:v>
                </c:pt>
                <c:pt idx="37">
                  <c:v>91</c:v>
                </c:pt>
                <c:pt idx="38">
                  <c:v>103</c:v>
                </c:pt>
                <c:pt idx="39">
                  <c:v>93</c:v>
                </c:pt>
                <c:pt idx="40">
                  <c:v>103</c:v>
                </c:pt>
                <c:pt idx="41">
                  <c:v>109</c:v>
                </c:pt>
                <c:pt idx="42">
                  <c:v>96</c:v>
                </c:pt>
                <c:pt idx="43">
                  <c:v>106</c:v>
                </c:pt>
                <c:pt idx="44">
                  <c:v>97</c:v>
                </c:pt>
                <c:pt idx="45">
                  <c:v>107</c:v>
                </c:pt>
                <c:pt idx="46">
                  <c:v>103</c:v>
                </c:pt>
                <c:pt idx="47">
                  <c:v>118</c:v>
                </c:pt>
                <c:pt idx="48">
                  <c:v>96</c:v>
                </c:pt>
                <c:pt idx="49">
                  <c:v>96</c:v>
                </c:pt>
                <c:pt idx="50">
                  <c:v>94</c:v>
                </c:pt>
                <c:pt idx="51">
                  <c:v>95</c:v>
                </c:pt>
                <c:pt idx="52">
                  <c:v>118</c:v>
                </c:pt>
                <c:pt idx="53">
                  <c:v>99</c:v>
                </c:pt>
                <c:pt idx="54">
                  <c:v>105</c:v>
                </c:pt>
                <c:pt idx="55">
                  <c:v>106</c:v>
                </c:pt>
                <c:pt idx="56">
                  <c:v>103</c:v>
                </c:pt>
                <c:pt idx="57">
                  <c:v>91</c:v>
                </c:pt>
                <c:pt idx="58">
                  <c:v>104</c:v>
                </c:pt>
                <c:pt idx="59">
                  <c:v>110</c:v>
                </c:pt>
                <c:pt idx="60">
                  <c:v>117</c:v>
                </c:pt>
                <c:pt idx="61">
                  <c:v>94</c:v>
                </c:pt>
                <c:pt idx="62">
                  <c:v>90</c:v>
                </c:pt>
                <c:pt idx="63">
                  <c:v>107</c:v>
                </c:pt>
                <c:pt idx="64">
                  <c:v>94</c:v>
                </c:pt>
                <c:pt idx="65">
                  <c:v>85</c:v>
                </c:pt>
                <c:pt idx="66">
                  <c:v>98</c:v>
                </c:pt>
                <c:pt idx="67">
                  <c:v>111</c:v>
                </c:pt>
                <c:pt idx="68">
                  <c:v>107</c:v>
                </c:pt>
                <c:pt idx="69">
                  <c:v>100</c:v>
                </c:pt>
                <c:pt idx="70">
                  <c:v>1.07</c:v>
                </c:pt>
                <c:pt idx="71">
                  <c:v>115</c:v>
                </c:pt>
                <c:pt idx="72">
                  <c:v>99</c:v>
                </c:pt>
                <c:pt idx="73">
                  <c:v>105</c:v>
                </c:pt>
                <c:pt idx="74">
                  <c:v>141</c:v>
                </c:pt>
                <c:pt idx="75">
                  <c:v>92</c:v>
                </c:pt>
                <c:pt idx="76">
                  <c:v>90</c:v>
                </c:pt>
                <c:pt idx="77">
                  <c:v>99</c:v>
                </c:pt>
                <c:pt idx="78">
                  <c:v>92</c:v>
                </c:pt>
                <c:pt idx="79">
                  <c:v>116</c:v>
                </c:pt>
                <c:pt idx="80">
                  <c:v>92</c:v>
                </c:pt>
                <c:pt idx="81">
                  <c:v>107</c:v>
                </c:pt>
                <c:pt idx="82">
                  <c:v>87</c:v>
                </c:pt>
                <c:pt idx="83">
                  <c:v>103</c:v>
                </c:pt>
                <c:pt idx="84">
                  <c:v>90</c:v>
                </c:pt>
                <c:pt idx="85">
                  <c:v>95</c:v>
                </c:pt>
                <c:pt idx="86">
                  <c:v>125</c:v>
                </c:pt>
                <c:pt idx="87">
                  <c:v>108</c:v>
                </c:pt>
                <c:pt idx="88">
                  <c:v>106</c:v>
                </c:pt>
                <c:pt idx="89">
                  <c:v>100</c:v>
                </c:pt>
                <c:pt idx="90">
                  <c:v>111</c:v>
                </c:pt>
                <c:pt idx="91">
                  <c:v>101</c:v>
                </c:pt>
                <c:pt idx="92">
                  <c:v>100</c:v>
                </c:pt>
                <c:pt idx="93">
                  <c:v>99</c:v>
                </c:pt>
                <c:pt idx="94">
                  <c:v>104</c:v>
                </c:pt>
                <c:pt idx="95">
                  <c:v>106</c:v>
                </c:pt>
                <c:pt idx="96">
                  <c:v>105</c:v>
                </c:pt>
                <c:pt idx="97">
                  <c:v>100</c:v>
                </c:pt>
                <c:pt idx="98">
                  <c:v>125</c:v>
                </c:pt>
                <c:pt idx="99">
                  <c:v>127</c:v>
                </c:pt>
                <c:pt idx="100">
                  <c:v>105</c:v>
                </c:pt>
                <c:pt idx="101">
                  <c:v>109</c:v>
                </c:pt>
                <c:pt idx="102">
                  <c:v>91</c:v>
                </c:pt>
                <c:pt idx="103">
                  <c:v>99</c:v>
                </c:pt>
                <c:pt idx="104">
                  <c:v>101</c:v>
                </c:pt>
                <c:pt idx="105">
                  <c:v>100</c:v>
                </c:pt>
                <c:pt idx="106">
                  <c:v>118</c:v>
                </c:pt>
                <c:pt idx="107">
                  <c:v>93</c:v>
                </c:pt>
                <c:pt idx="108">
                  <c:v>100</c:v>
                </c:pt>
                <c:pt idx="109">
                  <c:v>102</c:v>
                </c:pt>
                <c:pt idx="110">
                  <c:v>112</c:v>
                </c:pt>
                <c:pt idx="111">
                  <c:v>99</c:v>
                </c:pt>
                <c:pt idx="112">
                  <c:v>113</c:v>
                </c:pt>
                <c:pt idx="113">
                  <c:v>98</c:v>
                </c:pt>
                <c:pt idx="114">
                  <c:v>115</c:v>
                </c:pt>
                <c:pt idx="115">
                  <c:v>93</c:v>
                </c:pt>
                <c:pt idx="116">
                  <c:v>96</c:v>
                </c:pt>
                <c:pt idx="117">
                  <c:v>113</c:v>
                </c:pt>
                <c:pt idx="118">
                  <c:v>97</c:v>
                </c:pt>
                <c:pt idx="119">
                  <c:v>97</c:v>
                </c:pt>
                <c:pt idx="120">
                  <c:v>103</c:v>
                </c:pt>
                <c:pt idx="121">
                  <c:v>101</c:v>
                </c:pt>
                <c:pt idx="122">
                  <c:v>109</c:v>
                </c:pt>
                <c:pt idx="123">
                  <c:v>92</c:v>
                </c:pt>
                <c:pt idx="124">
                  <c:v>86</c:v>
                </c:pt>
                <c:pt idx="125">
                  <c:v>105</c:v>
                </c:pt>
                <c:pt idx="126">
                  <c:v>109</c:v>
                </c:pt>
                <c:pt idx="127">
                  <c:v>82</c:v>
                </c:pt>
                <c:pt idx="128">
                  <c:v>106</c:v>
                </c:pt>
                <c:pt idx="129">
                  <c:v>108</c:v>
                </c:pt>
                <c:pt idx="130">
                  <c:v>93</c:v>
                </c:pt>
                <c:pt idx="131">
                  <c:v>109</c:v>
                </c:pt>
                <c:pt idx="132">
                  <c:v>101</c:v>
                </c:pt>
                <c:pt idx="133">
                  <c:v>100</c:v>
                </c:pt>
                <c:pt idx="134">
                  <c:v>96</c:v>
                </c:pt>
                <c:pt idx="135">
                  <c:v>97</c:v>
                </c:pt>
                <c:pt idx="136">
                  <c:v>124</c:v>
                </c:pt>
                <c:pt idx="137">
                  <c:v>106</c:v>
                </c:pt>
                <c:pt idx="138">
                  <c:v>113</c:v>
                </c:pt>
                <c:pt idx="139">
                  <c:v>117</c:v>
                </c:pt>
                <c:pt idx="140">
                  <c:v>103</c:v>
                </c:pt>
                <c:pt idx="141">
                  <c:v>96</c:v>
                </c:pt>
                <c:pt idx="142">
                  <c:v>92</c:v>
                </c:pt>
                <c:pt idx="143">
                  <c:v>116</c:v>
                </c:pt>
                <c:pt idx="144">
                  <c:v>97</c:v>
                </c:pt>
                <c:pt idx="145">
                  <c:v>110</c:v>
                </c:pt>
                <c:pt idx="146">
                  <c:v>90</c:v>
                </c:pt>
                <c:pt idx="147">
                  <c:v>105</c:v>
                </c:pt>
                <c:pt idx="148">
                  <c:v>116</c:v>
                </c:pt>
                <c:pt idx="149">
                  <c:v>83</c:v>
                </c:pt>
                <c:pt idx="150">
                  <c:v>64</c:v>
                </c:pt>
                <c:pt idx="151">
                  <c:v>113</c:v>
                </c:pt>
                <c:pt idx="152">
                  <c:v>110</c:v>
                </c:pt>
                <c:pt idx="153">
                  <c:v>99</c:v>
                </c:pt>
                <c:pt idx="154">
                  <c:v>112</c:v>
                </c:pt>
                <c:pt idx="155">
                  <c:v>114</c:v>
                </c:pt>
                <c:pt idx="156">
                  <c:v>99</c:v>
                </c:pt>
                <c:pt idx="157">
                  <c:v>100</c:v>
                </c:pt>
                <c:pt idx="158">
                  <c:v>94</c:v>
                </c:pt>
                <c:pt idx="159">
                  <c:v>105</c:v>
                </c:pt>
                <c:pt idx="160">
                  <c:v>88</c:v>
                </c:pt>
                <c:pt idx="161">
                  <c:v>96</c:v>
                </c:pt>
                <c:pt idx="162">
                  <c:v>82</c:v>
                </c:pt>
                <c:pt idx="163">
                  <c:v>110</c:v>
                </c:pt>
                <c:pt idx="164">
                  <c:v>85</c:v>
                </c:pt>
                <c:pt idx="165">
                  <c:v>112</c:v>
                </c:pt>
                <c:pt idx="166">
                  <c:v>94</c:v>
                </c:pt>
                <c:pt idx="167">
                  <c:v>72</c:v>
                </c:pt>
                <c:pt idx="168">
                  <c:v>91</c:v>
                </c:pt>
                <c:pt idx="169">
                  <c:v>97</c:v>
                </c:pt>
                <c:pt idx="170">
                  <c:v>86</c:v>
                </c:pt>
                <c:pt idx="171">
                  <c:v>113</c:v>
                </c:pt>
                <c:pt idx="172">
                  <c:v>79</c:v>
                </c:pt>
                <c:pt idx="173">
                  <c:v>84</c:v>
                </c:pt>
                <c:pt idx="174">
                  <c:v>89</c:v>
                </c:pt>
                <c:pt idx="175">
                  <c:v>100</c:v>
                </c:pt>
                <c:pt idx="176">
                  <c:v>109</c:v>
                </c:pt>
                <c:pt idx="177">
                  <c:v>107</c:v>
                </c:pt>
                <c:pt idx="178">
                  <c:v>147</c:v>
                </c:pt>
              </c:numCache>
            </c:numRef>
          </c:xVal>
          <c:yVal>
            <c:numRef>
              <c:f>Data!ScatterY_8498E</c:f>
              <c:numCache>
                <c:formatCode>General</c:formatCode>
                <c:ptCount val="179"/>
                <c:pt idx="0">
                  <c:v>5.1014505383120463</c:v>
                </c:pt>
                <c:pt idx="1">
                  <c:v>4.8584160811187447</c:v>
                </c:pt>
                <c:pt idx="2">
                  <c:v>3.6808472824166723</c:v>
                </c:pt>
                <c:pt idx="3">
                  <c:v>3.3833727967496032</c:v>
                </c:pt>
                <c:pt idx="4">
                  <c:v>3.3645333972905638</c:v>
                </c:pt>
                <c:pt idx="5">
                  <c:v>3.427189961936409</c:v>
                </c:pt>
                <c:pt idx="6">
                  <c:v>3.1646308100158049</c:v>
                </c:pt>
                <c:pt idx="7">
                  <c:v>3.1834558796369405</c:v>
                </c:pt>
                <c:pt idx="8">
                  <c:v>3.1908877883280318</c:v>
                </c:pt>
                <c:pt idx="9">
                  <c:v>2.6361960973342264</c:v>
                </c:pt>
                <c:pt idx="10">
                  <c:v>3.0763901765714454</c:v>
                </c:pt>
                <c:pt idx="11">
                  <c:v>3.1090609588609941</c:v>
                </c:pt>
                <c:pt idx="12">
                  <c:v>2.4664031782234406</c:v>
                </c:pt>
                <c:pt idx="13">
                  <c:v>3.3669509429335642</c:v>
                </c:pt>
                <c:pt idx="14">
                  <c:v>3.279406324608233</c:v>
                </c:pt>
                <c:pt idx="15">
                  <c:v>3.0577676644734435</c:v>
                </c:pt>
                <c:pt idx="16">
                  <c:v>3.4735180432417816</c:v>
                </c:pt>
                <c:pt idx="17">
                  <c:v>2.6026896854443837</c:v>
                </c:pt>
                <c:pt idx="18">
                  <c:v>2.4248027257182949</c:v>
                </c:pt>
                <c:pt idx="19">
                  <c:v>3.2220707157647199</c:v>
                </c:pt>
                <c:pt idx="20">
                  <c:v>2.9657883971809187</c:v>
                </c:pt>
                <c:pt idx="21">
                  <c:v>3.1346242724206097</c:v>
                </c:pt>
                <c:pt idx="22">
                  <c:v>2.9322598505984176</c:v>
                </c:pt>
                <c:pt idx="23">
                  <c:v>3.0506938316279655</c:v>
                </c:pt>
                <c:pt idx="24">
                  <c:v>2.848970892158587</c:v>
                </c:pt>
                <c:pt idx="25">
                  <c:v>3.076851324838783</c:v>
                </c:pt>
                <c:pt idx="26">
                  <c:v>2.4604431776096258</c:v>
                </c:pt>
                <c:pt idx="27">
                  <c:v>2.7781979610042917</c:v>
                </c:pt>
                <c:pt idx="28">
                  <c:v>3.0596455992976437</c:v>
                </c:pt>
                <c:pt idx="29">
                  <c:v>2.0399207835175526</c:v>
                </c:pt>
                <c:pt idx="30">
                  <c:v>2.5329028480562559</c:v>
                </c:pt>
                <c:pt idx="31">
                  <c:v>3.0928589842847138</c:v>
                </c:pt>
                <c:pt idx="32">
                  <c:v>1.8515994695840721</c:v>
                </c:pt>
                <c:pt idx="33">
                  <c:v>2.7363136663750693</c:v>
                </c:pt>
                <c:pt idx="34">
                  <c:v>3.0440461338325417</c:v>
                </c:pt>
                <c:pt idx="35">
                  <c:v>2.6755270093966499</c:v>
                </c:pt>
                <c:pt idx="36">
                  <c:v>2.689886230474539</c:v>
                </c:pt>
                <c:pt idx="37">
                  <c:v>3.0111133755922932</c:v>
                </c:pt>
                <c:pt idx="38">
                  <c:v>2.5664866367804233</c:v>
                </c:pt>
                <c:pt idx="39">
                  <c:v>4.1969011505471929</c:v>
                </c:pt>
                <c:pt idx="40">
                  <c:v>2.6483001966964363</c:v>
                </c:pt>
                <c:pt idx="41">
                  <c:v>2.5400259490090797</c:v>
                </c:pt>
                <c:pt idx="42">
                  <c:v>2.2935443483418965</c:v>
                </c:pt>
                <c:pt idx="43">
                  <c:v>2.7146947438208788</c:v>
                </c:pt>
                <c:pt idx="44">
                  <c:v>3.1271990362962967</c:v>
                </c:pt>
                <c:pt idx="45">
                  <c:v>2.3646204839134985</c:v>
                </c:pt>
                <c:pt idx="46">
                  <c:v>2.4638532405901681</c:v>
                </c:pt>
                <c:pt idx="47">
                  <c:v>2.733717947850788</c:v>
                </c:pt>
                <c:pt idx="48">
                  <c:v>2.4087452888224363</c:v>
                </c:pt>
                <c:pt idx="49">
                  <c:v>1.7491998548092591</c:v>
                </c:pt>
                <c:pt idx="50">
                  <c:v>2.6939512767227085</c:v>
                </c:pt>
                <c:pt idx="51">
                  <c:v>2.9188512292180331</c:v>
                </c:pt>
                <c:pt idx="52">
                  <c:v>2.7232671669070703</c:v>
                </c:pt>
                <c:pt idx="53">
                  <c:v>1.5238800240724537</c:v>
                </c:pt>
                <c:pt idx="54">
                  <c:v>2.3437270363252209</c:v>
                </c:pt>
                <c:pt idx="55">
                  <c:v>2.0930978681273213</c:v>
                </c:pt>
                <c:pt idx="56">
                  <c:v>2.1552445050953368</c:v>
                </c:pt>
                <c:pt idx="57">
                  <c:v>2.004179057179289</c:v>
                </c:pt>
                <c:pt idx="58">
                  <c:v>3.2453229948830491</c:v>
                </c:pt>
                <c:pt idx="59">
                  <c:v>2.7555697170701863</c:v>
                </c:pt>
                <c:pt idx="60">
                  <c:v>2.3340837600534168</c:v>
                </c:pt>
                <c:pt idx="61">
                  <c:v>2.4965057856313524</c:v>
                </c:pt>
                <c:pt idx="62">
                  <c:v>3.3901364343027307</c:v>
                </c:pt>
                <c:pt idx="63">
                  <c:v>1.7613002617433464</c:v>
                </c:pt>
                <c:pt idx="64">
                  <c:v>2.2115656946068771</c:v>
                </c:pt>
                <c:pt idx="65">
                  <c:v>2.6658383522929006</c:v>
                </c:pt>
                <c:pt idx="66">
                  <c:v>1.7698546338400052</c:v>
                </c:pt>
                <c:pt idx="67">
                  <c:v>3.3203487937988347</c:v>
                </c:pt>
                <c:pt idx="68">
                  <c:v>3.7903072467440495</c:v>
                </c:pt>
                <c:pt idx="69">
                  <c:v>1.7101878155342434</c:v>
                </c:pt>
                <c:pt idx="70">
                  <c:v>2.3841650799864684</c:v>
                </c:pt>
                <c:pt idx="71">
                  <c:v>2.6376277368056642</c:v>
                </c:pt>
                <c:pt idx="72">
                  <c:v>1.9865035460205669</c:v>
                </c:pt>
                <c:pt idx="73">
                  <c:v>1.7984040119467235</c:v>
                </c:pt>
                <c:pt idx="74">
                  <c:v>1.2669476034873244</c:v>
                </c:pt>
                <c:pt idx="75">
                  <c:v>0</c:v>
                </c:pt>
                <c:pt idx="76">
                  <c:v>1.9629077254238845</c:v>
                </c:pt>
                <c:pt idx="77">
                  <c:v>3.0819099697950434</c:v>
                </c:pt>
                <c:pt idx="78">
                  <c:v>2.6539459421090092</c:v>
                </c:pt>
                <c:pt idx="79">
                  <c:v>1.9401794743463283</c:v>
                </c:pt>
                <c:pt idx="80">
                  <c:v>2.4587337754839771</c:v>
                </c:pt>
                <c:pt idx="81">
                  <c:v>1.8341801851120072</c:v>
                </c:pt>
                <c:pt idx="82">
                  <c:v>2.605648267484129</c:v>
                </c:pt>
                <c:pt idx="83">
                  <c:v>2.1317967720137641</c:v>
                </c:pt>
                <c:pt idx="84">
                  <c:v>2.0122327919863858</c:v>
                </c:pt>
                <c:pt idx="85">
                  <c:v>1.9242486522741338</c:v>
                </c:pt>
                <c:pt idx="86">
                  <c:v>1.6370530794670737</c:v>
                </c:pt>
                <c:pt idx="87">
                  <c:v>1.2947271675944001</c:v>
                </c:pt>
                <c:pt idx="88">
                  <c:v>2.8887037007954675</c:v>
                </c:pt>
                <c:pt idx="89">
                  <c:v>1.8229350866965048</c:v>
                </c:pt>
                <c:pt idx="90">
                  <c:v>3.0140632302387145</c:v>
                </c:pt>
                <c:pt idx="91">
                  <c:v>1.4996230464268938</c:v>
                </c:pt>
                <c:pt idx="92">
                  <c:v>1.8640801308076811</c:v>
                </c:pt>
                <c:pt idx="93">
                  <c:v>2.6383427886773898</c:v>
                </c:pt>
                <c:pt idx="94">
                  <c:v>1.3962446919730587</c:v>
                </c:pt>
                <c:pt idx="95">
                  <c:v>1.724550719534605</c:v>
                </c:pt>
                <c:pt idx="96">
                  <c:v>2.2375130962503307</c:v>
                </c:pt>
                <c:pt idx="97">
                  <c:v>1.6808279085207734</c:v>
                </c:pt>
                <c:pt idx="98">
                  <c:v>1.5260563034950492</c:v>
                </c:pt>
                <c:pt idx="99">
                  <c:v>2.1341664413690822</c:v>
                </c:pt>
                <c:pt idx="100">
                  <c:v>3.3446270301737613</c:v>
                </c:pt>
                <c:pt idx="101">
                  <c:v>1.4586150226995167</c:v>
                </c:pt>
                <c:pt idx="102">
                  <c:v>1.572773928062509</c:v>
                </c:pt>
                <c:pt idx="103">
                  <c:v>2.405141681319138</c:v>
                </c:pt>
                <c:pt idx="104">
                  <c:v>3.1949928844048685</c:v>
                </c:pt>
                <c:pt idx="105">
                  <c:v>2.0566845545572199</c:v>
                </c:pt>
                <c:pt idx="106">
                  <c:v>1.5686159179138452</c:v>
                </c:pt>
                <c:pt idx="107">
                  <c:v>2.004179057179289</c:v>
                </c:pt>
                <c:pt idx="108">
                  <c:v>1.6389967146756448</c:v>
                </c:pt>
                <c:pt idx="109">
                  <c:v>2.150598735996164</c:v>
                </c:pt>
                <c:pt idx="110">
                  <c:v>1.3660916538023711</c:v>
                </c:pt>
                <c:pt idx="111">
                  <c:v>2.0268315914075385</c:v>
                </c:pt>
                <c:pt idx="112">
                  <c:v>1.3506671834767394</c:v>
                </c:pt>
                <c:pt idx="113">
                  <c:v>1.3056264580524357</c:v>
                </c:pt>
                <c:pt idx="114">
                  <c:v>1.5933085305042167</c:v>
                </c:pt>
                <c:pt idx="115">
                  <c:v>2.93651291389402</c:v>
                </c:pt>
                <c:pt idx="116">
                  <c:v>2.3627390158137929</c:v>
                </c:pt>
                <c:pt idx="117">
                  <c:v>1.6620303625532709</c:v>
                </c:pt>
                <c:pt idx="118">
                  <c:v>2.5360749363623998</c:v>
                </c:pt>
                <c:pt idx="119">
                  <c:v>1.3428648031925547</c:v>
                </c:pt>
                <c:pt idx="120">
                  <c:v>1.747459210331475</c:v>
                </c:pt>
                <c:pt idx="121">
                  <c:v>1.2669476034873244</c:v>
                </c:pt>
                <c:pt idx="122">
                  <c:v>1.3454723665996355</c:v>
                </c:pt>
                <c:pt idx="123">
                  <c:v>1.4492691602812791</c:v>
                </c:pt>
                <c:pt idx="124">
                  <c:v>1.2947271675944001</c:v>
                </c:pt>
                <c:pt idx="125">
                  <c:v>1.8976198599275322</c:v>
                </c:pt>
                <c:pt idx="126">
                  <c:v>2.4714836294558595</c:v>
                </c:pt>
                <c:pt idx="127">
                  <c:v>2.1435893615035875</c:v>
                </c:pt>
                <c:pt idx="128">
                  <c:v>1.7578579175523736</c:v>
                </c:pt>
                <c:pt idx="129">
                  <c:v>1.2441545939587679</c:v>
                </c:pt>
                <c:pt idx="130">
                  <c:v>1.9154509415706047</c:v>
                </c:pt>
                <c:pt idx="131">
                  <c:v>2.5257286443082556</c:v>
                </c:pt>
                <c:pt idx="132">
                  <c:v>2.6195832197798796</c:v>
                </c:pt>
                <c:pt idx="133">
                  <c:v>1.5303947050936475</c:v>
                </c:pt>
                <c:pt idx="134">
                  <c:v>1.3454723665996355</c:v>
                </c:pt>
                <c:pt idx="135">
                  <c:v>1.235471471385307</c:v>
                </c:pt>
                <c:pt idx="136">
                  <c:v>0.76080582903376015</c:v>
                </c:pt>
                <c:pt idx="137">
                  <c:v>1.1346227261911428</c:v>
                </c:pt>
                <c:pt idx="138">
                  <c:v>1.827769906751088</c:v>
                </c:pt>
                <c:pt idx="139">
                  <c:v>1.0473189942805592</c:v>
                </c:pt>
                <c:pt idx="140">
                  <c:v>2.7948393311746011</c:v>
                </c:pt>
                <c:pt idx="141">
                  <c:v>2.0592388343623163</c:v>
                </c:pt>
                <c:pt idx="142">
                  <c:v>1.9865035460205669</c:v>
                </c:pt>
                <c:pt idx="143">
                  <c:v>0.636576829071551</c:v>
                </c:pt>
                <c:pt idx="144">
                  <c:v>3.6579046498145056</c:v>
                </c:pt>
                <c:pt idx="145">
                  <c:v>1.1249295969854831</c:v>
                </c:pt>
                <c:pt idx="146">
                  <c:v>1.7783364488959144</c:v>
                </c:pt>
                <c:pt idx="147">
                  <c:v>0.83290912293510388</c:v>
                </c:pt>
                <c:pt idx="148">
                  <c:v>1.144222799920162</c:v>
                </c:pt>
                <c:pt idx="149">
                  <c:v>1.9095425048844386</c:v>
                </c:pt>
                <c:pt idx="150">
                  <c:v>1.7083778602890038</c:v>
                </c:pt>
                <c:pt idx="151">
                  <c:v>1.2781522025001875</c:v>
                </c:pt>
                <c:pt idx="152">
                  <c:v>1.0296194171811581</c:v>
                </c:pt>
                <c:pt idx="153">
                  <c:v>2.9210087273580543</c:v>
                </c:pt>
                <c:pt idx="154">
                  <c:v>1.2029723039923526</c:v>
                </c:pt>
                <c:pt idx="155">
                  <c:v>2.3523271848888596</c:v>
                </c:pt>
                <c:pt idx="156">
                  <c:v>0.51282362642866375</c:v>
                </c:pt>
                <c:pt idx="157">
                  <c:v>1.2809338454620642</c:v>
                </c:pt>
                <c:pt idx="158">
                  <c:v>1.5085119938441398</c:v>
                </c:pt>
                <c:pt idx="159">
                  <c:v>1.1724821372345651</c:v>
                </c:pt>
                <c:pt idx="160">
                  <c:v>7.6961041136128394E-2</c:v>
                </c:pt>
                <c:pt idx="161">
                  <c:v>0.76080582903376015</c:v>
                </c:pt>
                <c:pt idx="162">
                  <c:v>3.498021566297695</c:v>
                </c:pt>
                <c:pt idx="163">
                  <c:v>8.6177696241052412E-2</c:v>
                </c:pt>
                <c:pt idx="164">
                  <c:v>1.4469189829363254</c:v>
                </c:pt>
                <c:pt idx="165">
                  <c:v>1.3297240096314962</c:v>
                </c:pt>
                <c:pt idx="166">
                  <c:v>0.78390154382840938</c:v>
                </c:pt>
                <c:pt idx="167">
                  <c:v>0.90421815063988586</c:v>
                </c:pt>
                <c:pt idx="168">
                  <c:v>6.7658648473814864E-2</c:v>
                </c:pt>
                <c:pt idx="169">
                  <c:v>1.8656293177945105</c:v>
                </c:pt>
                <c:pt idx="170">
                  <c:v>2.0943301541735866</c:v>
                </c:pt>
                <c:pt idx="171">
                  <c:v>1.980262729617973E-2</c:v>
                </c:pt>
                <c:pt idx="172">
                  <c:v>1.3532545070416904</c:v>
                </c:pt>
                <c:pt idx="173">
                  <c:v>0.20701416938432612</c:v>
                </c:pt>
                <c:pt idx="174">
                  <c:v>0.69314718055994529</c:v>
                </c:pt>
                <c:pt idx="175">
                  <c:v>0.36464311358790924</c:v>
                </c:pt>
                <c:pt idx="176">
                  <c:v>0.84156718567821853</c:v>
                </c:pt>
                <c:pt idx="177">
                  <c:v>-2.3025850929940455</c:v>
                </c:pt>
                <c:pt idx="178">
                  <c:v>4.7023876367034507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04-4E2D-A74F-28DD48C3FD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7989416"/>
        <c:axId val="247989808"/>
      </c:scatterChart>
      <c:valAx>
        <c:axId val="2479894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800" b="0"/>
                </a:pPr>
                <a:r>
                  <a:rPr lang="en-US"/>
                  <a:t>6-year return relative to industry / CEO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47989808"/>
        <c:crosses val="autoZero"/>
        <c:crossBetween val="midCat"/>
      </c:valAx>
      <c:valAx>
        <c:axId val="24798980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800" b="0"/>
                </a:pPr>
                <a:r>
                  <a:rPr lang="en-US"/>
                  <a:t>6 yr average log-compensation / CEO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47989416"/>
        <c:crosses val="autoZero"/>
        <c:crossBetween val="midCat"/>
      </c:valAx>
    </c:plotArea>
    <c:plotVisOnly val="1"/>
    <c:dispBlanksAs val="gap"/>
    <c:showDLblsOverMax val="0"/>
  </c:chart>
  <c:spPr>
    <a:ln w="9525">
      <a:solidFill>
        <a:schemeClr val="tx1"/>
      </a:solidFill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00" b="1"/>
            </a:pPr>
            <a:r>
              <a:rPr lang="en-US" dirty="0"/>
              <a:t>Scatterplot of 6 </a:t>
            </a:r>
            <a:r>
              <a:rPr lang="en-US" dirty="0" err="1"/>
              <a:t>yr</a:t>
            </a:r>
            <a:r>
              <a:rPr lang="en-US" dirty="0"/>
              <a:t> average </a:t>
            </a:r>
            <a:r>
              <a:rPr lang="en-US" dirty="0">
                <a:solidFill>
                  <a:srgbClr val="FF0000"/>
                </a:solidFill>
              </a:rPr>
              <a:t>log</a:t>
            </a:r>
            <a:r>
              <a:rPr lang="en-US" dirty="0"/>
              <a:t>-compensation </a:t>
            </a:r>
            <a:r>
              <a:rPr lang="en-US" dirty="0" err="1"/>
              <a:t>vs</a:t>
            </a:r>
            <a:r>
              <a:rPr lang="en-US" dirty="0"/>
              <a:t> 6-year return relative to market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3"/>
            <c:spPr>
              <a:noFill/>
              <a:ln>
                <a:solidFill>
                  <a:srgbClr val="333399"/>
                </a:solidFill>
                <a:prstDash val="solid"/>
              </a:ln>
            </c:spPr>
          </c:marker>
          <c:trendline>
            <c:spPr>
              <a:ln w="19050">
                <a:solidFill>
                  <a:srgbClr val="FF0000"/>
                </a:solidFill>
              </a:ln>
            </c:spPr>
            <c:trendlineType val="linear"/>
            <c:dispRSqr val="1"/>
            <c:dispEq val="1"/>
            <c:trendlineLbl>
              <c:layout>
                <c:manualLayout>
                  <c:x val="-0.31672774076317384"/>
                  <c:y val="-0.16386717092879288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 sz="1400" b="1" baseline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y = 0.0119x + 0.8708</a:t>
                    </a:r>
                    <a:br>
                      <a:rPr lang="en-US" sz="1400" b="1" baseline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</a:br>
                    <a:r>
                      <a:rPr lang="en-US" sz="1400" b="1" baseline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R² = 0.0268</a:t>
                    </a:r>
                    <a:endParaRPr lang="en-US" sz="1400" b="1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</c:rich>
              </c:tx>
              <c:numFmt formatCode="General" sourceLinked="0"/>
            </c:trendlineLbl>
          </c:trendline>
          <c:xVal>
            <c:numRef>
              <c:f>Data!ScatterX_CF3A8</c:f>
              <c:numCache>
                <c:formatCode>General</c:formatCode>
                <c:ptCount val="179"/>
                <c:pt idx="0">
                  <c:v>107</c:v>
                </c:pt>
                <c:pt idx="1">
                  <c:v>125</c:v>
                </c:pt>
                <c:pt idx="2">
                  <c:v>125</c:v>
                </c:pt>
                <c:pt idx="3">
                  <c:v>142</c:v>
                </c:pt>
                <c:pt idx="4">
                  <c:v>120</c:v>
                </c:pt>
                <c:pt idx="5">
                  <c:v>111</c:v>
                </c:pt>
                <c:pt idx="6">
                  <c:v>117</c:v>
                </c:pt>
                <c:pt idx="7">
                  <c:v>111</c:v>
                </c:pt>
                <c:pt idx="8">
                  <c:v>105</c:v>
                </c:pt>
                <c:pt idx="9">
                  <c:v>112</c:v>
                </c:pt>
                <c:pt idx="10">
                  <c:v>115</c:v>
                </c:pt>
                <c:pt idx="11">
                  <c:v>97</c:v>
                </c:pt>
                <c:pt idx="12">
                  <c:v>113</c:v>
                </c:pt>
                <c:pt idx="13">
                  <c:v>94</c:v>
                </c:pt>
                <c:pt idx="14">
                  <c:v>113</c:v>
                </c:pt>
                <c:pt idx="15">
                  <c:v>115</c:v>
                </c:pt>
                <c:pt idx="16">
                  <c:v>117</c:v>
                </c:pt>
                <c:pt idx="17">
                  <c:v>107</c:v>
                </c:pt>
                <c:pt idx="18">
                  <c:v>92</c:v>
                </c:pt>
                <c:pt idx="19">
                  <c:v>127</c:v>
                </c:pt>
                <c:pt idx="20">
                  <c:v>104</c:v>
                </c:pt>
                <c:pt idx="21">
                  <c:v>105</c:v>
                </c:pt>
                <c:pt idx="22">
                  <c:v>112</c:v>
                </c:pt>
                <c:pt idx="23">
                  <c:v>99</c:v>
                </c:pt>
                <c:pt idx="24">
                  <c:v>103</c:v>
                </c:pt>
                <c:pt idx="25">
                  <c:v>93</c:v>
                </c:pt>
                <c:pt idx="26">
                  <c:v>129</c:v>
                </c:pt>
                <c:pt idx="27">
                  <c:v>103</c:v>
                </c:pt>
                <c:pt idx="28">
                  <c:v>101</c:v>
                </c:pt>
                <c:pt idx="29">
                  <c:v>112</c:v>
                </c:pt>
                <c:pt idx="30">
                  <c:v>112</c:v>
                </c:pt>
                <c:pt idx="31">
                  <c:v>120</c:v>
                </c:pt>
                <c:pt idx="32">
                  <c:v>114</c:v>
                </c:pt>
                <c:pt idx="33">
                  <c:v>120</c:v>
                </c:pt>
                <c:pt idx="34">
                  <c:v>111</c:v>
                </c:pt>
                <c:pt idx="35">
                  <c:v>95</c:v>
                </c:pt>
                <c:pt idx="36">
                  <c:v>112</c:v>
                </c:pt>
                <c:pt idx="37">
                  <c:v>108</c:v>
                </c:pt>
                <c:pt idx="38">
                  <c:v>106</c:v>
                </c:pt>
                <c:pt idx="39">
                  <c:v>90</c:v>
                </c:pt>
                <c:pt idx="40">
                  <c:v>108</c:v>
                </c:pt>
                <c:pt idx="41">
                  <c:v>114</c:v>
                </c:pt>
                <c:pt idx="42">
                  <c:v>114</c:v>
                </c:pt>
                <c:pt idx="43">
                  <c:v>126</c:v>
                </c:pt>
                <c:pt idx="44">
                  <c:v>102</c:v>
                </c:pt>
                <c:pt idx="45">
                  <c:v>113</c:v>
                </c:pt>
                <c:pt idx="46">
                  <c:v>108</c:v>
                </c:pt>
                <c:pt idx="47">
                  <c:v>104</c:v>
                </c:pt>
                <c:pt idx="48">
                  <c:v>99</c:v>
                </c:pt>
                <c:pt idx="49">
                  <c:v>114</c:v>
                </c:pt>
                <c:pt idx="50">
                  <c:v>104</c:v>
                </c:pt>
                <c:pt idx="51">
                  <c:v>92</c:v>
                </c:pt>
                <c:pt idx="52">
                  <c:v>111</c:v>
                </c:pt>
                <c:pt idx="53">
                  <c:v>103</c:v>
                </c:pt>
                <c:pt idx="54">
                  <c:v>112</c:v>
                </c:pt>
                <c:pt idx="55">
                  <c:v>109</c:v>
                </c:pt>
                <c:pt idx="56">
                  <c:v>106</c:v>
                </c:pt>
                <c:pt idx="57">
                  <c:v>93</c:v>
                </c:pt>
                <c:pt idx="58">
                  <c:v>109</c:v>
                </c:pt>
                <c:pt idx="59">
                  <c:v>99</c:v>
                </c:pt>
                <c:pt idx="60">
                  <c:v>129</c:v>
                </c:pt>
                <c:pt idx="61">
                  <c:v>98</c:v>
                </c:pt>
                <c:pt idx="62">
                  <c:v>83</c:v>
                </c:pt>
                <c:pt idx="63">
                  <c:v>103</c:v>
                </c:pt>
                <c:pt idx="64">
                  <c:v>96</c:v>
                </c:pt>
                <c:pt idx="65">
                  <c:v>88</c:v>
                </c:pt>
                <c:pt idx="66">
                  <c:v>99</c:v>
                </c:pt>
                <c:pt idx="67">
                  <c:v>116</c:v>
                </c:pt>
                <c:pt idx="68">
                  <c:v>110</c:v>
                </c:pt>
                <c:pt idx="69">
                  <c:v>104</c:v>
                </c:pt>
                <c:pt idx="70">
                  <c:v>113</c:v>
                </c:pt>
                <c:pt idx="71">
                  <c:v>103</c:v>
                </c:pt>
                <c:pt idx="72">
                  <c:v>104</c:v>
                </c:pt>
                <c:pt idx="73">
                  <c:v>106</c:v>
                </c:pt>
                <c:pt idx="74">
                  <c:v>161</c:v>
                </c:pt>
                <c:pt idx="75">
                  <c:v>109</c:v>
                </c:pt>
                <c:pt idx="76">
                  <c:v>94</c:v>
                </c:pt>
                <c:pt idx="77">
                  <c:v>103</c:v>
                </c:pt>
                <c:pt idx="78">
                  <c:v>98</c:v>
                </c:pt>
                <c:pt idx="79">
                  <c:v>121</c:v>
                </c:pt>
                <c:pt idx="80">
                  <c:v>95</c:v>
                </c:pt>
                <c:pt idx="81">
                  <c:v>122</c:v>
                </c:pt>
                <c:pt idx="82">
                  <c:v>82</c:v>
                </c:pt>
                <c:pt idx="83">
                  <c:v>114</c:v>
                </c:pt>
                <c:pt idx="84">
                  <c:v>91</c:v>
                </c:pt>
                <c:pt idx="85">
                  <c:v>112</c:v>
                </c:pt>
                <c:pt idx="86">
                  <c:v>133</c:v>
                </c:pt>
                <c:pt idx="87">
                  <c:v>120</c:v>
                </c:pt>
                <c:pt idx="88">
                  <c:v>111</c:v>
                </c:pt>
                <c:pt idx="89">
                  <c:v>105</c:v>
                </c:pt>
                <c:pt idx="90">
                  <c:v>107</c:v>
                </c:pt>
                <c:pt idx="91">
                  <c:v>108</c:v>
                </c:pt>
                <c:pt idx="92">
                  <c:v>102</c:v>
                </c:pt>
                <c:pt idx="93">
                  <c:v>117</c:v>
                </c:pt>
                <c:pt idx="94">
                  <c:v>123</c:v>
                </c:pt>
                <c:pt idx="95">
                  <c:v>121</c:v>
                </c:pt>
                <c:pt idx="96">
                  <c:v>108</c:v>
                </c:pt>
                <c:pt idx="97">
                  <c:v>103</c:v>
                </c:pt>
                <c:pt idx="98">
                  <c:v>147</c:v>
                </c:pt>
                <c:pt idx="99">
                  <c:v>107</c:v>
                </c:pt>
                <c:pt idx="100">
                  <c:v>110</c:v>
                </c:pt>
                <c:pt idx="101">
                  <c:v>116</c:v>
                </c:pt>
                <c:pt idx="102">
                  <c:v>94</c:v>
                </c:pt>
                <c:pt idx="103">
                  <c:v>102</c:v>
                </c:pt>
                <c:pt idx="104">
                  <c:v>95</c:v>
                </c:pt>
                <c:pt idx="105">
                  <c:v>107</c:v>
                </c:pt>
                <c:pt idx="106">
                  <c:v>109</c:v>
                </c:pt>
                <c:pt idx="107">
                  <c:v>106</c:v>
                </c:pt>
                <c:pt idx="108">
                  <c:v>118</c:v>
                </c:pt>
                <c:pt idx="109">
                  <c:v>108</c:v>
                </c:pt>
                <c:pt idx="110">
                  <c:v>103</c:v>
                </c:pt>
                <c:pt idx="111">
                  <c:v>105</c:v>
                </c:pt>
                <c:pt idx="112">
                  <c:v>107</c:v>
                </c:pt>
                <c:pt idx="113">
                  <c:v>112</c:v>
                </c:pt>
                <c:pt idx="114">
                  <c:v>118</c:v>
                </c:pt>
                <c:pt idx="115">
                  <c:v>98</c:v>
                </c:pt>
                <c:pt idx="116">
                  <c:v>100</c:v>
                </c:pt>
                <c:pt idx="117">
                  <c:v>129</c:v>
                </c:pt>
                <c:pt idx="118">
                  <c:v>99</c:v>
                </c:pt>
                <c:pt idx="119">
                  <c:v>104</c:v>
                </c:pt>
                <c:pt idx="120">
                  <c:v>110</c:v>
                </c:pt>
                <c:pt idx="121">
                  <c:v>108</c:v>
                </c:pt>
                <c:pt idx="122">
                  <c:v>105</c:v>
                </c:pt>
                <c:pt idx="123">
                  <c:v>98</c:v>
                </c:pt>
                <c:pt idx="124">
                  <c:v>89</c:v>
                </c:pt>
                <c:pt idx="125">
                  <c:v>99</c:v>
                </c:pt>
                <c:pt idx="126">
                  <c:v>100</c:v>
                </c:pt>
                <c:pt idx="127">
                  <c:v>85</c:v>
                </c:pt>
                <c:pt idx="128">
                  <c:v>111</c:v>
                </c:pt>
                <c:pt idx="129">
                  <c:v>123</c:v>
                </c:pt>
                <c:pt idx="130">
                  <c:v>100</c:v>
                </c:pt>
                <c:pt idx="131">
                  <c:v>98</c:v>
                </c:pt>
                <c:pt idx="132">
                  <c:v>104</c:v>
                </c:pt>
                <c:pt idx="133">
                  <c:v>101</c:v>
                </c:pt>
                <c:pt idx="134">
                  <c:v>103</c:v>
                </c:pt>
                <c:pt idx="135">
                  <c:v>103</c:v>
                </c:pt>
                <c:pt idx="136">
                  <c:v>104</c:v>
                </c:pt>
                <c:pt idx="137">
                  <c:v>113</c:v>
                </c:pt>
                <c:pt idx="138">
                  <c:v>109</c:v>
                </c:pt>
                <c:pt idx="139">
                  <c:v>110</c:v>
                </c:pt>
                <c:pt idx="140">
                  <c:v>107</c:v>
                </c:pt>
                <c:pt idx="141">
                  <c:v>106</c:v>
                </c:pt>
                <c:pt idx="142">
                  <c:v>97</c:v>
                </c:pt>
                <c:pt idx="143">
                  <c:v>103</c:v>
                </c:pt>
                <c:pt idx="144">
                  <c:v>103</c:v>
                </c:pt>
                <c:pt idx="145">
                  <c:v>107</c:v>
                </c:pt>
                <c:pt idx="146">
                  <c:v>103</c:v>
                </c:pt>
                <c:pt idx="147">
                  <c:v>109</c:v>
                </c:pt>
                <c:pt idx="148">
                  <c:v>107</c:v>
                </c:pt>
                <c:pt idx="149">
                  <c:v>95</c:v>
                </c:pt>
                <c:pt idx="150">
                  <c:v>54</c:v>
                </c:pt>
                <c:pt idx="151">
                  <c:v>110</c:v>
                </c:pt>
                <c:pt idx="152">
                  <c:v>104</c:v>
                </c:pt>
                <c:pt idx="153">
                  <c:v>99</c:v>
                </c:pt>
                <c:pt idx="154">
                  <c:v>127</c:v>
                </c:pt>
                <c:pt idx="155">
                  <c:v>119</c:v>
                </c:pt>
                <c:pt idx="156">
                  <c:v>88</c:v>
                </c:pt>
                <c:pt idx="157">
                  <c:v>92</c:v>
                </c:pt>
                <c:pt idx="158">
                  <c:v>86</c:v>
                </c:pt>
                <c:pt idx="159">
                  <c:v>97</c:v>
                </c:pt>
                <c:pt idx="160">
                  <c:v>85</c:v>
                </c:pt>
                <c:pt idx="161">
                  <c:v>101</c:v>
                </c:pt>
                <c:pt idx="162">
                  <c:v>85</c:v>
                </c:pt>
                <c:pt idx="163">
                  <c:v>115</c:v>
                </c:pt>
                <c:pt idx="164">
                  <c:v>80</c:v>
                </c:pt>
                <c:pt idx="165">
                  <c:v>118</c:v>
                </c:pt>
                <c:pt idx="166">
                  <c:v>100</c:v>
                </c:pt>
                <c:pt idx="167">
                  <c:v>67</c:v>
                </c:pt>
                <c:pt idx="168">
                  <c:v>98</c:v>
                </c:pt>
                <c:pt idx="169">
                  <c:v>102</c:v>
                </c:pt>
                <c:pt idx="170">
                  <c:v>89</c:v>
                </c:pt>
                <c:pt idx="171">
                  <c:v>119</c:v>
                </c:pt>
                <c:pt idx="172">
                  <c:v>84</c:v>
                </c:pt>
                <c:pt idx="173">
                  <c:v>77</c:v>
                </c:pt>
                <c:pt idx="174">
                  <c:v>82</c:v>
                </c:pt>
                <c:pt idx="175">
                  <c:v>90</c:v>
                </c:pt>
                <c:pt idx="176">
                  <c:v>102</c:v>
                </c:pt>
                <c:pt idx="177">
                  <c:v>103</c:v>
                </c:pt>
                <c:pt idx="178">
                  <c:v>157</c:v>
                </c:pt>
              </c:numCache>
            </c:numRef>
          </c:xVal>
          <c:yVal>
            <c:numRef>
              <c:f>Data!ScatterY_CF3A8</c:f>
              <c:numCache>
                <c:formatCode>General</c:formatCode>
                <c:ptCount val="179"/>
                <c:pt idx="0">
                  <c:v>5.1014505383120463</c:v>
                </c:pt>
                <c:pt idx="1">
                  <c:v>4.8584160811187447</c:v>
                </c:pt>
                <c:pt idx="2">
                  <c:v>3.6808472824166723</c:v>
                </c:pt>
                <c:pt idx="3">
                  <c:v>3.3833727967496032</c:v>
                </c:pt>
                <c:pt idx="4">
                  <c:v>3.3645333972905638</c:v>
                </c:pt>
                <c:pt idx="5">
                  <c:v>3.427189961936409</c:v>
                </c:pt>
                <c:pt idx="6">
                  <c:v>3.1646308100158049</c:v>
                </c:pt>
                <c:pt idx="7">
                  <c:v>3.1834558796369405</c:v>
                </c:pt>
                <c:pt idx="8">
                  <c:v>3.1908877883280318</c:v>
                </c:pt>
                <c:pt idx="9">
                  <c:v>2.6361960973342264</c:v>
                </c:pt>
                <c:pt idx="10">
                  <c:v>3.0763901765714454</c:v>
                </c:pt>
                <c:pt idx="11">
                  <c:v>3.1090609588609941</c:v>
                </c:pt>
                <c:pt idx="12">
                  <c:v>2.4664031782234406</c:v>
                </c:pt>
                <c:pt idx="13">
                  <c:v>3.3669509429335642</c:v>
                </c:pt>
                <c:pt idx="14">
                  <c:v>3.279406324608233</c:v>
                </c:pt>
                <c:pt idx="15">
                  <c:v>3.0577676644734435</c:v>
                </c:pt>
                <c:pt idx="16">
                  <c:v>3.4735180432417816</c:v>
                </c:pt>
                <c:pt idx="17">
                  <c:v>2.6026896854443837</c:v>
                </c:pt>
                <c:pt idx="18">
                  <c:v>2.4248027257182949</c:v>
                </c:pt>
                <c:pt idx="19">
                  <c:v>3.2220707157647199</c:v>
                </c:pt>
                <c:pt idx="20">
                  <c:v>2.9657883971809187</c:v>
                </c:pt>
                <c:pt idx="21">
                  <c:v>3.1346242724206097</c:v>
                </c:pt>
                <c:pt idx="22">
                  <c:v>2.9322598505984176</c:v>
                </c:pt>
                <c:pt idx="23">
                  <c:v>3.0506938316279655</c:v>
                </c:pt>
                <c:pt idx="24">
                  <c:v>2.848970892158587</c:v>
                </c:pt>
                <c:pt idx="25">
                  <c:v>3.076851324838783</c:v>
                </c:pt>
                <c:pt idx="26">
                  <c:v>2.4604431776096258</c:v>
                </c:pt>
                <c:pt idx="27">
                  <c:v>2.7781979610042917</c:v>
                </c:pt>
                <c:pt idx="28">
                  <c:v>3.0596455992976437</c:v>
                </c:pt>
                <c:pt idx="29">
                  <c:v>2.0399207835175526</c:v>
                </c:pt>
                <c:pt idx="30">
                  <c:v>2.5329028480562559</c:v>
                </c:pt>
                <c:pt idx="31">
                  <c:v>3.0928589842847138</c:v>
                </c:pt>
                <c:pt idx="32">
                  <c:v>1.8515994695840721</c:v>
                </c:pt>
                <c:pt idx="33">
                  <c:v>2.7363136663750693</c:v>
                </c:pt>
                <c:pt idx="34">
                  <c:v>3.0440461338325417</c:v>
                </c:pt>
                <c:pt idx="35">
                  <c:v>2.6755270093966499</c:v>
                </c:pt>
                <c:pt idx="36">
                  <c:v>2.689886230474539</c:v>
                </c:pt>
                <c:pt idx="37">
                  <c:v>3.0111133755922932</c:v>
                </c:pt>
                <c:pt idx="38">
                  <c:v>2.5664866367804233</c:v>
                </c:pt>
                <c:pt idx="39">
                  <c:v>4.1969011505471929</c:v>
                </c:pt>
                <c:pt idx="40">
                  <c:v>2.6483001966964363</c:v>
                </c:pt>
                <c:pt idx="41">
                  <c:v>2.5400259490090797</c:v>
                </c:pt>
                <c:pt idx="42">
                  <c:v>2.2935443483418965</c:v>
                </c:pt>
                <c:pt idx="43">
                  <c:v>2.7146947438208788</c:v>
                </c:pt>
                <c:pt idx="44">
                  <c:v>3.1271990362962967</c:v>
                </c:pt>
                <c:pt idx="45">
                  <c:v>2.3646204839134985</c:v>
                </c:pt>
                <c:pt idx="46">
                  <c:v>2.4638532405901681</c:v>
                </c:pt>
                <c:pt idx="47">
                  <c:v>2.733717947850788</c:v>
                </c:pt>
                <c:pt idx="48">
                  <c:v>2.4087452888224363</c:v>
                </c:pt>
                <c:pt idx="49">
                  <c:v>1.7491998548092591</c:v>
                </c:pt>
                <c:pt idx="50">
                  <c:v>2.6939512767227085</c:v>
                </c:pt>
                <c:pt idx="51">
                  <c:v>2.9188512292180331</c:v>
                </c:pt>
                <c:pt idx="52">
                  <c:v>2.7232671669070703</c:v>
                </c:pt>
                <c:pt idx="53">
                  <c:v>1.5238800240724537</c:v>
                </c:pt>
                <c:pt idx="54">
                  <c:v>2.3437270363252209</c:v>
                </c:pt>
                <c:pt idx="55">
                  <c:v>2.0930978681273213</c:v>
                </c:pt>
                <c:pt idx="56">
                  <c:v>2.1552445050953368</c:v>
                </c:pt>
                <c:pt idx="57">
                  <c:v>2.004179057179289</c:v>
                </c:pt>
                <c:pt idx="58">
                  <c:v>3.2453229948830491</c:v>
                </c:pt>
                <c:pt idx="59">
                  <c:v>2.7555697170701863</c:v>
                </c:pt>
                <c:pt idx="60">
                  <c:v>2.3340837600534168</c:v>
                </c:pt>
                <c:pt idx="61">
                  <c:v>2.4965057856313524</c:v>
                </c:pt>
                <c:pt idx="62">
                  <c:v>3.3901364343027307</c:v>
                </c:pt>
                <c:pt idx="63">
                  <c:v>1.7613002617433464</c:v>
                </c:pt>
                <c:pt idx="64">
                  <c:v>2.2115656946068771</c:v>
                </c:pt>
                <c:pt idx="65">
                  <c:v>2.6658383522929006</c:v>
                </c:pt>
                <c:pt idx="66">
                  <c:v>1.7698546338400052</c:v>
                </c:pt>
                <c:pt idx="67">
                  <c:v>3.3203487937988347</c:v>
                </c:pt>
                <c:pt idx="68">
                  <c:v>3.7903072467440495</c:v>
                </c:pt>
                <c:pt idx="69">
                  <c:v>1.7101878155342434</c:v>
                </c:pt>
                <c:pt idx="70">
                  <c:v>2.3841650799864684</c:v>
                </c:pt>
                <c:pt idx="71">
                  <c:v>2.6376277368056642</c:v>
                </c:pt>
                <c:pt idx="72">
                  <c:v>1.9865035460205669</c:v>
                </c:pt>
                <c:pt idx="73">
                  <c:v>1.7984040119467235</c:v>
                </c:pt>
                <c:pt idx="74">
                  <c:v>1.2669476034873244</c:v>
                </c:pt>
                <c:pt idx="75">
                  <c:v>0</c:v>
                </c:pt>
                <c:pt idx="76">
                  <c:v>1.9629077254238845</c:v>
                </c:pt>
                <c:pt idx="77">
                  <c:v>3.0819099697950434</c:v>
                </c:pt>
                <c:pt idx="78">
                  <c:v>2.6539459421090092</c:v>
                </c:pt>
                <c:pt idx="79">
                  <c:v>1.9401794743463283</c:v>
                </c:pt>
                <c:pt idx="80">
                  <c:v>2.4587337754839771</c:v>
                </c:pt>
                <c:pt idx="81">
                  <c:v>1.8341801851120072</c:v>
                </c:pt>
                <c:pt idx="82">
                  <c:v>2.605648267484129</c:v>
                </c:pt>
                <c:pt idx="83">
                  <c:v>2.1317967720137641</c:v>
                </c:pt>
                <c:pt idx="84">
                  <c:v>2.0122327919863858</c:v>
                </c:pt>
                <c:pt idx="85">
                  <c:v>1.9242486522741338</c:v>
                </c:pt>
                <c:pt idx="86">
                  <c:v>1.6370530794670737</c:v>
                </c:pt>
                <c:pt idx="87">
                  <c:v>1.2947271675944001</c:v>
                </c:pt>
                <c:pt idx="88">
                  <c:v>2.8887037007954675</c:v>
                </c:pt>
                <c:pt idx="89">
                  <c:v>1.8229350866965048</c:v>
                </c:pt>
                <c:pt idx="90">
                  <c:v>3.0140632302387145</c:v>
                </c:pt>
                <c:pt idx="91">
                  <c:v>1.4996230464268938</c:v>
                </c:pt>
                <c:pt idx="92">
                  <c:v>1.8640801308076811</c:v>
                </c:pt>
                <c:pt idx="93">
                  <c:v>2.6383427886773898</c:v>
                </c:pt>
                <c:pt idx="94">
                  <c:v>1.3962446919730587</c:v>
                </c:pt>
                <c:pt idx="95">
                  <c:v>1.724550719534605</c:v>
                </c:pt>
                <c:pt idx="96">
                  <c:v>2.2375130962503307</c:v>
                </c:pt>
                <c:pt idx="97">
                  <c:v>1.6808279085207734</c:v>
                </c:pt>
                <c:pt idx="98">
                  <c:v>1.5260563034950492</c:v>
                </c:pt>
                <c:pt idx="99">
                  <c:v>2.1341664413690822</c:v>
                </c:pt>
                <c:pt idx="100">
                  <c:v>3.3446270301737613</c:v>
                </c:pt>
                <c:pt idx="101">
                  <c:v>1.4586150226995167</c:v>
                </c:pt>
                <c:pt idx="102">
                  <c:v>1.572773928062509</c:v>
                </c:pt>
                <c:pt idx="103">
                  <c:v>2.405141681319138</c:v>
                </c:pt>
                <c:pt idx="104">
                  <c:v>3.1949928844048685</c:v>
                </c:pt>
                <c:pt idx="105">
                  <c:v>2.0566845545572199</c:v>
                </c:pt>
                <c:pt idx="106">
                  <c:v>1.5686159179138452</c:v>
                </c:pt>
                <c:pt idx="107">
                  <c:v>2.004179057179289</c:v>
                </c:pt>
                <c:pt idx="108">
                  <c:v>1.6389967146756448</c:v>
                </c:pt>
                <c:pt idx="109">
                  <c:v>2.150598735996164</c:v>
                </c:pt>
                <c:pt idx="110">
                  <c:v>1.3660916538023711</c:v>
                </c:pt>
                <c:pt idx="111">
                  <c:v>2.0268315914075385</c:v>
                </c:pt>
                <c:pt idx="112">
                  <c:v>1.3506671834767394</c:v>
                </c:pt>
                <c:pt idx="113">
                  <c:v>1.3056264580524357</c:v>
                </c:pt>
                <c:pt idx="114">
                  <c:v>1.5933085305042167</c:v>
                </c:pt>
                <c:pt idx="115">
                  <c:v>2.93651291389402</c:v>
                </c:pt>
                <c:pt idx="116">
                  <c:v>2.3627390158137929</c:v>
                </c:pt>
                <c:pt idx="117">
                  <c:v>1.6620303625532709</c:v>
                </c:pt>
                <c:pt idx="118">
                  <c:v>2.5360749363623998</c:v>
                </c:pt>
                <c:pt idx="119">
                  <c:v>1.3428648031925547</c:v>
                </c:pt>
                <c:pt idx="120">
                  <c:v>1.747459210331475</c:v>
                </c:pt>
                <c:pt idx="121">
                  <c:v>1.2669476034873244</c:v>
                </c:pt>
                <c:pt idx="122">
                  <c:v>1.3454723665996355</c:v>
                </c:pt>
                <c:pt idx="123">
                  <c:v>1.4492691602812791</c:v>
                </c:pt>
                <c:pt idx="124">
                  <c:v>1.2947271675944001</c:v>
                </c:pt>
                <c:pt idx="125">
                  <c:v>1.8976198599275322</c:v>
                </c:pt>
                <c:pt idx="126">
                  <c:v>2.4714836294558595</c:v>
                </c:pt>
                <c:pt idx="127">
                  <c:v>2.1435893615035875</c:v>
                </c:pt>
                <c:pt idx="128">
                  <c:v>1.7578579175523736</c:v>
                </c:pt>
                <c:pt idx="129">
                  <c:v>1.2441545939587679</c:v>
                </c:pt>
                <c:pt idx="130">
                  <c:v>1.9154509415706047</c:v>
                </c:pt>
                <c:pt idx="131">
                  <c:v>2.5257286443082556</c:v>
                </c:pt>
                <c:pt idx="132">
                  <c:v>2.6195832197798796</c:v>
                </c:pt>
                <c:pt idx="133">
                  <c:v>1.5303947050936475</c:v>
                </c:pt>
                <c:pt idx="134">
                  <c:v>1.3454723665996355</c:v>
                </c:pt>
                <c:pt idx="135">
                  <c:v>1.235471471385307</c:v>
                </c:pt>
                <c:pt idx="136">
                  <c:v>0.76080582903376015</c:v>
                </c:pt>
                <c:pt idx="137">
                  <c:v>1.1346227261911428</c:v>
                </c:pt>
                <c:pt idx="138">
                  <c:v>1.827769906751088</c:v>
                </c:pt>
                <c:pt idx="139">
                  <c:v>1.0473189942805592</c:v>
                </c:pt>
                <c:pt idx="140">
                  <c:v>2.7948393311746011</c:v>
                </c:pt>
                <c:pt idx="141">
                  <c:v>2.0592388343623163</c:v>
                </c:pt>
                <c:pt idx="142">
                  <c:v>1.9865035460205669</c:v>
                </c:pt>
                <c:pt idx="143">
                  <c:v>0.636576829071551</c:v>
                </c:pt>
                <c:pt idx="144">
                  <c:v>3.6579046498145056</c:v>
                </c:pt>
                <c:pt idx="145">
                  <c:v>1.1249295969854831</c:v>
                </c:pt>
                <c:pt idx="146">
                  <c:v>1.7783364488959144</c:v>
                </c:pt>
                <c:pt idx="147">
                  <c:v>0.83290912293510388</c:v>
                </c:pt>
                <c:pt idx="148">
                  <c:v>1.144222799920162</c:v>
                </c:pt>
                <c:pt idx="149">
                  <c:v>1.9095425048844386</c:v>
                </c:pt>
                <c:pt idx="150">
                  <c:v>1.7083778602890038</c:v>
                </c:pt>
                <c:pt idx="151">
                  <c:v>1.2781522025001875</c:v>
                </c:pt>
                <c:pt idx="152">
                  <c:v>1.0296194171811581</c:v>
                </c:pt>
                <c:pt idx="153">
                  <c:v>2.9210087273580543</c:v>
                </c:pt>
                <c:pt idx="154">
                  <c:v>1.2029723039923526</c:v>
                </c:pt>
                <c:pt idx="155">
                  <c:v>2.3523271848888596</c:v>
                </c:pt>
                <c:pt idx="156">
                  <c:v>0.51282362642866375</c:v>
                </c:pt>
                <c:pt idx="157">
                  <c:v>1.2809338454620642</c:v>
                </c:pt>
                <c:pt idx="158">
                  <c:v>1.5085119938441398</c:v>
                </c:pt>
                <c:pt idx="159">
                  <c:v>1.1724821372345651</c:v>
                </c:pt>
                <c:pt idx="160">
                  <c:v>7.6961041136128394E-2</c:v>
                </c:pt>
                <c:pt idx="161">
                  <c:v>0.76080582903376015</c:v>
                </c:pt>
                <c:pt idx="162">
                  <c:v>3.498021566297695</c:v>
                </c:pt>
                <c:pt idx="163">
                  <c:v>8.6177696241052412E-2</c:v>
                </c:pt>
                <c:pt idx="164">
                  <c:v>1.4469189829363254</c:v>
                </c:pt>
                <c:pt idx="165">
                  <c:v>1.3297240096314962</c:v>
                </c:pt>
                <c:pt idx="166">
                  <c:v>0.78390154382840938</c:v>
                </c:pt>
                <c:pt idx="167">
                  <c:v>0.90421815063988586</c:v>
                </c:pt>
                <c:pt idx="168">
                  <c:v>6.7658648473814864E-2</c:v>
                </c:pt>
                <c:pt idx="169">
                  <c:v>1.8656293177945105</c:v>
                </c:pt>
                <c:pt idx="170">
                  <c:v>2.0943301541735866</c:v>
                </c:pt>
                <c:pt idx="171">
                  <c:v>1.980262729617973E-2</c:v>
                </c:pt>
                <c:pt idx="172">
                  <c:v>1.3532545070416904</c:v>
                </c:pt>
                <c:pt idx="173">
                  <c:v>0.20701416938432612</c:v>
                </c:pt>
                <c:pt idx="174">
                  <c:v>0.69314718055994529</c:v>
                </c:pt>
                <c:pt idx="175">
                  <c:v>0.36464311358790924</c:v>
                </c:pt>
                <c:pt idx="176">
                  <c:v>0.84156718567821853</c:v>
                </c:pt>
                <c:pt idx="177">
                  <c:v>-2.3025850929940455</c:v>
                </c:pt>
                <c:pt idx="178">
                  <c:v>4.7023876367034507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69F-4672-8E1E-FA07E2B230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7990592"/>
        <c:axId val="247990984"/>
      </c:scatterChart>
      <c:valAx>
        <c:axId val="2479905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800" b="0"/>
                </a:pPr>
                <a:r>
                  <a:rPr lang="en-US"/>
                  <a:t>6-year return relative to market / CEO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47990984"/>
        <c:crosses val="autoZero"/>
        <c:crossBetween val="midCat"/>
      </c:valAx>
      <c:valAx>
        <c:axId val="24799098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800" b="0"/>
                </a:pPr>
                <a:r>
                  <a:rPr lang="en-US"/>
                  <a:t>6 yr average log-compensation / CEO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47990592"/>
        <c:crosses val="autoZero"/>
        <c:crossBetween val="midCat"/>
      </c:valAx>
    </c:plotArea>
    <c:plotVisOnly val="1"/>
    <c:dispBlanksAs val="gap"/>
    <c:showDLblsOverMax val="0"/>
  </c:chart>
  <c:spPr>
    <a:ln w="9525">
      <a:solidFill>
        <a:schemeClr val="tx1"/>
      </a:solidFill>
    </a:ln>
  </c:sp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7EA98139-6A77-4A4F-933B-7D025CCE9A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488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/>
              <a:t>Chernobai</a:t>
            </a: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FA0D87-5184-4ACF-B320-115034AB91AB}" type="slidenum">
              <a:rPr lang="en-US" smtClean="0"/>
              <a:pPr>
                <a:spcBef>
                  <a:spcPct val="0"/>
                </a:spcBef>
              </a:pPr>
              <a:t>1</a:t>
            </a:fld>
            <a:endParaRPr lang="en-US"/>
          </a:p>
        </p:txBody>
      </p:sp>
      <p:sp>
        <p:nvSpPr>
          <p:cNvPr id="7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842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A98139-6A77-4A4F-933B-7D025CCE9AD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4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05 - Part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5179C2-3BF1-4EAB-BCDF-FAEBBF6A69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2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05 - Part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1E8DB-1241-434E-87D9-6851FBD5E5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4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05 - Part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AB19C9-45E6-4D0A-9BA0-6DD2DBDBE7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78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05 - Part 1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57539-C85E-45BA-931B-1384F0FBA2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26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05 - Part 1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3ED42B-480F-492C-8BB5-BEE533B21F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1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05 - Part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1EC34-D610-439B-A7D0-F1016FD8C4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5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05 - Part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49500C-2754-465A-AD45-C887A648AA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05 - Part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CC4843-46CA-42B3-96D1-0220CCA1E6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0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05 - Part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C835F9-CFB5-4A1F-B5F0-CDEA1C8D5E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6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05 - Part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7E86F8-F462-4B0A-BAA1-D4C6CF94AD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8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05 - Part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A5F398-0CE0-405E-80D7-F9CA997B32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05 - Part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B4D4AF-59DC-440A-943D-74DDF63699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4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05 - Part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E6131-4FB6-4627-AA23-6AD9352E4F7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8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Lecture 05 - Part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26FC1D7-B4D3-4AE3-A940-928184E65D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8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6" r:id="rId13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5119688"/>
            <a:ext cx="9144000" cy="12461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63763" y="-6350"/>
            <a:ext cx="6381750" cy="1149350"/>
          </a:xfrm>
        </p:spPr>
        <p:txBody>
          <a:bodyPr rtlCol="0">
            <a:normAutofit/>
          </a:bodyPr>
          <a:lstStyle/>
          <a:p>
            <a:pPr algn="l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3200" b="1" dirty="0">
                <a:latin typeface="+mn-lt"/>
              </a:rPr>
              <a:t>MBC 638: </a:t>
            </a:r>
            <a:br>
              <a:rPr lang="en-US" sz="3200" b="1" dirty="0">
                <a:latin typeface="+mn-lt"/>
              </a:rPr>
            </a:br>
            <a:r>
              <a:rPr lang="en-US" sz="3200" b="1" dirty="0">
                <a:latin typeface="+mn-lt"/>
              </a:rPr>
              <a:t>Data Analysis &amp; Decision Making</a:t>
            </a:r>
            <a:endParaRPr lang="en-US" sz="2000" b="1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2949443"/>
            <a:ext cx="2876550" cy="1922423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806" y="2948599"/>
            <a:ext cx="2501283" cy="1929561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089" y="2945003"/>
            <a:ext cx="2570825" cy="1930107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155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955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6" name="Text Box 8"/>
          <p:cNvSpPr txBox="1">
            <a:spLocks noChangeArrowheads="1"/>
          </p:cNvSpPr>
          <p:nvPr/>
        </p:nvSpPr>
        <p:spPr bwMode="auto">
          <a:xfrm>
            <a:off x="504824" y="5353050"/>
            <a:ext cx="818197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/>
              <a:t>Lecture 05 – PART 1: </a:t>
            </a:r>
          </a:p>
          <a:p>
            <a:pPr eaLnBrk="1" hangingPunct="1">
              <a:spcBef>
                <a:spcPct val="50000"/>
              </a:spcBef>
            </a:pPr>
            <a:r>
              <a:rPr lang="en-US" b="1" dirty="0"/>
              <a:t>Simple and multiple regressions (Chapter 10)</a:t>
            </a:r>
          </a:p>
        </p:txBody>
      </p:sp>
      <p:sp>
        <p:nvSpPr>
          <p:cNvPr id="6157" name="TextBox 9"/>
          <p:cNvSpPr txBox="1">
            <a:spLocks noChangeArrowheads="1"/>
          </p:cNvSpPr>
          <p:nvPr/>
        </p:nvSpPr>
        <p:spPr bwMode="auto">
          <a:xfrm>
            <a:off x="2201863" y="1765300"/>
            <a:ext cx="5419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br>
              <a:rPr lang="en-US" b="1" dirty="0">
                <a:solidFill>
                  <a:srgbClr val="990033"/>
                </a:solidFill>
              </a:rPr>
            </a:br>
            <a:r>
              <a:rPr lang="en-US" dirty="0"/>
              <a:t>Anna Chernobai</a:t>
            </a:r>
          </a:p>
        </p:txBody>
      </p:sp>
    </p:spTree>
    <p:extLst>
      <p:ext uri="{BB962C8B-B14F-4D97-AF65-F5344CB8AC3E}">
        <p14:creationId xmlns:p14="http://schemas.microsoft.com/office/powerpoint/2010/main" val="421853346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867B908-9084-4968-9CF9-CE7AFED6C55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3798" name="Text Box 4"/>
          <p:cNvSpPr txBox="1">
            <a:spLocks noChangeArrowheads="1"/>
          </p:cNvSpPr>
          <p:nvPr/>
        </p:nvSpPr>
        <p:spPr bwMode="auto">
          <a:xfrm>
            <a:off x="320675" y="1388170"/>
            <a:ext cx="84582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hlink"/>
                </a:solidFill>
                <a:latin typeface="Arial" charset="0"/>
              </a:rPr>
              <a:t>                 </a:t>
            </a:r>
          </a:p>
          <a:p>
            <a:pPr>
              <a:spcBef>
                <a:spcPct val="50000"/>
              </a:spcBef>
            </a:pPr>
            <a:endParaRPr lang="en-US" sz="2000" dirty="0">
              <a:solidFill>
                <a:schemeClr val="hlink"/>
              </a:solidFill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hlink"/>
                </a:solidFill>
                <a:latin typeface="Arial" charset="0"/>
              </a:rPr>
              <a:t>    </a:t>
            </a:r>
            <a:r>
              <a:rPr lang="en-US" sz="2000" b="1" dirty="0">
                <a:solidFill>
                  <a:srgbClr val="3333CC"/>
                </a:solidFill>
                <a:latin typeface="Arial" charset="0"/>
              </a:rPr>
              <a:t>Advertising and sales                                            </a:t>
            </a:r>
            <a:r>
              <a:rPr lang="en-US" sz="2000" b="1" dirty="0">
                <a:latin typeface="Arial" charset="0"/>
              </a:rPr>
              <a:t>ŷ = 1.02 + 2.73 · x</a:t>
            </a:r>
          </a:p>
        </p:txBody>
      </p:sp>
      <p:sp>
        <p:nvSpPr>
          <p:cNvPr id="33799" name="Rectangle 5"/>
          <p:cNvSpPr>
            <a:spLocks noChangeArrowheads="1"/>
          </p:cNvSpPr>
          <p:nvPr/>
        </p:nvSpPr>
        <p:spPr bwMode="auto">
          <a:xfrm>
            <a:off x="6156445" y="2267480"/>
            <a:ext cx="2590800" cy="457200"/>
          </a:xfrm>
          <a:prstGeom prst="rect">
            <a:avLst/>
          </a:prstGeom>
          <a:solidFill>
            <a:srgbClr val="FFC000">
              <a:alpha val="5000"/>
            </a:srgbClr>
          </a:solidFill>
          <a:ln w="41275">
            <a:solidFill>
              <a:srgbClr val="00B05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1. Simple linear regression</a:t>
            </a:r>
            <a:endParaRPr lang="en-US" sz="2400" b="1" dirty="0"/>
          </a:p>
        </p:txBody>
      </p:sp>
      <p:sp>
        <p:nvSpPr>
          <p:cNvPr id="13" name="TextBox 2"/>
          <p:cNvSpPr txBox="1">
            <a:spLocks noChangeArrowheads="1"/>
          </p:cNvSpPr>
          <p:nvPr/>
        </p:nvSpPr>
        <p:spPr bwMode="auto">
          <a:xfrm>
            <a:off x="320675" y="1643064"/>
            <a:ext cx="1143000" cy="3698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075" y="3137800"/>
            <a:ext cx="4495800" cy="2697480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475315" y="2939682"/>
          <a:ext cx="2877485" cy="338866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72485">
                  <a:extLst>
                    <a:ext uri="{9D8B030D-6E8A-4147-A177-3AD203B41FA5}">
                      <a16:colId xmlns:a16="http://schemas.microsoft.com/office/drawing/2014/main" val="3685335222"/>
                    </a:ext>
                  </a:extLst>
                </a:gridCol>
                <a:gridCol w="797382">
                  <a:extLst>
                    <a:ext uri="{9D8B030D-6E8A-4147-A177-3AD203B41FA5}">
                      <a16:colId xmlns:a16="http://schemas.microsoft.com/office/drawing/2014/main" val="2872687710"/>
                    </a:ext>
                  </a:extLst>
                </a:gridCol>
                <a:gridCol w="1107618">
                  <a:extLst>
                    <a:ext uri="{9D8B030D-6E8A-4147-A177-3AD203B41FA5}">
                      <a16:colId xmlns:a16="http://schemas.microsoft.com/office/drawing/2014/main" val="2481039950"/>
                    </a:ext>
                  </a:extLst>
                </a:gridCol>
              </a:tblGrid>
              <a:tr h="6603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Advertising </a:t>
                      </a:r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($100)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Sales</a:t>
                      </a:r>
                      <a:r>
                        <a:rPr lang="en-US" sz="1600" b="1" u="none" strike="noStrike" dirty="0">
                          <a:effectLst/>
                        </a:rPr>
                        <a:t> </a:t>
                      </a: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ACTUAL</a:t>
                      </a:r>
                      <a:r>
                        <a:rPr lang="en-US" sz="1600" b="1" u="none" strike="noStrike" dirty="0">
                          <a:effectLst/>
                        </a:rPr>
                        <a:t> </a:t>
                      </a:r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($1,000)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Sales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PREDICTED </a:t>
                      </a: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($1,000)</a:t>
                      </a:r>
                    </a:p>
                  </a:txBody>
                  <a:tcPr marL="4763" marR="4763" marT="4763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840290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31650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960789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63984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31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85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85.8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459584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58.5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45323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994517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368271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44.8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299263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63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775707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87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552008"/>
                  </a:ext>
                </a:extLst>
              </a:tr>
            </a:tbl>
          </a:graphicData>
        </a:graphic>
      </p:graphicFrame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860799" y="6320120"/>
            <a:ext cx="2936113" cy="3937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3200" b="1" dirty="0">
                <a:solidFill>
                  <a:srgbClr val="FF6600"/>
                </a:solidFill>
              </a:rPr>
              <a:t>X</a:t>
            </a:r>
            <a:r>
              <a:rPr lang="en-US" sz="3200" dirty="0">
                <a:solidFill>
                  <a:schemeClr val="hlink"/>
                </a:solidFill>
              </a:rPr>
              <a:t>       </a:t>
            </a:r>
            <a:r>
              <a:rPr lang="en-US" sz="3200" b="1" dirty="0">
                <a:solidFill>
                  <a:srgbClr val="009900"/>
                </a:solidFill>
              </a:rPr>
              <a:t>Y        Ŷ</a:t>
            </a:r>
          </a:p>
        </p:txBody>
      </p:sp>
    </p:spTree>
    <p:extLst>
      <p:ext uri="{BB962C8B-B14F-4D97-AF65-F5344CB8AC3E}">
        <p14:creationId xmlns:p14="http://schemas.microsoft.com/office/powerpoint/2010/main" val="3391761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867B908-9084-4968-9CF9-CE7AFED6C55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3798" name="Text Box 4"/>
          <p:cNvSpPr txBox="1">
            <a:spLocks noChangeArrowheads="1"/>
          </p:cNvSpPr>
          <p:nvPr/>
        </p:nvSpPr>
        <p:spPr bwMode="auto">
          <a:xfrm>
            <a:off x="320675" y="1388170"/>
            <a:ext cx="84582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hlink"/>
                </a:solidFill>
                <a:latin typeface="Arial" charset="0"/>
              </a:rPr>
              <a:t>                 </a:t>
            </a:r>
          </a:p>
          <a:p>
            <a:pPr>
              <a:spcBef>
                <a:spcPct val="50000"/>
              </a:spcBef>
            </a:pPr>
            <a:endParaRPr lang="en-US" sz="2000" dirty="0">
              <a:solidFill>
                <a:schemeClr val="hlink"/>
              </a:solidFill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hlink"/>
                </a:solidFill>
                <a:latin typeface="Arial" charset="0"/>
              </a:rPr>
              <a:t>    </a:t>
            </a:r>
            <a:r>
              <a:rPr lang="en-US" sz="2000" b="1" dirty="0">
                <a:solidFill>
                  <a:srgbClr val="3333CC"/>
                </a:solidFill>
                <a:latin typeface="Arial" charset="0"/>
              </a:rPr>
              <a:t>Advertising and sales                                            </a:t>
            </a:r>
            <a:r>
              <a:rPr lang="en-US" sz="2000" b="1" dirty="0">
                <a:latin typeface="Arial" charset="0"/>
              </a:rPr>
              <a:t>ŷ = 1.02 + 2.73 · x</a:t>
            </a:r>
          </a:p>
        </p:txBody>
      </p:sp>
      <p:sp>
        <p:nvSpPr>
          <p:cNvPr id="33799" name="Rectangle 5"/>
          <p:cNvSpPr>
            <a:spLocks noChangeArrowheads="1"/>
          </p:cNvSpPr>
          <p:nvPr/>
        </p:nvSpPr>
        <p:spPr bwMode="auto">
          <a:xfrm>
            <a:off x="6156445" y="2267480"/>
            <a:ext cx="2590800" cy="457200"/>
          </a:xfrm>
          <a:prstGeom prst="rect">
            <a:avLst/>
          </a:prstGeom>
          <a:solidFill>
            <a:srgbClr val="FFC000">
              <a:alpha val="5000"/>
            </a:srgbClr>
          </a:solidFill>
          <a:ln w="41275">
            <a:solidFill>
              <a:srgbClr val="00B05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1. Simple linear regression</a:t>
            </a:r>
            <a:endParaRPr lang="en-US" sz="2400" b="1" dirty="0"/>
          </a:p>
        </p:txBody>
      </p:sp>
      <p:sp>
        <p:nvSpPr>
          <p:cNvPr id="13" name="TextBox 2"/>
          <p:cNvSpPr txBox="1">
            <a:spLocks noChangeArrowheads="1"/>
          </p:cNvSpPr>
          <p:nvPr/>
        </p:nvSpPr>
        <p:spPr bwMode="auto">
          <a:xfrm>
            <a:off x="320675" y="1643064"/>
            <a:ext cx="1143000" cy="3698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075" y="3137800"/>
            <a:ext cx="4495800" cy="2697480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475315" y="2939682"/>
          <a:ext cx="2877485" cy="338866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91010">
                  <a:extLst>
                    <a:ext uri="{9D8B030D-6E8A-4147-A177-3AD203B41FA5}">
                      <a16:colId xmlns:a16="http://schemas.microsoft.com/office/drawing/2014/main" val="3685335222"/>
                    </a:ext>
                  </a:extLst>
                </a:gridCol>
                <a:gridCol w="819675">
                  <a:extLst>
                    <a:ext uri="{9D8B030D-6E8A-4147-A177-3AD203B41FA5}">
                      <a16:colId xmlns:a16="http://schemas.microsoft.com/office/drawing/2014/main" val="287268771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481039950"/>
                    </a:ext>
                  </a:extLst>
                </a:gridCol>
              </a:tblGrid>
              <a:tr h="6603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Advertising</a:t>
                      </a:r>
                      <a:r>
                        <a:rPr lang="en-US" sz="1600" b="1" u="none" strike="noStrike" dirty="0">
                          <a:effectLst/>
                        </a:rPr>
                        <a:t> </a:t>
                      </a:r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($100)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Sales ACTUAL</a:t>
                      </a:r>
                      <a:r>
                        <a:rPr lang="en-US" sz="1600" b="1" u="none" strike="noStrike" dirty="0">
                          <a:effectLst/>
                        </a:rPr>
                        <a:t> </a:t>
                      </a:r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($1,000)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Sales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PREDICTED </a:t>
                      </a: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($1,000)</a:t>
                      </a:r>
                    </a:p>
                  </a:txBody>
                  <a:tcPr marL="4763" marR="4763" marT="4763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840290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31650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960789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63984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31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85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85.8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459584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58.5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45323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994517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368271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44.8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299263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26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63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72.1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775707"/>
                  </a:ext>
                </a:extLst>
              </a:tr>
              <a:tr h="26523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87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552008"/>
                  </a:ext>
                </a:extLst>
              </a:tr>
            </a:tbl>
          </a:graphicData>
        </a:graphic>
      </p:graphicFrame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860799" y="6320120"/>
            <a:ext cx="2492001" cy="3937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3200" b="1" dirty="0">
                <a:solidFill>
                  <a:srgbClr val="FF6600"/>
                </a:solidFill>
              </a:rPr>
              <a:t>X</a:t>
            </a:r>
            <a:r>
              <a:rPr lang="en-US" sz="3200" dirty="0">
                <a:solidFill>
                  <a:schemeClr val="hlink"/>
                </a:solidFill>
              </a:rPr>
              <a:t>       </a:t>
            </a:r>
            <a:r>
              <a:rPr lang="en-US" sz="3200" b="1" dirty="0">
                <a:solidFill>
                  <a:srgbClr val="009900"/>
                </a:solidFill>
              </a:rPr>
              <a:t>Y        Ŷ</a:t>
            </a:r>
          </a:p>
        </p:txBody>
      </p:sp>
      <p:sp>
        <p:nvSpPr>
          <p:cNvPr id="4" name="Rectangle 3"/>
          <p:cNvSpPr/>
          <p:nvPr/>
        </p:nvSpPr>
        <p:spPr>
          <a:xfrm>
            <a:off x="475315" y="5789713"/>
            <a:ext cx="2877485" cy="2607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Callout 1 5"/>
          <p:cNvSpPr/>
          <p:nvPr/>
        </p:nvSpPr>
        <p:spPr>
          <a:xfrm>
            <a:off x="7736085" y="5924190"/>
            <a:ext cx="757039" cy="457200"/>
          </a:xfrm>
          <a:prstGeom prst="borderCallout1">
            <a:avLst>
              <a:gd name="adj1" fmla="val 54044"/>
              <a:gd name="adj2" fmla="val -44"/>
              <a:gd name="adj3" fmla="val -150246"/>
              <a:gd name="adj4" fmla="val -23565"/>
            </a:avLst>
          </a:prstGeom>
          <a:solidFill>
            <a:srgbClr val="FFC000"/>
          </a:solidFill>
          <a:ln w="254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X=26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99012" y="5766184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+mn-lt"/>
              </a:rPr>
              <a:t>Error = -9.1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3453840" y="4442745"/>
            <a:ext cx="728195" cy="392317"/>
          </a:xfrm>
          <a:prstGeom prst="borderCallout2">
            <a:avLst>
              <a:gd name="adj1" fmla="val 57596"/>
              <a:gd name="adj2" fmla="val 100970"/>
              <a:gd name="adj3" fmla="val -54372"/>
              <a:gd name="adj4" fmla="val 125980"/>
              <a:gd name="adj5" fmla="val -54310"/>
              <a:gd name="adj6" fmla="val 164586"/>
            </a:avLst>
          </a:prstGeom>
          <a:solidFill>
            <a:srgbClr val="00B0F0"/>
          </a:solidFill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Y=63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3453840" y="3733800"/>
            <a:ext cx="728195" cy="431696"/>
          </a:xfrm>
          <a:prstGeom prst="borderCallout1">
            <a:avLst>
              <a:gd name="adj1" fmla="val 49899"/>
              <a:gd name="adj2" fmla="val 97627"/>
              <a:gd name="adj3" fmla="val 79274"/>
              <a:gd name="adj4" fmla="val 163272"/>
            </a:avLst>
          </a:prstGeom>
          <a:solidFill>
            <a:srgbClr val="92D050"/>
          </a:solidFill>
          <a:ln w="3175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Ŷ=72.1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639236" y="4069976"/>
            <a:ext cx="2895600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639236" y="4222376"/>
            <a:ext cx="2895600" cy="0"/>
          </a:xfrm>
          <a:prstGeom prst="line">
            <a:avLst/>
          </a:prstGeom>
          <a:ln w="12700">
            <a:solidFill>
              <a:srgbClr val="66FF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562850" y="4069976"/>
            <a:ext cx="0" cy="1152541"/>
          </a:xfrm>
          <a:prstGeom prst="line">
            <a:avLst/>
          </a:prstGeom>
          <a:ln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7486650" y="4165496"/>
            <a:ext cx="152400" cy="152400"/>
          </a:xfrm>
          <a:prstGeom prst="ellipse">
            <a:avLst/>
          </a:prstGeom>
          <a:solidFill>
            <a:srgbClr val="00B0F0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7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Lecture 05 - Part 1</a:t>
            </a:r>
            <a:endParaRPr lang="en-US" dirty="0"/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867B908-9084-4968-9CF9-CE7AFED6C55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3798" name="Text Box 4"/>
          <p:cNvSpPr txBox="1">
            <a:spLocks noChangeArrowheads="1"/>
          </p:cNvSpPr>
          <p:nvPr/>
        </p:nvSpPr>
        <p:spPr bwMode="auto">
          <a:xfrm>
            <a:off x="320675" y="1388170"/>
            <a:ext cx="8458200" cy="398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hlink"/>
                </a:solidFill>
                <a:latin typeface="Arial" charset="0"/>
              </a:rPr>
              <a:t>                 </a:t>
            </a:r>
          </a:p>
          <a:p>
            <a:pPr>
              <a:spcBef>
                <a:spcPct val="50000"/>
              </a:spcBef>
            </a:pPr>
            <a:endParaRPr lang="en-US" sz="2000" dirty="0">
              <a:solidFill>
                <a:schemeClr val="hlink"/>
              </a:solidFill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hlink"/>
                </a:solidFill>
                <a:latin typeface="Arial" charset="0"/>
              </a:rPr>
              <a:t>    </a:t>
            </a:r>
            <a:r>
              <a:rPr lang="en-US" sz="2000" b="1" dirty="0">
                <a:solidFill>
                  <a:srgbClr val="3333CC"/>
                </a:solidFill>
                <a:latin typeface="Arial" charset="0"/>
              </a:rPr>
              <a:t>Advertising and sales                                            </a:t>
            </a:r>
            <a:r>
              <a:rPr lang="en-US" sz="2000" b="1" dirty="0">
                <a:latin typeface="Arial" charset="0"/>
              </a:rPr>
              <a:t>ŷ = 1.02 + 2.73 · x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Arial" charset="0"/>
              </a:rPr>
              <a:t>       </a:t>
            </a:r>
          </a:p>
          <a:p>
            <a:pPr>
              <a:spcBef>
                <a:spcPts val="0"/>
              </a:spcBef>
            </a:pPr>
            <a:endParaRPr lang="en-US" sz="1600" dirty="0">
              <a:latin typeface="Arial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latin typeface="Arial" charset="0"/>
              </a:rPr>
              <a:t>    X = advertising expenses ($’00) weekly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Arial" charset="0"/>
              </a:rPr>
              <a:t>    Y = sales ($’000), weekly</a:t>
            </a:r>
          </a:p>
          <a:p>
            <a:pPr>
              <a:spcBef>
                <a:spcPct val="50000"/>
              </a:spcBef>
            </a:pPr>
            <a:endParaRPr lang="en-US" i="1" dirty="0">
              <a:latin typeface="+mn-lt"/>
            </a:endParaRPr>
          </a:p>
          <a:p>
            <a:pPr>
              <a:spcBef>
                <a:spcPts val="600"/>
              </a:spcBef>
            </a:pPr>
            <a:r>
              <a:rPr lang="en-US" b="1" i="1" dirty="0">
                <a:latin typeface="+mn-lt"/>
              </a:rPr>
              <a:t>	</a:t>
            </a:r>
            <a:r>
              <a:rPr lang="en-US" b="1" u="sng" dirty="0">
                <a:latin typeface="+mn-lt"/>
              </a:rPr>
              <a:t>Interpretation: </a:t>
            </a:r>
          </a:p>
          <a:p>
            <a:pPr>
              <a:spcBef>
                <a:spcPts val="600"/>
              </a:spcBef>
            </a:pPr>
            <a:endParaRPr lang="en-US" b="1" u="sng" dirty="0"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9900"/>
                </a:solidFill>
                <a:latin typeface="+mn-lt"/>
              </a:rPr>
              <a:t>	Intercept =</a:t>
            </a:r>
            <a:endParaRPr lang="en-US" dirty="0"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9900"/>
                </a:solidFill>
                <a:latin typeface="+mn-lt"/>
              </a:rPr>
              <a:t>	Slope =</a:t>
            </a:r>
            <a:endParaRPr lang="en-US" dirty="0">
              <a:latin typeface="+mn-lt"/>
            </a:endParaRPr>
          </a:p>
        </p:txBody>
      </p:sp>
      <p:sp>
        <p:nvSpPr>
          <p:cNvPr id="33799" name="Rectangle 5"/>
          <p:cNvSpPr>
            <a:spLocks noChangeArrowheads="1"/>
          </p:cNvSpPr>
          <p:nvPr/>
        </p:nvSpPr>
        <p:spPr bwMode="auto">
          <a:xfrm>
            <a:off x="6156445" y="2267480"/>
            <a:ext cx="2590800" cy="457200"/>
          </a:xfrm>
          <a:prstGeom prst="rect">
            <a:avLst/>
          </a:prstGeom>
          <a:solidFill>
            <a:srgbClr val="FFC000">
              <a:alpha val="5000"/>
            </a:srgbClr>
          </a:solidFill>
          <a:ln w="41275">
            <a:solidFill>
              <a:srgbClr val="00B05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1. Simple linear regression</a:t>
            </a:r>
            <a:endParaRPr lang="en-US" sz="2400" b="1" dirty="0"/>
          </a:p>
        </p:txBody>
      </p:sp>
      <p:sp>
        <p:nvSpPr>
          <p:cNvPr id="13" name="TextBox 2"/>
          <p:cNvSpPr txBox="1">
            <a:spLocks noChangeArrowheads="1"/>
          </p:cNvSpPr>
          <p:nvPr/>
        </p:nvSpPr>
        <p:spPr bwMode="auto">
          <a:xfrm>
            <a:off x="320675" y="1643064"/>
            <a:ext cx="1143000" cy="3698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075" y="3137800"/>
            <a:ext cx="4495800" cy="26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0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8518158-492B-4D77-A982-298AF6D60D4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1. Simple linear regression</a:t>
            </a:r>
            <a:endParaRPr lang="en-US" sz="24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948" y="3373438"/>
            <a:ext cx="3175198" cy="1905119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76200" y="1807653"/>
            <a:ext cx="5638800" cy="4669347"/>
            <a:chOff x="516731" y="1819611"/>
            <a:chExt cx="5943600" cy="4719302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1354931" y="2203449"/>
              <a:ext cx="0" cy="31242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1354931" y="5327649"/>
              <a:ext cx="44958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354931" y="2119313"/>
              <a:ext cx="2057400" cy="2751137"/>
            </a:xfrm>
            <a:prstGeom prst="lin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105400" y="5480049"/>
              <a:ext cx="1354931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Advertising  (X) ‘00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83430" y="1902509"/>
              <a:ext cx="11430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Sales (Y) ‘000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71812" y="1819611"/>
              <a:ext cx="2133600" cy="371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</a:rPr>
                <a:t>Regression line:</a:t>
              </a:r>
            </a:p>
            <a:p>
              <a:pPr algn="ctr"/>
              <a:r>
                <a:rPr lang="en-US" sz="1400" b="1" dirty="0">
                  <a:solidFill>
                    <a:srgbClr val="00B050"/>
                  </a:solidFill>
                </a:rPr>
                <a:t>Ŷ = 1.02 + 2.73*X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6731" y="4660205"/>
              <a:ext cx="11430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1.02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017043" y="2556371"/>
              <a:ext cx="1157288" cy="2931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990099"/>
                  </a:solidFill>
                </a:rPr>
                <a:t>2.73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6731" y="5258792"/>
              <a:ext cx="11430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16931" y="5420716"/>
              <a:ext cx="1905000" cy="345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20          21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802731" y="5937249"/>
              <a:ext cx="533400" cy="0"/>
            </a:xfrm>
            <a:prstGeom prst="straightConnector1">
              <a:avLst/>
            </a:prstGeom>
            <a:ln w="12700">
              <a:solidFill>
                <a:srgbClr val="FF66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783681" y="3041649"/>
              <a:ext cx="533400" cy="0"/>
            </a:xfrm>
            <a:prstGeom prst="straightConnector1">
              <a:avLst/>
            </a:prstGeom>
            <a:ln w="12700">
              <a:solidFill>
                <a:srgbClr val="FF66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2802731" y="3041649"/>
              <a:ext cx="0" cy="22860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3317081" y="3041649"/>
              <a:ext cx="0" cy="22860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2345531" y="6045399"/>
              <a:ext cx="1714500" cy="493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FF6600"/>
                  </a:solidFill>
                </a:rPr>
                <a:t>$100 increase</a:t>
              </a:r>
            </a:p>
            <a:p>
              <a:pPr algn="ctr"/>
              <a:r>
                <a:rPr lang="en-US" sz="1200" dirty="0">
                  <a:solidFill>
                    <a:srgbClr val="FF6600"/>
                  </a:solidFill>
                </a:rPr>
                <a:t>(= 1 unit increase)</a:t>
              </a:r>
            </a:p>
            <a:p>
              <a:pPr algn="ctr"/>
              <a:r>
                <a:rPr lang="en-US" sz="1200" dirty="0">
                  <a:solidFill>
                    <a:srgbClr val="FF6600"/>
                  </a:solidFill>
                </a:rPr>
                <a:t>in advertising expenses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3336131" y="2203449"/>
              <a:ext cx="0" cy="838200"/>
            </a:xfrm>
            <a:prstGeom prst="straightConnector1">
              <a:avLst/>
            </a:prstGeom>
            <a:ln w="12700">
              <a:solidFill>
                <a:srgbClr val="990099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3636169" y="2455515"/>
              <a:ext cx="1940654" cy="493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990099"/>
                  </a:solidFill>
                </a:rPr>
                <a:t>$2,730 predicted increase</a:t>
              </a:r>
            </a:p>
            <a:p>
              <a:pPr algn="ctr"/>
              <a:r>
                <a:rPr lang="en-US" sz="1200" dirty="0">
                  <a:solidFill>
                    <a:srgbClr val="990099"/>
                  </a:solidFill>
                </a:rPr>
                <a:t>(= 2.73 unit increase)</a:t>
              </a:r>
            </a:p>
            <a:p>
              <a:pPr algn="ctr"/>
              <a:r>
                <a:rPr lang="en-US" sz="1200" dirty="0">
                  <a:solidFill>
                    <a:srgbClr val="990099"/>
                  </a:solidFill>
                </a:rPr>
                <a:t>in sales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478881" y="3081447"/>
              <a:ext cx="1143000" cy="3131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FF6600"/>
                  </a:solidFill>
                </a:rPr>
                <a:t>1</a:t>
              </a:r>
            </a:p>
          </p:txBody>
        </p:sp>
      </p:grpSp>
      <p:sp>
        <p:nvSpPr>
          <p:cNvPr id="2" name="Cloud Callout 1"/>
          <p:cNvSpPr/>
          <p:nvPr/>
        </p:nvSpPr>
        <p:spPr>
          <a:xfrm>
            <a:off x="6115891" y="1740087"/>
            <a:ext cx="2633313" cy="1437882"/>
          </a:xfrm>
          <a:prstGeom prst="cloudCallout">
            <a:avLst>
              <a:gd name="adj1" fmla="val -81756"/>
              <a:gd name="adj2" fmla="val 3752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Understanding intercept &amp; slope</a:t>
            </a: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6093479" y="5429344"/>
            <a:ext cx="2590800" cy="457200"/>
          </a:xfrm>
          <a:prstGeom prst="rect">
            <a:avLst/>
          </a:prstGeom>
          <a:solidFill>
            <a:srgbClr val="FFC000">
              <a:alpha val="5000"/>
            </a:srgbClr>
          </a:solidFill>
          <a:ln w="41275">
            <a:solidFill>
              <a:srgbClr val="00990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b="1" dirty="0">
                <a:solidFill>
                  <a:srgbClr val="3333CC"/>
                </a:solidFill>
                <a:latin typeface="Arial" charset="0"/>
              </a:rPr>
              <a:t>    </a:t>
            </a:r>
            <a:r>
              <a:rPr lang="en-US" b="1" dirty="0">
                <a:latin typeface="Arial" charset="0"/>
              </a:rPr>
              <a:t>ŷ = 1.02 + 2.73 · 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05 - Part 1</a:t>
            </a:r>
          </a:p>
        </p:txBody>
      </p:sp>
    </p:spTree>
    <p:extLst>
      <p:ext uri="{BB962C8B-B14F-4D97-AF65-F5344CB8AC3E}">
        <p14:creationId xmlns:p14="http://schemas.microsoft.com/office/powerpoint/2010/main" val="1324143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Text Box 4"/>
          <p:cNvSpPr>
            <a:spLocks noGrp="1" noChangeArrowheads="1"/>
          </p:cNvSpPr>
          <p:nvPr>
            <p:ph idx="1"/>
          </p:nvPr>
        </p:nvSpPr>
        <p:spPr>
          <a:xfrm>
            <a:off x="457200" y="2438400"/>
            <a:ext cx="8305800" cy="38100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i="1" u="sng" dirty="0">
              <a:solidFill>
                <a:schemeClr val="hlink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Arial" charset="0"/>
              </a:rPr>
              <a:t>Regression equation:   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>
              <a:latin typeface="Arial" charset="0"/>
            </a:endParaRP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Predicted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2000" b="1" dirty="0"/>
              <a:t>Revenue</a:t>
            </a:r>
            <a:r>
              <a:rPr lang="en-US" sz="2000" dirty="0"/>
              <a:t> = 1,293 + 0.317 * </a:t>
            </a:r>
            <a:r>
              <a:rPr lang="en-US" sz="2000" b="1" dirty="0"/>
              <a:t># Employees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                                              </a:t>
            </a:r>
            <a:r>
              <a:rPr lang="en-US" sz="2000" dirty="0"/>
              <a:t>($</a:t>
            </a:r>
            <a:r>
              <a:rPr lang="en-US" sz="2000" dirty="0" err="1"/>
              <a:t>mln</a:t>
            </a:r>
            <a:r>
              <a:rPr lang="en-US" sz="2000" dirty="0"/>
              <a:t>)                                           (‘000)</a:t>
            </a:r>
          </a:p>
          <a:p>
            <a:pPr>
              <a:lnSpc>
                <a:spcPct val="80000"/>
              </a:lnSpc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b="1" dirty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b="1" dirty="0">
              <a:latin typeface="Arial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700" u="sng" dirty="0">
                <a:latin typeface="Arial" charset="0"/>
              </a:rPr>
              <a:t>Interpretation: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700" dirty="0">
              <a:latin typeface="Arial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700" b="1" dirty="0">
                <a:solidFill>
                  <a:srgbClr val="009900"/>
                </a:solidFill>
                <a:latin typeface="Arial" charset="0"/>
              </a:rPr>
              <a:t>Intercept: …</a:t>
            </a:r>
            <a:endParaRPr lang="en-US" sz="1700" dirty="0">
              <a:latin typeface="Arial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700" b="1" dirty="0">
                <a:solidFill>
                  <a:srgbClr val="009900"/>
                </a:solidFill>
                <a:latin typeface="Arial" charset="0"/>
              </a:rPr>
              <a:t>Slope: …</a:t>
            </a:r>
            <a:endParaRPr lang="en-US" sz="1700" b="1" dirty="0">
              <a:latin typeface="Arial" charset="0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Lecture 05 - Part 1</a:t>
            </a:r>
            <a:endParaRPr lang="en-US" dirty="0"/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8518158-492B-4D77-A982-298AF6D60D4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1. Simple linear regression</a:t>
            </a:r>
            <a:endParaRPr lang="en-US" sz="2400" b="1" dirty="0"/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558860" y="2096469"/>
            <a:ext cx="1143000" cy="369887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1905000" y="3200400"/>
            <a:ext cx="5638800" cy="9144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89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686800" cy="8382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latin typeface="Arial" charset="0"/>
              </a:rPr>
              <a:t>Regressions are useful for </a:t>
            </a:r>
            <a:r>
              <a:rPr lang="en-US" sz="2000" b="1" dirty="0">
                <a:solidFill>
                  <a:srgbClr val="C00000"/>
                </a:solidFill>
                <a:latin typeface="Arial" charset="0"/>
              </a:rPr>
              <a:t>making predictions.</a:t>
            </a:r>
            <a:endParaRPr lang="en-US" sz="2000" b="1" i="1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Lecture 05 - Part 1</a:t>
            </a:r>
            <a:endParaRPr lang="en-US" dirty="0"/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1BD90D1-F3A5-4C55-A179-DA2BF3ED62E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5847" name="Text Box 4"/>
          <p:cNvSpPr txBox="1">
            <a:spLocks noChangeArrowheads="1"/>
          </p:cNvSpPr>
          <p:nvPr/>
        </p:nvSpPr>
        <p:spPr bwMode="auto">
          <a:xfrm>
            <a:off x="476774" y="2743200"/>
            <a:ext cx="8286226" cy="298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20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Regression equation:     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Arial" charset="0"/>
              </a:rPr>
              <a:t>	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Arial" charset="0"/>
              </a:rPr>
              <a:t>                X = advertising expenses ($’00), weekly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Arial" charset="0"/>
              </a:rPr>
              <a:t>	Y = sales ($’000), weekly</a:t>
            </a:r>
          </a:p>
          <a:p>
            <a:pPr>
              <a:spcBef>
                <a:spcPct val="50000"/>
              </a:spcBef>
            </a:pPr>
            <a:endParaRPr lang="en-US" sz="1600" dirty="0">
              <a:latin typeface="Arial" charset="0"/>
            </a:endParaRP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Arial" charset="0"/>
              </a:rPr>
              <a:t>Q:</a:t>
            </a:r>
            <a:r>
              <a:rPr lang="en-US" sz="1600" dirty="0">
                <a:latin typeface="Arial" charset="0"/>
              </a:rPr>
              <a:t> Predict the value of weekly sales for weekly </a:t>
            </a:r>
            <a:r>
              <a:rPr lang="en-US" sz="1600" b="1" dirty="0">
                <a:solidFill>
                  <a:srgbClr val="990099"/>
                </a:solidFill>
                <a:latin typeface="Arial" charset="0"/>
              </a:rPr>
              <a:t>advertising expenses = $300</a:t>
            </a:r>
            <a:r>
              <a:rPr lang="en-US" sz="1600" dirty="0">
                <a:solidFill>
                  <a:srgbClr val="990099"/>
                </a:solidFill>
                <a:latin typeface="Arial" charset="0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Arial" charset="0"/>
              </a:rPr>
              <a:t>A: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1. Simple linear regression</a:t>
            </a:r>
            <a:endParaRPr lang="en-US" sz="2400" b="1" dirty="0"/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606425" y="2637083"/>
            <a:ext cx="1143000" cy="3698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276600" y="3173412"/>
            <a:ext cx="2590800" cy="457200"/>
          </a:xfrm>
          <a:prstGeom prst="rect">
            <a:avLst/>
          </a:prstGeom>
          <a:solidFill>
            <a:srgbClr val="FFC000">
              <a:alpha val="5000"/>
            </a:srgbClr>
          </a:solidFill>
          <a:ln w="41275">
            <a:solidFill>
              <a:srgbClr val="00990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b="1" dirty="0">
                <a:solidFill>
                  <a:srgbClr val="3333CC"/>
                </a:solidFill>
                <a:latin typeface="Arial" charset="0"/>
              </a:rPr>
              <a:t>    </a:t>
            </a:r>
            <a:r>
              <a:rPr lang="en-US" b="1" dirty="0">
                <a:latin typeface="Arial" charset="0"/>
              </a:rPr>
              <a:t>ŷ = 1.02 + 2.73 · x</a:t>
            </a:r>
          </a:p>
        </p:txBody>
      </p:sp>
    </p:spTree>
    <p:extLst>
      <p:ext uri="{BB962C8B-B14F-4D97-AF65-F5344CB8AC3E}">
        <p14:creationId xmlns:p14="http://schemas.microsoft.com/office/powerpoint/2010/main" val="3531845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72811815"/>
              </p:ext>
            </p:extLst>
          </p:nvPr>
        </p:nvGraphicFramePr>
        <p:xfrm>
          <a:off x="4464050" y="2613025"/>
          <a:ext cx="2871788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6" name="Equation" r:id="rId3" imgW="939600" imgH="431640" progId="Equation.3">
                  <p:embed/>
                </p:oleObj>
              </mc:Choice>
              <mc:Fallback>
                <p:oleObj name="Equation" r:id="rId3" imgW="93960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2613025"/>
                        <a:ext cx="2871788" cy="131921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Lecture 05 - Part 1</a:t>
            </a:r>
            <a:endParaRPr lang="en-US" dirty="0"/>
          </a:p>
        </p:txBody>
      </p:sp>
      <p:sp>
        <p:nvSpPr>
          <p:cNvPr id="112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336511A-AB26-445C-954C-609E22A8E77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274" name="Text Box 4"/>
          <p:cNvSpPr txBox="1">
            <a:spLocks noChangeArrowheads="1"/>
          </p:cNvSpPr>
          <p:nvPr/>
        </p:nvSpPr>
        <p:spPr bwMode="auto">
          <a:xfrm>
            <a:off x="1371600" y="2286000"/>
            <a:ext cx="670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graphicFrame>
        <p:nvGraphicFramePr>
          <p:cNvPr id="112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259069"/>
              </p:ext>
            </p:extLst>
          </p:nvPr>
        </p:nvGraphicFramePr>
        <p:xfrm>
          <a:off x="4419600" y="4419600"/>
          <a:ext cx="2678113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7" name="Equation" r:id="rId5" imgW="825480" imgH="228600" progId="Equation.3">
                  <p:embed/>
                </p:oleObj>
              </mc:Choice>
              <mc:Fallback>
                <p:oleObj name="Equation" r:id="rId5" imgW="82548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419600"/>
                        <a:ext cx="2678113" cy="7413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Text Box 8"/>
          <p:cNvSpPr txBox="1">
            <a:spLocks noChangeArrowheads="1"/>
          </p:cNvSpPr>
          <p:nvPr/>
        </p:nvSpPr>
        <p:spPr bwMode="auto">
          <a:xfrm>
            <a:off x="2057400" y="2895600"/>
            <a:ext cx="1981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C00000"/>
                </a:solidFill>
              </a:rPr>
              <a:t>Slope:</a:t>
            </a:r>
          </a:p>
          <a:p>
            <a:pPr>
              <a:spcBef>
                <a:spcPct val="50000"/>
              </a:spcBef>
            </a:pPr>
            <a:endParaRPr lang="en-US" b="1" dirty="0">
              <a:solidFill>
                <a:srgbClr val="C00000"/>
              </a:solidFill>
            </a:endParaRPr>
          </a:p>
          <a:p>
            <a:pPr>
              <a:spcBef>
                <a:spcPct val="50000"/>
              </a:spcBef>
            </a:pPr>
            <a:endParaRPr lang="en-US" b="1" dirty="0">
              <a:solidFill>
                <a:srgbClr val="C00000"/>
              </a:solidFill>
            </a:endParaRPr>
          </a:p>
          <a:p>
            <a:pPr>
              <a:spcBef>
                <a:spcPct val="50000"/>
              </a:spcBef>
            </a:pPr>
            <a:endParaRPr lang="en-US" b="1" dirty="0">
              <a:solidFill>
                <a:srgbClr val="C0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C00000"/>
                </a:solidFill>
              </a:rPr>
              <a:t>Intercept: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1. Simple linear regression</a:t>
            </a:r>
            <a:endParaRPr lang="en-US" sz="2400" b="1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66738" y="1752600"/>
            <a:ext cx="453866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9900"/>
                </a:solidFill>
              </a:rPr>
              <a:t>Estimating the two coefficients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05400" y="2666528"/>
            <a:ext cx="3886200" cy="36893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3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752600"/>
            <a:ext cx="4538662" cy="4267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b="1" dirty="0">
                <a:solidFill>
                  <a:srgbClr val="009900"/>
                </a:solidFill>
              </a:rPr>
              <a:t>Estimating the two coefficients</a:t>
            </a:r>
          </a:p>
          <a:p>
            <a:pPr marL="0" indent="0" eaLnBrk="1" hangingPunct="1">
              <a:buNone/>
            </a:pPr>
            <a:endParaRPr lang="en-US" sz="2000" dirty="0"/>
          </a:p>
          <a:p>
            <a:pPr eaLnBrk="1" hangingPunct="1">
              <a:buClr>
                <a:schemeClr val="tx1"/>
              </a:buClr>
              <a:buFont typeface="Wingdings 2" panose="05020102010507070707" pitchFamily="18" charset="2"/>
              <a:buChar char="¢"/>
            </a:pPr>
            <a:r>
              <a:rPr lang="en-US" sz="2000" b="1" dirty="0"/>
              <a:t> Intuitively: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/>
              <a:t>   </a:t>
            </a:r>
            <a:r>
              <a:rPr lang="en-US" sz="1800" dirty="0"/>
              <a:t>Find intercept and slope that would produce a straight line such that all </a:t>
            </a:r>
            <a:r>
              <a:rPr lang="en-US" sz="1800" dirty="0">
                <a:solidFill>
                  <a:srgbClr val="C00000"/>
                </a:solidFill>
              </a:rPr>
              <a:t>errors are minimized</a:t>
            </a:r>
            <a:r>
              <a:rPr lang="en-US" sz="1800" dirty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US" sz="2000" i="1" dirty="0">
              <a:solidFill>
                <a:srgbClr val="CC0066"/>
              </a:solidFill>
            </a:endParaRPr>
          </a:p>
          <a:p>
            <a:pPr eaLnBrk="1" hangingPunct="1">
              <a:buClr>
                <a:schemeClr val="tx1"/>
              </a:buClr>
              <a:buFont typeface="Wingdings 2" panose="05020102010507070707" pitchFamily="18" charset="2"/>
              <a:buChar char="¢"/>
            </a:pPr>
            <a:r>
              <a:rPr lang="en-US" sz="2000" b="1" dirty="0"/>
              <a:t> Ordinary Least Squares (OLS) method: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/>
              <a:t>   Find b</a:t>
            </a:r>
            <a:r>
              <a:rPr lang="en-US" sz="1800" baseline="-25000" dirty="0"/>
              <a:t>0</a:t>
            </a:r>
            <a:r>
              <a:rPr lang="en-US" sz="1800" dirty="0"/>
              <a:t> and b</a:t>
            </a:r>
            <a:r>
              <a:rPr lang="en-US" sz="1800" baseline="-25000" dirty="0"/>
              <a:t>1</a:t>
            </a:r>
            <a:r>
              <a:rPr lang="en-US" sz="1800" dirty="0"/>
              <a:t> to </a:t>
            </a:r>
            <a:r>
              <a:rPr lang="en-US" sz="1800" dirty="0">
                <a:solidFill>
                  <a:srgbClr val="C00000"/>
                </a:solidFill>
              </a:rPr>
              <a:t>minimize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Sum of all Squared Errors</a:t>
            </a:r>
            <a:r>
              <a:rPr lang="en-US" sz="1800" dirty="0"/>
              <a:t>. </a:t>
            </a: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7DA77FE-7660-433C-AC4E-9266D0C6D60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224" name="Line 4"/>
          <p:cNvSpPr>
            <a:spLocks noChangeShapeType="1"/>
          </p:cNvSpPr>
          <p:nvPr/>
        </p:nvSpPr>
        <p:spPr bwMode="auto">
          <a:xfrm flipH="1" flipV="1">
            <a:off x="5571020" y="2922137"/>
            <a:ext cx="210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Line 5"/>
          <p:cNvSpPr>
            <a:spLocks noChangeShapeType="1"/>
          </p:cNvSpPr>
          <p:nvPr/>
        </p:nvSpPr>
        <p:spPr bwMode="auto">
          <a:xfrm flipV="1">
            <a:off x="5573119" y="5816249"/>
            <a:ext cx="3079629" cy="1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Text Box 6"/>
          <p:cNvSpPr txBox="1">
            <a:spLocks noChangeArrowheads="1"/>
          </p:cNvSpPr>
          <p:nvPr/>
        </p:nvSpPr>
        <p:spPr bwMode="auto">
          <a:xfrm>
            <a:off x="8412564" y="5863774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/>
              <a:t>x</a:t>
            </a:r>
          </a:p>
        </p:txBody>
      </p:sp>
      <p:sp>
        <p:nvSpPr>
          <p:cNvPr id="9227" name="Text Box 7"/>
          <p:cNvSpPr txBox="1">
            <a:spLocks noChangeArrowheads="1"/>
          </p:cNvSpPr>
          <p:nvPr/>
        </p:nvSpPr>
        <p:spPr bwMode="auto">
          <a:xfrm>
            <a:off x="5206408" y="2775502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/>
              <a:t>y</a:t>
            </a:r>
          </a:p>
        </p:txBody>
      </p:sp>
      <p:sp>
        <p:nvSpPr>
          <p:cNvPr id="9228" name="Oval 8"/>
          <p:cNvSpPr>
            <a:spLocks noChangeArrowheads="1"/>
          </p:cNvSpPr>
          <p:nvPr/>
        </p:nvSpPr>
        <p:spPr bwMode="auto">
          <a:xfrm>
            <a:off x="6030320" y="5131937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33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Oval 9"/>
          <p:cNvSpPr>
            <a:spLocks noChangeArrowheads="1"/>
          </p:cNvSpPr>
          <p:nvPr/>
        </p:nvSpPr>
        <p:spPr bwMode="auto">
          <a:xfrm>
            <a:off x="6182720" y="4217537"/>
            <a:ext cx="152400" cy="152400"/>
          </a:xfrm>
          <a:prstGeom prst="ellipse">
            <a:avLst/>
          </a:prstGeom>
          <a:solidFill>
            <a:srgbClr val="FF00FF"/>
          </a:solidFill>
          <a:ln w="9525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Oval 10"/>
          <p:cNvSpPr>
            <a:spLocks noChangeArrowheads="1"/>
          </p:cNvSpPr>
          <p:nvPr/>
        </p:nvSpPr>
        <p:spPr bwMode="auto">
          <a:xfrm>
            <a:off x="7020919" y="4255637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Oval 11"/>
          <p:cNvSpPr>
            <a:spLocks noChangeArrowheads="1"/>
          </p:cNvSpPr>
          <p:nvPr/>
        </p:nvSpPr>
        <p:spPr bwMode="auto">
          <a:xfrm>
            <a:off x="7421965" y="388240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Oval 12"/>
          <p:cNvSpPr>
            <a:spLocks noChangeArrowheads="1"/>
          </p:cNvSpPr>
          <p:nvPr/>
        </p:nvSpPr>
        <p:spPr bwMode="auto">
          <a:xfrm>
            <a:off x="6716120" y="3684137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Oval 13"/>
          <p:cNvSpPr>
            <a:spLocks noChangeArrowheads="1"/>
          </p:cNvSpPr>
          <p:nvPr/>
        </p:nvSpPr>
        <p:spPr bwMode="auto">
          <a:xfrm>
            <a:off x="7630520" y="4369937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Oval 14"/>
          <p:cNvSpPr>
            <a:spLocks noChangeArrowheads="1"/>
          </p:cNvSpPr>
          <p:nvPr/>
        </p:nvSpPr>
        <p:spPr bwMode="auto">
          <a:xfrm>
            <a:off x="7782920" y="3226937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Line 15"/>
          <p:cNvSpPr>
            <a:spLocks noChangeShapeType="1"/>
          </p:cNvSpPr>
          <p:nvPr/>
        </p:nvSpPr>
        <p:spPr bwMode="auto">
          <a:xfrm flipV="1">
            <a:off x="5573120" y="3112400"/>
            <a:ext cx="2819400" cy="2019537"/>
          </a:xfrm>
          <a:prstGeom prst="line">
            <a:avLst/>
          </a:prstGeom>
          <a:noFill/>
          <a:ln w="47625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6" name="Line 16"/>
          <p:cNvSpPr>
            <a:spLocks noChangeShapeType="1"/>
          </p:cNvSpPr>
          <p:nvPr/>
        </p:nvSpPr>
        <p:spPr bwMode="auto">
          <a:xfrm>
            <a:off x="6106520" y="4750937"/>
            <a:ext cx="0" cy="3810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7" name="Line 17"/>
          <p:cNvSpPr>
            <a:spLocks noChangeShapeType="1"/>
          </p:cNvSpPr>
          <p:nvPr/>
        </p:nvSpPr>
        <p:spPr bwMode="auto">
          <a:xfrm>
            <a:off x="6258920" y="4369937"/>
            <a:ext cx="0" cy="304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8" name="Line 18"/>
          <p:cNvSpPr>
            <a:spLocks noChangeShapeType="1"/>
          </p:cNvSpPr>
          <p:nvPr/>
        </p:nvSpPr>
        <p:spPr bwMode="auto">
          <a:xfrm>
            <a:off x="6792320" y="3836537"/>
            <a:ext cx="0" cy="40328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9" name="Line 19"/>
          <p:cNvSpPr>
            <a:spLocks noChangeShapeType="1"/>
          </p:cNvSpPr>
          <p:nvPr/>
        </p:nvSpPr>
        <p:spPr bwMode="auto">
          <a:xfrm>
            <a:off x="7097120" y="406513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0" name="Line 20"/>
          <p:cNvSpPr>
            <a:spLocks noChangeShapeType="1"/>
          </p:cNvSpPr>
          <p:nvPr/>
        </p:nvSpPr>
        <p:spPr bwMode="auto">
          <a:xfrm>
            <a:off x="7486650" y="3760337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1" name="Line 23"/>
          <p:cNvSpPr>
            <a:spLocks noChangeShapeType="1"/>
          </p:cNvSpPr>
          <p:nvPr/>
        </p:nvSpPr>
        <p:spPr bwMode="auto">
          <a:xfrm>
            <a:off x="7706720" y="3607937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2" name="Line 24"/>
          <p:cNvSpPr>
            <a:spLocks noChangeShapeType="1"/>
          </p:cNvSpPr>
          <p:nvPr/>
        </p:nvSpPr>
        <p:spPr bwMode="auto">
          <a:xfrm>
            <a:off x="7859120" y="3379337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3" name="Text Box 25"/>
          <p:cNvSpPr txBox="1">
            <a:spLocks noChangeArrowheads="1"/>
          </p:cNvSpPr>
          <p:nvPr/>
        </p:nvSpPr>
        <p:spPr bwMode="auto">
          <a:xfrm>
            <a:off x="5877920" y="5893937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>
                <a:solidFill>
                  <a:srgbClr val="3333CC"/>
                </a:solidFill>
              </a:rPr>
              <a:t>x</a:t>
            </a:r>
            <a:r>
              <a:rPr lang="en-US" sz="1600" baseline="-25000">
                <a:solidFill>
                  <a:srgbClr val="3333CC"/>
                </a:solidFill>
              </a:rPr>
              <a:t>1</a:t>
            </a:r>
            <a:r>
              <a:rPr lang="en-US" sz="1600" baseline="-25000"/>
              <a:t> </a:t>
            </a:r>
            <a:r>
              <a:rPr lang="en-US" sz="1600">
                <a:solidFill>
                  <a:srgbClr val="D60093"/>
                </a:solidFill>
              </a:rPr>
              <a:t>x</a:t>
            </a:r>
            <a:r>
              <a:rPr lang="en-US" sz="1600" baseline="-25000">
                <a:solidFill>
                  <a:srgbClr val="D60093"/>
                </a:solidFill>
              </a:rPr>
              <a:t>2</a:t>
            </a:r>
            <a:r>
              <a:rPr lang="en-US" sz="1600" baseline="-25000"/>
              <a:t>     </a:t>
            </a:r>
            <a:r>
              <a:rPr lang="en-US" sz="1600"/>
              <a:t>x</a:t>
            </a:r>
            <a:r>
              <a:rPr lang="en-US" sz="1600" baseline="-25000"/>
              <a:t>3 </a:t>
            </a:r>
            <a:r>
              <a:rPr lang="en-US" sz="1600"/>
              <a:t>x</a:t>
            </a:r>
            <a:r>
              <a:rPr lang="en-US" sz="1600" baseline="-25000"/>
              <a:t>4</a:t>
            </a:r>
            <a:r>
              <a:rPr lang="en-US" sz="1600"/>
              <a:t>   x</a:t>
            </a:r>
            <a:r>
              <a:rPr lang="en-US" sz="1600" baseline="-25000"/>
              <a:t>5</a:t>
            </a:r>
            <a:r>
              <a:rPr lang="en-US" sz="1600"/>
              <a:t> x</a:t>
            </a:r>
            <a:r>
              <a:rPr lang="en-US" sz="1600" baseline="-25000"/>
              <a:t>6</a:t>
            </a:r>
            <a:r>
              <a:rPr lang="en-US" sz="1600"/>
              <a:t> x</a:t>
            </a:r>
            <a:r>
              <a:rPr lang="en-US" sz="1600" baseline="-25000"/>
              <a:t>7</a:t>
            </a:r>
            <a:endParaRPr lang="en-US" sz="1600"/>
          </a:p>
        </p:txBody>
      </p:sp>
      <p:sp>
        <p:nvSpPr>
          <p:cNvPr id="9244" name="Line 26"/>
          <p:cNvSpPr>
            <a:spLocks noChangeShapeType="1"/>
          </p:cNvSpPr>
          <p:nvPr/>
        </p:nvSpPr>
        <p:spPr bwMode="auto">
          <a:xfrm>
            <a:off x="6106520" y="5741537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5" name="Line 27"/>
          <p:cNvSpPr>
            <a:spLocks noChangeShapeType="1"/>
          </p:cNvSpPr>
          <p:nvPr/>
        </p:nvSpPr>
        <p:spPr bwMode="auto">
          <a:xfrm>
            <a:off x="6278965" y="5741537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6" name="Line 28"/>
          <p:cNvSpPr>
            <a:spLocks noChangeShapeType="1"/>
          </p:cNvSpPr>
          <p:nvPr/>
        </p:nvSpPr>
        <p:spPr bwMode="auto">
          <a:xfrm>
            <a:off x="6792320" y="5741537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7" name="Line 29"/>
          <p:cNvSpPr>
            <a:spLocks noChangeShapeType="1"/>
          </p:cNvSpPr>
          <p:nvPr/>
        </p:nvSpPr>
        <p:spPr bwMode="auto">
          <a:xfrm>
            <a:off x="7486650" y="5741537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8" name="Line 30"/>
          <p:cNvSpPr>
            <a:spLocks noChangeShapeType="1"/>
          </p:cNvSpPr>
          <p:nvPr/>
        </p:nvSpPr>
        <p:spPr bwMode="auto">
          <a:xfrm>
            <a:off x="7706720" y="5741537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9" name="Line 31"/>
          <p:cNvSpPr>
            <a:spLocks noChangeShapeType="1"/>
          </p:cNvSpPr>
          <p:nvPr/>
        </p:nvSpPr>
        <p:spPr bwMode="auto">
          <a:xfrm>
            <a:off x="7935320" y="5741537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0" name="Text Box 32"/>
          <p:cNvSpPr txBox="1">
            <a:spLocks noChangeArrowheads="1"/>
          </p:cNvSpPr>
          <p:nvPr/>
        </p:nvSpPr>
        <p:spPr bwMode="auto">
          <a:xfrm>
            <a:off x="7738139" y="2695171"/>
            <a:ext cx="12582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B050"/>
                </a:solidFill>
                <a:latin typeface="+mn-lt"/>
              </a:rPr>
              <a:t>ŷ=b</a:t>
            </a:r>
            <a:r>
              <a:rPr lang="en-US" sz="2000" b="1" baseline="-25000" dirty="0">
                <a:solidFill>
                  <a:srgbClr val="00B050"/>
                </a:solidFill>
                <a:latin typeface="+mn-lt"/>
              </a:rPr>
              <a:t>0</a:t>
            </a:r>
            <a:r>
              <a:rPr lang="en-US" sz="2000" b="1" dirty="0">
                <a:solidFill>
                  <a:srgbClr val="00B050"/>
                </a:solidFill>
                <a:latin typeface="+mn-lt"/>
              </a:rPr>
              <a:t>+b</a:t>
            </a:r>
            <a:r>
              <a:rPr lang="en-US" sz="2000" b="1" baseline="-25000" dirty="0">
                <a:solidFill>
                  <a:srgbClr val="00B050"/>
                </a:solidFill>
                <a:latin typeface="+mn-lt"/>
              </a:rPr>
              <a:t>1</a:t>
            </a:r>
            <a:r>
              <a:rPr lang="en-US" sz="2000" b="1" dirty="0">
                <a:solidFill>
                  <a:srgbClr val="00B050"/>
                </a:solidFill>
                <a:latin typeface="+mn-lt"/>
              </a:rPr>
              <a:t>x</a:t>
            </a:r>
          </a:p>
        </p:txBody>
      </p:sp>
      <p:sp>
        <p:nvSpPr>
          <p:cNvPr id="9251" name="Text Box 33"/>
          <p:cNvSpPr txBox="1">
            <a:spLocks noChangeArrowheads="1"/>
          </p:cNvSpPr>
          <p:nvPr/>
        </p:nvSpPr>
        <p:spPr bwMode="auto">
          <a:xfrm>
            <a:off x="6028221" y="4774094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b="1" baseline="30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b="1" baseline="-25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=(y</a:t>
            </a:r>
            <a:r>
              <a:rPr lang="en-US" sz="1600" b="1" baseline="-25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-ŷ</a:t>
            </a:r>
            <a:r>
              <a:rPr lang="en-US" sz="1600" b="1" baseline="-25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b="1" baseline="30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l-GR" b="1" dirty="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52" name="Text Box 34"/>
          <p:cNvSpPr txBox="1">
            <a:spLocks noChangeArrowheads="1"/>
          </p:cNvSpPr>
          <p:nvPr/>
        </p:nvSpPr>
        <p:spPr bwMode="auto">
          <a:xfrm>
            <a:off x="6188828" y="4313472"/>
            <a:ext cx="11582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b="1" baseline="3000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b="1" baseline="-2500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b="1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=(y</a:t>
            </a:r>
            <a:r>
              <a:rPr lang="en-US" sz="1600" b="1" baseline="-2500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b="1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-ŷ</a:t>
            </a:r>
            <a:r>
              <a:rPr lang="en-US" sz="1600" b="1" baseline="-2500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b="1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b="1" baseline="3000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l-GR" sz="1600" b="1" dirty="0">
              <a:solidFill>
                <a:srgbClr val="D6009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53" name="Line 35"/>
          <p:cNvSpPr>
            <a:spLocks noChangeShapeType="1"/>
          </p:cNvSpPr>
          <p:nvPr/>
        </p:nvSpPr>
        <p:spPr bwMode="auto">
          <a:xfrm flipH="1">
            <a:off x="5573120" y="4293737"/>
            <a:ext cx="609600" cy="0"/>
          </a:xfrm>
          <a:prstGeom prst="line">
            <a:avLst/>
          </a:prstGeom>
          <a:noFill/>
          <a:ln w="9525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4" name="Line 36"/>
          <p:cNvSpPr>
            <a:spLocks noChangeShapeType="1"/>
          </p:cNvSpPr>
          <p:nvPr/>
        </p:nvSpPr>
        <p:spPr bwMode="auto">
          <a:xfrm flipH="1">
            <a:off x="5573120" y="4674737"/>
            <a:ext cx="609600" cy="0"/>
          </a:xfrm>
          <a:prstGeom prst="line">
            <a:avLst/>
          </a:prstGeom>
          <a:noFill/>
          <a:ln w="9525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5" name="Line 37"/>
          <p:cNvSpPr>
            <a:spLocks noChangeShapeType="1"/>
          </p:cNvSpPr>
          <p:nvPr/>
        </p:nvSpPr>
        <p:spPr bwMode="auto">
          <a:xfrm>
            <a:off x="5582645" y="4755700"/>
            <a:ext cx="533400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6" name="Line 38"/>
          <p:cNvSpPr>
            <a:spLocks noChangeShapeType="1"/>
          </p:cNvSpPr>
          <p:nvPr/>
        </p:nvSpPr>
        <p:spPr bwMode="auto">
          <a:xfrm>
            <a:off x="5573120" y="5208137"/>
            <a:ext cx="533400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7" name="Text Box 39"/>
          <p:cNvSpPr txBox="1">
            <a:spLocks noChangeArrowheads="1"/>
          </p:cNvSpPr>
          <p:nvPr/>
        </p:nvSpPr>
        <p:spPr bwMode="auto">
          <a:xfrm>
            <a:off x="5039720" y="5055737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600">
                <a:solidFill>
                  <a:srgbClr val="3333CC"/>
                </a:solidFill>
              </a:rPr>
              <a:t>y</a:t>
            </a:r>
            <a:r>
              <a:rPr lang="en-US" sz="1600" baseline="-25000">
                <a:solidFill>
                  <a:srgbClr val="3333CC"/>
                </a:solidFill>
              </a:rPr>
              <a:t>1</a:t>
            </a:r>
            <a:endParaRPr lang="el-GR">
              <a:solidFill>
                <a:srgbClr val="3333CC"/>
              </a:solidFill>
            </a:endParaRPr>
          </a:p>
        </p:txBody>
      </p:sp>
      <p:sp>
        <p:nvSpPr>
          <p:cNvPr id="9258" name="Text Box 40"/>
          <p:cNvSpPr txBox="1">
            <a:spLocks noChangeArrowheads="1"/>
          </p:cNvSpPr>
          <p:nvPr/>
        </p:nvSpPr>
        <p:spPr bwMode="auto">
          <a:xfrm>
            <a:off x="5039720" y="4674737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600">
                <a:solidFill>
                  <a:srgbClr val="3333CC"/>
                </a:solidFill>
              </a:rPr>
              <a:t>ŷ</a:t>
            </a:r>
            <a:r>
              <a:rPr lang="en-US" sz="1600" baseline="-25000">
                <a:solidFill>
                  <a:srgbClr val="3333CC"/>
                </a:solidFill>
              </a:rPr>
              <a:t>1</a:t>
            </a:r>
            <a:endParaRPr lang="el-GR">
              <a:solidFill>
                <a:srgbClr val="3333CC"/>
              </a:solidFill>
            </a:endParaRPr>
          </a:p>
        </p:txBody>
      </p:sp>
      <p:sp>
        <p:nvSpPr>
          <p:cNvPr id="9259" name="Text Box 41"/>
          <p:cNvSpPr txBox="1">
            <a:spLocks noChangeArrowheads="1"/>
          </p:cNvSpPr>
          <p:nvPr/>
        </p:nvSpPr>
        <p:spPr bwMode="auto">
          <a:xfrm>
            <a:off x="5049245" y="4071548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600" dirty="0">
                <a:solidFill>
                  <a:srgbClr val="D60093"/>
                </a:solidFill>
              </a:rPr>
              <a:t>y</a:t>
            </a:r>
            <a:r>
              <a:rPr lang="en-US" sz="1600" baseline="-25000" dirty="0">
                <a:solidFill>
                  <a:srgbClr val="D60093"/>
                </a:solidFill>
              </a:rPr>
              <a:t>2</a:t>
            </a:r>
            <a:endParaRPr lang="el-GR" dirty="0">
              <a:solidFill>
                <a:srgbClr val="D60093"/>
              </a:solidFill>
            </a:endParaRPr>
          </a:p>
        </p:txBody>
      </p:sp>
      <p:sp>
        <p:nvSpPr>
          <p:cNvPr id="9260" name="Text Box 42"/>
          <p:cNvSpPr txBox="1">
            <a:spLocks noChangeArrowheads="1"/>
          </p:cNvSpPr>
          <p:nvPr/>
        </p:nvSpPr>
        <p:spPr bwMode="auto">
          <a:xfrm>
            <a:off x="5039720" y="4446137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600" dirty="0">
                <a:solidFill>
                  <a:srgbClr val="D60093"/>
                </a:solidFill>
              </a:rPr>
              <a:t>ŷ</a:t>
            </a:r>
            <a:r>
              <a:rPr lang="en-US" sz="1600" baseline="-25000" dirty="0">
                <a:solidFill>
                  <a:srgbClr val="D60093"/>
                </a:solidFill>
              </a:rPr>
              <a:t>2</a:t>
            </a:r>
            <a:endParaRPr lang="el-GR" dirty="0">
              <a:solidFill>
                <a:srgbClr val="D60093"/>
              </a:solidFill>
            </a:endParaRPr>
          </a:p>
        </p:txBody>
      </p:sp>
      <p:sp>
        <p:nvSpPr>
          <p:cNvPr id="9261" name="Line 43"/>
          <p:cNvSpPr>
            <a:spLocks noChangeShapeType="1"/>
          </p:cNvSpPr>
          <p:nvPr/>
        </p:nvSpPr>
        <p:spPr bwMode="auto">
          <a:xfrm>
            <a:off x="7097120" y="5741537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218" name="Object 1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938510"/>
              </p:ext>
            </p:extLst>
          </p:nvPr>
        </p:nvGraphicFramePr>
        <p:xfrm>
          <a:off x="1090261" y="5317763"/>
          <a:ext cx="32004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5" name="Equation" r:id="rId3" imgW="2006280" imgH="431640" progId="Equation.3">
                  <p:embed/>
                </p:oleObj>
              </mc:Choice>
              <mc:Fallback>
                <p:oleObj name="Equation" r:id="rId3" imgW="2006280" imgH="431640" progId="Equation.3">
                  <p:embed/>
                  <p:pic>
                    <p:nvPicPr>
                      <p:cNvPr id="0" name="Object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261" y="5317763"/>
                        <a:ext cx="3200400" cy="7016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47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9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1. Simple linear regression</a:t>
            </a:r>
            <a:endParaRPr lang="en-US" sz="2400" b="1" dirty="0"/>
          </a:p>
        </p:txBody>
      </p:sp>
      <p:sp>
        <p:nvSpPr>
          <p:cNvPr id="2" name="Cloud Callout 1"/>
          <p:cNvSpPr/>
          <p:nvPr/>
        </p:nvSpPr>
        <p:spPr>
          <a:xfrm>
            <a:off x="3583234" y="6181374"/>
            <a:ext cx="1397935" cy="540102"/>
          </a:xfrm>
          <a:prstGeom prst="cloudCallout">
            <a:avLst>
              <a:gd name="adj1" fmla="val -22500"/>
              <a:gd name="adj2" fmla="val -115619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ŷ = b</a:t>
            </a:r>
            <a:r>
              <a:rPr lang="en-US" sz="14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+b</a:t>
            </a:r>
            <a:r>
              <a:rPr lang="en-US" sz="14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50" name="Cloud Callout 49"/>
          <p:cNvSpPr/>
          <p:nvPr/>
        </p:nvSpPr>
        <p:spPr>
          <a:xfrm>
            <a:off x="3197195" y="3557921"/>
            <a:ext cx="1848845" cy="540102"/>
          </a:xfrm>
          <a:prstGeom prst="cloudCallout">
            <a:avLst>
              <a:gd name="adj1" fmla="val -29297"/>
              <a:gd name="adj2" fmla="val -76821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Vertical distances between actual and predicted values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02188" y="1388170"/>
            <a:ext cx="4189412" cy="318383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290" name="Object 1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88194110"/>
              </p:ext>
            </p:extLst>
          </p:nvPr>
        </p:nvGraphicFramePr>
        <p:xfrm>
          <a:off x="2395538" y="3276600"/>
          <a:ext cx="15017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2" name="Equation" r:id="rId3" imgW="825480" imgH="228600" progId="Equation.3">
                  <p:embed/>
                </p:oleObj>
              </mc:Choice>
              <mc:Fallback>
                <p:oleObj name="Equation" r:id="rId3" imgW="82548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8" y="3276600"/>
                        <a:ext cx="150177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15"/>
          <p:cNvGraphicFramePr>
            <a:graphicFrameLocks noGrp="1" noChangeAspect="1"/>
          </p:cNvGraphicFramePr>
          <p:nvPr>
            <p:ph sz="half" idx="2"/>
          </p:nvPr>
        </p:nvGraphicFramePr>
        <p:xfrm>
          <a:off x="3151188" y="2514600"/>
          <a:ext cx="16510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3" name="Equation" r:id="rId5" imgW="939600" imgH="431640" progId="Equation.3">
                  <p:embed/>
                </p:oleObj>
              </mc:Choice>
              <mc:Fallback>
                <p:oleObj name="Equation" r:id="rId5" imgW="939600" imgH="431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188" y="2514600"/>
                        <a:ext cx="165100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3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Lecture 05 - Part 1</a:t>
            </a:r>
            <a:endParaRPr lang="en-US" dirty="0"/>
          </a:p>
        </p:txBody>
      </p:sp>
      <p:sp>
        <p:nvSpPr>
          <p:cNvPr id="122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3A8F40C-49E7-4F7B-A7F6-B3F7543697F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2296" name="Line 4"/>
          <p:cNvSpPr>
            <a:spLocks noChangeShapeType="1"/>
          </p:cNvSpPr>
          <p:nvPr/>
        </p:nvSpPr>
        <p:spPr bwMode="auto">
          <a:xfrm flipV="1">
            <a:off x="990600" y="18288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5"/>
          <p:cNvSpPr>
            <a:spLocks noChangeShapeType="1"/>
          </p:cNvSpPr>
          <p:nvPr/>
        </p:nvSpPr>
        <p:spPr bwMode="auto">
          <a:xfrm>
            <a:off x="990600" y="39624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58" name="Line 6"/>
          <p:cNvSpPr>
            <a:spLocks noChangeShapeType="1"/>
          </p:cNvSpPr>
          <p:nvPr/>
        </p:nvSpPr>
        <p:spPr bwMode="auto">
          <a:xfrm flipV="1">
            <a:off x="5791200" y="1905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59" name="Line 7"/>
          <p:cNvSpPr>
            <a:spLocks noChangeShapeType="1"/>
          </p:cNvSpPr>
          <p:nvPr/>
        </p:nvSpPr>
        <p:spPr bwMode="auto">
          <a:xfrm>
            <a:off x="5791200" y="39624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8"/>
          <p:cNvSpPr>
            <a:spLocks noChangeShapeType="1"/>
          </p:cNvSpPr>
          <p:nvPr/>
        </p:nvSpPr>
        <p:spPr bwMode="auto">
          <a:xfrm flipV="1">
            <a:off x="990600" y="1981200"/>
            <a:ext cx="2438400" cy="12954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61" name="Line 9"/>
          <p:cNvSpPr>
            <a:spLocks noChangeShapeType="1"/>
          </p:cNvSpPr>
          <p:nvPr/>
        </p:nvSpPr>
        <p:spPr bwMode="auto">
          <a:xfrm flipV="1">
            <a:off x="5791200" y="3276600"/>
            <a:ext cx="25908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0"/>
          <p:cNvSpPr>
            <a:spLocks noChangeShapeType="1"/>
          </p:cNvSpPr>
          <p:nvPr/>
        </p:nvSpPr>
        <p:spPr bwMode="auto">
          <a:xfrm>
            <a:off x="1447800" y="3048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Freeform 11"/>
          <p:cNvSpPr>
            <a:spLocks/>
          </p:cNvSpPr>
          <p:nvPr/>
        </p:nvSpPr>
        <p:spPr bwMode="auto">
          <a:xfrm>
            <a:off x="1981200" y="2743200"/>
            <a:ext cx="177800" cy="304800"/>
          </a:xfrm>
          <a:custGeom>
            <a:avLst/>
            <a:gdLst>
              <a:gd name="T0" fmla="*/ 0 w 112"/>
              <a:gd name="T1" fmla="*/ 0 h 192"/>
              <a:gd name="T2" fmla="*/ 2147483647 w 112"/>
              <a:gd name="T3" fmla="*/ 2147483647 h 192"/>
              <a:gd name="T4" fmla="*/ 2147483647 w 112"/>
              <a:gd name="T5" fmla="*/ 2147483647 h 192"/>
              <a:gd name="T6" fmla="*/ 0 60000 65536"/>
              <a:gd name="T7" fmla="*/ 0 60000 65536"/>
              <a:gd name="T8" fmla="*/ 0 60000 65536"/>
              <a:gd name="T9" fmla="*/ 0 w 112"/>
              <a:gd name="T10" fmla="*/ 0 h 192"/>
              <a:gd name="T11" fmla="*/ 112 w 1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" h="192">
                <a:moveTo>
                  <a:pt x="0" y="0"/>
                </a:moveTo>
                <a:cubicBezTo>
                  <a:pt x="40" y="32"/>
                  <a:pt x="80" y="64"/>
                  <a:pt x="96" y="96"/>
                </a:cubicBezTo>
                <a:cubicBezTo>
                  <a:pt x="112" y="128"/>
                  <a:pt x="96" y="176"/>
                  <a:pt x="96" y="1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Text Box 12"/>
          <p:cNvSpPr txBox="1">
            <a:spLocks noChangeArrowheads="1"/>
          </p:cNvSpPr>
          <p:nvPr/>
        </p:nvSpPr>
        <p:spPr bwMode="auto">
          <a:xfrm>
            <a:off x="2057400" y="26670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Slope =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952500" y="327025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rgbClr val="00B0F0"/>
                </a:solidFill>
              </a:rPr>
              <a:t>Intercept =</a:t>
            </a:r>
          </a:p>
        </p:txBody>
      </p:sp>
      <p:sp>
        <p:nvSpPr>
          <p:cNvPr id="202770" name="Text Box 18"/>
          <p:cNvSpPr txBox="1">
            <a:spLocks noChangeArrowheads="1"/>
          </p:cNvSpPr>
          <p:nvPr/>
        </p:nvSpPr>
        <p:spPr bwMode="auto">
          <a:xfrm>
            <a:off x="6629399" y="2878931"/>
            <a:ext cx="1676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FF6600"/>
                </a:solidFill>
                <a:latin typeface="+mn-lt"/>
              </a:rPr>
              <a:t>Slope=0</a:t>
            </a:r>
          </a:p>
        </p:txBody>
      </p:sp>
      <p:sp>
        <p:nvSpPr>
          <p:cNvPr id="202771" name="Text Box 19"/>
          <p:cNvSpPr txBox="1">
            <a:spLocks noChangeArrowheads="1"/>
          </p:cNvSpPr>
          <p:nvPr/>
        </p:nvSpPr>
        <p:spPr bwMode="auto">
          <a:xfrm>
            <a:off x="5133181" y="3305146"/>
            <a:ext cx="2133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FF0000"/>
                </a:solidFill>
                <a:latin typeface="+mn-lt"/>
              </a:rPr>
              <a:t>Intercept = ?</a:t>
            </a: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521516" y="5473670"/>
            <a:ext cx="76318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u="sng" dirty="0">
                <a:latin typeface="+mn-lt"/>
              </a:rPr>
              <a:t>Question</a:t>
            </a:r>
            <a:r>
              <a:rPr lang="en-US" sz="2000" dirty="0">
                <a:latin typeface="+mn-lt"/>
              </a:rPr>
              <a:t>: What is the </a:t>
            </a:r>
            <a:r>
              <a:rPr lang="en-US" sz="2000" i="1" dirty="0">
                <a:latin typeface="+mn-lt"/>
              </a:rPr>
              <a:t>interpretation</a:t>
            </a:r>
            <a:r>
              <a:rPr lang="en-US" sz="2000" dirty="0">
                <a:latin typeface="+mn-lt"/>
              </a:rPr>
              <a:t> of the intercept when slope = 0?</a:t>
            </a:r>
          </a:p>
        </p:txBody>
      </p:sp>
      <p:sp>
        <p:nvSpPr>
          <p:cNvPr id="12309" name="Oval 21"/>
          <p:cNvSpPr>
            <a:spLocks noChangeArrowheads="1"/>
          </p:cNvSpPr>
          <p:nvPr/>
        </p:nvSpPr>
        <p:spPr bwMode="auto">
          <a:xfrm>
            <a:off x="914400" y="3200400"/>
            <a:ext cx="152400" cy="152400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2774" name="Oval 22"/>
          <p:cNvSpPr>
            <a:spLocks noChangeArrowheads="1"/>
          </p:cNvSpPr>
          <p:nvPr/>
        </p:nvSpPr>
        <p:spPr bwMode="auto">
          <a:xfrm>
            <a:off x="5715000" y="3200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3733800" y="3886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202776" name="Text Box 24"/>
          <p:cNvSpPr txBox="1">
            <a:spLocks noChangeArrowheads="1"/>
          </p:cNvSpPr>
          <p:nvPr/>
        </p:nvSpPr>
        <p:spPr bwMode="auto">
          <a:xfrm>
            <a:off x="8534400" y="3886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202777" name="Text Box 25"/>
          <p:cNvSpPr txBox="1">
            <a:spLocks noChangeArrowheads="1"/>
          </p:cNvSpPr>
          <p:nvPr/>
        </p:nvSpPr>
        <p:spPr bwMode="auto">
          <a:xfrm>
            <a:off x="5333999" y="178038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y</a:t>
            </a:r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533400" y="1752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y</a:t>
            </a:r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3429000" y="1752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ŷ</a:t>
            </a:r>
          </a:p>
        </p:txBody>
      </p:sp>
      <p:sp>
        <p:nvSpPr>
          <p:cNvPr id="202780" name="Text Box 28"/>
          <p:cNvSpPr txBox="1">
            <a:spLocks noChangeArrowheads="1"/>
          </p:cNvSpPr>
          <p:nvPr/>
        </p:nvSpPr>
        <p:spPr bwMode="auto">
          <a:xfrm>
            <a:off x="8382000" y="30480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ŷ</a:t>
            </a: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685800" y="39624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202782" name="Text Box 30"/>
          <p:cNvSpPr txBox="1">
            <a:spLocks noChangeArrowheads="1"/>
          </p:cNvSpPr>
          <p:nvPr/>
        </p:nvSpPr>
        <p:spPr bwMode="auto">
          <a:xfrm>
            <a:off x="5497512" y="3938586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5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1. Simple linear regression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0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0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0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0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0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0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0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0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8" grpId="0" animBg="1"/>
      <p:bldP spid="202759" grpId="0" animBg="1"/>
      <p:bldP spid="202761" grpId="0" animBg="1"/>
      <p:bldP spid="202770" grpId="0"/>
      <p:bldP spid="202771" grpId="0"/>
      <p:bldP spid="202774" grpId="0" animBg="1"/>
      <p:bldP spid="202776" grpId="0"/>
      <p:bldP spid="202777" grpId="0"/>
      <p:bldP spid="202780" grpId="0"/>
      <p:bldP spid="20278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8362950" cy="4351338"/>
          </a:xfrm>
        </p:spPr>
        <p:txBody>
          <a:bodyPr/>
          <a:lstStyle/>
          <a:p>
            <a:pPr>
              <a:buNone/>
            </a:pPr>
            <a:r>
              <a:rPr lang="en-US" sz="1800" b="1" dirty="0">
                <a:solidFill>
                  <a:srgbClr val="009900"/>
                </a:solidFill>
                <a:latin typeface="Arial" charset="0"/>
              </a:rPr>
              <a:t>Evaluating the “goodness of fit” of the linear model</a:t>
            </a:r>
          </a:p>
          <a:p>
            <a:pPr eaLnBrk="1" hangingPunct="1">
              <a:buFont typeface="Wingdings" pitchFamily="2" charset="2"/>
              <a:buNone/>
            </a:pPr>
            <a:endParaRPr lang="en-US" sz="1800" dirty="0">
              <a:latin typeface="Arial" charset="0"/>
            </a:endParaRPr>
          </a:p>
          <a:p>
            <a:pPr eaLnBrk="1" hangingPunct="1">
              <a:buFont typeface="Wingdings 2" panose="05020102010507070707" pitchFamily="18" charset="2"/>
              <a:buChar char="¢"/>
            </a:pPr>
            <a:r>
              <a:rPr lang="en-US" sz="1800" dirty="0">
                <a:latin typeface="Arial" charset="0"/>
              </a:rPr>
              <a:t> Once the linear model is estimated, it needs to be assessed.</a:t>
            </a:r>
          </a:p>
          <a:p>
            <a:pPr eaLnBrk="1" hangingPunct="1">
              <a:buFont typeface="Wingdings" pitchFamily="2" charset="2"/>
              <a:buNone/>
            </a:pPr>
            <a:endParaRPr lang="en-US" sz="2000" b="1" dirty="0">
              <a:solidFill>
                <a:srgbClr val="009900"/>
              </a:solidFill>
              <a:latin typeface="Arial" charset="0"/>
            </a:endParaRPr>
          </a:p>
          <a:p>
            <a:pPr lvl="1">
              <a:buFont typeface="Wingdings" pitchFamily="2" charset="2"/>
              <a:buNone/>
            </a:pPr>
            <a:r>
              <a:rPr lang="en-US" sz="1400" dirty="0">
                <a:latin typeface="Arial" charset="0"/>
              </a:rPr>
              <a:t>Q: Do I have a good linear model? </a:t>
            </a:r>
          </a:p>
          <a:p>
            <a:pPr lvl="1">
              <a:buFont typeface="Wingdings" pitchFamily="2" charset="2"/>
              <a:buNone/>
            </a:pPr>
            <a:r>
              <a:rPr lang="en-US" sz="1400" dirty="0">
                <a:latin typeface="Arial" charset="0"/>
              </a:rPr>
              <a:t>Q: Is variable X a good predictor of Y?</a:t>
            </a:r>
          </a:p>
          <a:p>
            <a:pPr lvl="1">
              <a:buFont typeface="Wingdings" pitchFamily="2" charset="2"/>
              <a:buNone/>
            </a:pPr>
            <a:r>
              <a:rPr lang="en-US" sz="1400" dirty="0">
                <a:latin typeface="Arial" charset="0"/>
              </a:rPr>
              <a:t>Q: How much of my Y is explained by my X? </a:t>
            </a:r>
          </a:p>
          <a:p>
            <a:pPr eaLnBrk="1" hangingPunct="1">
              <a:buFont typeface="Wingdings" pitchFamily="2" charset="2"/>
              <a:buNone/>
            </a:pPr>
            <a:endParaRPr lang="en-US" sz="2000" dirty="0">
              <a:latin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z="2000" dirty="0">
              <a:latin typeface="Arial" charset="0"/>
            </a:endParaRPr>
          </a:p>
          <a:p>
            <a:pPr eaLnBrk="1" hangingPunct="1">
              <a:buFont typeface="Wingdings 2" panose="05020102010507070707" pitchFamily="18" charset="2"/>
              <a:buChar char="¢"/>
            </a:pPr>
            <a:r>
              <a:rPr lang="en-US" sz="1800" dirty="0">
                <a:latin typeface="Arial" charset="0"/>
              </a:rPr>
              <a:t>  All these questions are answered by </a:t>
            </a:r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R</a:t>
            </a:r>
            <a:r>
              <a:rPr lang="en-US" sz="1800" b="1" baseline="30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800" dirty="0">
                <a:latin typeface="Arial" charset="0"/>
              </a:rPr>
              <a:t> = the </a:t>
            </a:r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coefficient of determination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Lecture 05 - Part 1</a:t>
            </a:r>
            <a:endParaRPr lang="en-US" dirty="0"/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2DCC5D4-6438-4131-A1D4-A1825AA4785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1. Simple linear regression</a:t>
            </a:r>
            <a:endParaRPr lang="en-US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Lecture 05 - Part 1</a:t>
            </a:r>
            <a:endParaRPr lang="en-US" dirty="0"/>
          </a:p>
        </p:txBody>
      </p:sp>
      <p:sp>
        <p:nvSpPr>
          <p:cNvPr id="8197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F95C9C1-1529-4660-872E-468FA1A22CF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211" name="Text Box 82"/>
          <p:cNvSpPr txBox="1">
            <a:spLocks noChangeArrowheads="1"/>
          </p:cNvSpPr>
          <p:nvPr/>
        </p:nvSpPr>
        <p:spPr bwMode="auto">
          <a:xfrm>
            <a:off x="685800" y="1525779"/>
            <a:ext cx="8153400" cy="464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9900"/>
                </a:solidFill>
                <a:latin typeface="+mn-lt"/>
              </a:rPr>
              <a:t>Regression analysis </a:t>
            </a:r>
            <a:r>
              <a:rPr lang="en-US" sz="2000" dirty="0">
                <a:latin typeface="+mn-lt"/>
              </a:rPr>
              <a:t>is one of the most powerful tools for a business analyst!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+mn-lt"/>
              </a:rPr>
              <a:t>Examples of applications:</a:t>
            </a:r>
          </a:p>
          <a:p>
            <a:pPr>
              <a:spcBef>
                <a:spcPct val="50000"/>
              </a:spcBef>
            </a:pPr>
            <a:endParaRPr lang="en-US" sz="2000" dirty="0">
              <a:latin typeface="+mn-lt"/>
            </a:endParaRPr>
          </a:p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Wingdings 3" panose="05040102010807070707" pitchFamily="18" charset="2"/>
              <a:buChar char=""/>
            </a:pPr>
            <a:r>
              <a:rPr lang="en-US" dirty="0">
                <a:latin typeface="+mn-lt"/>
              </a:rPr>
              <a:t>How do </a:t>
            </a:r>
            <a:r>
              <a:rPr lang="en-US" b="1" dirty="0">
                <a:latin typeface="+mn-lt"/>
              </a:rPr>
              <a:t>salaries</a:t>
            </a:r>
            <a:r>
              <a:rPr lang="en-US" dirty="0">
                <a:latin typeface="+mn-lt"/>
              </a:rPr>
              <a:t> of employees depend on years of experience, years of education, and gender?</a:t>
            </a:r>
          </a:p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Wingdings 3" panose="05040102010807070707" pitchFamily="18" charset="2"/>
              <a:buChar char=""/>
            </a:pPr>
            <a:r>
              <a:rPr lang="en-US" dirty="0">
                <a:latin typeface="+mn-lt"/>
              </a:rPr>
              <a:t>How does the </a:t>
            </a:r>
            <a:r>
              <a:rPr lang="en-US" b="1" dirty="0">
                <a:latin typeface="+mn-lt"/>
              </a:rPr>
              <a:t>current price of a stock </a:t>
            </a:r>
            <a:r>
              <a:rPr lang="en-US" dirty="0">
                <a:latin typeface="+mn-lt"/>
              </a:rPr>
              <a:t>depend on its own past values, as well as the current and past values of a market index?</a:t>
            </a:r>
          </a:p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Wingdings 3" panose="05040102010807070707" pitchFamily="18" charset="2"/>
              <a:buChar char=""/>
            </a:pPr>
            <a:r>
              <a:rPr lang="en-US" dirty="0">
                <a:latin typeface="+mn-lt"/>
              </a:rPr>
              <a:t>How does the </a:t>
            </a:r>
            <a:r>
              <a:rPr lang="en-US" b="1" dirty="0">
                <a:latin typeface="+mn-lt"/>
              </a:rPr>
              <a:t>selling price of a house </a:t>
            </a:r>
            <a:r>
              <a:rPr lang="en-US" dirty="0">
                <a:latin typeface="+mn-lt"/>
              </a:rPr>
              <a:t>depend on such factors as the appraised value, square footage, number of bedrooms in the house, number of baths, and geographical location?</a:t>
            </a:r>
          </a:p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Wingdings 3" panose="05040102010807070707" pitchFamily="18" charset="2"/>
              <a:buChar char=""/>
            </a:pPr>
            <a:r>
              <a:rPr lang="en-US" dirty="0">
                <a:latin typeface="+mn-lt"/>
              </a:rPr>
              <a:t>How does the </a:t>
            </a:r>
            <a:r>
              <a:rPr lang="en-US" b="1" dirty="0">
                <a:latin typeface="+mn-lt"/>
              </a:rPr>
              <a:t>probability of bankruptcy </a:t>
            </a:r>
            <a:r>
              <a:rPr lang="en-US" dirty="0">
                <a:latin typeface="+mn-lt"/>
              </a:rPr>
              <a:t>depend on a firm’s profitability, distance-to-default, firm size, executive compensation’s stock price sensitivity, and governance such as the proportion of independent directors on the board?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Regression analysis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3342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800" dirty="0"/>
              <a:t>The coefficient of determination R</a:t>
            </a:r>
            <a:r>
              <a:rPr lang="en-US" sz="1800" baseline="30000" dirty="0"/>
              <a:t>2</a:t>
            </a:r>
            <a:r>
              <a:rPr lang="en-US" sz="1800" dirty="0"/>
              <a:t> is the squared correlation coefficient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*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  <a:p>
            <a:pPr algn="ctr" eaLnBrk="1" hangingPunct="1">
              <a:buFont typeface="Wingdings" pitchFamily="2" charset="2"/>
              <a:buNone/>
            </a:pPr>
            <a:r>
              <a:rPr lang="en-US" sz="3400" b="1" dirty="0">
                <a:solidFill>
                  <a:srgbClr val="FF0000"/>
                </a:solidFill>
              </a:rPr>
              <a:t>R</a:t>
            </a:r>
            <a:r>
              <a:rPr lang="en-US" sz="3400" b="1" baseline="30000" dirty="0">
                <a:solidFill>
                  <a:srgbClr val="FF0000"/>
                </a:solidFill>
              </a:rPr>
              <a:t>2</a:t>
            </a:r>
            <a:endParaRPr lang="en-US" sz="3400" b="1" dirty="0">
              <a:solidFill>
                <a:srgbClr val="FF0000"/>
              </a:solidFill>
            </a:endParaRP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E1241A2-3646-44C0-899D-1655E7D2ECE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7895" name="Text Box 4"/>
          <p:cNvSpPr txBox="1">
            <a:spLocks noChangeArrowheads="1"/>
          </p:cNvSpPr>
          <p:nvPr/>
        </p:nvSpPr>
        <p:spPr bwMode="auto">
          <a:xfrm>
            <a:off x="1016000" y="3790241"/>
            <a:ext cx="7467600" cy="2846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66"/>
                </a:solidFill>
                <a:latin typeface="+mn-lt"/>
              </a:rPr>
              <a:t>0 ≤ r</a:t>
            </a:r>
            <a:r>
              <a:rPr lang="en-US" b="1" baseline="30000" dirty="0">
                <a:solidFill>
                  <a:srgbClr val="FF0066"/>
                </a:solidFill>
                <a:latin typeface="+mn-lt"/>
              </a:rPr>
              <a:t>2 </a:t>
            </a:r>
            <a:r>
              <a:rPr lang="en-US" b="1" dirty="0">
                <a:solidFill>
                  <a:srgbClr val="FF0066"/>
                </a:solidFill>
                <a:latin typeface="+mn-lt"/>
              </a:rPr>
              <a:t>≤ +1</a:t>
            </a: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r</a:t>
            </a:r>
            <a:r>
              <a:rPr lang="en-US" baseline="30000" dirty="0">
                <a:latin typeface="+mn-lt"/>
              </a:rPr>
              <a:t>2 </a:t>
            </a:r>
            <a:r>
              <a:rPr lang="en-US" dirty="0">
                <a:latin typeface="+mn-lt"/>
              </a:rPr>
              <a:t>shows how much of variability in Y is explained by variability in  X (i.e., how much is explained by the linear model)</a:t>
            </a: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r</a:t>
            </a:r>
            <a:r>
              <a:rPr lang="en-US" baseline="30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 shows how good the linear model is</a:t>
            </a: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The closer to </a:t>
            </a:r>
            <a:r>
              <a:rPr lang="en-US" b="1" dirty="0">
                <a:solidFill>
                  <a:srgbClr val="00B050"/>
                </a:solidFill>
                <a:latin typeface="+mn-lt"/>
              </a:rPr>
              <a:t>+1</a:t>
            </a:r>
            <a:r>
              <a:rPr lang="en-US" dirty="0">
                <a:latin typeface="+mn-lt"/>
              </a:rPr>
              <a:t>, the better the model</a:t>
            </a: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en-US" dirty="0">
              <a:latin typeface="+mn-lt"/>
            </a:endParaRPr>
          </a:p>
          <a:p>
            <a:pPr>
              <a:spcBef>
                <a:spcPct val="50000"/>
              </a:spcBef>
            </a:pP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* Only for simple regressions (one X). For multiple regressions (many X), R</a:t>
            </a:r>
            <a:r>
              <a:rPr lang="en-US" sz="1300" baseline="300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2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is </a:t>
            </a:r>
            <a:r>
              <a:rPr lang="en-US" sz="1300" i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not</a:t>
            </a:r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equal to the squared correlation coefficients. The formula is much more complicated.</a:t>
            </a:r>
          </a:p>
        </p:txBody>
      </p:sp>
      <p:sp>
        <p:nvSpPr>
          <p:cNvPr id="37897" name="Rectangle 6"/>
          <p:cNvSpPr>
            <a:spLocks noChangeArrowheads="1"/>
          </p:cNvSpPr>
          <p:nvPr/>
        </p:nvSpPr>
        <p:spPr bwMode="auto">
          <a:xfrm>
            <a:off x="3902075" y="2458145"/>
            <a:ext cx="1295400" cy="8382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1. Simple linear regression</a:t>
            </a:r>
            <a:endParaRPr lang="en-US" sz="24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867B908-9084-4968-9CF9-CE7AFED6C55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3798" name="Text Box 4"/>
          <p:cNvSpPr txBox="1">
            <a:spLocks noChangeArrowheads="1"/>
          </p:cNvSpPr>
          <p:nvPr/>
        </p:nvSpPr>
        <p:spPr bwMode="auto">
          <a:xfrm>
            <a:off x="320675" y="1388170"/>
            <a:ext cx="845820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hlink"/>
                </a:solidFill>
                <a:latin typeface="Arial" charset="0"/>
              </a:rPr>
              <a:t>                 Advertising expenditures and sales 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sz="2000" dirty="0">
                <a:latin typeface="Arial" charset="0"/>
              </a:rPr>
              <a:t>Regression equation:                                         </a:t>
            </a:r>
            <a:r>
              <a:rPr lang="en-US" sz="2000" b="1" dirty="0">
                <a:latin typeface="Arial" charset="0"/>
              </a:rPr>
              <a:t>ŷ = 1.02 + 2.73 · x</a:t>
            </a:r>
          </a:p>
          <a:p>
            <a:pPr>
              <a:spcBef>
                <a:spcPts val="0"/>
              </a:spcBef>
            </a:pPr>
            <a:endParaRPr lang="en-US" sz="1600" dirty="0">
              <a:latin typeface="Arial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latin typeface="Arial" charset="0"/>
              </a:rPr>
              <a:t>X = advertising expenses ($’00), weekly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Arial" charset="0"/>
              </a:rPr>
              <a:t>Y = sales ($’000), weekly</a:t>
            </a:r>
          </a:p>
          <a:p>
            <a:pPr>
              <a:spcBef>
                <a:spcPct val="50000"/>
              </a:spcBef>
            </a:pPr>
            <a:endParaRPr lang="en-US" sz="2000" dirty="0">
              <a:latin typeface="Arial" charset="0"/>
            </a:endParaRPr>
          </a:p>
          <a:p>
            <a:pPr>
              <a:spcBef>
                <a:spcPct val="50000"/>
              </a:spcBef>
            </a:pPr>
            <a:endParaRPr lang="en-US" sz="2000" dirty="0">
              <a:latin typeface="Arial" charset="0"/>
            </a:endParaRPr>
          </a:p>
          <a:p>
            <a:pPr>
              <a:spcBef>
                <a:spcPct val="50000"/>
              </a:spcBef>
            </a:pPr>
            <a:endParaRPr lang="en-US" sz="2000" dirty="0">
              <a:latin typeface="Arial" charset="0"/>
            </a:endParaRPr>
          </a:p>
          <a:p>
            <a:pPr>
              <a:spcBef>
                <a:spcPct val="50000"/>
              </a:spcBef>
            </a:pPr>
            <a:endParaRPr lang="en-US" sz="2000" dirty="0">
              <a:latin typeface="Arial" charset="0"/>
            </a:endParaRPr>
          </a:p>
          <a:p>
            <a:pPr>
              <a:spcBef>
                <a:spcPct val="50000"/>
              </a:spcBef>
            </a:pPr>
            <a:endParaRPr lang="en-US" sz="20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i="1" dirty="0">
                <a:latin typeface="+mn-lt"/>
              </a:rPr>
              <a:t>	</a:t>
            </a:r>
          </a:p>
          <a:p>
            <a:pPr>
              <a:spcBef>
                <a:spcPts val="600"/>
              </a:spcBef>
            </a:pPr>
            <a:r>
              <a:rPr lang="en-US" b="1" i="1" dirty="0">
                <a:latin typeface="+mn-lt"/>
              </a:rPr>
              <a:t>	</a:t>
            </a:r>
            <a:endParaRPr lang="en-US" dirty="0">
              <a:latin typeface="+mn-lt"/>
            </a:endParaRPr>
          </a:p>
        </p:txBody>
      </p:sp>
      <p:sp>
        <p:nvSpPr>
          <p:cNvPr id="33799" name="Rectangle 5"/>
          <p:cNvSpPr>
            <a:spLocks noChangeArrowheads="1"/>
          </p:cNvSpPr>
          <p:nvPr/>
        </p:nvSpPr>
        <p:spPr bwMode="auto">
          <a:xfrm>
            <a:off x="5410200" y="1908400"/>
            <a:ext cx="2590800" cy="457200"/>
          </a:xfrm>
          <a:prstGeom prst="rect">
            <a:avLst/>
          </a:prstGeom>
          <a:solidFill>
            <a:srgbClr val="FFC000">
              <a:alpha val="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1. Simple linear regression</a:t>
            </a:r>
            <a:endParaRPr lang="en-US" sz="2400" b="1" dirty="0"/>
          </a:p>
        </p:txBody>
      </p:sp>
      <p:sp>
        <p:nvSpPr>
          <p:cNvPr id="13" name="TextBox 2"/>
          <p:cNvSpPr txBox="1">
            <a:spLocks noChangeArrowheads="1"/>
          </p:cNvSpPr>
          <p:nvPr/>
        </p:nvSpPr>
        <p:spPr bwMode="auto">
          <a:xfrm>
            <a:off x="333958" y="1400352"/>
            <a:ext cx="1143000" cy="3698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505200"/>
            <a:ext cx="5545261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Oval 1"/>
          <p:cNvSpPr/>
          <p:nvPr/>
        </p:nvSpPr>
        <p:spPr>
          <a:xfrm>
            <a:off x="5410200" y="3352800"/>
            <a:ext cx="914400" cy="8382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363395"/>
              </p:ext>
            </p:extLst>
          </p:nvPr>
        </p:nvGraphicFramePr>
        <p:xfrm>
          <a:off x="5695218" y="2832570"/>
          <a:ext cx="2494220" cy="567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3" name="Equation" r:id="rId4" imgW="2120760" imgH="482400" progId="Equation.3">
                  <p:embed/>
                </p:oleObj>
              </mc:Choice>
              <mc:Fallback>
                <p:oleObj name="Equation" r:id="rId4" imgW="212076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95218" y="2832570"/>
                        <a:ext cx="2494220" cy="5675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339" y="3691006"/>
            <a:ext cx="3190645" cy="191438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4300" y="6000253"/>
            <a:ext cx="889635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66FF33"/>
                </a:solidFill>
              </a:rPr>
              <a:t>Interpretation</a:t>
            </a:r>
            <a:r>
              <a:rPr lang="en-US" sz="1400" dirty="0">
                <a:solidFill>
                  <a:srgbClr val="66FF33"/>
                </a:solidFill>
              </a:rPr>
              <a:t>: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b="1" dirty="0">
                <a:solidFill>
                  <a:srgbClr val="FF0000"/>
                </a:solidFill>
              </a:rPr>
              <a:t>96.2%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1"/>
                </a:solidFill>
              </a:rPr>
              <a:t>of variability in sales is explained by variability in advertising expenses. </a:t>
            </a:r>
          </a:p>
        </p:txBody>
      </p:sp>
    </p:spTree>
    <p:extLst>
      <p:ext uri="{BB962C8B-B14F-4D97-AF65-F5344CB8AC3E}">
        <p14:creationId xmlns:p14="http://schemas.microsoft.com/office/powerpoint/2010/main" val="2295148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Lecture 05 - Part 1</a:t>
            </a:r>
            <a:endParaRPr lang="en-US" dirty="0"/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867B908-9084-4968-9CF9-CE7AFED6C55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3798" name="Text Box 4"/>
          <p:cNvSpPr txBox="1">
            <a:spLocks noChangeArrowheads="1"/>
          </p:cNvSpPr>
          <p:nvPr/>
        </p:nvSpPr>
        <p:spPr bwMode="auto">
          <a:xfrm>
            <a:off x="320675" y="1388170"/>
            <a:ext cx="845820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hlink"/>
                </a:solidFill>
                <a:latin typeface="Arial" charset="0"/>
              </a:rPr>
              <a:t>                 Advertising expenditures and sales: 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sz="2000" dirty="0">
                <a:latin typeface="Arial" charset="0"/>
              </a:rPr>
              <a:t>Regression equation:                                         </a:t>
            </a:r>
            <a:r>
              <a:rPr lang="en-US" sz="2000" b="1" dirty="0">
                <a:latin typeface="Arial" charset="0"/>
              </a:rPr>
              <a:t>ŷ = 1.02 + 2.73 · x</a:t>
            </a:r>
          </a:p>
          <a:p>
            <a:pPr>
              <a:spcBef>
                <a:spcPts val="0"/>
              </a:spcBef>
            </a:pPr>
            <a:endParaRPr lang="en-US" sz="1600" dirty="0">
              <a:latin typeface="Arial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latin typeface="Arial" charset="0"/>
              </a:rPr>
              <a:t>X = advertising expenses ($’00), weekly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Arial" charset="0"/>
              </a:rPr>
              <a:t>Y = sales ($’000), weekly</a:t>
            </a:r>
          </a:p>
          <a:p>
            <a:pPr>
              <a:spcBef>
                <a:spcPct val="50000"/>
              </a:spcBef>
            </a:pPr>
            <a:endParaRPr lang="en-US" sz="2000" dirty="0">
              <a:latin typeface="Arial" charset="0"/>
            </a:endParaRPr>
          </a:p>
          <a:p>
            <a:pPr>
              <a:spcBef>
                <a:spcPct val="50000"/>
              </a:spcBef>
            </a:pPr>
            <a:endParaRPr lang="en-US" sz="2000" dirty="0">
              <a:latin typeface="Arial" charset="0"/>
            </a:endParaRPr>
          </a:p>
          <a:p>
            <a:pPr>
              <a:spcBef>
                <a:spcPct val="50000"/>
              </a:spcBef>
            </a:pPr>
            <a:endParaRPr lang="en-US" sz="2000" dirty="0">
              <a:latin typeface="Arial" charset="0"/>
            </a:endParaRPr>
          </a:p>
          <a:p>
            <a:pPr>
              <a:spcBef>
                <a:spcPct val="50000"/>
              </a:spcBef>
            </a:pPr>
            <a:endParaRPr lang="en-US" sz="2000" dirty="0">
              <a:latin typeface="Arial" charset="0"/>
            </a:endParaRPr>
          </a:p>
          <a:p>
            <a:pPr>
              <a:spcBef>
                <a:spcPct val="50000"/>
              </a:spcBef>
            </a:pPr>
            <a:endParaRPr lang="en-US" sz="20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i="1" dirty="0">
                <a:latin typeface="+mn-lt"/>
              </a:rPr>
              <a:t>	</a:t>
            </a:r>
          </a:p>
          <a:p>
            <a:pPr>
              <a:spcBef>
                <a:spcPts val="600"/>
              </a:spcBef>
            </a:pPr>
            <a:r>
              <a:rPr lang="en-US" b="1" i="1" dirty="0">
                <a:latin typeface="+mn-lt"/>
              </a:rPr>
              <a:t>	</a:t>
            </a:r>
            <a:endParaRPr lang="en-US" dirty="0">
              <a:latin typeface="+mn-lt"/>
            </a:endParaRPr>
          </a:p>
        </p:txBody>
      </p:sp>
      <p:sp>
        <p:nvSpPr>
          <p:cNvPr id="33799" name="Rectangle 5"/>
          <p:cNvSpPr>
            <a:spLocks noChangeArrowheads="1"/>
          </p:cNvSpPr>
          <p:nvPr/>
        </p:nvSpPr>
        <p:spPr bwMode="auto">
          <a:xfrm>
            <a:off x="5351462" y="1881659"/>
            <a:ext cx="2590800" cy="457200"/>
          </a:xfrm>
          <a:prstGeom prst="rect">
            <a:avLst/>
          </a:prstGeom>
          <a:solidFill>
            <a:srgbClr val="FFC000">
              <a:alpha val="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1. Simple linear regression</a:t>
            </a:r>
            <a:endParaRPr lang="en-US" sz="2400" b="1" dirty="0"/>
          </a:p>
        </p:txBody>
      </p:sp>
      <p:sp>
        <p:nvSpPr>
          <p:cNvPr id="13" name="TextBox 2"/>
          <p:cNvSpPr txBox="1">
            <a:spLocks noChangeArrowheads="1"/>
          </p:cNvSpPr>
          <p:nvPr/>
        </p:nvSpPr>
        <p:spPr bwMode="auto">
          <a:xfrm>
            <a:off x="333958" y="1400352"/>
            <a:ext cx="1143000" cy="3698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505200"/>
            <a:ext cx="5545261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Oval 1"/>
          <p:cNvSpPr/>
          <p:nvPr/>
        </p:nvSpPr>
        <p:spPr>
          <a:xfrm>
            <a:off x="6781800" y="3397243"/>
            <a:ext cx="914400" cy="8382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043767"/>
              </p:ext>
            </p:extLst>
          </p:nvPr>
        </p:nvGraphicFramePr>
        <p:xfrm>
          <a:off x="6908800" y="2822882"/>
          <a:ext cx="939800" cy="557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1" name="Equation" r:id="rId4" imgW="749160" imgH="444240" progId="Equation.3">
                  <p:embed/>
                </p:oleObj>
              </mc:Choice>
              <mc:Fallback>
                <p:oleObj name="Equation" r:id="rId4" imgW="74916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08800" y="2822882"/>
                        <a:ext cx="939800" cy="5575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942262" y="2859214"/>
            <a:ext cx="1146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n = #obs.</a:t>
            </a:r>
          </a:p>
          <a:p>
            <a:r>
              <a:rPr lang="en-US" sz="1400" dirty="0">
                <a:latin typeface="+mn-lt"/>
              </a:rPr>
              <a:t>k = #</a:t>
            </a:r>
            <a:r>
              <a:rPr lang="en-US" sz="1400" dirty="0" err="1">
                <a:latin typeface="+mn-lt"/>
              </a:rPr>
              <a:t>params</a:t>
            </a:r>
            <a:r>
              <a:rPr lang="en-US" sz="1400" dirty="0">
                <a:latin typeface="+mn-lt"/>
              </a:rPr>
              <a:t>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339" y="3691006"/>
            <a:ext cx="3190645" cy="191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48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Lecture 05 - Part 1</a:t>
            </a:r>
            <a:endParaRPr lang="en-US" dirty="0"/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867B908-9084-4968-9CF9-CE7AFED6C55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3798" name="Text Box 4"/>
          <p:cNvSpPr txBox="1">
            <a:spLocks noChangeArrowheads="1"/>
          </p:cNvSpPr>
          <p:nvPr/>
        </p:nvSpPr>
        <p:spPr bwMode="auto">
          <a:xfrm>
            <a:off x="320675" y="1388170"/>
            <a:ext cx="845820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hlink"/>
                </a:solidFill>
                <a:latin typeface="Arial" charset="0"/>
              </a:rPr>
              <a:t>                 Advertising expenditures and sales: 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sz="2000" dirty="0">
                <a:latin typeface="Arial" charset="0"/>
              </a:rPr>
              <a:t>Regression equation:                                         </a:t>
            </a:r>
            <a:r>
              <a:rPr lang="en-US" sz="2000" b="1" dirty="0">
                <a:latin typeface="Arial" charset="0"/>
              </a:rPr>
              <a:t>ŷ = 1.02 + 2.73 · x</a:t>
            </a:r>
          </a:p>
          <a:p>
            <a:pPr>
              <a:spcBef>
                <a:spcPts val="0"/>
              </a:spcBef>
            </a:pPr>
            <a:endParaRPr lang="en-US" sz="1600" dirty="0">
              <a:latin typeface="Arial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latin typeface="Arial" charset="0"/>
              </a:rPr>
              <a:t>X = advertising expenses ($’00), weekly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Arial" charset="0"/>
              </a:rPr>
              <a:t>Y = sales ($’000), weekly</a:t>
            </a:r>
          </a:p>
          <a:p>
            <a:pPr>
              <a:spcBef>
                <a:spcPct val="50000"/>
              </a:spcBef>
            </a:pPr>
            <a:endParaRPr lang="en-US" sz="2000" dirty="0">
              <a:latin typeface="Arial" charset="0"/>
            </a:endParaRPr>
          </a:p>
          <a:p>
            <a:pPr>
              <a:spcBef>
                <a:spcPct val="50000"/>
              </a:spcBef>
            </a:pPr>
            <a:endParaRPr lang="en-US" sz="2000" dirty="0">
              <a:latin typeface="Arial" charset="0"/>
            </a:endParaRPr>
          </a:p>
          <a:p>
            <a:pPr>
              <a:spcBef>
                <a:spcPct val="50000"/>
              </a:spcBef>
            </a:pPr>
            <a:endParaRPr lang="en-US" sz="2000" dirty="0">
              <a:latin typeface="Arial" charset="0"/>
            </a:endParaRPr>
          </a:p>
          <a:p>
            <a:pPr>
              <a:spcBef>
                <a:spcPct val="50000"/>
              </a:spcBef>
            </a:pPr>
            <a:endParaRPr lang="en-US" sz="2000" dirty="0">
              <a:latin typeface="Arial" charset="0"/>
            </a:endParaRPr>
          </a:p>
          <a:p>
            <a:pPr>
              <a:spcBef>
                <a:spcPct val="50000"/>
              </a:spcBef>
            </a:pPr>
            <a:endParaRPr lang="en-US" sz="20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i="1" dirty="0">
                <a:latin typeface="+mn-lt"/>
              </a:rPr>
              <a:t>	</a:t>
            </a:r>
          </a:p>
          <a:p>
            <a:pPr>
              <a:spcBef>
                <a:spcPts val="600"/>
              </a:spcBef>
            </a:pPr>
            <a:r>
              <a:rPr lang="en-US" b="1" i="1" dirty="0">
                <a:latin typeface="+mn-lt"/>
              </a:rPr>
              <a:t>	</a:t>
            </a:r>
            <a:endParaRPr lang="en-US" dirty="0">
              <a:latin typeface="+mn-lt"/>
            </a:endParaRPr>
          </a:p>
        </p:txBody>
      </p:sp>
      <p:sp>
        <p:nvSpPr>
          <p:cNvPr id="33799" name="Rectangle 5"/>
          <p:cNvSpPr>
            <a:spLocks noChangeArrowheads="1"/>
          </p:cNvSpPr>
          <p:nvPr/>
        </p:nvSpPr>
        <p:spPr bwMode="auto">
          <a:xfrm>
            <a:off x="5410200" y="1908137"/>
            <a:ext cx="2590800" cy="457200"/>
          </a:xfrm>
          <a:prstGeom prst="rect">
            <a:avLst/>
          </a:prstGeom>
          <a:solidFill>
            <a:srgbClr val="FFC000">
              <a:alpha val="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1. Simple linear regression</a:t>
            </a:r>
            <a:endParaRPr lang="en-US" sz="2400" b="1" dirty="0"/>
          </a:p>
        </p:txBody>
      </p:sp>
      <p:sp>
        <p:nvSpPr>
          <p:cNvPr id="13" name="TextBox 2"/>
          <p:cNvSpPr txBox="1">
            <a:spLocks noChangeArrowheads="1"/>
          </p:cNvSpPr>
          <p:nvPr/>
        </p:nvSpPr>
        <p:spPr bwMode="auto">
          <a:xfrm>
            <a:off x="333958" y="1400352"/>
            <a:ext cx="1143000" cy="3698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505200"/>
            <a:ext cx="5545261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Oval 1"/>
          <p:cNvSpPr/>
          <p:nvPr/>
        </p:nvSpPr>
        <p:spPr>
          <a:xfrm>
            <a:off x="6096000" y="5015795"/>
            <a:ext cx="1447800" cy="9884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19800" y="6004232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We will cover these later in the semester</a:t>
            </a:r>
          </a:p>
        </p:txBody>
      </p:sp>
      <p:sp>
        <p:nvSpPr>
          <p:cNvPr id="14" name="Oval 13"/>
          <p:cNvSpPr/>
          <p:nvPr/>
        </p:nvSpPr>
        <p:spPr>
          <a:xfrm>
            <a:off x="6840755" y="4191000"/>
            <a:ext cx="1447800" cy="7077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39" y="3691006"/>
            <a:ext cx="3190645" cy="191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5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895600"/>
            <a:ext cx="8216500" cy="3352800"/>
          </a:xfrm>
        </p:spPr>
        <p:txBody>
          <a:bodyPr>
            <a:normAutofit/>
          </a:bodyPr>
          <a:lstStyle/>
          <a:p>
            <a:pPr eaLnBrk="1" hangingPunct="1">
              <a:buClr>
                <a:srgbClr val="C00000"/>
              </a:buClr>
              <a:buFont typeface="Wingdings 2" panose="05020102010507070707" pitchFamily="18" charset="2"/>
              <a:buChar char="¢"/>
            </a:pPr>
            <a:r>
              <a:rPr lang="en-US" sz="2400" dirty="0"/>
              <a:t>  In regressions, we often need to handle </a:t>
            </a:r>
            <a:r>
              <a:rPr lang="en-US" sz="2400" b="1" dirty="0">
                <a:solidFill>
                  <a:srgbClr val="C00000"/>
                </a:solidFill>
              </a:rPr>
              <a:t>outliers</a:t>
            </a:r>
            <a:r>
              <a:rPr lang="en-US" sz="2400" dirty="0"/>
              <a:t>…</a:t>
            </a:r>
          </a:p>
          <a:p>
            <a:pPr eaLnBrk="1" hangingPunct="1">
              <a:buFont typeface="Wingdings" pitchFamily="2" charset="2"/>
              <a:buNone/>
            </a:pPr>
            <a:endParaRPr lang="en-US" sz="2000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Lecture 05 - Part 1</a:t>
            </a:r>
            <a:endParaRPr lang="en-US" dirty="0"/>
          </a:p>
        </p:txBody>
      </p:sp>
      <p:sp>
        <p:nvSpPr>
          <p:cNvPr id="3891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4F3835F-DDC7-4829-B42B-7B10020A3D7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1. Simple linear regression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47608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4575" y="1641475"/>
            <a:ext cx="7010400" cy="435106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000" dirty="0">
                <a:solidFill>
                  <a:schemeClr val="hlink"/>
                </a:solidFill>
              </a:rPr>
              <a:t>CEO compensation: </a:t>
            </a:r>
            <a:r>
              <a:rPr lang="en-US" sz="2000" dirty="0"/>
              <a:t>Years with company vs. total compensation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Lecture 05 - Part 1</a:t>
            </a:r>
            <a:endParaRPr lang="en-US" dirty="0"/>
          </a:p>
        </p:txBody>
      </p:sp>
      <p:sp>
        <p:nvSpPr>
          <p:cNvPr id="3891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4F3835F-DDC7-4829-B42B-7B10020A3D7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1. Simple linear regression</a:t>
            </a:r>
            <a:endParaRPr lang="en-US" sz="2400" b="1" dirty="0"/>
          </a:p>
        </p:txBody>
      </p:sp>
      <p:sp>
        <p:nvSpPr>
          <p:cNvPr id="6" name="Freeform 5"/>
          <p:cNvSpPr/>
          <p:nvPr/>
        </p:nvSpPr>
        <p:spPr>
          <a:xfrm>
            <a:off x="3010870" y="3076760"/>
            <a:ext cx="2390704" cy="1975449"/>
          </a:xfrm>
          <a:custGeom>
            <a:avLst/>
            <a:gdLst>
              <a:gd name="connsiteX0" fmla="*/ 1640205 w 2390704"/>
              <a:gd name="connsiteY0" fmla="*/ 94890 h 1975449"/>
              <a:gd name="connsiteX1" fmla="*/ 1597073 w 2390704"/>
              <a:gd name="connsiteY1" fmla="*/ 86264 h 1975449"/>
              <a:gd name="connsiteX2" fmla="*/ 1571194 w 2390704"/>
              <a:gd name="connsiteY2" fmla="*/ 60385 h 1975449"/>
              <a:gd name="connsiteX3" fmla="*/ 1519436 w 2390704"/>
              <a:gd name="connsiteY3" fmla="*/ 34505 h 1975449"/>
              <a:gd name="connsiteX4" fmla="*/ 1476304 w 2390704"/>
              <a:gd name="connsiteY4" fmla="*/ 17253 h 1975449"/>
              <a:gd name="connsiteX5" fmla="*/ 1424545 w 2390704"/>
              <a:gd name="connsiteY5" fmla="*/ 0 h 1975449"/>
              <a:gd name="connsiteX6" fmla="*/ 1390039 w 2390704"/>
              <a:gd name="connsiteY6" fmla="*/ 77638 h 1975449"/>
              <a:gd name="connsiteX7" fmla="*/ 1381413 w 2390704"/>
              <a:gd name="connsiteY7" fmla="*/ 103517 h 1975449"/>
              <a:gd name="connsiteX8" fmla="*/ 1372787 w 2390704"/>
              <a:gd name="connsiteY8" fmla="*/ 129396 h 1975449"/>
              <a:gd name="connsiteX9" fmla="*/ 1346907 w 2390704"/>
              <a:gd name="connsiteY9" fmla="*/ 181155 h 1975449"/>
              <a:gd name="connsiteX10" fmla="*/ 1321028 w 2390704"/>
              <a:gd name="connsiteY10" fmla="*/ 232913 h 1975449"/>
              <a:gd name="connsiteX11" fmla="*/ 1277896 w 2390704"/>
              <a:gd name="connsiteY11" fmla="*/ 319177 h 1975449"/>
              <a:gd name="connsiteX12" fmla="*/ 1260643 w 2390704"/>
              <a:gd name="connsiteY12" fmla="*/ 345056 h 1975449"/>
              <a:gd name="connsiteX13" fmla="*/ 1234764 w 2390704"/>
              <a:gd name="connsiteY13" fmla="*/ 396815 h 1975449"/>
              <a:gd name="connsiteX14" fmla="*/ 1208885 w 2390704"/>
              <a:gd name="connsiteY14" fmla="*/ 422694 h 1975449"/>
              <a:gd name="connsiteX15" fmla="*/ 1191632 w 2390704"/>
              <a:gd name="connsiteY15" fmla="*/ 457200 h 1975449"/>
              <a:gd name="connsiteX16" fmla="*/ 1157126 w 2390704"/>
              <a:gd name="connsiteY16" fmla="*/ 508958 h 1975449"/>
              <a:gd name="connsiteX17" fmla="*/ 1122621 w 2390704"/>
              <a:gd name="connsiteY17" fmla="*/ 560717 h 1975449"/>
              <a:gd name="connsiteX18" fmla="*/ 1105368 w 2390704"/>
              <a:gd name="connsiteY18" fmla="*/ 586596 h 1975449"/>
              <a:gd name="connsiteX19" fmla="*/ 1096741 w 2390704"/>
              <a:gd name="connsiteY19" fmla="*/ 621102 h 1975449"/>
              <a:gd name="connsiteX20" fmla="*/ 1010477 w 2390704"/>
              <a:gd name="connsiteY20" fmla="*/ 724619 h 1975449"/>
              <a:gd name="connsiteX21" fmla="*/ 932839 w 2390704"/>
              <a:gd name="connsiteY21" fmla="*/ 802256 h 1975449"/>
              <a:gd name="connsiteX22" fmla="*/ 855202 w 2390704"/>
              <a:gd name="connsiteY22" fmla="*/ 879894 h 1975449"/>
              <a:gd name="connsiteX23" fmla="*/ 829322 w 2390704"/>
              <a:gd name="connsiteY23" fmla="*/ 905773 h 1975449"/>
              <a:gd name="connsiteX24" fmla="*/ 803443 w 2390704"/>
              <a:gd name="connsiteY24" fmla="*/ 931653 h 1975449"/>
              <a:gd name="connsiteX25" fmla="*/ 777564 w 2390704"/>
              <a:gd name="connsiteY25" fmla="*/ 948905 h 1975449"/>
              <a:gd name="connsiteX26" fmla="*/ 725805 w 2390704"/>
              <a:gd name="connsiteY26" fmla="*/ 1000664 h 1975449"/>
              <a:gd name="connsiteX27" fmla="*/ 708553 w 2390704"/>
              <a:gd name="connsiteY27" fmla="*/ 1026543 h 1975449"/>
              <a:gd name="connsiteX28" fmla="*/ 622288 w 2390704"/>
              <a:gd name="connsiteY28" fmla="*/ 1078302 h 1975449"/>
              <a:gd name="connsiteX29" fmla="*/ 570530 w 2390704"/>
              <a:gd name="connsiteY29" fmla="*/ 1112807 h 1975449"/>
              <a:gd name="connsiteX30" fmla="*/ 536024 w 2390704"/>
              <a:gd name="connsiteY30" fmla="*/ 1130060 h 1975449"/>
              <a:gd name="connsiteX31" fmla="*/ 441134 w 2390704"/>
              <a:gd name="connsiteY31" fmla="*/ 1190445 h 1975449"/>
              <a:gd name="connsiteX32" fmla="*/ 328990 w 2390704"/>
              <a:gd name="connsiteY32" fmla="*/ 1242204 h 1975449"/>
              <a:gd name="connsiteX33" fmla="*/ 268605 w 2390704"/>
              <a:gd name="connsiteY33" fmla="*/ 1311215 h 1975449"/>
              <a:gd name="connsiteX34" fmla="*/ 242726 w 2390704"/>
              <a:gd name="connsiteY34" fmla="*/ 1328468 h 1975449"/>
              <a:gd name="connsiteX35" fmla="*/ 182341 w 2390704"/>
              <a:gd name="connsiteY35" fmla="*/ 1406105 h 1975449"/>
              <a:gd name="connsiteX36" fmla="*/ 165088 w 2390704"/>
              <a:gd name="connsiteY36" fmla="*/ 1431985 h 1975449"/>
              <a:gd name="connsiteX37" fmla="*/ 139209 w 2390704"/>
              <a:gd name="connsiteY37" fmla="*/ 1457864 h 1975449"/>
              <a:gd name="connsiteX38" fmla="*/ 121956 w 2390704"/>
              <a:gd name="connsiteY38" fmla="*/ 1492370 h 1975449"/>
              <a:gd name="connsiteX39" fmla="*/ 96077 w 2390704"/>
              <a:gd name="connsiteY39" fmla="*/ 1518249 h 1975449"/>
              <a:gd name="connsiteX40" fmla="*/ 78824 w 2390704"/>
              <a:gd name="connsiteY40" fmla="*/ 1544128 h 1975449"/>
              <a:gd name="connsiteX41" fmla="*/ 52945 w 2390704"/>
              <a:gd name="connsiteY41" fmla="*/ 1570007 h 1975449"/>
              <a:gd name="connsiteX42" fmla="*/ 18439 w 2390704"/>
              <a:gd name="connsiteY42" fmla="*/ 1621766 h 1975449"/>
              <a:gd name="connsiteX43" fmla="*/ 9813 w 2390704"/>
              <a:gd name="connsiteY43" fmla="*/ 1751162 h 1975449"/>
              <a:gd name="connsiteX44" fmla="*/ 18439 w 2390704"/>
              <a:gd name="connsiteY44" fmla="*/ 1777041 h 1975449"/>
              <a:gd name="connsiteX45" fmla="*/ 70198 w 2390704"/>
              <a:gd name="connsiteY45" fmla="*/ 1828800 h 1975449"/>
              <a:gd name="connsiteX46" fmla="*/ 96077 w 2390704"/>
              <a:gd name="connsiteY46" fmla="*/ 1854679 h 1975449"/>
              <a:gd name="connsiteX47" fmla="*/ 190968 w 2390704"/>
              <a:gd name="connsiteY47" fmla="*/ 1880558 h 1975449"/>
              <a:gd name="connsiteX48" fmla="*/ 475639 w 2390704"/>
              <a:gd name="connsiteY48" fmla="*/ 1863305 h 1975449"/>
              <a:gd name="connsiteX49" fmla="*/ 510145 w 2390704"/>
              <a:gd name="connsiteY49" fmla="*/ 1854679 h 1975449"/>
              <a:gd name="connsiteX50" fmla="*/ 587783 w 2390704"/>
              <a:gd name="connsiteY50" fmla="*/ 1846053 h 1975449"/>
              <a:gd name="connsiteX51" fmla="*/ 846575 w 2390704"/>
              <a:gd name="connsiteY51" fmla="*/ 1837426 h 1975449"/>
              <a:gd name="connsiteX52" fmla="*/ 898334 w 2390704"/>
              <a:gd name="connsiteY52" fmla="*/ 1820173 h 1975449"/>
              <a:gd name="connsiteX53" fmla="*/ 967345 w 2390704"/>
              <a:gd name="connsiteY53" fmla="*/ 1802921 h 1975449"/>
              <a:gd name="connsiteX54" fmla="*/ 1070862 w 2390704"/>
              <a:gd name="connsiteY54" fmla="*/ 1794294 h 1975449"/>
              <a:gd name="connsiteX55" fmla="*/ 1157126 w 2390704"/>
              <a:gd name="connsiteY55" fmla="*/ 1785668 h 1975449"/>
              <a:gd name="connsiteX56" fmla="*/ 1243390 w 2390704"/>
              <a:gd name="connsiteY56" fmla="*/ 1759788 h 1975449"/>
              <a:gd name="connsiteX57" fmla="*/ 1269270 w 2390704"/>
              <a:gd name="connsiteY57" fmla="*/ 1742536 h 1975449"/>
              <a:gd name="connsiteX58" fmla="*/ 1372787 w 2390704"/>
              <a:gd name="connsiteY58" fmla="*/ 1716656 h 1975449"/>
              <a:gd name="connsiteX59" fmla="*/ 1424545 w 2390704"/>
              <a:gd name="connsiteY59" fmla="*/ 1699404 h 1975449"/>
              <a:gd name="connsiteX60" fmla="*/ 1553941 w 2390704"/>
              <a:gd name="connsiteY60" fmla="*/ 1708030 h 1975449"/>
              <a:gd name="connsiteX61" fmla="*/ 1648832 w 2390704"/>
              <a:gd name="connsiteY61" fmla="*/ 1751162 h 1975449"/>
              <a:gd name="connsiteX62" fmla="*/ 1683338 w 2390704"/>
              <a:gd name="connsiteY62" fmla="*/ 1768415 h 1975449"/>
              <a:gd name="connsiteX63" fmla="*/ 1709217 w 2390704"/>
              <a:gd name="connsiteY63" fmla="*/ 1777041 h 1975449"/>
              <a:gd name="connsiteX64" fmla="*/ 1804107 w 2390704"/>
              <a:gd name="connsiteY64" fmla="*/ 1828800 h 1975449"/>
              <a:gd name="connsiteX65" fmla="*/ 1838613 w 2390704"/>
              <a:gd name="connsiteY65" fmla="*/ 1846053 h 1975449"/>
              <a:gd name="connsiteX66" fmla="*/ 1916251 w 2390704"/>
              <a:gd name="connsiteY66" fmla="*/ 1897811 h 1975449"/>
              <a:gd name="connsiteX67" fmla="*/ 1942130 w 2390704"/>
              <a:gd name="connsiteY67" fmla="*/ 1915064 h 1975449"/>
              <a:gd name="connsiteX68" fmla="*/ 1993888 w 2390704"/>
              <a:gd name="connsiteY68" fmla="*/ 1932317 h 1975449"/>
              <a:gd name="connsiteX69" fmla="*/ 2019768 w 2390704"/>
              <a:gd name="connsiteY69" fmla="*/ 1940943 h 1975449"/>
              <a:gd name="connsiteX70" fmla="*/ 2054273 w 2390704"/>
              <a:gd name="connsiteY70" fmla="*/ 1958196 h 1975449"/>
              <a:gd name="connsiteX71" fmla="*/ 2114658 w 2390704"/>
              <a:gd name="connsiteY71" fmla="*/ 1975449 h 1975449"/>
              <a:gd name="connsiteX72" fmla="*/ 2200922 w 2390704"/>
              <a:gd name="connsiteY72" fmla="*/ 1966822 h 1975449"/>
              <a:gd name="connsiteX73" fmla="*/ 2261307 w 2390704"/>
              <a:gd name="connsiteY73" fmla="*/ 1915064 h 1975449"/>
              <a:gd name="connsiteX74" fmla="*/ 2295813 w 2390704"/>
              <a:gd name="connsiteY74" fmla="*/ 1863305 h 1975449"/>
              <a:gd name="connsiteX75" fmla="*/ 2313066 w 2390704"/>
              <a:gd name="connsiteY75" fmla="*/ 1837426 h 1975449"/>
              <a:gd name="connsiteX76" fmla="*/ 2330319 w 2390704"/>
              <a:gd name="connsiteY76" fmla="*/ 1811547 h 1975449"/>
              <a:gd name="connsiteX77" fmla="*/ 2338945 w 2390704"/>
              <a:gd name="connsiteY77" fmla="*/ 1777041 h 1975449"/>
              <a:gd name="connsiteX78" fmla="*/ 2347572 w 2390704"/>
              <a:gd name="connsiteY78" fmla="*/ 1751162 h 1975449"/>
              <a:gd name="connsiteX79" fmla="*/ 2364824 w 2390704"/>
              <a:gd name="connsiteY79" fmla="*/ 1682151 h 1975449"/>
              <a:gd name="connsiteX80" fmla="*/ 2382077 w 2390704"/>
              <a:gd name="connsiteY80" fmla="*/ 1613139 h 1975449"/>
              <a:gd name="connsiteX81" fmla="*/ 2390704 w 2390704"/>
              <a:gd name="connsiteY81" fmla="*/ 1544128 h 1975449"/>
              <a:gd name="connsiteX82" fmla="*/ 2382077 w 2390704"/>
              <a:gd name="connsiteY82" fmla="*/ 1371600 h 1975449"/>
              <a:gd name="connsiteX83" fmla="*/ 2364824 w 2390704"/>
              <a:gd name="connsiteY83" fmla="*/ 1302588 h 1975449"/>
              <a:gd name="connsiteX84" fmla="*/ 2347572 w 2390704"/>
              <a:gd name="connsiteY84" fmla="*/ 1224951 h 1975449"/>
              <a:gd name="connsiteX85" fmla="*/ 2330319 w 2390704"/>
              <a:gd name="connsiteY85" fmla="*/ 1190445 h 1975449"/>
              <a:gd name="connsiteX86" fmla="*/ 2295813 w 2390704"/>
              <a:gd name="connsiteY86" fmla="*/ 1086928 h 1975449"/>
              <a:gd name="connsiteX87" fmla="*/ 2252681 w 2390704"/>
              <a:gd name="connsiteY87" fmla="*/ 983411 h 1975449"/>
              <a:gd name="connsiteX88" fmla="*/ 2235428 w 2390704"/>
              <a:gd name="connsiteY88" fmla="*/ 948905 h 1975449"/>
              <a:gd name="connsiteX89" fmla="*/ 2183670 w 2390704"/>
              <a:gd name="connsiteY89" fmla="*/ 879894 h 1975449"/>
              <a:gd name="connsiteX90" fmla="*/ 2140538 w 2390704"/>
              <a:gd name="connsiteY90" fmla="*/ 819509 h 1975449"/>
              <a:gd name="connsiteX91" fmla="*/ 2123285 w 2390704"/>
              <a:gd name="connsiteY91" fmla="*/ 767751 h 1975449"/>
              <a:gd name="connsiteX92" fmla="*/ 2114658 w 2390704"/>
              <a:gd name="connsiteY92" fmla="*/ 741872 h 1975449"/>
              <a:gd name="connsiteX93" fmla="*/ 2062900 w 2390704"/>
              <a:gd name="connsiteY93" fmla="*/ 586596 h 1975449"/>
              <a:gd name="connsiteX94" fmla="*/ 2037021 w 2390704"/>
              <a:gd name="connsiteY94" fmla="*/ 534838 h 1975449"/>
              <a:gd name="connsiteX95" fmla="*/ 2019768 w 2390704"/>
              <a:gd name="connsiteY95" fmla="*/ 483079 h 1975449"/>
              <a:gd name="connsiteX96" fmla="*/ 2011141 w 2390704"/>
              <a:gd name="connsiteY96" fmla="*/ 457200 h 1975449"/>
              <a:gd name="connsiteX97" fmla="*/ 1959383 w 2390704"/>
              <a:gd name="connsiteY97" fmla="*/ 319177 h 1975449"/>
              <a:gd name="connsiteX98" fmla="*/ 1942130 w 2390704"/>
              <a:gd name="connsiteY98" fmla="*/ 284672 h 1975449"/>
              <a:gd name="connsiteX99" fmla="*/ 1864492 w 2390704"/>
              <a:gd name="connsiteY99" fmla="*/ 207034 h 1975449"/>
              <a:gd name="connsiteX100" fmla="*/ 1812734 w 2390704"/>
              <a:gd name="connsiteY100" fmla="*/ 155275 h 1975449"/>
              <a:gd name="connsiteX101" fmla="*/ 1786855 w 2390704"/>
              <a:gd name="connsiteY101" fmla="*/ 129396 h 1975449"/>
              <a:gd name="connsiteX102" fmla="*/ 1700590 w 2390704"/>
              <a:gd name="connsiteY102" fmla="*/ 77638 h 1975449"/>
              <a:gd name="connsiteX103" fmla="*/ 1648832 w 2390704"/>
              <a:gd name="connsiteY103" fmla="*/ 51758 h 1975449"/>
              <a:gd name="connsiteX104" fmla="*/ 1571194 w 2390704"/>
              <a:gd name="connsiteY104" fmla="*/ 69011 h 1975449"/>
              <a:gd name="connsiteX105" fmla="*/ 1571194 w 2390704"/>
              <a:gd name="connsiteY105" fmla="*/ 77638 h 1975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2390704" h="1975449">
                <a:moveTo>
                  <a:pt x="1640205" y="94890"/>
                </a:moveTo>
                <a:cubicBezTo>
                  <a:pt x="1625828" y="92015"/>
                  <a:pt x="1610187" y="92821"/>
                  <a:pt x="1597073" y="86264"/>
                </a:cubicBezTo>
                <a:cubicBezTo>
                  <a:pt x="1586161" y="80808"/>
                  <a:pt x="1580566" y="68195"/>
                  <a:pt x="1571194" y="60385"/>
                </a:cubicBezTo>
                <a:cubicBezTo>
                  <a:pt x="1546211" y="39566"/>
                  <a:pt x="1547729" y="45115"/>
                  <a:pt x="1519436" y="34505"/>
                </a:cubicBezTo>
                <a:cubicBezTo>
                  <a:pt x="1504937" y="29068"/>
                  <a:pt x="1490857" y="22545"/>
                  <a:pt x="1476304" y="17253"/>
                </a:cubicBezTo>
                <a:cubicBezTo>
                  <a:pt x="1459213" y="11038"/>
                  <a:pt x="1424545" y="0"/>
                  <a:pt x="1424545" y="0"/>
                </a:cubicBezTo>
                <a:cubicBezTo>
                  <a:pt x="1397204" y="41010"/>
                  <a:pt x="1410570" y="16044"/>
                  <a:pt x="1390039" y="77638"/>
                </a:cubicBezTo>
                <a:lnTo>
                  <a:pt x="1381413" y="103517"/>
                </a:lnTo>
                <a:cubicBezTo>
                  <a:pt x="1378538" y="112143"/>
                  <a:pt x="1377831" y="121830"/>
                  <a:pt x="1372787" y="129396"/>
                </a:cubicBezTo>
                <a:cubicBezTo>
                  <a:pt x="1323350" y="203551"/>
                  <a:pt x="1382617" y="109734"/>
                  <a:pt x="1346907" y="181155"/>
                </a:cubicBezTo>
                <a:cubicBezTo>
                  <a:pt x="1321706" y="231558"/>
                  <a:pt x="1335482" y="182325"/>
                  <a:pt x="1321028" y="232913"/>
                </a:cubicBezTo>
                <a:cubicBezTo>
                  <a:pt x="1303958" y="292658"/>
                  <a:pt x="1324952" y="248594"/>
                  <a:pt x="1277896" y="319177"/>
                </a:cubicBezTo>
                <a:lnTo>
                  <a:pt x="1260643" y="345056"/>
                </a:lnTo>
                <a:cubicBezTo>
                  <a:pt x="1251997" y="370995"/>
                  <a:pt x="1253346" y="374517"/>
                  <a:pt x="1234764" y="396815"/>
                </a:cubicBezTo>
                <a:cubicBezTo>
                  <a:pt x="1226954" y="406187"/>
                  <a:pt x="1215976" y="412767"/>
                  <a:pt x="1208885" y="422694"/>
                </a:cubicBezTo>
                <a:cubicBezTo>
                  <a:pt x="1201411" y="433158"/>
                  <a:pt x="1198248" y="446173"/>
                  <a:pt x="1191632" y="457200"/>
                </a:cubicBezTo>
                <a:cubicBezTo>
                  <a:pt x="1180964" y="474980"/>
                  <a:pt x="1168628" y="491705"/>
                  <a:pt x="1157126" y="508958"/>
                </a:cubicBezTo>
                <a:lnTo>
                  <a:pt x="1122621" y="560717"/>
                </a:lnTo>
                <a:lnTo>
                  <a:pt x="1105368" y="586596"/>
                </a:lnTo>
                <a:cubicBezTo>
                  <a:pt x="1102492" y="598098"/>
                  <a:pt x="1102043" y="610498"/>
                  <a:pt x="1096741" y="621102"/>
                </a:cubicBezTo>
                <a:cubicBezTo>
                  <a:pt x="1072721" y="669143"/>
                  <a:pt x="1048634" y="686462"/>
                  <a:pt x="1010477" y="724619"/>
                </a:cubicBezTo>
                <a:lnTo>
                  <a:pt x="932839" y="802256"/>
                </a:lnTo>
                <a:lnTo>
                  <a:pt x="855202" y="879894"/>
                </a:lnTo>
                <a:lnTo>
                  <a:pt x="829322" y="905773"/>
                </a:lnTo>
                <a:cubicBezTo>
                  <a:pt x="820695" y="914400"/>
                  <a:pt x="813594" y="924886"/>
                  <a:pt x="803443" y="931653"/>
                </a:cubicBezTo>
                <a:cubicBezTo>
                  <a:pt x="794817" y="937404"/>
                  <a:pt x="785313" y="942017"/>
                  <a:pt x="777564" y="948905"/>
                </a:cubicBezTo>
                <a:cubicBezTo>
                  <a:pt x="759328" y="965115"/>
                  <a:pt x="739339" y="980362"/>
                  <a:pt x="725805" y="1000664"/>
                </a:cubicBezTo>
                <a:cubicBezTo>
                  <a:pt x="720054" y="1009290"/>
                  <a:pt x="716355" y="1019716"/>
                  <a:pt x="708553" y="1026543"/>
                </a:cubicBezTo>
                <a:cubicBezTo>
                  <a:pt x="662306" y="1067009"/>
                  <a:pt x="665286" y="1052503"/>
                  <a:pt x="622288" y="1078302"/>
                </a:cubicBezTo>
                <a:cubicBezTo>
                  <a:pt x="604508" y="1088970"/>
                  <a:pt x="589076" y="1103534"/>
                  <a:pt x="570530" y="1112807"/>
                </a:cubicBezTo>
                <a:cubicBezTo>
                  <a:pt x="559028" y="1118558"/>
                  <a:pt x="547051" y="1123444"/>
                  <a:pt x="536024" y="1130060"/>
                </a:cubicBezTo>
                <a:cubicBezTo>
                  <a:pt x="512783" y="1144005"/>
                  <a:pt x="467707" y="1178044"/>
                  <a:pt x="441134" y="1190445"/>
                </a:cubicBezTo>
                <a:cubicBezTo>
                  <a:pt x="313279" y="1250111"/>
                  <a:pt x="391339" y="1200639"/>
                  <a:pt x="328990" y="1242204"/>
                </a:cubicBezTo>
                <a:cubicBezTo>
                  <a:pt x="305196" y="1273929"/>
                  <a:pt x="299876" y="1284411"/>
                  <a:pt x="268605" y="1311215"/>
                </a:cubicBezTo>
                <a:cubicBezTo>
                  <a:pt x="260733" y="1317962"/>
                  <a:pt x="251352" y="1322717"/>
                  <a:pt x="242726" y="1328468"/>
                </a:cubicBezTo>
                <a:cubicBezTo>
                  <a:pt x="155515" y="1459286"/>
                  <a:pt x="249912" y="1325021"/>
                  <a:pt x="182341" y="1406105"/>
                </a:cubicBezTo>
                <a:cubicBezTo>
                  <a:pt x="175704" y="1414070"/>
                  <a:pt x="171725" y="1424020"/>
                  <a:pt x="165088" y="1431985"/>
                </a:cubicBezTo>
                <a:cubicBezTo>
                  <a:pt x="157278" y="1441357"/>
                  <a:pt x="146300" y="1447937"/>
                  <a:pt x="139209" y="1457864"/>
                </a:cubicBezTo>
                <a:cubicBezTo>
                  <a:pt x="131735" y="1468328"/>
                  <a:pt x="129430" y="1481906"/>
                  <a:pt x="121956" y="1492370"/>
                </a:cubicBezTo>
                <a:cubicBezTo>
                  <a:pt x="114865" y="1502297"/>
                  <a:pt x="103887" y="1508877"/>
                  <a:pt x="96077" y="1518249"/>
                </a:cubicBezTo>
                <a:cubicBezTo>
                  <a:pt x="89440" y="1526214"/>
                  <a:pt x="85461" y="1536163"/>
                  <a:pt x="78824" y="1544128"/>
                </a:cubicBezTo>
                <a:cubicBezTo>
                  <a:pt x="71014" y="1553500"/>
                  <a:pt x="60435" y="1560377"/>
                  <a:pt x="52945" y="1570007"/>
                </a:cubicBezTo>
                <a:cubicBezTo>
                  <a:pt x="40215" y="1586375"/>
                  <a:pt x="18439" y="1621766"/>
                  <a:pt x="18439" y="1621766"/>
                </a:cubicBezTo>
                <a:cubicBezTo>
                  <a:pt x="-4571" y="1690799"/>
                  <a:pt x="-4366" y="1666084"/>
                  <a:pt x="9813" y="1751162"/>
                </a:cubicBezTo>
                <a:cubicBezTo>
                  <a:pt x="11308" y="1760131"/>
                  <a:pt x="12856" y="1769863"/>
                  <a:pt x="18439" y="1777041"/>
                </a:cubicBezTo>
                <a:cubicBezTo>
                  <a:pt x="33419" y="1796301"/>
                  <a:pt x="52945" y="1811547"/>
                  <a:pt x="70198" y="1828800"/>
                </a:cubicBezTo>
                <a:cubicBezTo>
                  <a:pt x="78824" y="1837426"/>
                  <a:pt x="84242" y="1851720"/>
                  <a:pt x="96077" y="1854679"/>
                </a:cubicBezTo>
                <a:cubicBezTo>
                  <a:pt x="173910" y="1874137"/>
                  <a:pt x="142593" y="1864434"/>
                  <a:pt x="190968" y="1880558"/>
                </a:cubicBezTo>
                <a:cubicBezTo>
                  <a:pt x="371150" y="1858036"/>
                  <a:pt x="113357" y="1888290"/>
                  <a:pt x="475639" y="1863305"/>
                </a:cubicBezTo>
                <a:cubicBezTo>
                  <a:pt x="487467" y="1862489"/>
                  <a:pt x="498427" y="1856482"/>
                  <a:pt x="510145" y="1854679"/>
                </a:cubicBezTo>
                <a:cubicBezTo>
                  <a:pt x="535881" y="1850720"/>
                  <a:pt x="561779" y="1847387"/>
                  <a:pt x="587783" y="1846053"/>
                </a:cubicBezTo>
                <a:cubicBezTo>
                  <a:pt x="673982" y="1841633"/>
                  <a:pt x="760311" y="1840302"/>
                  <a:pt x="846575" y="1837426"/>
                </a:cubicBezTo>
                <a:lnTo>
                  <a:pt x="898334" y="1820173"/>
                </a:lnTo>
                <a:cubicBezTo>
                  <a:pt x="925798" y="1811019"/>
                  <a:pt x="935170" y="1806706"/>
                  <a:pt x="967345" y="1802921"/>
                </a:cubicBezTo>
                <a:cubicBezTo>
                  <a:pt x="1001733" y="1798875"/>
                  <a:pt x="1036379" y="1797429"/>
                  <a:pt x="1070862" y="1794294"/>
                </a:cubicBezTo>
                <a:lnTo>
                  <a:pt x="1157126" y="1785668"/>
                </a:lnTo>
                <a:cubicBezTo>
                  <a:pt x="1220132" y="1764666"/>
                  <a:pt x="1191242" y="1772826"/>
                  <a:pt x="1243390" y="1759788"/>
                </a:cubicBezTo>
                <a:cubicBezTo>
                  <a:pt x="1252017" y="1754037"/>
                  <a:pt x="1259526" y="1746079"/>
                  <a:pt x="1269270" y="1742536"/>
                </a:cubicBezTo>
                <a:cubicBezTo>
                  <a:pt x="1364083" y="1708059"/>
                  <a:pt x="1308127" y="1738208"/>
                  <a:pt x="1372787" y="1716656"/>
                </a:cubicBezTo>
                <a:lnTo>
                  <a:pt x="1424545" y="1699404"/>
                </a:lnTo>
                <a:cubicBezTo>
                  <a:pt x="1467677" y="1702279"/>
                  <a:pt x="1511148" y="1701917"/>
                  <a:pt x="1553941" y="1708030"/>
                </a:cubicBezTo>
                <a:cubicBezTo>
                  <a:pt x="1597235" y="1714215"/>
                  <a:pt x="1612574" y="1731019"/>
                  <a:pt x="1648832" y="1751162"/>
                </a:cubicBezTo>
                <a:cubicBezTo>
                  <a:pt x="1660073" y="1757407"/>
                  <a:pt x="1671518" y="1763349"/>
                  <a:pt x="1683338" y="1768415"/>
                </a:cubicBezTo>
                <a:cubicBezTo>
                  <a:pt x="1691696" y="1771997"/>
                  <a:pt x="1700939" y="1773278"/>
                  <a:pt x="1709217" y="1777041"/>
                </a:cubicBezTo>
                <a:cubicBezTo>
                  <a:pt x="1852624" y="1842226"/>
                  <a:pt x="1730577" y="1786782"/>
                  <a:pt x="1804107" y="1828800"/>
                </a:cubicBezTo>
                <a:cubicBezTo>
                  <a:pt x="1815272" y="1835180"/>
                  <a:pt x="1827586" y="1839437"/>
                  <a:pt x="1838613" y="1846053"/>
                </a:cubicBezTo>
                <a:cubicBezTo>
                  <a:pt x="1838642" y="1846070"/>
                  <a:pt x="1903297" y="1889175"/>
                  <a:pt x="1916251" y="1897811"/>
                </a:cubicBezTo>
                <a:cubicBezTo>
                  <a:pt x="1924877" y="1903562"/>
                  <a:pt x="1932294" y="1911785"/>
                  <a:pt x="1942130" y="1915064"/>
                </a:cubicBezTo>
                <a:lnTo>
                  <a:pt x="1993888" y="1932317"/>
                </a:lnTo>
                <a:cubicBezTo>
                  <a:pt x="2002515" y="1935193"/>
                  <a:pt x="2011635" y="1936876"/>
                  <a:pt x="2019768" y="1940943"/>
                </a:cubicBezTo>
                <a:cubicBezTo>
                  <a:pt x="2031270" y="1946694"/>
                  <a:pt x="2042453" y="1953131"/>
                  <a:pt x="2054273" y="1958196"/>
                </a:cubicBezTo>
                <a:cubicBezTo>
                  <a:pt x="2071592" y="1965618"/>
                  <a:pt x="2097158" y="1971074"/>
                  <a:pt x="2114658" y="1975449"/>
                </a:cubicBezTo>
                <a:cubicBezTo>
                  <a:pt x="2143413" y="1972573"/>
                  <a:pt x="2172764" y="1973320"/>
                  <a:pt x="2200922" y="1966822"/>
                </a:cubicBezTo>
                <a:cubicBezTo>
                  <a:pt x="2216942" y="1963125"/>
                  <a:pt x="2256175" y="1921479"/>
                  <a:pt x="2261307" y="1915064"/>
                </a:cubicBezTo>
                <a:cubicBezTo>
                  <a:pt x="2274260" y="1898872"/>
                  <a:pt x="2284311" y="1880558"/>
                  <a:pt x="2295813" y="1863305"/>
                </a:cubicBezTo>
                <a:lnTo>
                  <a:pt x="2313066" y="1837426"/>
                </a:lnTo>
                <a:lnTo>
                  <a:pt x="2330319" y="1811547"/>
                </a:lnTo>
                <a:cubicBezTo>
                  <a:pt x="2333194" y="1800045"/>
                  <a:pt x="2335688" y="1788441"/>
                  <a:pt x="2338945" y="1777041"/>
                </a:cubicBezTo>
                <a:cubicBezTo>
                  <a:pt x="2341443" y="1768298"/>
                  <a:pt x="2345179" y="1759935"/>
                  <a:pt x="2347572" y="1751162"/>
                </a:cubicBezTo>
                <a:cubicBezTo>
                  <a:pt x="2353811" y="1728286"/>
                  <a:pt x="2359073" y="1705155"/>
                  <a:pt x="2364824" y="1682151"/>
                </a:cubicBezTo>
                <a:cubicBezTo>
                  <a:pt x="2364827" y="1682141"/>
                  <a:pt x="2382076" y="1613150"/>
                  <a:pt x="2382077" y="1613139"/>
                </a:cubicBezTo>
                <a:lnTo>
                  <a:pt x="2390704" y="1544128"/>
                </a:lnTo>
                <a:cubicBezTo>
                  <a:pt x="2387828" y="1486619"/>
                  <a:pt x="2388211" y="1428853"/>
                  <a:pt x="2382077" y="1371600"/>
                </a:cubicBezTo>
                <a:cubicBezTo>
                  <a:pt x="2379551" y="1348023"/>
                  <a:pt x="2369474" y="1325840"/>
                  <a:pt x="2364824" y="1302588"/>
                </a:cubicBezTo>
                <a:cubicBezTo>
                  <a:pt x="2362482" y="1290877"/>
                  <a:pt x="2352793" y="1238874"/>
                  <a:pt x="2347572" y="1224951"/>
                </a:cubicBezTo>
                <a:cubicBezTo>
                  <a:pt x="2343057" y="1212910"/>
                  <a:pt x="2334386" y="1202645"/>
                  <a:pt x="2330319" y="1190445"/>
                </a:cubicBezTo>
                <a:cubicBezTo>
                  <a:pt x="2289575" y="1068214"/>
                  <a:pt x="2334719" y="1164739"/>
                  <a:pt x="2295813" y="1086928"/>
                </a:cubicBezTo>
                <a:cubicBezTo>
                  <a:pt x="2280949" y="1027471"/>
                  <a:pt x="2292489" y="1063027"/>
                  <a:pt x="2252681" y="983411"/>
                </a:cubicBezTo>
                <a:cubicBezTo>
                  <a:pt x="2246930" y="971909"/>
                  <a:pt x="2243144" y="959193"/>
                  <a:pt x="2235428" y="948905"/>
                </a:cubicBezTo>
                <a:lnTo>
                  <a:pt x="2183670" y="879894"/>
                </a:lnTo>
                <a:cubicBezTo>
                  <a:pt x="2180191" y="875255"/>
                  <a:pt x="2145127" y="829834"/>
                  <a:pt x="2140538" y="819509"/>
                </a:cubicBezTo>
                <a:cubicBezTo>
                  <a:pt x="2133152" y="802890"/>
                  <a:pt x="2129036" y="785004"/>
                  <a:pt x="2123285" y="767751"/>
                </a:cubicBezTo>
                <a:lnTo>
                  <a:pt x="2114658" y="741872"/>
                </a:lnTo>
                <a:lnTo>
                  <a:pt x="2062900" y="586596"/>
                </a:lnTo>
                <a:cubicBezTo>
                  <a:pt x="2031439" y="492216"/>
                  <a:pt x="2081612" y="635171"/>
                  <a:pt x="2037021" y="534838"/>
                </a:cubicBezTo>
                <a:cubicBezTo>
                  <a:pt x="2029635" y="518219"/>
                  <a:pt x="2025519" y="500332"/>
                  <a:pt x="2019768" y="483079"/>
                </a:cubicBezTo>
                <a:lnTo>
                  <a:pt x="2011141" y="457200"/>
                </a:lnTo>
                <a:cubicBezTo>
                  <a:pt x="1995698" y="410871"/>
                  <a:pt x="1981211" y="362832"/>
                  <a:pt x="1959383" y="319177"/>
                </a:cubicBezTo>
                <a:cubicBezTo>
                  <a:pt x="1953632" y="307675"/>
                  <a:pt x="1950163" y="294713"/>
                  <a:pt x="1942130" y="284672"/>
                </a:cubicBezTo>
                <a:cubicBezTo>
                  <a:pt x="1942114" y="284652"/>
                  <a:pt x="1877441" y="219982"/>
                  <a:pt x="1864492" y="207034"/>
                </a:cubicBezTo>
                <a:lnTo>
                  <a:pt x="1812734" y="155275"/>
                </a:lnTo>
                <a:cubicBezTo>
                  <a:pt x="1804108" y="146649"/>
                  <a:pt x="1797006" y="136163"/>
                  <a:pt x="1786855" y="129396"/>
                </a:cubicBezTo>
                <a:cubicBezTo>
                  <a:pt x="1660229" y="44979"/>
                  <a:pt x="1793437" y="130692"/>
                  <a:pt x="1700590" y="77638"/>
                </a:cubicBezTo>
                <a:cubicBezTo>
                  <a:pt x="1653762" y="50880"/>
                  <a:pt x="1696285" y="67577"/>
                  <a:pt x="1648832" y="51758"/>
                </a:cubicBezTo>
                <a:cubicBezTo>
                  <a:pt x="1642574" y="52801"/>
                  <a:pt x="1585349" y="59574"/>
                  <a:pt x="1571194" y="69011"/>
                </a:cubicBezTo>
                <a:cubicBezTo>
                  <a:pt x="1568801" y="70606"/>
                  <a:pt x="1571194" y="74762"/>
                  <a:pt x="1571194" y="77638"/>
                </a:cubicBezTo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05400" y="367193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+mn-lt"/>
              </a:rPr>
              <a:t>Outliers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53200" y="3581400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n-lt"/>
              </a:rPr>
              <a:t>Total 2008 Compensation variable has outliers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284" y="2574981"/>
            <a:ext cx="4273666" cy="318238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505200" y="5392313"/>
            <a:ext cx="2108113" cy="232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9900"/>
                </a:solidFill>
              </a:rPr>
              <a:t>Years with company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1168422" y="3951190"/>
            <a:ext cx="243827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9900"/>
                </a:solidFill>
              </a:rPr>
              <a:t>Total 2008 compensation</a:t>
            </a:r>
          </a:p>
        </p:txBody>
      </p:sp>
    </p:spTree>
    <p:extLst>
      <p:ext uri="{BB962C8B-B14F-4D97-AF65-F5344CB8AC3E}">
        <p14:creationId xmlns:p14="http://schemas.microsoft.com/office/powerpoint/2010/main" val="2917543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58239"/>
            <a:ext cx="8216500" cy="4690161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00B050"/>
                </a:solidFill>
              </a:rPr>
              <a:t>Dealing with outliers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sz="2000" dirty="0"/>
          </a:p>
          <a:p>
            <a:pPr marL="457200" indent="-457200" eaLnBrk="1" hangingPunct="1">
              <a:lnSpc>
                <a:spcPct val="110000"/>
              </a:lnSpc>
              <a:buFont typeface="+mj-lt"/>
              <a:buAutoNum type="arabicPeriod"/>
            </a:pPr>
            <a:r>
              <a:rPr lang="en-US" sz="2000" dirty="0"/>
              <a:t>Approach #1: </a:t>
            </a:r>
            <a:r>
              <a:rPr lang="en-US" sz="2000" u="sng" dirty="0"/>
              <a:t>Remove</a:t>
            </a:r>
            <a:r>
              <a:rPr lang="en-US" sz="2000" dirty="0"/>
              <a:t> outliers from the data. </a:t>
            </a:r>
            <a:r>
              <a:rPr lang="en-US" sz="1600" dirty="0"/>
              <a:t>Problem: You must have a good justification for doing so (e.g., a data entry error)!</a:t>
            </a:r>
          </a:p>
          <a:p>
            <a:pPr marL="457200" indent="-457200" eaLnBrk="1" hangingPunct="1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000" dirty="0"/>
              <a:t>Approach #2: </a:t>
            </a:r>
            <a:r>
              <a:rPr lang="en-US" sz="2000" u="sng" dirty="0"/>
              <a:t>Suppress</a:t>
            </a:r>
            <a:r>
              <a:rPr lang="en-US" sz="2000" dirty="0"/>
              <a:t> outliers.</a:t>
            </a:r>
          </a:p>
          <a:p>
            <a:pPr marL="800100" lvl="1" indent="-4572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sz="1700" dirty="0" err="1">
                <a:solidFill>
                  <a:srgbClr val="C00000"/>
                </a:solidFill>
              </a:rPr>
              <a:t>Winsorizing</a:t>
            </a:r>
            <a:r>
              <a:rPr lang="en-US" sz="1700" dirty="0"/>
              <a:t>. E.g., </a:t>
            </a:r>
            <a:r>
              <a:rPr lang="en-US" sz="1700" dirty="0" err="1"/>
              <a:t>winsorizing</a:t>
            </a:r>
            <a:r>
              <a:rPr lang="en-US" sz="1700" dirty="0"/>
              <a:t> top 5% of data in a particular variable means setting all data values above the 95</a:t>
            </a:r>
            <a:r>
              <a:rPr lang="en-US" sz="1700" baseline="30000" dirty="0"/>
              <a:t>th</a:t>
            </a:r>
            <a:r>
              <a:rPr lang="en-US" sz="1700" dirty="0"/>
              <a:t> percentile equal to the 95</a:t>
            </a:r>
            <a:r>
              <a:rPr lang="en-US" sz="1700" baseline="30000" dirty="0"/>
              <a:t>th</a:t>
            </a:r>
            <a:r>
              <a:rPr lang="en-US" sz="1700" dirty="0"/>
              <a:t> percentile. </a:t>
            </a:r>
          </a:p>
          <a:p>
            <a:pPr marL="800100" lvl="1" indent="-4572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sz="1700" dirty="0">
                <a:solidFill>
                  <a:srgbClr val="C00000"/>
                </a:solidFill>
              </a:rPr>
              <a:t>Log-transformation</a:t>
            </a:r>
            <a:r>
              <a:rPr lang="en-US" sz="1700" dirty="0"/>
              <a:t> of right-skewed data. Take </a:t>
            </a:r>
            <a:r>
              <a:rPr lang="en-US" sz="1700" dirty="0">
                <a:solidFill>
                  <a:srgbClr val="FF0000"/>
                </a:solidFill>
              </a:rPr>
              <a:t>natural logarithm </a:t>
            </a:r>
            <a:r>
              <a:rPr lang="en-US" sz="1700" dirty="0"/>
              <a:t>of the variable that has a large dispersion. Drawback: Can only do so for positive data variables. This technique is commonly used for dollar-denominated variables, e.g., income, MVE, total assets.</a:t>
            </a:r>
          </a:p>
          <a:p>
            <a:pPr marL="342900" lvl="1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1700" dirty="0"/>
              <a:t>When is it a good idea to suppress outliers? A quick check: Compare sample mean with sample median (or just look at the histogram!), and suppress outliers if the mean is much higher than the median (i.e., the data is severely right-skewed).</a:t>
            </a:r>
          </a:p>
        </p:txBody>
      </p:sp>
      <p:sp>
        <p:nvSpPr>
          <p:cNvPr id="3891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4F3835F-DDC7-4829-B42B-7B10020A3D7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1. Simple linear regression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65334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4575" y="1641475"/>
            <a:ext cx="7010400" cy="435106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000" dirty="0">
                <a:solidFill>
                  <a:schemeClr val="hlink"/>
                </a:solidFill>
              </a:rPr>
              <a:t>CEO compensation: </a:t>
            </a:r>
            <a:r>
              <a:rPr lang="en-US" sz="2000" dirty="0"/>
              <a:t>Years with company vs. total compensation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Lecture 05 - Part 1</a:t>
            </a:r>
            <a:endParaRPr lang="en-US" dirty="0"/>
          </a:p>
        </p:txBody>
      </p:sp>
      <p:sp>
        <p:nvSpPr>
          <p:cNvPr id="3891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4F3835F-DDC7-4829-B42B-7B10020A3D7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1. Simple linear regression</a:t>
            </a:r>
            <a:endParaRPr lang="en-US" sz="2400" b="1" dirty="0"/>
          </a:p>
        </p:txBody>
      </p:sp>
      <p:sp>
        <p:nvSpPr>
          <p:cNvPr id="6" name="Freeform 5"/>
          <p:cNvSpPr/>
          <p:nvPr/>
        </p:nvSpPr>
        <p:spPr>
          <a:xfrm>
            <a:off x="3010870" y="3076760"/>
            <a:ext cx="2390704" cy="1975449"/>
          </a:xfrm>
          <a:custGeom>
            <a:avLst/>
            <a:gdLst>
              <a:gd name="connsiteX0" fmla="*/ 1640205 w 2390704"/>
              <a:gd name="connsiteY0" fmla="*/ 94890 h 1975449"/>
              <a:gd name="connsiteX1" fmla="*/ 1597073 w 2390704"/>
              <a:gd name="connsiteY1" fmla="*/ 86264 h 1975449"/>
              <a:gd name="connsiteX2" fmla="*/ 1571194 w 2390704"/>
              <a:gd name="connsiteY2" fmla="*/ 60385 h 1975449"/>
              <a:gd name="connsiteX3" fmla="*/ 1519436 w 2390704"/>
              <a:gd name="connsiteY3" fmla="*/ 34505 h 1975449"/>
              <a:gd name="connsiteX4" fmla="*/ 1476304 w 2390704"/>
              <a:gd name="connsiteY4" fmla="*/ 17253 h 1975449"/>
              <a:gd name="connsiteX5" fmla="*/ 1424545 w 2390704"/>
              <a:gd name="connsiteY5" fmla="*/ 0 h 1975449"/>
              <a:gd name="connsiteX6" fmla="*/ 1390039 w 2390704"/>
              <a:gd name="connsiteY6" fmla="*/ 77638 h 1975449"/>
              <a:gd name="connsiteX7" fmla="*/ 1381413 w 2390704"/>
              <a:gd name="connsiteY7" fmla="*/ 103517 h 1975449"/>
              <a:gd name="connsiteX8" fmla="*/ 1372787 w 2390704"/>
              <a:gd name="connsiteY8" fmla="*/ 129396 h 1975449"/>
              <a:gd name="connsiteX9" fmla="*/ 1346907 w 2390704"/>
              <a:gd name="connsiteY9" fmla="*/ 181155 h 1975449"/>
              <a:gd name="connsiteX10" fmla="*/ 1321028 w 2390704"/>
              <a:gd name="connsiteY10" fmla="*/ 232913 h 1975449"/>
              <a:gd name="connsiteX11" fmla="*/ 1277896 w 2390704"/>
              <a:gd name="connsiteY11" fmla="*/ 319177 h 1975449"/>
              <a:gd name="connsiteX12" fmla="*/ 1260643 w 2390704"/>
              <a:gd name="connsiteY12" fmla="*/ 345056 h 1975449"/>
              <a:gd name="connsiteX13" fmla="*/ 1234764 w 2390704"/>
              <a:gd name="connsiteY13" fmla="*/ 396815 h 1975449"/>
              <a:gd name="connsiteX14" fmla="*/ 1208885 w 2390704"/>
              <a:gd name="connsiteY14" fmla="*/ 422694 h 1975449"/>
              <a:gd name="connsiteX15" fmla="*/ 1191632 w 2390704"/>
              <a:gd name="connsiteY15" fmla="*/ 457200 h 1975449"/>
              <a:gd name="connsiteX16" fmla="*/ 1157126 w 2390704"/>
              <a:gd name="connsiteY16" fmla="*/ 508958 h 1975449"/>
              <a:gd name="connsiteX17" fmla="*/ 1122621 w 2390704"/>
              <a:gd name="connsiteY17" fmla="*/ 560717 h 1975449"/>
              <a:gd name="connsiteX18" fmla="*/ 1105368 w 2390704"/>
              <a:gd name="connsiteY18" fmla="*/ 586596 h 1975449"/>
              <a:gd name="connsiteX19" fmla="*/ 1096741 w 2390704"/>
              <a:gd name="connsiteY19" fmla="*/ 621102 h 1975449"/>
              <a:gd name="connsiteX20" fmla="*/ 1010477 w 2390704"/>
              <a:gd name="connsiteY20" fmla="*/ 724619 h 1975449"/>
              <a:gd name="connsiteX21" fmla="*/ 932839 w 2390704"/>
              <a:gd name="connsiteY21" fmla="*/ 802256 h 1975449"/>
              <a:gd name="connsiteX22" fmla="*/ 855202 w 2390704"/>
              <a:gd name="connsiteY22" fmla="*/ 879894 h 1975449"/>
              <a:gd name="connsiteX23" fmla="*/ 829322 w 2390704"/>
              <a:gd name="connsiteY23" fmla="*/ 905773 h 1975449"/>
              <a:gd name="connsiteX24" fmla="*/ 803443 w 2390704"/>
              <a:gd name="connsiteY24" fmla="*/ 931653 h 1975449"/>
              <a:gd name="connsiteX25" fmla="*/ 777564 w 2390704"/>
              <a:gd name="connsiteY25" fmla="*/ 948905 h 1975449"/>
              <a:gd name="connsiteX26" fmla="*/ 725805 w 2390704"/>
              <a:gd name="connsiteY26" fmla="*/ 1000664 h 1975449"/>
              <a:gd name="connsiteX27" fmla="*/ 708553 w 2390704"/>
              <a:gd name="connsiteY27" fmla="*/ 1026543 h 1975449"/>
              <a:gd name="connsiteX28" fmla="*/ 622288 w 2390704"/>
              <a:gd name="connsiteY28" fmla="*/ 1078302 h 1975449"/>
              <a:gd name="connsiteX29" fmla="*/ 570530 w 2390704"/>
              <a:gd name="connsiteY29" fmla="*/ 1112807 h 1975449"/>
              <a:gd name="connsiteX30" fmla="*/ 536024 w 2390704"/>
              <a:gd name="connsiteY30" fmla="*/ 1130060 h 1975449"/>
              <a:gd name="connsiteX31" fmla="*/ 441134 w 2390704"/>
              <a:gd name="connsiteY31" fmla="*/ 1190445 h 1975449"/>
              <a:gd name="connsiteX32" fmla="*/ 328990 w 2390704"/>
              <a:gd name="connsiteY32" fmla="*/ 1242204 h 1975449"/>
              <a:gd name="connsiteX33" fmla="*/ 268605 w 2390704"/>
              <a:gd name="connsiteY33" fmla="*/ 1311215 h 1975449"/>
              <a:gd name="connsiteX34" fmla="*/ 242726 w 2390704"/>
              <a:gd name="connsiteY34" fmla="*/ 1328468 h 1975449"/>
              <a:gd name="connsiteX35" fmla="*/ 182341 w 2390704"/>
              <a:gd name="connsiteY35" fmla="*/ 1406105 h 1975449"/>
              <a:gd name="connsiteX36" fmla="*/ 165088 w 2390704"/>
              <a:gd name="connsiteY36" fmla="*/ 1431985 h 1975449"/>
              <a:gd name="connsiteX37" fmla="*/ 139209 w 2390704"/>
              <a:gd name="connsiteY37" fmla="*/ 1457864 h 1975449"/>
              <a:gd name="connsiteX38" fmla="*/ 121956 w 2390704"/>
              <a:gd name="connsiteY38" fmla="*/ 1492370 h 1975449"/>
              <a:gd name="connsiteX39" fmla="*/ 96077 w 2390704"/>
              <a:gd name="connsiteY39" fmla="*/ 1518249 h 1975449"/>
              <a:gd name="connsiteX40" fmla="*/ 78824 w 2390704"/>
              <a:gd name="connsiteY40" fmla="*/ 1544128 h 1975449"/>
              <a:gd name="connsiteX41" fmla="*/ 52945 w 2390704"/>
              <a:gd name="connsiteY41" fmla="*/ 1570007 h 1975449"/>
              <a:gd name="connsiteX42" fmla="*/ 18439 w 2390704"/>
              <a:gd name="connsiteY42" fmla="*/ 1621766 h 1975449"/>
              <a:gd name="connsiteX43" fmla="*/ 9813 w 2390704"/>
              <a:gd name="connsiteY43" fmla="*/ 1751162 h 1975449"/>
              <a:gd name="connsiteX44" fmla="*/ 18439 w 2390704"/>
              <a:gd name="connsiteY44" fmla="*/ 1777041 h 1975449"/>
              <a:gd name="connsiteX45" fmla="*/ 70198 w 2390704"/>
              <a:gd name="connsiteY45" fmla="*/ 1828800 h 1975449"/>
              <a:gd name="connsiteX46" fmla="*/ 96077 w 2390704"/>
              <a:gd name="connsiteY46" fmla="*/ 1854679 h 1975449"/>
              <a:gd name="connsiteX47" fmla="*/ 190968 w 2390704"/>
              <a:gd name="connsiteY47" fmla="*/ 1880558 h 1975449"/>
              <a:gd name="connsiteX48" fmla="*/ 475639 w 2390704"/>
              <a:gd name="connsiteY48" fmla="*/ 1863305 h 1975449"/>
              <a:gd name="connsiteX49" fmla="*/ 510145 w 2390704"/>
              <a:gd name="connsiteY49" fmla="*/ 1854679 h 1975449"/>
              <a:gd name="connsiteX50" fmla="*/ 587783 w 2390704"/>
              <a:gd name="connsiteY50" fmla="*/ 1846053 h 1975449"/>
              <a:gd name="connsiteX51" fmla="*/ 846575 w 2390704"/>
              <a:gd name="connsiteY51" fmla="*/ 1837426 h 1975449"/>
              <a:gd name="connsiteX52" fmla="*/ 898334 w 2390704"/>
              <a:gd name="connsiteY52" fmla="*/ 1820173 h 1975449"/>
              <a:gd name="connsiteX53" fmla="*/ 967345 w 2390704"/>
              <a:gd name="connsiteY53" fmla="*/ 1802921 h 1975449"/>
              <a:gd name="connsiteX54" fmla="*/ 1070862 w 2390704"/>
              <a:gd name="connsiteY54" fmla="*/ 1794294 h 1975449"/>
              <a:gd name="connsiteX55" fmla="*/ 1157126 w 2390704"/>
              <a:gd name="connsiteY55" fmla="*/ 1785668 h 1975449"/>
              <a:gd name="connsiteX56" fmla="*/ 1243390 w 2390704"/>
              <a:gd name="connsiteY56" fmla="*/ 1759788 h 1975449"/>
              <a:gd name="connsiteX57" fmla="*/ 1269270 w 2390704"/>
              <a:gd name="connsiteY57" fmla="*/ 1742536 h 1975449"/>
              <a:gd name="connsiteX58" fmla="*/ 1372787 w 2390704"/>
              <a:gd name="connsiteY58" fmla="*/ 1716656 h 1975449"/>
              <a:gd name="connsiteX59" fmla="*/ 1424545 w 2390704"/>
              <a:gd name="connsiteY59" fmla="*/ 1699404 h 1975449"/>
              <a:gd name="connsiteX60" fmla="*/ 1553941 w 2390704"/>
              <a:gd name="connsiteY60" fmla="*/ 1708030 h 1975449"/>
              <a:gd name="connsiteX61" fmla="*/ 1648832 w 2390704"/>
              <a:gd name="connsiteY61" fmla="*/ 1751162 h 1975449"/>
              <a:gd name="connsiteX62" fmla="*/ 1683338 w 2390704"/>
              <a:gd name="connsiteY62" fmla="*/ 1768415 h 1975449"/>
              <a:gd name="connsiteX63" fmla="*/ 1709217 w 2390704"/>
              <a:gd name="connsiteY63" fmla="*/ 1777041 h 1975449"/>
              <a:gd name="connsiteX64" fmla="*/ 1804107 w 2390704"/>
              <a:gd name="connsiteY64" fmla="*/ 1828800 h 1975449"/>
              <a:gd name="connsiteX65" fmla="*/ 1838613 w 2390704"/>
              <a:gd name="connsiteY65" fmla="*/ 1846053 h 1975449"/>
              <a:gd name="connsiteX66" fmla="*/ 1916251 w 2390704"/>
              <a:gd name="connsiteY66" fmla="*/ 1897811 h 1975449"/>
              <a:gd name="connsiteX67" fmla="*/ 1942130 w 2390704"/>
              <a:gd name="connsiteY67" fmla="*/ 1915064 h 1975449"/>
              <a:gd name="connsiteX68" fmla="*/ 1993888 w 2390704"/>
              <a:gd name="connsiteY68" fmla="*/ 1932317 h 1975449"/>
              <a:gd name="connsiteX69" fmla="*/ 2019768 w 2390704"/>
              <a:gd name="connsiteY69" fmla="*/ 1940943 h 1975449"/>
              <a:gd name="connsiteX70" fmla="*/ 2054273 w 2390704"/>
              <a:gd name="connsiteY70" fmla="*/ 1958196 h 1975449"/>
              <a:gd name="connsiteX71" fmla="*/ 2114658 w 2390704"/>
              <a:gd name="connsiteY71" fmla="*/ 1975449 h 1975449"/>
              <a:gd name="connsiteX72" fmla="*/ 2200922 w 2390704"/>
              <a:gd name="connsiteY72" fmla="*/ 1966822 h 1975449"/>
              <a:gd name="connsiteX73" fmla="*/ 2261307 w 2390704"/>
              <a:gd name="connsiteY73" fmla="*/ 1915064 h 1975449"/>
              <a:gd name="connsiteX74" fmla="*/ 2295813 w 2390704"/>
              <a:gd name="connsiteY74" fmla="*/ 1863305 h 1975449"/>
              <a:gd name="connsiteX75" fmla="*/ 2313066 w 2390704"/>
              <a:gd name="connsiteY75" fmla="*/ 1837426 h 1975449"/>
              <a:gd name="connsiteX76" fmla="*/ 2330319 w 2390704"/>
              <a:gd name="connsiteY76" fmla="*/ 1811547 h 1975449"/>
              <a:gd name="connsiteX77" fmla="*/ 2338945 w 2390704"/>
              <a:gd name="connsiteY77" fmla="*/ 1777041 h 1975449"/>
              <a:gd name="connsiteX78" fmla="*/ 2347572 w 2390704"/>
              <a:gd name="connsiteY78" fmla="*/ 1751162 h 1975449"/>
              <a:gd name="connsiteX79" fmla="*/ 2364824 w 2390704"/>
              <a:gd name="connsiteY79" fmla="*/ 1682151 h 1975449"/>
              <a:gd name="connsiteX80" fmla="*/ 2382077 w 2390704"/>
              <a:gd name="connsiteY80" fmla="*/ 1613139 h 1975449"/>
              <a:gd name="connsiteX81" fmla="*/ 2390704 w 2390704"/>
              <a:gd name="connsiteY81" fmla="*/ 1544128 h 1975449"/>
              <a:gd name="connsiteX82" fmla="*/ 2382077 w 2390704"/>
              <a:gd name="connsiteY82" fmla="*/ 1371600 h 1975449"/>
              <a:gd name="connsiteX83" fmla="*/ 2364824 w 2390704"/>
              <a:gd name="connsiteY83" fmla="*/ 1302588 h 1975449"/>
              <a:gd name="connsiteX84" fmla="*/ 2347572 w 2390704"/>
              <a:gd name="connsiteY84" fmla="*/ 1224951 h 1975449"/>
              <a:gd name="connsiteX85" fmla="*/ 2330319 w 2390704"/>
              <a:gd name="connsiteY85" fmla="*/ 1190445 h 1975449"/>
              <a:gd name="connsiteX86" fmla="*/ 2295813 w 2390704"/>
              <a:gd name="connsiteY86" fmla="*/ 1086928 h 1975449"/>
              <a:gd name="connsiteX87" fmla="*/ 2252681 w 2390704"/>
              <a:gd name="connsiteY87" fmla="*/ 983411 h 1975449"/>
              <a:gd name="connsiteX88" fmla="*/ 2235428 w 2390704"/>
              <a:gd name="connsiteY88" fmla="*/ 948905 h 1975449"/>
              <a:gd name="connsiteX89" fmla="*/ 2183670 w 2390704"/>
              <a:gd name="connsiteY89" fmla="*/ 879894 h 1975449"/>
              <a:gd name="connsiteX90" fmla="*/ 2140538 w 2390704"/>
              <a:gd name="connsiteY90" fmla="*/ 819509 h 1975449"/>
              <a:gd name="connsiteX91" fmla="*/ 2123285 w 2390704"/>
              <a:gd name="connsiteY91" fmla="*/ 767751 h 1975449"/>
              <a:gd name="connsiteX92" fmla="*/ 2114658 w 2390704"/>
              <a:gd name="connsiteY92" fmla="*/ 741872 h 1975449"/>
              <a:gd name="connsiteX93" fmla="*/ 2062900 w 2390704"/>
              <a:gd name="connsiteY93" fmla="*/ 586596 h 1975449"/>
              <a:gd name="connsiteX94" fmla="*/ 2037021 w 2390704"/>
              <a:gd name="connsiteY94" fmla="*/ 534838 h 1975449"/>
              <a:gd name="connsiteX95" fmla="*/ 2019768 w 2390704"/>
              <a:gd name="connsiteY95" fmla="*/ 483079 h 1975449"/>
              <a:gd name="connsiteX96" fmla="*/ 2011141 w 2390704"/>
              <a:gd name="connsiteY96" fmla="*/ 457200 h 1975449"/>
              <a:gd name="connsiteX97" fmla="*/ 1959383 w 2390704"/>
              <a:gd name="connsiteY97" fmla="*/ 319177 h 1975449"/>
              <a:gd name="connsiteX98" fmla="*/ 1942130 w 2390704"/>
              <a:gd name="connsiteY98" fmla="*/ 284672 h 1975449"/>
              <a:gd name="connsiteX99" fmla="*/ 1864492 w 2390704"/>
              <a:gd name="connsiteY99" fmla="*/ 207034 h 1975449"/>
              <a:gd name="connsiteX100" fmla="*/ 1812734 w 2390704"/>
              <a:gd name="connsiteY100" fmla="*/ 155275 h 1975449"/>
              <a:gd name="connsiteX101" fmla="*/ 1786855 w 2390704"/>
              <a:gd name="connsiteY101" fmla="*/ 129396 h 1975449"/>
              <a:gd name="connsiteX102" fmla="*/ 1700590 w 2390704"/>
              <a:gd name="connsiteY102" fmla="*/ 77638 h 1975449"/>
              <a:gd name="connsiteX103" fmla="*/ 1648832 w 2390704"/>
              <a:gd name="connsiteY103" fmla="*/ 51758 h 1975449"/>
              <a:gd name="connsiteX104" fmla="*/ 1571194 w 2390704"/>
              <a:gd name="connsiteY104" fmla="*/ 69011 h 1975449"/>
              <a:gd name="connsiteX105" fmla="*/ 1571194 w 2390704"/>
              <a:gd name="connsiteY105" fmla="*/ 77638 h 1975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2390704" h="1975449">
                <a:moveTo>
                  <a:pt x="1640205" y="94890"/>
                </a:moveTo>
                <a:cubicBezTo>
                  <a:pt x="1625828" y="92015"/>
                  <a:pt x="1610187" y="92821"/>
                  <a:pt x="1597073" y="86264"/>
                </a:cubicBezTo>
                <a:cubicBezTo>
                  <a:pt x="1586161" y="80808"/>
                  <a:pt x="1580566" y="68195"/>
                  <a:pt x="1571194" y="60385"/>
                </a:cubicBezTo>
                <a:cubicBezTo>
                  <a:pt x="1546211" y="39566"/>
                  <a:pt x="1547729" y="45115"/>
                  <a:pt x="1519436" y="34505"/>
                </a:cubicBezTo>
                <a:cubicBezTo>
                  <a:pt x="1504937" y="29068"/>
                  <a:pt x="1490857" y="22545"/>
                  <a:pt x="1476304" y="17253"/>
                </a:cubicBezTo>
                <a:cubicBezTo>
                  <a:pt x="1459213" y="11038"/>
                  <a:pt x="1424545" y="0"/>
                  <a:pt x="1424545" y="0"/>
                </a:cubicBezTo>
                <a:cubicBezTo>
                  <a:pt x="1397204" y="41010"/>
                  <a:pt x="1410570" y="16044"/>
                  <a:pt x="1390039" y="77638"/>
                </a:cubicBezTo>
                <a:lnTo>
                  <a:pt x="1381413" y="103517"/>
                </a:lnTo>
                <a:cubicBezTo>
                  <a:pt x="1378538" y="112143"/>
                  <a:pt x="1377831" y="121830"/>
                  <a:pt x="1372787" y="129396"/>
                </a:cubicBezTo>
                <a:cubicBezTo>
                  <a:pt x="1323350" y="203551"/>
                  <a:pt x="1382617" y="109734"/>
                  <a:pt x="1346907" y="181155"/>
                </a:cubicBezTo>
                <a:cubicBezTo>
                  <a:pt x="1321706" y="231558"/>
                  <a:pt x="1335482" y="182325"/>
                  <a:pt x="1321028" y="232913"/>
                </a:cubicBezTo>
                <a:cubicBezTo>
                  <a:pt x="1303958" y="292658"/>
                  <a:pt x="1324952" y="248594"/>
                  <a:pt x="1277896" y="319177"/>
                </a:cubicBezTo>
                <a:lnTo>
                  <a:pt x="1260643" y="345056"/>
                </a:lnTo>
                <a:cubicBezTo>
                  <a:pt x="1251997" y="370995"/>
                  <a:pt x="1253346" y="374517"/>
                  <a:pt x="1234764" y="396815"/>
                </a:cubicBezTo>
                <a:cubicBezTo>
                  <a:pt x="1226954" y="406187"/>
                  <a:pt x="1215976" y="412767"/>
                  <a:pt x="1208885" y="422694"/>
                </a:cubicBezTo>
                <a:cubicBezTo>
                  <a:pt x="1201411" y="433158"/>
                  <a:pt x="1198248" y="446173"/>
                  <a:pt x="1191632" y="457200"/>
                </a:cubicBezTo>
                <a:cubicBezTo>
                  <a:pt x="1180964" y="474980"/>
                  <a:pt x="1168628" y="491705"/>
                  <a:pt x="1157126" y="508958"/>
                </a:cubicBezTo>
                <a:lnTo>
                  <a:pt x="1122621" y="560717"/>
                </a:lnTo>
                <a:lnTo>
                  <a:pt x="1105368" y="586596"/>
                </a:lnTo>
                <a:cubicBezTo>
                  <a:pt x="1102492" y="598098"/>
                  <a:pt x="1102043" y="610498"/>
                  <a:pt x="1096741" y="621102"/>
                </a:cubicBezTo>
                <a:cubicBezTo>
                  <a:pt x="1072721" y="669143"/>
                  <a:pt x="1048634" y="686462"/>
                  <a:pt x="1010477" y="724619"/>
                </a:cubicBezTo>
                <a:lnTo>
                  <a:pt x="932839" y="802256"/>
                </a:lnTo>
                <a:lnTo>
                  <a:pt x="855202" y="879894"/>
                </a:lnTo>
                <a:lnTo>
                  <a:pt x="829322" y="905773"/>
                </a:lnTo>
                <a:cubicBezTo>
                  <a:pt x="820695" y="914400"/>
                  <a:pt x="813594" y="924886"/>
                  <a:pt x="803443" y="931653"/>
                </a:cubicBezTo>
                <a:cubicBezTo>
                  <a:pt x="794817" y="937404"/>
                  <a:pt x="785313" y="942017"/>
                  <a:pt x="777564" y="948905"/>
                </a:cubicBezTo>
                <a:cubicBezTo>
                  <a:pt x="759328" y="965115"/>
                  <a:pt x="739339" y="980362"/>
                  <a:pt x="725805" y="1000664"/>
                </a:cubicBezTo>
                <a:cubicBezTo>
                  <a:pt x="720054" y="1009290"/>
                  <a:pt x="716355" y="1019716"/>
                  <a:pt x="708553" y="1026543"/>
                </a:cubicBezTo>
                <a:cubicBezTo>
                  <a:pt x="662306" y="1067009"/>
                  <a:pt x="665286" y="1052503"/>
                  <a:pt x="622288" y="1078302"/>
                </a:cubicBezTo>
                <a:cubicBezTo>
                  <a:pt x="604508" y="1088970"/>
                  <a:pt x="589076" y="1103534"/>
                  <a:pt x="570530" y="1112807"/>
                </a:cubicBezTo>
                <a:cubicBezTo>
                  <a:pt x="559028" y="1118558"/>
                  <a:pt x="547051" y="1123444"/>
                  <a:pt x="536024" y="1130060"/>
                </a:cubicBezTo>
                <a:cubicBezTo>
                  <a:pt x="512783" y="1144005"/>
                  <a:pt x="467707" y="1178044"/>
                  <a:pt x="441134" y="1190445"/>
                </a:cubicBezTo>
                <a:cubicBezTo>
                  <a:pt x="313279" y="1250111"/>
                  <a:pt x="391339" y="1200639"/>
                  <a:pt x="328990" y="1242204"/>
                </a:cubicBezTo>
                <a:cubicBezTo>
                  <a:pt x="305196" y="1273929"/>
                  <a:pt x="299876" y="1284411"/>
                  <a:pt x="268605" y="1311215"/>
                </a:cubicBezTo>
                <a:cubicBezTo>
                  <a:pt x="260733" y="1317962"/>
                  <a:pt x="251352" y="1322717"/>
                  <a:pt x="242726" y="1328468"/>
                </a:cubicBezTo>
                <a:cubicBezTo>
                  <a:pt x="155515" y="1459286"/>
                  <a:pt x="249912" y="1325021"/>
                  <a:pt x="182341" y="1406105"/>
                </a:cubicBezTo>
                <a:cubicBezTo>
                  <a:pt x="175704" y="1414070"/>
                  <a:pt x="171725" y="1424020"/>
                  <a:pt x="165088" y="1431985"/>
                </a:cubicBezTo>
                <a:cubicBezTo>
                  <a:pt x="157278" y="1441357"/>
                  <a:pt x="146300" y="1447937"/>
                  <a:pt x="139209" y="1457864"/>
                </a:cubicBezTo>
                <a:cubicBezTo>
                  <a:pt x="131735" y="1468328"/>
                  <a:pt x="129430" y="1481906"/>
                  <a:pt x="121956" y="1492370"/>
                </a:cubicBezTo>
                <a:cubicBezTo>
                  <a:pt x="114865" y="1502297"/>
                  <a:pt x="103887" y="1508877"/>
                  <a:pt x="96077" y="1518249"/>
                </a:cubicBezTo>
                <a:cubicBezTo>
                  <a:pt x="89440" y="1526214"/>
                  <a:pt x="85461" y="1536163"/>
                  <a:pt x="78824" y="1544128"/>
                </a:cubicBezTo>
                <a:cubicBezTo>
                  <a:pt x="71014" y="1553500"/>
                  <a:pt x="60435" y="1560377"/>
                  <a:pt x="52945" y="1570007"/>
                </a:cubicBezTo>
                <a:cubicBezTo>
                  <a:pt x="40215" y="1586375"/>
                  <a:pt x="18439" y="1621766"/>
                  <a:pt x="18439" y="1621766"/>
                </a:cubicBezTo>
                <a:cubicBezTo>
                  <a:pt x="-4571" y="1690799"/>
                  <a:pt x="-4366" y="1666084"/>
                  <a:pt x="9813" y="1751162"/>
                </a:cubicBezTo>
                <a:cubicBezTo>
                  <a:pt x="11308" y="1760131"/>
                  <a:pt x="12856" y="1769863"/>
                  <a:pt x="18439" y="1777041"/>
                </a:cubicBezTo>
                <a:cubicBezTo>
                  <a:pt x="33419" y="1796301"/>
                  <a:pt x="52945" y="1811547"/>
                  <a:pt x="70198" y="1828800"/>
                </a:cubicBezTo>
                <a:cubicBezTo>
                  <a:pt x="78824" y="1837426"/>
                  <a:pt x="84242" y="1851720"/>
                  <a:pt x="96077" y="1854679"/>
                </a:cubicBezTo>
                <a:cubicBezTo>
                  <a:pt x="173910" y="1874137"/>
                  <a:pt x="142593" y="1864434"/>
                  <a:pt x="190968" y="1880558"/>
                </a:cubicBezTo>
                <a:cubicBezTo>
                  <a:pt x="371150" y="1858036"/>
                  <a:pt x="113357" y="1888290"/>
                  <a:pt x="475639" y="1863305"/>
                </a:cubicBezTo>
                <a:cubicBezTo>
                  <a:pt x="487467" y="1862489"/>
                  <a:pt x="498427" y="1856482"/>
                  <a:pt x="510145" y="1854679"/>
                </a:cubicBezTo>
                <a:cubicBezTo>
                  <a:pt x="535881" y="1850720"/>
                  <a:pt x="561779" y="1847387"/>
                  <a:pt x="587783" y="1846053"/>
                </a:cubicBezTo>
                <a:cubicBezTo>
                  <a:pt x="673982" y="1841633"/>
                  <a:pt x="760311" y="1840302"/>
                  <a:pt x="846575" y="1837426"/>
                </a:cubicBezTo>
                <a:lnTo>
                  <a:pt x="898334" y="1820173"/>
                </a:lnTo>
                <a:cubicBezTo>
                  <a:pt x="925798" y="1811019"/>
                  <a:pt x="935170" y="1806706"/>
                  <a:pt x="967345" y="1802921"/>
                </a:cubicBezTo>
                <a:cubicBezTo>
                  <a:pt x="1001733" y="1798875"/>
                  <a:pt x="1036379" y="1797429"/>
                  <a:pt x="1070862" y="1794294"/>
                </a:cubicBezTo>
                <a:lnTo>
                  <a:pt x="1157126" y="1785668"/>
                </a:lnTo>
                <a:cubicBezTo>
                  <a:pt x="1220132" y="1764666"/>
                  <a:pt x="1191242" y="1772826"/>
                  <a:pt x="1243390" y="1759788"/>
                </a:cubicBezTo>
                <a:cubicBezTo>
                  <a:pt x="1252017" y="1754037"/>
                  <a:pt x="1259526" y="1746079"/>
                  <a:pt x="1269270" y="1742536"/>
                </a:cubicBezTo>
                <a:cubicBezTo>
                  <a:pt x="1364083" y="1708059"/>
                  <a:pt x="1308127" y="1738208"/>
                  <a:pt x="1372787" y="1716656"/>
                </a:cubicBezTo>
                <a:lnTo>
                  <a:pt x="1424545" y="1699404"/>
                </a:lnTo>
                <a:cubicBezTo>
                  <a:pt x="1467677" y="1702279"/>
                  <a:pt x="1511148" y="1701917"/>
                  <a:pt x="1553941" y="1708030"/>
                </a:cubicBezTo>
                <a:cubicBezTo>
                  <a:pt x="1597235" y="1714215"/>
                  <a:pt x="1612574" y="1731019"/>
                  <a:pt x="1648832" y="1751162"/>
                </a:cubicBezTo>
                <a:cubicBezTo>
                  <a:pt x="1660073" y="1757407"/>
                  <a:pt x="1671518" y="1763349"/>
                  <a:pt x="1683338" y="1768415"/>
                </a:cubicBezTo>
                <a:cubicBezTo>
                  <a:pt x="1691696" y="1771997"/>
                  <a:pt x="1700939" y="1773278"/>
                  <a:pt x="1709217" y="1777041"/>
                </a:cubicBezTo>
                <a:cubicBezTo>
                  <a:pt x="1852624" y="1842226"/>
                  <a:pt x="1730577" y="1786782"/>
                  <a:pt x="1804107" y="1828800"/>
                </a:cubicBezTo>
                <a:cubicBezTo>
                  <a:pt x="1815272" y="1835180"/>
                  <a:pt x="1827586" y="1839437"/>
                  <a:pt x="1838613" y="1846053"/>
                </a:cubicBezTo>
                <a:cubicBezTo>
                  <a:pt x="1838642" y="1846070"/>
                  <a:pt x="1903297" y="1889175"/>
                  <a:pt x="1916251" y="1897811"/>
                </a:cubicBezTo>
                <a:cubicBezTo>
                  <a:pt x="1924877" y="1903562"/>
                  <a:pt x="1932294" y="1911785"/>
                  <a:pt x="1942130" y="1915064"/>
                </a:cubicBezTo>
                <a:lnTo>
                  <a:pt x="1993888" y="1932317"/>
                </a:lnTo>
                <a:cubicBezTo>
                  <a:pt x="2002515" y="1935193"/>
                  <a:pt x="2011635" y="1936876"/>
                  <a:pt x="2019768" y="1940943"/>
                </a:cubicBezTo>
                <a:cubicBezTo>
                  <a:pt x="2031270" y="1946694"/>
                  <a:pt x="2042453" y="1953131"/>
                  <a:pt x="2054273" y="1958196"/>
                </a:cubicBezTo>
                <a:cubicBezTo>
                  <a:pt x="2071592" y="1965618"/>
                  <a:pt x="2097158" y="1971074"/>
                  <a:pt x="2114658" y="1975449"/>
                </a:cubicBezTo>
                <a:cubicBezTo>
                  <a:pt x="2143413" y="1972573"/>
                  <a:pt x="2172764" y="1973320"/>
                  <a:pt x="2200922" y="1966822"/>
                </a:cubicBezTo>
                <a:cubicBezTo>
                  <a:pt x="2216942" y="1963125"/>
                  <a:pt x="2256175" y="1921479"/>
                  <a:pt x="2261307" y="1915064"/>
                </a:cubicBezTo>
                <a:cubicBezTo>
                  <a:pt x="2274260" y="1898872"/>
                  <a:pt x="2284311" y="1880558"/>
                  <a:pt x="2295813" y="1863305"/>
                </a:cubicBezTo>
                <a:lnTo>
                  <a:pt x="2313066" y="1837426"/>
                </a:lnTo>
                <a:lnTo>
                  <a:pt x="2330319" y="1811547"/>
                </a:lnTo>
                <a:cubicBezTo>
                  <a:pt x="2333194" y="1800045"/>
                  <a:pt x="2335688" y="1788441"/>
                  <a:pt x="2338945" y="1777041"/>
                </a:cubicBezTo>
                <a:cubicBezTo>
                  <a:pt x="2341443" y="1768298"/>
                  <a:pt x="2345179" y="1759935"/>
                  <a:pt x="2347572" y="1751162"/>
                </a:cubicBezTo>
                <a:cubicBezTo>
                  <a:pt x="2353811" y="1728286"/>
                  <a:pt x="2359073" y="1705155"/>
                  <a:pt x="2364824" y="1682151"/>
                </a:cubicBezTo>
                <a:cubicBezTo>
                  <a:pt x="2364827" y="1682141"/>
                  <a:pt x="2382076" y="1613150"/>
                  <a:pt x="2382077" y="1613139"/>
                </a:cubicBezTo>
                <a:lnTo>
                  <a:pt x="2390704" y="1544128"/>
                </a:lnTo>
                <a:cubicBezTo>
                  <a:pt x="2387828" y="1486619"/>
                  <a:pt x="2388211" y="1428853"/>
                  <a:pt x="2382077" y="1371600"/>
                </a:cubicBezTo>
                <a:cubicBezTo>
                  <a:pt x="2379551" y="1348023"/>
                  <a:pt x="2369474" y="1325840"/>
                  <a:pt x="2364824" y="1302588"/>
                </a:cubicBezTo>
                <a:cubicBezTo>
                  <a:pt x="2362482" y="1290877"/>
                  <a:pt x="2352793" y="1238874"/>
                  <a:pt x="2347572" y="1224951"/>
                </a:cubicBezTo>
                <a:cubicBezTo>
                  <a:pt x="2343057" y="1212910"/>
                  <a:pt x="2334386" y="1202645"/>
                  <a:pt x="2330319" y="1190445"/>
                </a:cubicBezTo>
                <a:cubicBezTo>
                  <a:pt x="2289575" y="1068214"/>
                  <a:pt x="2334719" y="1164739"/>
                  <a:pt x="2295813" y="1086928"/>
                </a:cubicBezTo>
                <a:cubicBezTo>
                  <a:pt x="2280949" y="1027471"/>
                  <a:pt x="2292489" y="1063027"/>
                  <a:pt x="2252681" y="983411"/>
                </a:cubicBezTo>
                <a:cubicBezTo>
                  <a:pt x="2246930" y="971909"/>
                  <a:pt x="2243144" y="959193"/>
                  <a:pt x="2235428" y="948905"/>
                </a:cubicBezTo>
                <a:lnTo>
                  <a:pt x="2183670" y="879894"/>
                </a:lnTo>
                <a:cubicBezTo>
                  <a:pt x="2180191" y="875255"/>
                  <a:pt x="2145127" y="829834"/>
                  <a:pt x="2140538" y="819509"/>
                </a:cubicBezTo>
                <a:cubicBezTo>
                  <a:pt x="2133152" y="802890"/>
                  <a:pt x="2129036" y="785004"/>
                  <a:pt x="2123285" y="767751"/>
                </a:cubicBezTo>
                <a:lnTo>
                  <a:pt x="2114658" y="741872"/>
                </a:lnTo>
                <a:lnTo>
                  <a:pt x="2062900" y="586596"/>
                </a:lnTo>
                <a:cubicBezTo>
                  <a:pt x="2031439" y="492216"/>
                  <a:pt x="2081612" y="635171"/>
                  <a:pt x="2037021" y="534838"/>
                </a:cubicBezTo>
                <a:cubicBezTo>
                  <a:pt x="2029635" y="518219"/>
                  <a:pt x="2025519" y="500332"/>
                  <a:pt x="2019768" y="483079"/>
                </a:cubicBezTo>
                <a:lnTo>
                  <a:pt x="2011141" y="457200"/>
                </a:lnTo>
                <a:cubicBezTo>
                  <a:pt x="1995698" y="410871"/>
                  <a:pt x="1981211" y="362832"/>
                  <a:pt x="1959383" y="319177"/>
                </a:cubicBezTo>
                <a:cubicBezTo>
                  <a:pt x="1953632" y="307675"/>
                  <a:pt x="1950163" y="294713"/>
                  <a:pt x="1942130" y="284672"/>
                </a:cubicBezTo>
                <a:cubicBezTo>
                  <a:pt x="1942114" y="284652"/>
                  <a:pt x="1877441" y="219982"/>
                  <a:pt x="1864492" y="207034"/>
                </a:cubicBezTo>
                <a:lnTo>
                  <a:pt x="1812734" y="155275"/>
                </a:lnTo>
                <a:cubicBezTo>
                  <a:pt x="1804108" y="146649"/>
                  <a:pt x="1797006" y="136163"/>
                  <a:pt x="1786855" y="129396"/>
                </a:cubicBezTo>
                <a:cubicBezTo>
                  <a:pt x="1660229" y="44979"/>
                  <a:pt x="1793437" y="130692"/>
                  <a:pt x="1700590" y="77638"/>
                </a:cubicBezTo>
                <a:cubicBezTo>
                  <a:pt x="1653762" y="50880"/>
                  <a:pt x="1696285" y="67577"/>
                  <a:pt x="1648832" y="51758"/>
                </a:cubicBezTo>
                <a:cubicBezTo>
                  <a:pt x="1642574" y="52801"/>
                  <a:pt x="1585349" y="59574"/>
                  <a:pt x="1571194" y="69011"/>
                </a:cubicBezTo>
                <a:cubicBezTo>
                  <a:pt x="1568801" y="70606"/>
                  <a:pt x="1571194" y="74762"/>
                  <a:pt x="1571194" y="77638"/>
                </a:cubicBezTo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05400" y="367193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+mn-lt"/>
              </a:rPr>
              <a:t>Outliers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53200" y="3581400"/>
            <a:ext cx="228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n-lt"/>
              </a:rPr>
              <a:t>Total 2008 Compensation variable has outliers (is very right-skewed)</a:t>
            </a:r>
          </a:p>
          <a:p>
            <a:endParaRPr lang="en-US" sz="1600" dirty="0">
              <a:solidFill>
                <a:srgbClr val="FF0000"/>
              </a:solidFill>
              <a:latin typeface="+mn-lt"/>
            </a:endParaRPr>
          </a:p>
          <a:p>
            <a:r>
              <a:rPr lang="en-US" sz="1600" dirty="0">
                <a:solidFill>
                  <a:srgbClr val="FF0000"/>
                </a:solidFill>
                <a:latin typeface="+mn-lt"/>
              </a:rPr>
              <a:t>Mean    = $ 11.43 </a:t>
            </a:r>
            <a:r>
              <a:rPr lang="en-US" sz="1600" dirty="0" err="1">
                <a:solidFill>
                  <a:srgbClr val="FF0000"/>
                </a:solidFill>
                <a:latin typeface="+mn-lt"/>
              </a:rPr>
              <a:t>mln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  <a:p>
            <a:r>
              <a:rPr lang="en-US" sz="1600" dirty="0">
                <a:solidFill>
                  <a:srgbClr val="FF0000"/>
                </a:solidFill>
                <a:latin typeface="+mn-lt"/>
              </a:rPr>
              <a:t>Median = $ 5.39   </a:t>
            </a:r>
            <a:r>
              <a:rPr lang="en-US" sz="1600" dirty="0" err="1">
                <a:solidFill>
                  <a:srgbClr val="FF0000"/>
                </a:solidFill>
                <a:latin typeface="+mn-lt"/>
              </a:rPr>
              <a:t>mln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234" y="2584361"/>
            <a:ext cx="4273666" cy="318238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505200" y="5443807"/>
            <a:ext cx="2108113" cy="232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9900"/>
                </a:solidFill>
              </a:rPr>
              <a:t>Years with company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1168422" y="4002684"/>
            <a:ext cx="243827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9900"/>
                </a:solidFill>
              </a:rPr>
              <a:t>Total 2008 compensation</a:t>
            </a:r>
          </a:p>
        </p:txBody>
      </p:sp>
    </p:spTree>
    <p:extLst>
      <p:ext uri="{BB962C8B-B14F-4D97-AF65-F5344CB8AC3E}">
        <p14:creationId xmlns:p14="http://schemas.microsoft.com/office/powerpoint/2010/main" val="1397530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307" r="1856"/>
          <a:stretch/>
        </p:blipFill>
        <p:spPr>
          <a:xfrm>
            <a:off x="276224" y="2421469"/>
            <a:ext cx="4095751" cy="31823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89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774694"/>
            <a:ext cx="7010400" cy="435106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000" dirty="0">
                <a:solidFill>
                  <a:schemeClr val="hlink"/>
                </a:solidFill>
              </a:rPr>
              <a:t>CEO compensation: </a:t>
            </a:r>
            <a:r>
              <a:rPr lang="en-US" sz="2000" dirty="0"/>
              <a:t>Years with company vs. </a:t>
            </a:r>
            <a:r>
              <a:rPr lang="en-US" sz="2000" b="1" i="1" dirty="0">
                <a:solidFill>
                  <a:srgbClr val="FF0000"/>
                </a:solidFill>
              </a:rPr>
              <a:t>Ln </a:t>
            </a:r>
            <a:r>
              <a:rPr lang="en-US" sz="2000" dirty="0">
                <a:solidFill>
                  <a:srgbClr val="FF0000"/>
                </a:solidFill>
              </a:rPr>
              <a:t>total compensation</a:t>
            </a:r>
          </a:p>
        </p:txBody>
      </p:sp>
      <p:sp>
        <p:nvSpPr>
          <p:cNvPr id="3891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4F3835F-DDC7-4829-B42B-7B10020A3D7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1. Simple linear regression</a:t>
            </a:r>
            <a:endParaRPr lang="en-US" sz="2400" b="1" dirty="0"/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635087" y="1728617"/>
            <a:ext cx="1143000" cy="3698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6425" y="5585804"/>
            <a:ext cx="7746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		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r = 0.109                                      r = 0.146				</a:t>
            </a:r>
          </a:p>
        </p:txBody>
      </p:sp>
      <p:sp>
        <p:nvSpPr>
          <p:cNvPr id="2" name="Rectangle 1"/>
          <p:cNvSpPr/>
          <p:nvPr/>
        </p:nvSpPr>
        <p:spPr>
          <a:xfrm>
            <a:off x="1536743" y="5212958"/>
            <a:ext cx="2108113" cy="232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9900"/>
                </a:solidFill>
              </a:rPr>
              <a:t>Years with company</a:t>
            </a:r>
          </a:p>
        </p:txBody>
      </p:sp>
      <p:sp>
        <p:nvSpPr>
          <p:cNvPr id="15" name="Rectangle 14"/>
          <p:cNvSpPr/>
          <p:nvPr/>
        </p:nvSpPr>
        <p:spPr>
          <a:xfrm rot="16200000">
            <a:off x="-800035" y="3771835"/>
            <a:ext cx="243827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9900"/>
                </a:solidFill>
              </a:rPr>
              <a:t>Total 2008 compensation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313" t="2270" r="2352" b="-2270"/>
          <a:stretch/>
        </p:blipFill>
        <p:spPr>
          <a:xfrm>
            <a:off x="4657724" y="2427566"/>
            <a:ext cx="4410076" cy="3176291"/>
          </a:xfrm>
          <a:prstGeom prst="rect">
            <a:avLst/>
          </a:prstGeom>
          <a:ln>
            <a:noFill/>
          </a:ln>
        </p:spPr>
      </p:pic>
      <p:sp>
        <p:nvSpPr>
          <p:cNvPr id="17" name="Rectangle 16"/>
          <p:cNvSpPr/>
          <p:nvPr/>
        </p:nvSpPr>
        <p:spPr>
          <a:xfrm>
            <a:off x="5834127" y="5251856"/>
            <a:ext cx="2108113" cy="232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9900"/>
                </a:solidFill>
              </a:rPr>
              <a:t>Years with company</a:t>
            </a:r>
          </a:p>
        </p:txBody>
      </p:sp>
      <p:sp>
        <p:nvSpPr>
          <p:cNvPr id="18" name="Rectangle 17"/>
          <p:cNvSpPr/>
          <p:nvPr/>
        </p:nvSpPr>
        <p:spPr>
          <a:xfrm rot="16200000">
            <a:off x="3000154" y="3883779"/>
            <a:ext cx="3164335" cy="239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Ln Total 2008 compensation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429000" y="3505200"/>
            <a:ext cx="942975" cy="304800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3429000" y="3810000"/>
            <a:ext cx="942975" cy="304800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429000" y="4102883"/>
            <a:ext cx="942975" cy="304800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62465" y="2421466"/>
            <a:ext cx="4605335" cy="3182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54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250" y="2362200"/>
            <a:ext cx="4383404" cy="31823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22" y="2362200"/>
            <a:ext cx="4273666" cy="3182388"/>
          </a:xfrm>
          <a:prstGeom prst="rect">
            <a:avLst/>
          </a:prstGeom>
        </p:spPr>
      </p:pic>
      <p:sp>
        <p:nvSpPr>
          <p:cNvPr id="389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774694"/>
            <a:ext cx="7010400" cy="435106"/>
          </a:xfrm>
        </p:spPr>
        <p:txBody>
          <a:bodyPr>
            <a:normAutofit fontScale="925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000" dirty="0">
                <a:solidFill>
                  <a:schemeClr val="hlink"/>
                </a:solidFill>
              </a:rPr>
              <a:t>CEO compensation: </a:t>
            </a:r>
            <a:r>
              <a:rPr lang="en-US" sz="2000" b="1" dirty="0">
                <a:solidFill>
                  <a:srgbClr val="FF0000"/>
                </a:solidFill>
              </a:rPr>
              <a:t>Ln</a:t>
            </a:r>
            <a:r>
              <a:rPr lang="en-US" sz="2000" dirty="0">
                <a:solidFill>
                  <a:srgbClr val="FF0000"/>
                </a:solidFill>
              </a:rPr>
              <a:t> years with company </a:t>
            </a:r>
            <a:r>
              <a:rPr lang="en-US" sz="2000" dirty="0"/>
              <a:t>vs. </a:t>
            </a:r>
            <a:r>
              <a:rPr lang="en-US" sz="2000" b="1" dirty="0">
                <a:solidFill>
                  <a:srgbClr val="FF0000"/>
                </a:solidFill>
              </a:rPr>
              <a:t>Ln</a:t>
            </a:r>
            <a:r>
              <a:rPr lang="en-US" sz="2000" dirty="0">
                <a:solidFill>
                  <a:srgbClr val="FF0000"/>
                </a:solidFill>
              </a:rPr>
              <a:t> total compensation</a:t>
            </a:r>
          </a:p>
        </p:txBody>
      </p:sp>
      <p:sp>
        <p:nvSpPr>
          <p:cNvPr id="3891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4F3835F-DDC7-4829-B42B-7B10020A3D7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1. Simple linear regression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98531" y="5767008"/>
            <a:ext cx="774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0.109				r = 0.237</a:t>
            </a: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635087" y="1728617"/>
            <a:ext cx="1143000" cy="3698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04292" y="5192018"/>
            <a:ext cx="2108113" cy="232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9900"/>
                </a:solidFill>
              </a:rPr>
              <a:t>Years with company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-807691" y="3652617"/>
            <a:ext cx="243827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9900"/>
                </a:solidFill>
              </a:rPr>
              <a:t>Total 2008 compensation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783327" y="5163443"/>
            <a:ext cx="2681223" cy="232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Ln Years with company</a:t>
            </a:r>
          </a:p>
        </p:txBody>
      </p:sp>
      <p:sp>
        <p:nvSpPr>
          <p:cNvPr id="20" name="Rectangle 19"/>
          <p:cNvSpPr/>
          <p:nvPr/>
        </p:nvSpPr>
        <p:spPr>
          <a:xfrm rot="16200000">
            <a:off x="3504498" y="3955198"/>
            <a:ext cx="2662140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Ln Total 2008 compensation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3429000" y="3505200"/>
            <a:ext cx="942975" cy="304800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3429000" y="3810000"/>
            <a:ext cx="942975" cy="304800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3429000" y="4102883"/>
            <a:ext cx="942975" cy="304800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05000"/>
            <a:ext cx="7239000" cy="39624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b="1" dirty="0">
                <a:latin typeface="Arial" charset="0"/>
              </a:rPr>
              <a:t>0.   Recall (Lecture 04): Association among numerical variables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Arial" charset="0"/>
              </a:rPr>
              <a:t>	</a:t>
            </a:r>
            <a:r>
              <a:rPr lang="en-US" sz="1400" dirty="0">
                <a:latin typeface="Arial" charset="0"/>
              </a:rPr>
              <a:t>Scatterplots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400" dirty="0">
                <a:latin typeface="Arial" charset="0"/>
              </a:rPr>
              <a:t>	Covariance and Correlation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Arial" charset="0"/>
            </a:endParaRPr>
          </a:p>
          <a:p>
            <a:pPr marL="342900" indent="-342900" eaLnBrk="1" hangingPunct="1">
              <a:lnSpc>
                <a:spcPct val="90000"/>
              </a:lnSpc>
              <a:buAutoNum type="arabicPeriod"/>
            </a:pPr>
            <a:r>
              <a:rPr lang="en-US" sz="1800" dirty="0">
                <a:latin typeface="Arial" charset="0"/>
              </a:rPr>
              <a:t>Simple linear regression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Arial" charset="0"/>
            </a:endParaRPr>
          </a:p>
          <a:p>
            <a:pPr marL="342900" indent="-342900" eaLnBrk="1" hangingPunct="1">
              <a:lnSpc>
                <a:spcPct val="90000"/>
              </a:lnSpc>
              <a:buAutoNum type="arabicPeriod" startAt="2"/>
            </a:pPr>
            <a:r>
              <a:rPr lang="en-US" sz="1800" dirty="0">
                <a:latin typeface="Arial" charset="0"/>
              </a:rPr>
              <a:t>Multiple linear regression</a:t>
            </a:r>
          </a:p>
          <a:p>
            <a:pPr marL="342900" indent="-342900" eaLnBrk="1" hangingPunct="1">
              <a:lnSpc>
                <a:spcPct val="90000"/>
              </a:lnSpc>
              <a:buAutoNum type="arabicPeriod" startAt="2"/>
            </a:pPr>
            <a:endParaRPr lang="en-US" sz="1800" dirty="0">
              <a:latin typeface="Arial" charset="0"/>
            </a:endParaRPr>
          </a:p>
          <a:p>
            <a:pPr marL="342900" indent="-342900" eaLnBrk="1" hangingPunct="1">
              <a:lnSpc>
                <a:spcPct val="90000"/>
              </a:lnSpc>
              <a:buAutoNum type="arabicPeriod" startAt="2"/>
            </a:pPr>
            <a:r>
              <a:rPr lang="en-US" sz="1800" dirty="0">
                <a:latin typeface="Arial" charset="0"/>
              </a:rPr>
              <a:t>Linear regressions with dummy variables and interaction variables</a:t>
            </a:r>
          </a:p>
          <a:p>
            <a:pPr marL="342900" indent="-342900" eaLnBrk="1" hangingPunct="1">
              <a:lnSpc>
                <a:spcPct val="90000"/>
              </a:lnSpc>
              <a:buAutoNum type="arabicPeriod" startAt="2"/>
            </a:pPr>
            <a:endParaRPr lang="en-US" sz="1800" dirty="0">
              <a:latin typeface="Arial" charset="0"/>
            </a:endParaRPr>
          </a:p>
          <a:p>
            <a:pPr marL="342900" indent="-342900">
              <a:buFont typeface="Arial" panose="020B0604020202020204" pitchFamily="34" charset="0"/>
              <a:buAutoNum type="arabicPeriod" startAt="2"/>
            </a:pPr>
            <a:r>
              <a:rPr lang="en-US" sz="1800" dirty="0">
                <a:latin typeface="Arial" charset="0"/>
              </a:rPr>
              <a:t>Nonlinear modeling possibilities</a:t>
            </a:r>
          </a:p>
          <a:p>
            <a:pPr marL="342900" indent="-342900" eaLnBrk="1" hangingPunct="1">
              <a:lnSpc>
                <a:spcPct val="90000"/>
              </a:lnSpc>
              <a:buAutoNum type="arabicPeriod" startAt="2"/>
            </a:pPr>
            <a:endParaRPr lang="en-US" sz="1800" dirty="0">
              <a:latin typeface="Arial" charset="0"/>
            </a:endParaRP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latin typeface="Arial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Lecture 05 - Part 1</a:t>
            </a:r>
            <a:endParaRPr lang="en-US" dirty="0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B6045DC-AB99-4DA5-ADFE-D0F29484879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Today: Regression analysis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11892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774694"/>
            <a:ext cx="7010400" cy="435106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000" dirty="0">
                <a:solidFill>
                  <a:schemeClr val="hlink"/>
                </a:solidFill>
              </a:rPr>
              <a:t>CEO compensation: </a:t>
            </a:r>
            <a:r>
              <a:rPr lang="en-US" sz="2000" dirty="0"/>
              <a:t>6-yr </a:t>
            </a:r>
            <a:r>
              <a:rPr lang="en-US" sz="2000" dirty="0" err="1"/>
              <a:t>ave.</a:t>
            </a:r>
            <a:r>
              <a:rPr lang="en-US" sz="2000" dirty="0"/>
              <a:t> compensation vs. 6-yr </a:t>
            </a:r>
            <a:r>
              <a:rPr lang="en-US" sz="2000" dirty="0" err="1"/>
              <a:t>ave.</a:t>
            </a:r>
            <a:r>
              <a:rPr lang="en-US" sz="2000" dirty="0"/>
              <a:t> return</a:t>
            </a:r>
          </a:p>
        </p:txBody>
      </p:sp>
      <p:sp>
        <p:nvSpPr>
          <p:cNvPr id="3891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4F3835F-DDC7-4829-B42B-7B10020A3D7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1. Simple linear regression</a:t>
            </a:r>
            <a:endParaRPr lang="en-US" sz="2400" b="1" dirty="0"/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635087" y="1728617"/>
            <a:ext cx="1143000" cy="3698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2261946"/>
            <a:ext cx="7924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1600" dirty="0">
                <a:solidFill>
                  <a:srgbClr val="990099"/>
                </a:solidFill>
                <a:latin typeface="+mn-lt"/>
              </a:rPr>
              <a:t>Relative to </a:t>
            </a:r>
            <a:r>
              <a:rPr lang="en-US" sz="1600" b="1" dirty="0">
                <a:solidFill>
                  <a:srgbClr val="990099"/>
                </a:solidFill>
                <a:latin typeface="+mn-lt"/>
              </a:rPr>
              <a:t>industry</a:t>
            </a:r>
            <a:r>
              <a:rPr lang="en-US" sz="1600" dirty="0">
                <a:solidFill>
                  <a:srgbClr val="990099"/>
                </a:solidFill>
                <a:latin typeface="+mn-lt"/>
              </a:rPr>
              <a:t> (100 = industry </a:t>
            </a:r>
            <a:r>
              <a:rPr lang="en-US" sz="1600" dirty="0" err="1">
                <a:solidFill>
                  <a:srgbClr val="990099"/>
                </a:solidFill>
                <a:latin typeface="+mn-lt"/>
              </a:rPr>
              <a:t>ave.</a:t>
            </a:r>
            <a:r>
              <a:rPr lang="en-US" sz="1600" dirty="0">
                <a:solidFill>
                  <a:srgbClr val="990099"/>
                </a:solidFill>
                <a:latin typeface="+mn-lt"/>
              </a:rPr>
              <a:t>)          Relative to </a:t>
            </a:r>
            <a:r>
              <a:rPr lang="en-US" sz="1600" b="1" dirty="0">
                <a:solidFill>
                  <a:srgbClr val="990099"/>
                </a:solidFill>
                <a:latin typeface="+mn-lt"/>
              </a:rPr>
              <a:t>market</a:t>
            </a:r>
            <a:r>
              <a:rPr lang="en-US" sz="1600" dirty="0">
                <a:solidFill>
                  <a:srgbClr val="990099"/>
                </a:solidFill>
                <a:latin typeface="+mn-lt"/>
              </a:rPr>
              <a:t> (100 = S&amp;P 500)</a:t>
            </a:r>
            <a:endParaRPr lang="en-US" dirty="0">
              <a:solidFill>
                <a:srgbClr val="990099"/>
              </a:solidFill>
              <a:latin typeface="+mn-lt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r = 0.111				r = 0.188</a:t>
            </a:r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579941"/>
              </p:ext>
            </p:extLst>
          </p:nvPr>
        </p:nvGraphicFramePr>
        <p:xfrm>
          <a:off x="685800" y="2667000"/>
          <a:ext cx="3937000" cy="2654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4096608"/>
              </p:ext>
            </p:extLst>
          </p:nvPr>
        </p:nvGraphicFramePr>
        <p:xfrm>
          <a:off x="4724400" y="2667000"/>
          <a:ext cx="39624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Rectangle 18"/>
          <p:cNvSpPr/>
          <p:nvPr/>
        </p:nvSpPr>
        <p:spPr>
          <a:xfrm>
            <a:off x="1465681" y="5052319"/>
            <a:ext cx="2832850" cy="232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9900"/>
                </a:solidFill>
              </a:rPr>
              <a:t>6-yr return relative to industry</a:t>
            </a:r>
          </a:p>
        </p:txBody>
      </p:sp>
      <p:sp>
        <p:nvSpPr>
          <p:cNvPr id="20" name="Rectangle 19"/>
          <p:cNvSpPr/>
          <p:nvPr/>
        </p:nvSpPr>
        <p:spPr>
          <a:xfrm rot="16200000">
            <a:off x="-337343" y="3880642"/>
            <a:ext cx="2362199" cy="239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B050"/>
                </a:solidFill>
              </a:rPr>
              <a:t>6-yr </a:t>
            </a:r>
            <a:r>
              <a:rPr lang="en-US" sz="1600" b="1" dirty="0" err="1">
                <a:solidFill>
                  <a:srgbClr val="00B050"/>
                </a:solidFill>
              </a:rPr>
              <a:t>ave</a:t>
            </a:r>
            <a:r>
              <a:rPr lang="en-US" sz="1600" b="1" dirty="0">
                <a:solidFill>
                  <a:srgbClr val="00B050"/>
                </a:solidFill>
              </a:rPr>
              <a:t> compensation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542380" y="5030011"/>
            <a:ext cx="2832850" cy="232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9900"/>
                </a:solidFill>
              </a:rPr>
              <a:t>6-yr return relative to market</a:t>
            </a:r>
          </a:p>
        </p:txBody>
      </p:sp>
      <p:sp>
        <p:nvSpPr>
          <p:cNvPr id="22" name="Rectangle 21"/>
          <p:cNvSpPr/>
          <p:nvPr/>
        </p:nvSpPr>
        <p:spPr>
          <a:xfrm rot="16200000">
            <a:off x="3739356" y="3858334"/>
            <a:ext cx="2362199" cy="239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B050"/>
                </a:solidFill>
              </a:rPr>
              <a:t>6-yr </a:t>
            </a:r>
            <a:r>
              <a:rPr lang="en-US" sz="1600" b="1" dirty="0" err="1">
                <a:solidFill>
                  <a:srgbClr val="00B050"/>
                </a:solidFill>
              </a:rPr>
              <a:t>ave</a:t>
            </a:r>
            <a:r>
              <a:rPr lang="en-US" sz="1600" b="1" dirty="0">
                <a:solidFill>
                  <a:srgbClr val="00B050"/>
                </a:solidFill>
              </a:rPr>
              <a:t> compensation</a:t>
            </a:r>
          </a:p>
        </p:txBody>
      </p:sp>
    </p:spTree>
    <p:extLst>
      <p:ext uri="{BB962C8B-B14F-4D97-AF65-F5344CB8AC3E}">
        <p14:creationId xmlns:p14="http://schemas.microsoft.com/office/powerpoint/2010/main" val="1814293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88630" y="1592479"/>
            <a:ext cx="7086600" cy="435106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000" dirty="0">
                <a:solidFill>
                  <a:schemeClr val="hlink"/>
                </a:solidFill>
              </a:rPr>
              <a:t>CEO compensation: </a:t>
            </a:r>
            <a:r>
              <a:rPr lang="en-US" sz="2000" dirty="0"/>
              <a:t>6-yr </a:t>
            </a:r>
            <a:r>
              <a:rPr lang="en-US" sz="2000" dirty="0" err="1"/>
              <a:t>ave.</a:t>
            </a:r>
            <a:r>
              <a:rPr lang="en-US" sz="2000" dirty="0"/>
              <a:t> </a:t>
            </a:r>
            <a:r>
              <a:rPr lang="en-US" sz="2000" b="1" i="1" dirty="0">
                <a:solidFill>
                  <a:srgbClr val="FF0000"/>
                </a:solidFill>
              </a:rPr>
              <a:t>Ln</a:t>
            </a:r>
            <a:r>
              <a:rPr lang="en-US" sz="2000" dirty="0"/>
              <a:t>-compensation vs. 6-yr </a:t>
            </a:r>
            <a:r>
              <a:rPr lang="en-US" sz="2000" dirty="0" err="1"/>
              <a:t>ave.</a:t>
            </a:r>
            <a:r>
              <a:rPr lang="en-US" sz="2000" dirty="0"/>
              <a:t> return</a:t>
            </a:r>
          </a:p>
        </p:txBody>
      </p:sp>
      <p:sp>
        <p:nvSpPr>
          <p:cNvPr id="3891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4F3835F-DDC7-4829-B42B-7B10020A3D7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1. Simple linear regression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261946"/>
            <a:ext cx="8001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1600" dirty="0">
                <a:solidFill>
                  <a:srgbClr val="990099"/>
                </a:solidFill>
                <a:latin typeface="+mn-lt"/>
              </a:rPr>
              <a:t>Relative to </a:t>
            </a:r>
            <a:r>
              <a:rPr lang="en-US" sz="1600" b="1" dirty="0">
                <a:solidFill>
                  <a:srgbClr val="990099"/>
                </a:solidFill>
                <a:latin typeface="+mn-lt"/>
              </a:rPr>
              <a:t>industry</a:t>
            </a:r>
            <a:r>
              <a:rPr lang="en-US" sz="1600" dirty="0">
                <a:solidFill>
                  <a:srgbClr val="990099"/>
                </a:solidFill>
                <a:latin typeface="+mn-lt"/>
              </a:rPr>
              <a:t> (100 = industry </a:t>
            </a:r>
            <a:r>
              <a:rPr lang="en-US" sz="1600" dirty="0" err="1">
                <a:solidFill>
                  <a:srgbClr val="990099"/>
                </a:solidFill>
                <a:latin typeface="+mn-lt"/>
              </a:rPr>
              <a:t>ave.</a:t>
            </a:r>
            <a:r>
              <a:rPr lang="en-US" sz="1600" dirty="0">
                <a:solidFill>
                  <a:srgbClr val="990099"/>
                </a:solidFill>
                <a:latin typeface="+mn-lt"/>
              </a:rPr>
              <a:t>)          Relative to </a:t>
            </a:r>
            <a:r>
              <a:rPr lang="en-US" sz="1600" b="1" dirty="0">
                <a:solidFill>
                  <a:srgbClr val="990099"/>
                </a:solidFill>
                <a:latin typeface="+mn-lt"/>
              </a:rPr>
              <a:t>market</a:t>
            </a:r>
            <a:r>
              <a:rPr lang="en-US" sz="1600" dirty="0">
                <a:solidFill>
                  <a:srgbClr val="990099"/>
                </a:solidFill>
                <a:latin typeface="+mn-lt"/>
              </a:rPr>
              <a:t> (100 = S&amp;P 500)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r = 0.058				r = 0.164</a:t>
            </a: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7296724"/>
              </p:ext>
            </p:extLst>
          </p:nvPr>
        </p:nvGraphicFramePr>
        <p:xfrm>
          <a:off x="685800" y="2667000"/>
          <a:ext cx="39624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6105827"/>
              </p:ext>
            </p:extLst>
          </p:nvPr>
        </p:nvGraphicFramePr>
        <p:xfrm>
          <a:off x="4724400" y="2667000"/>
          <a:ext cx="3962400" cy="2663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Rectangle 13"/>
          <p:cNvSpPr/>
          <p:nvPr/>
        </p:nvSpPr>
        <p:spPr>
          <a:xfrm>
            <a:off x="1465681" y="5052319"/>
            <a:ext cx="2832850" cy="232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9900"/>
                </a:solidFill>
              </a:rPr>
              <a:t>6-yr return relative to industry</a:t>
            </a:r>
          </a:p>
        </p:txBody>
      </p:sp>
      <p:sp>
        <p:nvSpPr>
          <p:cNvPr id="15" name="Rectangle 14"/>
          <p:cNvSpPr/>
          <p:nvPr/>
        </p:nvSpPr>
        <p:spPr>
          <a:xfrm rot="16200000">
            <a:off x="-418305" y="3885407"/>
            <a:ext cx="2524128" cy="239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0000"/>
                </a:solidFill>
              </a:rPr>
              <a:t>Ln 6-yr </a:t>
            </a:r>
            <a:r>
              <a:rPr lang="en-US" sz="1500" b="1" dirty="0" err="1">
                <a:solidFill>
                  <a:srgbClr val="FF0000"/>
                </a:solidFill>
              </a:rPr>
              <a:t>ave</a:t>
            </a:r>
            <a:r>
              <a:rPr lang="en-US" sz="1500" b="1" dirty="0">
                <a:solidFill>
                  <a:srgbClr val="FF0000"/>
                </a:solidFill>
              </a:rPr>
              <a:t> compensation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42380" y="5030011"/>
            <a:ext cx="2832850" cy="232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9900"/>
                </a:solidFill>
              </a:rPr>
              <a:t>6-yr return relative to market</a:t>
            </a:r>
          </a:p>
        </p:txBody>
      </p:sp>
      <p:sp>
        <p:nvSpPr>
          <p:cNvPr id="20" name="Rectangle 19"/>
          <p:cNvSpPr/>
          <p:nvPr/>
        </p:nvSpPr>
        <p:spPr>
          <a:xfrm rot="16200000">
            <a:off x="3631614" y="3874187"/>
            <a:ext cx="2524128" cy="239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0000"/>
                </a:solidFill>
              </a:rPr>
              <a:t>Ln 6-yr </a:t>
            </a:r>
            <a:r>
              <a:rPr lang="en-US" sz="1500" b="1" dirty="0" err="1">
                <a:solidFill>
                  <a:srgbClr val="FF0000"/>
                </a:solidFill>
              </a:rPr>
              <a:t>ave</a:t>
            </a:r>
            <a:r>
              <a:rPr lang="en-US" sz="1500" b="1" dirty="0">
                <a:solidFill>
                  <a:srgbClr val="FF0000"/>
                </a:solidFill>
              </a:rPr>
              <a:t> compensation</a:t>
            </a:r>
          </a:p>
        </p:txBody>
      </p:sp>
    </p:spTree>
    <p:extLst>
      <p:ext uri="{BB962C8B-B14F-4D97-AF65-F5344CB8AC3E}">
        <p14:creationId xmlns:p14="http://schemas.microsoft.com/office/powerpoint/2010/main" val="800264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05000"/>
            <a:ext cx="7239000" cy="39624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Arial" charset="0"/>
              </a:rPr>
              <a:t>0.   Recall (Lecture 04): Association among numerical variables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Arial" charset="0"/>
              </a:rPr>
              <a:t>	</a:t>
            </a:r>
            <a:r>
              <a:rPr lang="en-US" sz="1400" dirty="0">
                <a:latin typeface="Arial" charset="0"/>
              </a:rPr>
              <a:t>Scatterplots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400" dirty="0">
                <a:latin typeface="Arial" charset="0"/>
              </a:rPr>
              <a:t>	Covariance and Correlation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Arial" charset="0"/>
            </a:endParaRPr>
          </a:p>
          <a:p>
            <a:pPr marL="342900" indent="-342900" eaLnBrk="1" hangingPunct="1">
              <a:lnSpc>
                <a:spcPct val="90000"/>
              </a:lnSpc>
              <a:buAutoNum type="arabicPeriod"/>
            </a:pPr>
            <a:r>
              <a:rPr lang="en-US" sz="1800" b="1" dirty="0">
                <a:latin typeface="Arial" charset="0"/>
              </a:rPr>
              <a:t> Simple linear regression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Arial" charset="0"/>
            </a:endParaRPr>
          </a:p>
          <a:p>
            <a:pPr marL="342900" indent="-342900">
              <a:buAutoNum type="arabicPeriod" startAt="2"/>
            </a:pPr>
            <a:r>
              <a:rPr lang="en-US" sz="1800" dirty="0">
                <a:latin typeface="Arial" charset="0"/>
              </a:rPr>
              <a:t>Multiple linear regression</a:t>
            </a:r>
          </a:p>
          <a:p>
            <a:pPr marL="342900" indent="-342900">
              <a:buAutoNum type="arabicPeriod" startAt="2"/>
            </a:pPr>
            <a:endParaRPr lang="en-US" sz="1800" dirty="0">
              <a:solidFill>
                <a:srgbClr val="C00000"/>
              </a:solidFill>
              <a:latin typeface="Arial" charset="0"/>
            </a:endParaRPr>
          </a:p>
          <a:p>
            <a:pPr marL="342900" indent="-342900">
              <a:buFont typeface="Arial" panose="020B0604020202020204" pitchFamily="34" charset="0"/>
              <a:buAutoNum type="arabicPeriod" startAt="2"/>
            </a:pPr>
            <a:r>
              <a:rPr lang="en-US" sz="1800" dirty="0">
                <a:latin typeface="Arial" charset="0"/>
              </a:rPr>
              <a:t>Linear regressions with dummy variables and interaction variables</a:t>
            </a:r>
          </a:p>
          <a:p>
            <a:pPr marL="342900" indent="-342900"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charset="0"/>
            </a:endParaRPr>
          </a:p>
          <a:p>
            <a:pPr marL="342900" indent="-342900">
              <a:buFont typeface="Arial" panose="020B0604020202020204" pitchFamily="34" charset="0"/>
              <a:buAutoNum type="arabicPeriod" startAt="2"/>
            </a:pPr>
            <a:r>
              <a:rPr lang="en-US" sz="1800" dirty="0">
                <a:latin typeface="Arial" charset="0"/>
              </a:rPr>
              <a:t>Nonlinear modeling possibilities</a:t>
            </a:r>
          </a:p>
          <a:p>
            <a:pPr marL="342900" indent="-342900"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charset="0"/>
            </a:endParaRPr>
          </a:p>
          <a:p>
            <a:pPr marL="342900" indent="-342900">
              <a:buAutoNum type="arabicPeriod" startAt="2"/>
            </a:pPr>
            <a:endParaRPr lang="en-US" sz="1800" dirty="0">
              <a:solidFill>
                <a:srgbClr val="C00000"/>
              </a:solidFill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b="1" dirty="0">
              <a:latin typeface="Arial" charset="0"/>
            </a:endParaRP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latin typeface="Arial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Lecture 05 - Part 1</a:t>
            </a:r>
            <a:endParaRPr lang="en-US" dirty="0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B6045DC-AB99-4DA5-ADFE-D0F29484879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Today: Regression analysis</a:t>
            </a:r>
            <a:endParaRPr lang="en-US" sz="2400" b="1" dirty="0"/>
          </a:p>
        </p:txBody>
      </p:sp>
      <p:pic>
        <p:nvPicPr>
          <p:cNvPr id="12" name="Picture 7" descr="C:\Users\annac\AppData\Local\Microsoft\Windows\Temporary Internet Files\Content.IE5\AZ68UZH8\MC90044131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001964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80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Lecture 05 - Part 1</a:t>
            </a:r>
            <a:endParaRPr lang="en-US" dirty="0"/>
          </a:p>
        </p:txBody>
      </p:sp>
      <p:sp>
        <p:nvSpPr>
          <p:cNvPr id="2048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11CAA53-A35A-46B0-B3EA-3543D81739E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0. Association among </a:t>
            </a:r>
            <a:r>
              <a:rPr lang="en-US" sz="2400" b="1" u="dbl" dirty="0">
                <a:latin typeface="Arial" panose="020B0604020202020204" pitchFamily="34" charset="0"/>
              </a:rPr>
              <a:t>numerical</a:t>
            </a:r>
            <a:r>
              <a:rPr lang="en-US" sz="2400" b="1" dirty="0">
                <a:latin typeface="Arial" panose="020B0604020202020204" pitchFamily="34" charset="0"/>
              </a:rPr>
              <a:t> variables</a:t>
            </a:r>
            <a:endParaRPr lang="en-US" sz="2400" b="1" dirty="0"/>
          </a:p>
        </p:txBody>
      </p:sp>
      <p:sp>
        <p:nvSpPr>
          <p:cNvPr id="16" name="TextBox 2"/>
          <p:cNvSpPr txBox="1">
            <a:spLocks noChangeArrowheads="1"/>
          </p:cNvSpPr>
          <p:nvPr/>
        </p:nvSpPr>
        <p:spPr bwMode="auto">
          <a:xfrm>
            <a:off x="238521" y="1623427"/>
            <a:ext cx="1143000" cy="3698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52178" y="1616461"/>
            <a:ext cx="3067844" cy="5334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solidFill>
                  <a:srgbClr val="3333CC"/>
                </a:solidFill>
              </a:rPr>
              <a:t>Advertising and Sales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057525" y="2014608"/>
            <a:ext cx="3733800" cy="1228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dirty="0">
                <a:latin typeface="+mn-lt"/>
              </a:rPr>
              <a:t>This table contains weekly sales (in $’000) and advertising  expenditures (in $’00) for 10 branches of a retail store.</a:t>
            </a:r>
          </a:p>
          <a:p>
            <a:pPr>
              <a:spcBef>
                <a:spcPct val="50000"/>
              </a:spcBef>
              <a:buClr>
                <a:schemeClr val="bg2"/>
              </a:buClr>
              <a:buSzPct val="130000"/>
              <a:buFont typeface="Wingdings" pitchFamily="2" charset="2"/>
              <a:buNone/>
            </a:pPr>
            <a:r>
              <a:rPr lang="en-US" sz="1400" dirty="0">
                <a:latin typeface="+mn-lt"/>
              </a:rPr>
              <a:t>We want to understand how advertising expenditures affect sales.</a:t>
            </a:r>
          </a:p>
          <a:p>
            <a:pPr>
              <a:spcBef>
                <a:spcPct val="50000"/>
              </a:spcBef>
              <a:buClr>
                <a:schemeClr val="bg2"/>
              </a:buClr>
              <a:buSzPct val="130000"/>
              <a:buFont typeface="Wingdings" pitchFamily="2" charset="2"/>
              <a:buNone/>
            </a:pPr>
            <a:endParaRPr lang="en-US" dirty="0">
              <a:latin typeface="Arial" charset="0"/>
            </a:endParaRPr>
          </a:p>
          <a:p>
            <a:pPr marL="341313" indent="-341313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dirty="0">
              <a:latin typeface="+mn-lt"/>
            </a:endParaRP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19471" y="5648465"/>
            <a:ext cx="61388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bg2"/>
              </a:buClr>
              <a:buSzPct val="130000"/>
              <a:buFont typeface="Wingdings" pitchFamily="2" charset="2"/>
              <a:buNone/>
            </a:pPr>
            <a:r>
              <a:rPr lang="en-US" sz="1600" b="1" dirty="0">
                <a:solidFill>
                  <a:srgbClr val="FF6600"/>
                </a:solidFill>
                <a:latin typeface="Arial" charset="0"/>
              </a:rPr>
              <a:t>X</a:t>
            </a:r>
            <a:r>
              <a:rPr lang="en-US" sz="1600" dirty="0">
                <a:latin typeface="Arial" charset="0"/>
              </a:rPr>
              <a:t> = </a:t>
            </a:r>
            <a:r>
              <a:rPr lang="en-US" sz="1600" b="1" dirty="0">
                <a:latin typeface="Arial" charset="0"/>
              </a:rPr>
              <a:t>predictor</a:t>
            </a:r>
            <a:r>
              <a:rPr lang="en-US" sz="1600" dirty="0">
                <a:latin typeface="Arial" charset="0"/>
              </a:rPr>
              <a:t> = </a:t>
            </a:r>
            <a:r>
              <a:rPr lang="en-US" sz="1600" b="1" dirty="0">
                <a:latin typeface="Arial" charset="0"/>
              </a:rPr>
              <a:t>explanatory variable</a:t>
            </a:r>
            <a:r>
              <a:rPr lang="en-US" sz="1600" dirty="0">
                <a:latin typeface="Arial" charset="0"/>
              </a:rPr>
              <a:t> = </a:t>
            </a:r>
            <a:r>
              <a:rPr lang="en-US" sz="1600" b="1" dirty="0">
                <a:latin typeface="Arial" charset="0"/>
              </a:rPr>
              <a:t>independent variable</a:t>
            </a:r>
          </a:p>
          <a:p>
            <a:pPr>
              <a:spcBef>
                <a:spcPct val="50000"/>
              </a:spcBef>
              <a:buClr>
                <a:schemeClr val="bg2"/>
              </a:buClr>
              <a:buSzPct val="130000"/>
              <a:buFont typeface="Wingdings" pitchFamily="2" charset="2"/>
              <a:buNone/>
            </a:pPr>
            <a:r>
              <a:rPr lang="en-US" sz="1600" b="1" dirty="0">
                <a:solidFill>
                  <a:srgbClr val="009900"/>
                </a:solidFill>
                <a:latin typeface="Arial" charset="0"/>
              </a:rPr>
              <a:t>Y</a:t>
            </a:r>
            <a:r>
              <a:rPr lang="en-US" sz="1600" dirty="0">
                <a:latin typeface="Arial" charset="0"/>
              </a:rPr>
              <a:t> = </a:t>
            </a:r>
            <a:r>
              <a:rPr lang="en-US" sz="1600" b="1" dirty="0">
                <a:latin typeface="Arial" charset="0"/>
              </a:rPr>
              <a:t>response variable</a:t>
            </a:r>
            <a:r>
              <a:rPr lang="en-US" sz="1600" dirty="0">
                <a:latin typeface="Arial" charset="0"/>
              </a:rPr>
              <a:t> = </a:t>
            </a:r>
            <a:r>
              <a:rPr lang="en-US" sz="1600" b="1" dirty="0">
                <a:latin typeface="Arial" charset="0"/>
              </a:rPr>
              <a:t>dependent variable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6934200" y="1578591"/>
          <a:ext cx="1905000" cy="430337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72718">
                  <a:extLst>
                    <a:ext uri="{9D8B030D-6E8A-4147-A177-3AD203B41FA5}">
                      <a16:colId xmlns:a16="http://schemas.microsoft.com/office/drawing/2014/main" val="3685335222"/>
                    </a:ext>
                  </a:extLst>
                </a:gridCol>
                <a:gridCol w="832282">
                  <a:extLst>
                    <a:ext uri="{9D8B030D-6E8A-4147-A177-3AD203B41FA5}">
                      <a16:colId xmlns:a16="http://schemas.microsoft.com/office/drawing/2014/main" val="2872687710"/>
                    </a:ext>
                  </a:extLst>
                </a:gridCol>
              </a:tblGrid>
              <a:tr h="7098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u="none" strike="noStrike" dirty="0">
                          <a:solidFill>
                            <a:srgbClr val="FF6600"/>
                          </a:solidFill>
                          <a:effectLst/>
                        </a:rPr>
                        <a:t>Advertising</a:t>
                      </a:r>
                      <a:r>
                        <a:rPr lang="en-US" sz="1600" b="1" u="none" strike="noStrike" dirty="0">
                          <a:effectLst/>
                        </a:rPr>
                        <a:t> </a:t>
                      </a:r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($100)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u="none" strike="noStrike" dirty="0">
                          <a:solidFill>
                            <a:srgbClr val="009900"/>
                          </a:solidFill>
                          <a:effectLst/>
                        </a:rPr>
                        <a:t>Sales</a:t>
                      </a:r>
                      <a:r>
                        <a:rPr lang="en-US" sz="1600" b="1" u="none" strike="noStrike" dirty="0">
                          <a:effectLst/>
                        </a:rPr>
                        <a:t> </a:t>
                      </a:r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($1,000)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840290"/>
                  </a:ext>
                </a:extLst>
              </a:tr>
              <a:tr h="3593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525131650"/>
                  </a:ext>
                </a:extLst>
              </a:tr>
              <a:tr h="3593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247960789"/>
                  </a:ext>
                </a:extLst>
              </a:tr>
              <a:tr h="3593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666363984"/>
                  </a:ext>
                </a:extLst>
              </a:tr>
              <a:tr h="3593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31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85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053459584"/>
                  </a:ext>
                </a:extLst>
              </a:tr>
              <a:tr h="3593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93445323"/>
                  </a:ext>
                </a:extLst>
              </a:tr>
              <a:tr h="3593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019994517"/>
                  </a:ext>
                </a:extLst>
              </a:tr>
              <a:tr h="3593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482368271"/>
                  </a:ext>
                </a:extLst>
              </a:tr>
              <a:tr h="3593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793299263"/>
                  </a:ext>
                </a:extLst>
              </a:tr>
              <a:tr h="3593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63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271775707"/>
                  </a:ext>
                </a:extLst>
              </a:tr>
              <a:tr h="3593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effectLst/>
                        </a:rPr>
                        <a:t>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87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771552008"/>
                  </a:ext>
                </a:extLst>
              </a:tr>
            </a:tbl>
          </a:graphicData>
        </a:graphic>
      </p:graphicFrame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7315200" y="5943600"/>
            <a:ext cx="14478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3200" b="1" dirty="0">
                <a:solidFill>
                  <a:srgbClr val="FF6600"/>
                </a:solidFill>
              </a:rPr>
              <a:t>X</a:t>
            </a:r>
            <a:r>
              <a:rPr lang="en-US" sz="3200" dirty="0">
                <a:solidFill>
                  <a:schemeClr val="hlink"/>
                </a:solidFill>
              </a:rPr>
              <a:t>       </a:t>
            </a:r>
            <a:r>
              <a:rPr lang="en-US" sz="3200" b="1" dirty="0">
                <a:solidFill>
                  <a:srgbClr val="009900"/>
                </a:solidFill>
              </a:rPr>
              <a:t>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21" y="2604967"/>
            <a:ext cx="2760713" cy="280308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3267390"/>
            <a:ext cx="3551901" cy="213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0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8001000" cy="3581400"/>
          </a:xfrm>
        </p:spPr>
        <p:txBody>
          <a:bodyPr>
            <a:noAutofit/>
          </a:bodyPr>
          <a:lstStyle/>
          <a:p>
            <a:pPr marL="533400" indent="-533400" eaLnBrk="1" hangingPunct="1"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009900"/>
                </a:solidFill>
              </a:rPr>
              <a:t>Graphical </a:t>
            </a:r>
            <a:r>
              <a:rPr lang="en-US" sz="2000" dirty="0"/>
              <a:t>techniques to display association:</a:t>
            </a:r>
            <a:endParaRPr lang="en-US" sz="2000" b="1" dirty="0">
              <a:solidFill>
                <a:srgbClr val="009900"/>
              </a:solidFill>
            </a:endParaRPr>
          </a:p>
          <a:p>
            <a:pPr marL="342900" lvl="1" indent="0">
              <a:buNone/>
            </a:pPr>
            <a:r>
              <a:rPr lang="en-US" sz="1700" dirty="0"/>
              <a:t>Scatterplot                   (2 variables)</a:t>
            </a:r>
          </a:p>
          <a:p>
            <a:pPr marL="533400" indent="-533400" eaLnBrk="1" hangingPunct="1">
              <a:buFont typeface="Wingdings" pitchFamily="2" charset="2"/>
              <a:buAutoNum type="arabicParenBoth"/>
            </a:pPr>
            <a:endParaRPr lang="en-US" sz="2000" dirty="0"/>
          </a:p>
          <a:p>
            <a:pPr marL="533400" indent="-533400" eaLnBrk="1" hangingPunct="1">
              <a:buFont typeface="Wingdings" pitchFamily="2" charset="2"/>
              <a:buAutoNum type="arabicParenBoth"/>
            </a:pPr>
            <a:endParaRPr lang="en-US" sz="2000" dirty="0"/>
          </a:p>
          <a:p>
            <a:pPr marL="0" indent="0" eaLnBrk="1" hangingPunct="1">
              <a:buNone/>
            </a:pPr>
            <a:r>
              <a:rPr lang="en-US" sz="2000" b="1" dirty="0">
                <a:solidFill>
                  <a:srgbClr val="009900"/>
                </a:solidFill>
              </a:rPr>
              <a:t>Numerical </a:t>
            </a:r>
            <a:r>
              <a:rPr lang="en-US" sz="2000" dirty="0"/>
              <a:t>techniques to display association:</a:t>
            </a:r>
          </a:p>
          <a:p>
            <a:pPr marL="342900" lvl="1" indent="0">
              <a:buNone/>
            </a:pPr>
            <a:endParaRPr lang="en-US" sz="1700" b="1" dirty="0"/>
          </a:p>
          <a:p>
            <a:pPr marL="342900" lvl="1" indent="0">
              <a:buNone/>
            </a:pPr>
            <a:r>
              <a:rPr lang="en-US" sz="1700" b="1" dirty="0"/>
              <a:t>Univariate </a:t>
            </a:r>
            <a:r>
              <a:rPr lang="en-US" sz="1700" dirty="0"/>
              <a:t>(descriptive):</a:t>
            </a:r>
          </a:p>
          <a:p>
            <a:pPr marL="685800" lvl="2" indent="0">
              <a:buNone/>
            </a:pPr>
            <a:r>
              <a:rPr lang="en-US" sz="1600" dirty="0"/>
              <a:t>Covariance               (2 variables)</a:t>
            </a:r>
          </a:p>
          <a:p>
            <a:pPr marL="685800" lvl="2" indent="0">
              <a:buNone/>
            </a:pPr>
            <a:r>
              <a:rPr lang="en-US" sz="1600" dirty="0"/>
              <a:t>Correlation               (2 variables)</a:t>
            </a:r>
          </a:p>
          <a:p>
            <a:pPr marL="685800" lvl="2" indent="0">
              <a:buNone/>
            </a:pPr>
            <a:r>
              <a:rPr lang="en-US" sz="1600" dirty="0"/>
              <a:t>Regression                (simple regression: 1 predictor)</a:t>
            </a:r>
          </a:p>
          <a:p>
            <a:pPr marL="342900" lvl="1" indent="0">
              <a:buNone/>
            </a:pPr>
            <a:endParaRPr lang="en-US" sz="1700" b="1" dirty="0"/>
          </a:p>
          <a:p>
            <a:pPr marL="342900" lvl="1" indent="0">
              <a:buNone/>
            </a:pPr>
            <a:r>
              <a:rPr lang="en-US" sz="1700" b="1" dirty="0"/>
              <a:t>Multivariate</a:t>
            </a:r>
            <a:r>
              <a:rPr lang="en-US" sz="1700" dirty="0"/>
              <a:t>:</a:t>
            </a:r>
          </a:p>
          <a:p>
            <a:pPr marL="685800" lvl="2" indent="0">
              <a:buNone/>
            </a:pPr>
            <a:r>
              <a:rPr lang="en-US" sz="1600" dirty="0"/>
              <a:t>Regression                (multiple regression: 2 or more predictors)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Lecture 05 - Part 1</a:t>
            </a:r>
            <a:endParaRPr lang="en-US" dirty="0"/>
          </a:p>
        </p:txBody>
      </p:sp>
      <p:sp>
        <p:nvSpPr>
          <p:cNvPr id="2150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1A68525-A0EF-477E-ACAA-E5D33A72E19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0. Association among </a:t>
            </a:r>
            <a:r>
              <a:rPr lang="en-US" sz="2400" b="1" u="sng" dirty="0">
                <a:latin typeface="Arial" panose="020B0604020202020204" pitchFamily="34" charset="0"/>
              </a:rPr>
              <a:t>numerical</a:t>
            </a:r>
            <a:r>
              <a:rPr lang="en-US" sz="2400" b="1" dirty="0">
                <a:latin typeface="Arial" panose="020B0604020202020204" pitchFamily="34" charset="0"/>
              </a:rPr>
              <a:t> variables</a:t>
            </a:r>
            <a:endParaRPr lang="en-US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05000"/>
            <a:ext cx="7239000" cy="39624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Arial" charset="0"/>
              </a:rPr>
              <a:t>0.   Recall (Lecture 04): Association among numerical variables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Arial" charset="0"/>
              </a:rPr>
              <a:t>	</a:t>
            </a:r>
            <a:r>
              <a:rPr lang="en-US" sz="1400" dirty="0">
                <a:latin typeface="Arial" charset="0"/>
              </a:rPr>
              <a:t>Scatterplots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400" dirty="0">
                <a:latin typeface="Arial" charset="0"/>
              </a:rPr>
              <a:t>	Covariance and Correlation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Arial" charset="0"/>
            </a:endParaRPr>
          </a:p>
          <a:p>
            <a:pPr marL="342900" indent="-342900" eaLnBrk="1" hangingPunct="1">
              <a:lnSpc>
                <a:spcPct val="90000"/>
              </a:lnSpc>
              <a:buAutoNum type="arabicPeriod"/>
            </a:pPr>
            <a:r>
              <a:rPr lang="en-US" sz="1800" b="1" dirty="0">
                <a:latin typeface="Arial" charset="0"/>
              </a:rPr>
              <a:t>Simple linear regression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Arial" charset="0"/>
            </a:endParaRPr>
          </a:p>
          <a:p>
            <a:pPr marL="342900" indent="-342900" eaLnBrk="1" hangingPunct="1">
              <a:lnSpc>
                <a:spcPct val="90000"/>
              </a:lnSpc>
              <a:buAutoNum type="arabicPeriod" startAt="2"/>
            </a:pPr>
            <a:r>
              <a:rPr lang="en-US" sz="1800" dirty="0">
                <a:latin typeface="Arial" charset="0"/>
              </a:rPr>
              <a:t>Multiple linear regression</a:t>
            </a:r>
          </a:p>
          <a:p>
            <a:pPr marL="342900" indent="-342900" eaLnBrk="1" hangingPunct="1">
              <a:lnSpc>
                <a:spcPct val="90000"/>
              </a:lnSpc>
              <a:buAutoNum type="arabicPeriod" startAt="2"/>
            </a:pPr>
            <a:endParaRPr lang="en-US" sz="1800" dirty="0">
              <a:latin typeface="Arial" charset="0"/>
            </a:endParaRPr>
          </a:p>
          <a:p>
            <a:pPr marL="342900" indent="-342900">
              <a:buFont typeface="Arial" panose="020B0604020202020204" pitchFamily="34" charset="0"/>
              <a:buAutoNum type="arabicPeriod" startAt="2"/>
            </a:pPr>
            <a:r>
              <a:rPr lang="en-US" sz="1800" dirty="0">
                <a:latin typeface="Arial" charset="0"/>
              </a:rPr>
              <a:t>Linear regressions with dummy variables and interaction variables</a:t>
            </a:r>
          </a:p>
          <a:p>
            <a:pPr marL="342900" indent="-342900"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charset="0"/>
            </a:endParaRPr>
          </a:p>
          <a:p>
            <a:pPr marL="342900" indent="-342900">
              <a:buFont typeface="Arial" panose="020B0604020202020204" pitchFamily="34" charset="0"/>
              <a:buAutoNum type="arabicPeriod" startAt="2"/>
            </a:pPr>
            <a:r>
              <a:rPr lang="en-US" sz="1800" dirty="0">
                <a:latin typeface="Arial" charset="0"/>
              </a:rPr>
              <a:t>Nonlinear modeling possibilities</a:t>
            </a:r>
          </a:p>
          <a:p>
            <a:pPr marL="342900" indent="-342900"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Arial" charset="0"/>
            </a:endParaRP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latin typeface="Arial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Lecture 05 - Part 1</a:t>
            </a:r>
            <a:endParaRPr lang="en-US" dirty="0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B6045DC-AB99-4DA5-ADFE-D0F29484879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Today: Regression analysis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05888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200400" y="5085470"/>
            <a:ext cx="2743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rgbClr val="009900"/>
                </a:solidFill>
              </a:rPr>
              <a:t>ŷ   =    b</a:t>
            </a:r>
            <a:r>
              <a:rPr lang="en-US" sz="2800" i="1" baseline="-25000" dirty="0">
                <a:solidFill>
                  <a:srgbClr val="009900"/>
                </a:solidFill>
              </a:rPr>
              <a:t>0</a:t>
            </a:r>
            <a:r>
              <a:rPr lang="en-US" sz="2800" i="1" dirty="0">
                <a:solidFill>
                  <a:srgbClr val="009900"/>
                </a:solidFill>
              </a:rPr>
              <a:t>  + b</a:t>
            </a:r>
            <a:r>
              <a:rPr lang="en-US" sz="2800" i="1" baseline="-25000" dirty="0">
                <a:solidFill>
                  <a:srgbClr val="009900"/>
                </a:solidFill>
              </a:rPr>
              <a:t>1</a:t>
            </a:r>
            <a:r>
              <a:rPr lang="en-US" sz="2800" i="1" dirty="0">
                <a:solidFill>
                  <a:srgbClr val="009900"/>
                </a:solidFill>
              </a:rPr>
              <a:t> · x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674815"/>
            <a:ext cx="8839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FF0000"/>
                </a:solidFill>
              </a:rPr>
              <a:t>actual</a:t>
            </a:r>
            <a:r>
              <a:rPr lang="en-US" sz="2400" dirty="0">
                <a:solidFill>
                  <a:srgbClr val="FF0000"/>
                </a:solidFill>
              </a:rPr>
              <a:t> values of Y       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FF0000"/>
                </a:solidFill>
              </a:rPr>
              <a:t>   </a:t>
            </a:r>
            <a:r>
              <a:rPr lang="en-US" sz="2400" b="1" dirty="0">
                <a:solidFill>
                  <a:srgbClr val="009900"/>
                </a:solidFill>
              </a:rPr>
              <a:t>predicted</a:t>
            </a:r>
            <a:r>
              <a:rPr lang="en-US" sz="2400" dirty="0">
                <a:solidFill>
                  <a:srgbClr val="009900"/>
                </a:solidFill>
              </a:rPr>
              <a:t> values of Y</a:t>
            </a:r>
            <a:r>
              <a:rPr lang="en-US" sz="2400" dirty="0">
                <a:solidFill>
                  <a:srgbClr val="FF0000"/>
                </a:solidFill>
              </a:rPr>
              <a:t>   </a:t>
            </a:r>
            <a:r>
              <a:rPr lang="en-US" sz="2400" dirty="0">
                <a:solidFill>
                  <a:schemeClr val="tx1"/>
                </a:solidFill>
              </a:rPr>
              <a:t>+</a:t>
            </a:r>
            <a:r>
              <a:rPr lang="en-US" sz="2400" dirty="0">
                <a:solidFill>
                  <a:srgbClr val="FF0000"/>
                </a:solidFill>
              </a:rPr>
              <a:t>                </a:t>
            </a:r>
            <a:r>
              <a:rPr lang="en-US" sz="2400" dirty="0">
                <a:solidFill>
                  <a:srgbClr val="00B0F0"/>
                </a:solidFill>
              </a:rPr>
              <a:t>errors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EFE275A-157A-43B1-951A-101D15E3D78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MBC638-Chernobai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05 - Part 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3. Simple linear regression</a:t>
            </a:r>
            <a:endParaRPr lang="en-US" sz="2400" b="1" dirty="0"/>
          </a:p>
        </p:txBody>
      </p:sp>
      <p:sp>
        <p:nvSpPr>
          <p:cNvPr id="33" name="Rectangle 32"/>
          <p:cNvSpPr/>
          <p:nvPr/>
        </p:nvSpPr>
        <p:spPr>
          <a:xfrm>
            <a:off x="7315200" y="5204101"/>
            <a:ext cx="914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error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2479" t="15987" r="3297" b="12760"/>
          <a:stretch/>
        </p:blipFill>
        <p:spPr>
          <a:xfrm>
            <a:off x="41871" y="2590801"/>
            <a:ext cx="3017520" cy="137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1799" t="13311" r="1799" b="13787"/>
          <a:stretch/>
        </p:blipFill>
        <p:spPr>
          <a:xfrm>
            <a:off x="3115459" y="2590800"/>
            <a:ext cx="3017520" cy="137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1475" t="14146" r="3150" b="13524"/>
          <a:stretch/>
        </p:blipFill>
        <p:spPr>
          <a:xfrm>
            <a:off x="6198012" y="2612044"/>
            <a:ext cx="2876550" cy="137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3115459" y="4114800"/>
            <a:ext cx="3069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Predicted values of Y depend on X and follow a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straight line</a:t>
            </a:r>
            <a:r>
              <a:rPr lang="en-US" dirty="0">
                <a:latin typeface="+mn-lt"/>
              </a:rPr>
              <a:t>.</a:t>
            </a:r>
          </a:p>
          <a:p>
            <a:pPr algn="ctr"/>
            <a:r>
              <a:rPr lang="en-US" b="1" dirty="0">
                <a:latin typeface="+mn-lt"/>
              </a:rPr>
              <a:t>Regression equation: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362199" y="5644776"/>
            <a:ext cx="5715001" cy="421030"/>
            <a:chOff x="1371599" y="3412676"/>
            <a:chExt cx="6588125" cy="365588"/>
          </a:xfrm>
        </p:grpSpPr>
        <p:sp>
          <p:nvSpPr>
            <p:cNvPr id="36" name="Line 24"/>
            <p:cNvSpPr>
              <a:spLocks noChangeShapeType="1"/>
            </p:cNvSpPr>
            <p:nvPr/>
          </p:nvSpPr>
          <p:spPr bwMode="auto">
            <a:xfrm flipV="1">
              <a:off x="2590800" y="3431287"/>
              <a:ext cx="38100" cy="180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 Box 25"/>
            <p:cNvSpPr txBox="1">
              <a:spLocks noChangeArrowheads="1"/>
            </p:cNvSpPr>
            <p:nvPr/>
          </p:nvSpPr>
          <p:spPr bwMode="auto">
            <a:xfrm>
              <a:off x="1371599" y="3557784"/>
              <a:ext cx="6588125" cy="220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050" b="1" dirty="0">
                  <a:solidFill>
                    <a:srgbClr val="009900"/>
                  </a:solidFill>
                  <a:latin typeface="+mn-lt"/>
                </a:rPr>
                <a:t>Predicted value of Y                       </a:t>
              </a:r>
              <a:r>
                <a:rPr lang="en-US" sz="1050" b="1" dirty="0">
                  <a:latin typeface="+mn-lt"/>
                </a:rPr>
                <a:t>intercept         slope     explanatory variable</a:t>
              </a:r>
            </a:p>
          </p:txBody>
        </p:sp>
        <p:sp>
          <p:nvSpPr>
            <p:cNvPr id="38" name="Line 24"/>
            <p:cNvSpPr>
              <a:spLocks noChangeShapeType="1"/>
            </p:cNvSpPr>
            <p:nvPr/>
          </p:nvSpPr>
          <p:spPr bwMode="auto">
            <a:xfrm flipH="1" flipV="1">
              <a:off x="5275261" y="3416143"/>
              <a:ext cx="38100" cy="1557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24"/>
            <p:cNvSpPr>
              <a:spLocks noChangeShapeType="1"/>
            </p:cNvSpPr>
            <p:nvPr/>
          </p:nvSpPr>
          <p:spPr bwMode="auto">
            <a:xfrm flipH="1" flipV="1">
              <a:off x="4551023" y="3412676"/>
              <a:ext cx="38100" cy="1557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24"/>
            <p:cNvSpPr>
              <a:spLocks noChangeShapeType="1"/>
            </p:cNvSpPr>
            <p:nvPr/>
          </p:nvSpPr>
          <p:spPr bwMode="auto">
            <a:xfrm flipH="1" flipV="1">
              <a:off x="3792876" y="3420248"/>
              <a:ext cx="38100" cy="1557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2136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Lecture 05 - Part 1</a:t>
            </a:r>
            <a:endParaRPr lang="en-US" dirty="0"/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867B908-9084-4968-9CF9-CE7AFED6C55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3798" name="Text Box 4"/>
          <p:cNvSpPr txBox="1">
            <a:spLocks noChangeArrowheads="1"/>
          </p:cNvSpPr>
          <p:nvPr/>
        </p:nvSpPr>
        <p:spPr bwMode="auto">
          <a:xfrm>
            <a:off x="457200" y="4599856"/>
            <a:ext cx="8458200" cy="146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hlink"/>
                </a:solidFill>
                <a:latin typeface="Arial" charset="0"/>
              </a:rPr>
              <a:t>Advertising expenditures and sales: </a:t>
            </a:r>
          </a:p>
          <a:p>
            <a:pPr>
              <a:spcBef>
                <a:spcPct val="50000"/>
              </a:spcBef>
              <a:spcAft>
                <a:spcPts val="600"/>
              </a:spcAft>
            </a:pPr>
            <a:r>
              <a:rPr lang="en-US" sz="2000" dirty="0">
                <a:latin typeface="Arial" charset="0"/>
              </a:rPr>
              <a:t>Regression equation:                                        </a:t>
            </a:r>
            <a:r>
              <a:rPr lang="en-US" sz="2000" b="1" dirty="0">
                <a:latin typeface="Arial" charset="0"/>
              </a:rPr>
              <a:t>ŷ = 1.02 + 2.73 · x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+mn-lt"/>
              </a:rPr>
              <a:t>X = advertising expenses ($’00), weekly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+mn-lt"/>
              </a:rPr>
              <a:t>Y = sales ($’000), weekly</a:t>
            </a:r>
            <a:r>
              <a:rPr lang="en-US" b="1" i="1" dirty="0">
                <a:latin typeface="+mn-lt"/>
              </a:rPr>
              <a:t>	</a:t>
            </a:r>
            <a:endParaRPr lang="en-US" dirty="0">
              <a:latin typeface="+mn-lt"/>
            </a:endParaRPr>
          </a:p>
        </p:txBody>
      </p:sp>
      <p:sp>
        <p:nvSpPr>
          <p:cNvPr id="33799" name="Rectangle 5"/>
          <p:cNvSpPr>
            <a:spLocks noChangeArrowheads="1"/>
          </p:cNvSpPr>
          <p:nvPr/>
        </p:nvSpPr>
        <p:spPr bwMode="auto">
          <a:xfrm>
            <a:off x="5562600" y="5066412"/>
            <a:ext cx="2590800" cy="457200"/>
          </a:xfrm>
          <a:prstGeom prst="rect">
            <a:avLst/>
          </a:prstGeom>
          <a:solidFill>
            <a:srgbClr val="FFC000">
              <a:alpha val="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9711960"/>
              </p:ext>
            </p:extLst>
          </p:nvPr>
        </p:nvGraphicFramePr>
        <p:xfrm>
          <a:off x="333958" y="1984585"/>
          <a:ext cx="32004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1. Simple linear regression</a:t>
            </a:r>
            <a:endParaRPr lang="en-US" sz="2400" b="1" dirty="0"/>
          </a:p>
        </p:txBody>
      </p:sp>
      <p:sp>
        <p:nvSpPr>
          <p:cNvPr id="13" name="TextBox 2"/>
          <p:cNvSpPr txBox="1">
            <a:spLocks noChangeArrowheads="1"/>
          </p:cNvSpPr>
          <p:nvPr/>
        </p:nvSpPr>
        <p:spPr bwMode="auto">
          <a:xfrm>
            <a:off x="333958" y="1400352"/>
            <a:ext cx="1143000" cy="3698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689" y="2019300"/>
            <a:ext cx="5545261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" name="Straight Connector 2"/>
          <p:cNvCxnSpPr/>
          <p:nvPr/>
        </p:nvCxnSpPr>
        <p:spPr>
          <a:xfrm flipV="1">
            <a:off x="2149035" y="2209800"/>
            <a:ext cx="76200" cy="7620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09800" y="2209800"/>
            <a:ext cx="76200" cy="7620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695825" y="1486748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9900"/>
                </a:solidFill>
                <a:latin typeface="+mn-lt"/>
              </a:rPr>
              <a:t>Excel output: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339" y="1322643"/>
            <a:ext cx="630436" cy="6304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MBC638-Chernobai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Lecture 05 - Part 1</a:t>
            </a:r>
            <a:endParaRPr lang="en-US" dirty="0"/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867B908-9084-4968-9CF9-CE7AFED6C55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3798" name="Text Box 4"/>
          <p:cNvSpPr txBox="1">
            <a:spLocks noChangeArrowheads="1"/>
          </p:cNvSpPr>
          <p:nvPr/>
        </p:nvSpPr>
        <p:spPr bwMode="auto">
          <a:xfrm>
            <a:off x="320675" y="1388170"/>
            <a:ext cx="8458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hlink"/>
                </a:solidFill>
                <a:latin typeface="Arial" charset="0"/>
              </a:rPr>
              <a:t>                 </a:t>
            </a:r>
          </a:p>
          <a:p>
            <a:pPr>
              <a:spcBef>
                <a:spcPct val="50000"/>
              </a:spcBef>
            </a:pPr>
            <a:endParaRPr lang="en-US" sz="2000" dirty="0">
              <a:solidFill>
                <a:schemeClr val="hlink"/>
              </a:solidFill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hlink"/>
                </a:solidFill>
                <a:latin typeface="Arial" charset="0"/>
              </a:rPr>
              <a:t>    </a:t>
            </a:r>
            <a:r>
              <a:rPr lang="en-US" sz="2000" b="1" dirty="0">
                <a:solidFill>
                  <a:srgbClr val="3333CC"/>
                </a:solidFill>
                <a:latin typeface="Arial" charset="0"/>
              </a:rPr>
              <a:t>Advertising and sales                                            </a:t>
            </a:r>
            <a:r>
              <a:rPr lang="en-US" sz="2000" b="1" dirty="0">
                <a:latin typeface="Arial" charset="0"/>
              </a:rPr>
              <a:t>ŷ = 1.02 + 2.73 · x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Arial" charset="0"/>
              </a:rPr>
              <a:t>       </a:t>
            </a:r>
          </a:p>
          <a:p>
            <a:pPr>
              <a:spcBef>
                <a:spcPts val="0"/>
              </a:spcBef>
            </a:pPr>
            <a:endParaRPr lang="en-US" sz="1600" dirty="0">
              <a:latin typeface="Arial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latin typeface="Arial" charset="0"/>
              </a:rPr>
              <a:t>    </a:t>
            </a:r>
            <a:endParaRPr lang="en-US" dirty="0">
              <a:latin typeface="+mn-lt"/>
            </a:endParaRPr>
          </a:p>
        </p:txBody>
      </p:sp>
      <p:sp>
        <p:nvSpPr>
          <p:cNvPr id="33799" name="Rectangle 5"/>
          <p:cNvSpPr>
            <a:spLocks noChangeArrowheads="1"/>
          </p:cNvSpPr>
          <p:nvPr/>
        </p:nvSpPr>
        <p:spPr bwMode="auto">
          <a:xfrm>
            <a:off x="6156445" y="2267480"/>
            <a:ext cx="2590800" cy="457200"/>
          </a:xfrm>
          <a:prstGeom prst="rect">
            <a:avLst/>
          </a:prstGeom>
          <a:solidFill>
            <a:srgbClr val="FFC000">
              <a:alpha val="5000"/>
            </a:srgbClr>
          </a:solidFill>
          <a:ln w="41275">
            <a:solidFill>
              <a:srgbClr val="00B05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533400"/>
            <a:ext cx="7886700" cy="85477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panose="020B0604020202020204" pitchFamily="34" charset="0"/>
              </a:rPr>
              <a:t>1. Simple linear regression</a:t>
            </a:r>
            <a:endParaRPr lang="en-US" sz="2400" b="1" dirty="0"/>
          </a:p>
        </p:txBody>
      </p:sp>
      <p:sp>
        <p:nvSpPr>
          <p:cNvPr id="13" name="TextBox 2"/>
          <p:cNvSpPr txBox="1">
            <a:spLocks noChangeArrowheads="1"/>
          </p:cNvSpPr>
          <p:nvPr/>
        </p:nvSpPr>
        <p:spPr bwMode="auto">
          <a:xfrm>
            <a:off x="320675" y="1643064"/>
            <a:ext cx="1143000" cy="3698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075" y="3137800"/>
            <a:ext cx="4495800" cy="26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6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7136</TotalTime>
  <Words>1889</Words>
  <Application>Microsoft Office PowerPoint</Application>
  <PresentationFormat>On-screen Show (4:3)</PresentationFormat>
  <Paragraphs>535</Paragraphs>
  <Slides>32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Aharoni</vt:lpstr>
      <vt:lpstr>Arial</vt:lpstr>
      <vt:lpstr>Calibri</vt:lpstr>
      <vt:lpstr>Calibri Light</vt:lpstr>
      <vt:lpstr>Times New Roman</vt:lpstr>
      <vt:lpstr>Verdana</vt:lpstr>
      <vt:lpstr>Wingdings</vt:lpstr>
      <vt:lpstr>Wingdings 2</vt:lpstr>
      <vt:lpstr>Wingdings 3</vt:lpstr>
      <vt:lpstr>Office Theme</vt:lpstr>
      <vt:lpstr>Equation</vt:lpstr>
      <vt:lpstr>MBC 638:  Data Analysis &amp; Decision Making</vt:lpstr>
      <vt:lpstr>Regression analysis</vt:lpstr>
      <vt:lpstr>Today: Regression analysis</vt:lpstr>
      <vt:lpstr>0. Association among numerical variables</vt:lpstr>
      <vt:lpstr>0. Association among numerical variables</vt:lpstr>
      <vt:lpstr>Today: Regression analysis</vt:lpstr>
      <vt:lpstr>3. Simple linear regression</vt:lpstr>
      <vt:lpstr>1. Simple linear regression</vt:lpstr>
      <vt:lpstr>1. Simple linear regression</vt:lpstr>
      <vt:lpstr>1. Simple linear regression</vt:lpstr>
      <vt:lpstr>1. Simple linear regression</vt:lpstr>
      <vt:lpstr>1. Simple linear regression</vt:lpstr>
      <vt:lpstr>1. Simple linear regression</vt:lpstr>
      <vt:lpstr>1. Simple linear regression</vt:lpstr>
      <vt:lpstr>1. Simple linear regression</vt:lpstr>
      <vt:lpstr>1. Simple linear regression</vt:lpstr>
      <vt:lpstr>1. Simple linear regression</vt:lpstr>
      <vt:lpstr>1. Simple linear regression</vt:lpstr>
      <vt:lpstr>1. Simple linear regression</vt:lpstr>
      <vt:lpstr>1. Simple linear regression</vt:lpstr>
      <vt:lpstr>1. Simple linear regression</vt:lpstr>
      <vt:lpstr>1. Simple linear regression</vt:lpstr>
      <vt:lpstr>1. Simple linear regression</vt:lpstr>
      <vt:lpstr>1. Simple linear regression</vt:lpstr>
      <vt:lpstr>1. Simple linear regression</vt:lpstr>
      <vt:lpstr>1. Simple linear regression</vt:lpstr>
      <vt:lpstr>1. Simple linear regression</vt:lpstr>
      <vt:lpstr>1. Simple linear regression</vt:lpstr>
      <vt:lpstr>1. Simple linear regression</vt:lpstr>
      <vt:lpstr>1. Simple linear regression</vt:lpstr>
      <vt:lpstr>1. Simple linear regression</vt:lpstr>
      <vt:lpstr>Today: Regression analysis</vt:lpstr>
    </vt:vector>
  </TitlesOfParts>
  <Company>Whitman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MAS261: Introduction to Statistics for Management</dc:title>
  <dc:creator>Anna Chernobai</dc:creator>
  <cp:lastModifiedBy>Pan Chen</cp:lastModifiedBy>
  <cp:revision>256</cp:revision>
  <dcterms:created xsi:type="dcterms:W3CDTF">2006-08-20T01:32:20Z</dcterms:created>
  <dcterms:modified xsi:type="dcterms:W3CDTF">2017-09-30T20:41:46Z</dcterms:modified>
</cp:coreProperties>
</file>