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18"/>
  </p:notesMasterIdLst>
  <p:sldIdLst>
    <p:sldId id="377" r:id="rId2"/>
    <p:sldId id="409" r:id="rId3"/>
    <p:sldId id="439" r:id="rId4"/>
    <p:sldId id="440" r:id="rId5"/>
    <p:sldId id="368" r:id="rId6"/>
    <p:sldId id="441" r:id="rId7"/>
    <p:sldId id="442" r:id="rId8"/>
    <p:sldId id="443" r:id="rId9"/>
    <p:sldId id="370" r:id="rId10"/>
    <p:sldId id="444" r:id="rId11"/>
    <p:sldId id="371" r:id="rId12"/>
    <p:sldId id="445" r:id="rId13"/>
    <p:sldId id="446" r:id="rId14"/>
    <p:sldId id="447" r:id="rId15"/>
    <p:sldId id="389" r:id="rId16"/>
    <p:sldId id="44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66FF33"/>
    <a:srgbClr val="FF0066"/>
    <a:srgbClr val="FF6600"/>
    <a:srgbClr val="009900"/>
    <a:srgbClr val="FF0000"/>
    <a:srgbClr val="3333CC"/>
    <a:srgbClr val="3399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2" autoAdjust="0"/>
    <p:restoredTop sz="78693" autoAdjust="0"/>
  </p:normalViewPr>
  <p:slideViewPr>
    <p:cSldViewPr>
      <p:cViewPr varScale="1">
        <p:scale>
          <a:sx n="80" d="100"/>
          <a:sy n="80" d="100"/>
        </p:scale>
        <p:origin x="76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AWZ%20book%20resources\Problem%20Files\P02_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AWZ%20book%20resources\Problem%20Files\P02_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AWZ%20book%20resources\Problem%20Files\P02_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AWZ%20book%20resources\Problem%20Files\P02_1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AWZ%20book%20resources\Problem%20Files\P02_1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AWZ%20book%20resources\Problem%20Files\P02_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Selling Price </a:t>
            </a:r>
            <a:r>
              <a:rPr lang="en-US" dirty="0" err="1"/>
              <a:t>vs</a:t>
            </a:r>
            <a:r>
              <a:rPr lang="en-US" dirty="0"/>
              <a:t> Square Feet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5916428060128849"/>
          <c:y val="0.24810055865921787"/>
          <c:w val="0.67669935576234785"/>
          <c:h val="0.5278392645053446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Data!ScatterX_ABE90</c:f>
              <c:numCache>
                <c:formatCode>General</c:formatCode>
                <c:ptCount val="148"/>
                <c:pt idx="0">
                  <c:v>2050</c:v>
                </c:pt>
                <c:pt idx="1">
                  <c:v>2200</c:v>
                </c:pt>
                <c:pt idx="2">
                  <c:v>1590</c:v>
                </c:pt>
                <c:pt idx="3">
                  <c:v>1860.0000000000002</c:v>
                </c:pt>
                <c:pt idx="4">
                  <c:v>1210</c:v>
                </c:pt>
                <c:pt idx="5">
                  <c:v>1710.0000000000002</c:v>
                </c:pt>
                <c:pt idx="6">
                  <c:v>1670</c:v>
                </c:pt>
                <c:pt idx="7">
                  <c:v>1780</c:v>
                </c:pt>
                <c:pt idx="8">
                  <c:v>1520</c:v>
                </c:pt>
                <c:pt idx="9">
                  <c:v>1830</c:v>
                </c:pt>
                <c:pt idx="10">
                  <c:v>1700</c:v>
                </c:pt>
                <c:pt idx="11">
                  <c:v>1720</c:v>
                </c:pt>
                <c:pt idx="12">
                  <c:v>1670</c:v>
                </c:pt>
                <c:pt idx="13">
                  <c:v>1650</c:v>
                </c:pt>
                <c:pt idx="14">
                  <c:v>1610.0000000000002</c:v>
                </c:pt>
                <c:pt idx="15">
                  <c:v>1570</c:v>
                </c:pt>
                <c:pt idx="16">
                  <c:v>1650</c:v>
                </c:pt>
                <c:pt idx="17">
                  <c:v>1639.9999999999998</c:v>
                </c:pt>
                <c:pt idx="18">
                  <c:v>1420</c:v>
                </c:pt>
                <c:pt idx="19">
                  <c:v>2070</c:v>
                </c:pt>
                <c:pt idx="20">
                  <c:v>1610.0000000000002</c:v>
                </c:pt>
                <c:pt idx="21">
                  <c:v>1910.0000000000002</c:v>
                </c:pt>
                <c:pt idx="22">
                  <c:v>1410</c:v>
                </c:pt>
                <c:pt idx="23">
                  <c:v>1860.0000000000002</c:v>
                </c:pt>
                <c:pt idx="24">
                  <c:v>1989.9999999999998</c:v>
                </c:pt>
                <c:pt idx="25">
                  <c:v>2270</c:v>
                </c:pt>
                <c:pt idx="26">
                  <c:v>1964.9999999999998</c:v>
                </c:pt>
                <c:pt idx="27">
                  <c:v>1820</c:v>
                </c:pt>
                <c:pt idx="28">
                  <c:v>1650</c:v>
                </c:pt>
                <c:pt idx="29">
                  <c:v>1470</c:v>
                </c:pt>
                <c:pt idx="30">
                  <c:v>1850</c:v>
                </c:pt>
                <c:pt idx="31">
                  <c:v>2170</c:v>
                </c:pt>
                <c:pt idx="32">
                  <c:v>1930</c:v>
                </c:pt>
                <c:pt idx="33">
                  <c:v>1380</c:v>
                </c:pt>
                <c:pt idx="34">
                  <c:v>1810.0000000000002</c:v>
                </c:pt>
                <c:pt idx="35">
                  <c:v>1760.0000000000002</c:v>
                </c:pt>
                <c:pt idx="36">
                  <c:v>1530</c:v>
                </c:pt>
                <c:pt idx="37">
                  <c:v>1700</c:v>
                </c:pt>
                <c:pt idx="38">
                  <c:v>1980</c:v>
                </c:pt>
                <c:pt idx="39">
                  <c:v>1590</c:v>
                </c:pt>
                <c:pt idx="40">
                  <c:v>1739.9999999999998</c:v>
                </c:pt>
                <c:pt idx="41">
                  <c:v>1730</c:v>
                </c:pt>
                <c:pt idx="42">
                  <c:v>2100</c:v>
                </c:pt>
                <c:pt idx="43">
                  <c:v>2039.9999999999998</c:v>
                </c:pt>
                <c:pt idx="44">
                  <c:v>1730</c:v>
                </c:pt>
                <c:pt idx="45">
                  <c:v>1680</c:v>
                </c:pt>
                <c:pt idx="46">
                  <c:v>2050</c:v>
                </c:pt>
                <c:pt idx="47">
                  <c:v>1750</c:v>
                </c:pt>
                <c:pt idx="48">
                  <c:v>1870</c:v>
                </c:pt>
                <c:pt idx="49">
                  <c:v>1330</c:v>
                </c:pt>
                <c:pt idx="50">
                  <c:v>1700</c:v>
                </c:pt>
                <c:pt idx="51">
                  <c:v>1460</c:v>
                </c:pt>
                <c:pt idx="52">
                  <c:v>1910.0000000000002</c:v>
                </c:pt>
                <c:pt idx="53">
                  <c:v>1610.0000000000002</c:v>
                </c:pt>
                <c:pt idx="54">
                  <c:v>1470</c:v>
                </c:pt>
                <c:pt idx="55">
                  <c:v>1810.0000000000002</c:v>
                </c:pt>
                <c:pt idx="56">
                  <c:v>1650</c:v>
                </c:pt>
                <c:pt idx="57">
                  <c:v>1520</c:v>
                </c:pt>
                <c:pt idx="58">
                  <c:v>1920</c:v>
                </c:pt>
                <c:pt idx="59">
                  <c:v>1410</c:v>
                </c:pt>
                <c:pt idx="60">
                  <c:v>2030</c:v>
                </c:pt>
                <c:pt idx="61">
                  <c:v>1950</c:v>
                </c:pt>
                <c:pt idx="62">
                  <c:v>1340</c:v>
                </c:pt>
                <c:pt idx="63">
                  <c:v>1850</c:v>
                </c:pt>
                <c:pt idx="64">
                  <c:v>1780</c:v>
                </c:pt>
                <c:pt idx="65">
                  <c:v>1440</c:v>
                </c:pt>
                <c:pt idx="66">
                  <c:v>2039.9999999999998</c:v>
                </c:pt>
                <c:pt idx="67">
                  <c:v>2160</c:v>
                </c:pt>
                <c:pt idx="68">
                  <c:v>2170</c:v>
                </c:pt>
                <c:pt idx="69">
                  <c:v>1710.0000000000002</c:v>
                </c:pt>
                <c:pt idx="70">
                  <c:v>1639.9999999999998</c:v>
                </c:pt>
                <c:pt idx="71">
                  <c:v>1380</c:v>
                </c:pt>
                <c:pt idx="72">
                  <c:v>2100</c:v>
                </c:pt>
                <c:pt idx="73">
                  <c:v>1610.0000000000002</c:v>
                </c:pt>
                <c:pt idx="74">
                  <c:v>1950</c:v>
                </c:pt>
                <c:pt idx="75">
                  <c:v>2080</c:v>
                </c:pt>
                <c:pt idx="76">
                  <c:v>1960.0000000000002</c:v>
                </c:pt>
                <c:pt idx="77">
                  <c:v>1920</c:v>
                </c:pt>
                <c:pt idx="78">
                  <c:v>1920</c:v>
                </c:pt>
                <c:pt idx="79">
                  <c:v>1490</c:v>
                </c:pt>
                <c:pt idx="80">
                  <c:v>1600</c:v>
                </c:pt>
                <c:pt idx="81">
                  <c:v>1650</c:v>
                </c:pt>
                <c:pt idx="82">
                  <c:v>1889.9999999999998</c:v>
                </c:pt>
                <c:pt idx="83">
                  <c:v>1620</c:v>
                </c:pt>
                <c:pt idx="84">
                  <c:v>1820</c:v>
                </c:pt>
                <c:pt idx="85">
                  <c:v>1750</c:v>
                </c:pt>
                <c:pt idx="86">
                  <c:v>1460</c:v>
                </c:pt>
                <c:pt idx="87">
                  <c:v>1530</c:v>
                </c:pt>
                <c:pt idx="88">
                  <c:v>1540</c:v>
                </c:pt>
                <c:pt idx="89">
                  <c:v>1950</c:v>
                </c:pt>
                <c:pt idx="90">
                  <c:v>1480</c:v>
                </c:pt>
                <c:pt idx="91">
                  <c:v>2050</c:v>
                </c:pt>
                <c:pt idx="92">
                  <c:v>1660.0000000000002</c:v>
                </c:pt>
                <c:pt idx="93">
                  <c:v>1540</c:v>
                </c:pt>
                <c:pt idx="94">
                  <c:v>1720</c:v>
                </c:pt>
                <c:pt idx="95">
                  <c:v>1400</c:v>
                </c:pt>
                <c:pt idx="96">
                  <c:v>1578</c:v>
                </c:pt>
                <c:pt idx="97">
                  <c:v>1700</c:v>
                </c:pt>
                <c:pt idx="98">
                  <c:v>1880</c:v>
                </c:pt>
                <c:pt idx="99">
                  <c:v>1850</c:v>
                </c:pt>
                <c:pt idx="100">
                  <c:v>1430</c:v>
                </c:pt>
                <c:pt idx="101">
                  <c:v>1390</c:v>
                </c:pt>
                <c:pt idx="102">
                  <c:v>2130</c:v>
                </c:pt>
                <c:pt idx="103">
                  <c:v>1889.9999999999998</c:v>
                </c:pt>
                <c:pt idx="104">
                  <c:v>1639.9999999999998</c:v>
                </c:pt>
                <c:pt idx="105">
                  <c:v>2070</c:v>
                </c:pt>
                <c:pt idx="106">
                  <c:v>1810.0000000000002</c:v>
                </c:pt>
                <c:pt idx="107">
                  <c:v>1460</c:v>
                </c:pt>
                <c:pt idx="108">
                  <c:v>1410</c:v>
                </c:pt>
                <c:pt idx="109">
                  <c:v>2190</c:v>
                </c:pt>
                <c:pt idx="110">
                  <c:v>1580</c:v>
                </c:pt>
                <c:pt idx="111">
                  <c:v>1839.9999999999998</c:v>
                </c:pt>
                <c:pt idx="112">
                  <c:v>1930</c:v>
                </c:pt>
                <c:pt idx="113">
                  <c:v>1930</c:v>
                </c:pt>
                <c:pt idx="114">
                  <c:v>1820</c:v>
                </c:pt>
                <c:pt idx="115">
                  <c:v>1480</c:v>
                </c:pt>
                <c:pt idx="116">
                  <c:v>1600</c:v>
                </c:pt>
                <c:pt idx="117">
                  <c:v>1880</c:v>
                </c:pt>
                <c:pt idx="118">
                  <c:v>1780</c:v>
                </c:pt>
                <c:pt idx="119">
                  <c:v>1920</c:v>
                </c:pt>
                <c:pt idx="120">
                  <c:v>1830</c:v>
                </c:pt>
                <c:pt idx="121">
                  <c:v>1470</c:v>
                </c:pt>
                <c:pt idx="122">
                  <c:v>1689.9999999999998</c:v>
                </c:pt>
                <c:pt idx="123">
                  <c:v>1930</c:v>
                </c:pt>
                <c:pt idx="124">
                  <c:v>1970</c:v>
                </c:pt>
                <c:pt idx="125">
                  <c:v>1530</c:v>
                </c:pt>
                <c:pt idx="126">
                  <c:v>2030</c:v>
                </c:pt>
                <c:pt idx="127">
                  <c:v>1830</c:v>
                </c:pt>
                <c:pt idx="128">
                  <c:v>2070</c:v>
                </c:pt>
                <c:pt idx="129">
                  <c:v>1630</c:v>
                </c:pt>
                <c:pt idx="130">
                  <c:v>1580</c:v>
                </c:pt>
                <c:pt idx="131">
                  <c:v>1760.0000000000002</c:v>
                </c:pt>
                <c:pt idx="132">
                  <c:v>1810.0000000000002</c:v>
                </c:pt>
                <c:pt idx="133">
                  <c:v>1710.0000000000002</c:v>
                </c:pt>
                <c:pt idx="134">
                  <c:v>1889.9999999999998</c:v>
                </c:pt>
                <c:pt idx="135">
                  <c:v>1639.9999999999998</c:v>
                </c:pt>
                <c:pt idx="136">
                  <c:v>2010.0000000000002</c:v>
                </c:pt>
                <c:pt idx="137">
                  <c:v>1730</c:v>
                </c:pt>
                <c:pt idx="138">
                  <c:v>1770</c:v>
                </c:pt>
                <c:pt idx="139">
                  <c:v>1750</c:v>
                </c:pt>
                <c:pt idx="140">
                  <c:v>1660.0000000000002</c:v>
                </c:pt>
                <c:pt idx="141">
                  <c:v>2510</c:v>
                </c:pt>
                <c:pt idx="142">
                  <c:v>1700</c:v>
                </c:pt>
                <c:pt idx="143">
                  <c:v>1660.0000000000002</c:v>
                </c:pt>
                <c:pt idx="144">
                  <c:v>2110</c:v>
                </c:pt>
                <c:pt idx="145">
                  <c:v>1430</c:v>
                </c:pt>
                <c:pt idx="146">
                  <c:v>1710.0000000000002</c:v>
                </c:pt>
                <c:pt idx="147">
                  <c:v>1580</c:v>
                </c:pt>
              </c:numCache>
            </c:numRef>
          </c:xVal>
          <c:yVal>
            <c:numRef>
              <c:f>Data!ScatterY_ABE90</c:f>
              <c:numCache>
                <c:formatCode>General</c:formatCode>
                <c:ptCount val="148"/>
                <c:pt idx="0">
                  <c:v>121870</c:v>
                </c:pt>
                <c:pt idx="1">
                  <c:v>150250</c:v>
                </c:pt>
                <c:pt idx="2">
                  <c:v>122780</c:v>
                </c:pt>
                <c:pt idx="3">
                  <c:v>144350</c:v>
                </c:pt>
                <c:pt idx="4">
                  <c:v>116200</c:v>
                </c:pt>
                <c:pt idx="5">
                  <c:v>139490</c:v>
                </c:pt>
                <c:pt idx="6">
                  <c:v>115730</c:v>
                </c:pt>
                <c:pt idx="7">
                  <c:v>140590</c:v>
                </c:pt>
                <c:pt idx="8">
                  <c:v>120290</c:v>
                </c:pt>
                <c:pt idx="9">
                  <c:v>147250</c:v>
                </c:pt>
                <c:pt idx="10">
                  <c:v>152260</c:v>
                </c:pt>
                <c:pt idx="11">
                  <c:v>144800</c:v>
                </c:pt>
                <c:pt idx="12">
                  <c:v>107060</c:v>
                </c:pt>
                <c:pt idx="13">
                  <c:v>147470</c:v>
                </c:pt>
                <c:pt idx="14">
                  <c:v>135120</c:v>
                </c:pt>
                <c:pt idx="15">
                  <c:v>140240</c:v>
                </c:pt>
                <c:pt idx="16">
                  <c:v>129889.99999999999</c:v>
                </c:pt>
                <c:pt idx="17">
                  <c:v>121140</c:v>
                </c:pt>
                <c:pt idx="18">
                  <c:v>111230</c:v>
                </c:pt>
                <c:pt idx="19">
                  <c:v>145140</c:v>
                </c:pt>
                <c:pt idx="20">
                  <c:v>139010</c:v>
                </c:pt>
                <c:pt idx="21">
                  <c:v>129340</c:v>
                </c:pt>
                <c:pt idx="22">
                  <c:v>113610</c:v>
                </c:pt>
                <c:pt idx="23">
                  <c:v>141050</c:v>
                </c:pt>
                <c:pt idx="24">
                  <c:v>152900</c:v>
                </c:pt>
                <c:pt idx="25">
                  <c:v>157790</c:v>
                </c:pt>
                <c:pt idx="26">
                  <c:v>135570</c:v>
                </c:pt>
                <c:pt idx="27">
                  <c:v>151990</c:v>
                </c:pt>
                <c:pt idx="28">
                  <c:v>120530</c:v>
                </c:pt>
                <c:pt idx="29">
                  <c:v>118640</c:v>
                </c:pt>
                <c:pt idx="30">
                  <c:v>149510</c:v>
                </c:pt>
                <c:pt idx="31">
                  <c:v>146860</c:v>
                </c:pt>
                <c:pt idx="32">
                  <c:v>143880</c:v>
                </c:pt>
                <c:pt idx="33">
                  <c:v>118520</c:v>
                </c:pt>
                <c:pt idx="34">
                  <c:v>146070</c:v>
                </c:pt>
                <c:pt idx="35">
                  <c:v>135350</c:v>
                </c:pt>
                <c:pt idx="36">
                  <c:v>121540</c:v>
                </c:pt>
                <c:pt idx="37">
                  <c:v>132980</c:v>
                </c:pt>
                <c:pt idx="38">
                  <c:v>147530</c:v>
                </c:pt>
                <c:pt idx="39">
                  <c:v>128490.00000000001</c:v>
                </c:pt>
                <c:pt idx="40">
                  <c:v>141930</c:v>
                </c:pt>
                <c:pt idx="41">
                  <c:v>123550</c:v>
                </c:pt>
                <c:pt idx="42">
                  <c:v>162030</c:v>
                </c:pt>
                <c:pt idx="43">
                  <c:v>157390</c:v>
                </c:pt>
                <c:pt idx="44">
                  <c:v>114550</c:v>
                </c:pt>
                <c:pt idx="45">
                  <c:v>139540</c:v>
                </c:pt>
                <c:pt idx="46">
                  <c:v>149920</c:v>
                </c:pt>
                <c:pt idx="47">
                  <c:v>122080</c:v>
                </c:pt>
                <c:pt idx="48">
                  <c:v>136510</c:v>
                </c:pt>
                <c:pt idx="49">
                  <c:v>109410</c:v>
                </c:pt>
                <c:pt idx="50">
                  <c:v>127290</c:v>
                </c:pt>
                <c:pt idx="51">
                  <c:v>120450</c:v>
                </c:pt>
                <c:pt idx="52">
                  <c:v>151960</c:v>
                </c:pt>
                <c:pt idx="53">
                  <c:v>132540</c:v>
                </c:pt>
                <c:pt idx="54">
                  <c:v>114330</c:v>
                </c:pt>
                <c:pt idx="55">
                  <c:v>141320</c:v>
                </c:pt>
                <c:pt idx="56">
                  <c:v>83760</c:v>
                </c:pt>
                <c:pt idx="57">
                  <c:v>118200</c:v>
                </c:pt>
                <c:pt idx="58">
                  <c:v>140200</c:v>
                </c:pt>
                <c:pt idx="59">
                  <c:v>113550</c:v>
                </c:pt>
                <c:pt idx="60">
                  <c:v>156520</c:v>
                </c:pt>
                <c:pt idx="61">
                  <c:v>137350</c:v>
                </c:pt>
                <c:pt idx="62">
                  <c:v>110610</c:v>
                </c:pt>
                <c:pt idx="63">
                  <c:v>153690</c:v>
                </c:pt>
                <c:pt idx="64">
                  <c:v>153330</c:v>
                </c:pt>
                <c:pt idx="65">
                  <c:v>111950</c:v>
                </c:pt>
                <c:pt idx="66">
                  <c:v>143460</c:v>
                </c:pt>
                <c:pt idx="67">
                  <c:v>142130</c:v>
                </c:pt>
                <c:pt idx="68">
                  <c:v>155460</c:v>
                </c:pt>
                <c:pt idx="69">
                  <c:v>135440</c:v>
                </c:pt>
                <c:pt idx="70">
                  <c:v>127300</c:v>
                </c:pt>
                <c:pt idx="71">
                  <c:v>113770</c:v>
                </c:pt>
                <c:pt idx="72">
                  <c:v>141110</c:v>
                </c:pt>
                <c:pt idx="73">
                  <c:v>130080.00000000001</c:v>
                </c:pt>
                <c:pt idx="74">
                  <c:v>139350</c:v>
                </c:pt>
                <c:pt idx="75">
                  <c:v>160030</c:v>
                </c:pt>
                <c:pt idx="76">
                  <c:v>152840</c:v>
                </c:pt>
                <c:pt idx="77">
                  <c:v>122270</c:v>
                </c:pt>
                <c:pt idx="78">
                  <c:v>145880</c:v>
                </c:pt>
                <c:pt idx="79">
                  <c:v>115470</c:v>
                </c:pt>
                <c:pt idx="80">
                  <c:v>135720</c:v>
                </c:pt>
                <c:pt idx="81">
                  <c:v>136160</c:v>
                </c:pt>
                <c:pt idx="82">
                  <c:v>144920</c:v>
                </c:pt>
                <c:pt idx="83">
                  <c:v>131290</c:v>
                </c:pt>
                <c:pt idx="84">
                  <c:v>138530</c:v>
                </c:pt>
                <c:pt idx="85">
                  <c:v>124050</c:v>
                </c:pt>
                <c:pt idx="86">
                  <c:v>107900</c:v>
                </c:pt>
                <c:pt idx="87">
                  <c:v>123450</c:v>
                </c:pt>
                <c:pt idx="88">
                  <c:v>111700</c:v>
                </c:pt>
                <c:pt idx="89">
                  <c:v>145140</c:v>
                </c:pt>
                <c:pt idx="90">
                  <c:v>120440</c:v>
                </c:pt>
                <c:pt idx="91">
                  <c:v>136870</c:v>
                </c:pt>
                <c:pt idx="92">
                  <c:v>140300</c:v>
                </c:pt>
                <c:pt idx="93">
                  <c:v>113780</c:v>
                </c:pt>
                <c:pt idx="94">
                  <c:v>141230</c:v>
                </c:pt>
                <c:pt idx="95">
                  <c:v>104830</c:v>
                </c:pt>
                <c:pt idx="96">
                  <c:v>118790</c:v>
                </c:pt>
                <c:pt idx="97">
                  <c:v>112040</c:v>
                </c:pt>
                <c:pt idx="98">
                  <c:v>137270</c:v>
                </c:pt>
                <c:pt idx="99">
                  <c:v>145710</c:v>
                </c:pt>
                <c:pt idx="100">
                  <c:v>138380</c:v>
                </c:pt>
                <c:pt idx="101">
                  <c:v>109460</c:v>
                </c:pt>
                <c:pt idx="102">
                  <c:v>144680</c:v>
                </c:pt>
                <c:pt idx="103">
                  <c:v>133270</c:v>
                </c:pt>
                <c:pt idx="104">
                  <c:v>133270</c:v>
                </c:pt>
                <c:pt idx="105">
                  <c:v>150380</c:v>
                </c:pt>
                <c:pt idx="106">
                  <c:v>135260</c:v>
                </c:pt>
                <c:pt idx="107">
                  <c:v>112600</c:v>
                </c:pt>
                <c:pt idx="108">
                  <c:v>114230</c:v>
                </c:pt>
                <c:pt idx="109">
                  <c:v>153240</c:v>
                </c:pt>
                <c:pt idx="110">
                  <c:v>125890</c:v>
                </c:pt>
                <c:pt idx="111">
                  <c:v>135620</c:v>
                </c:pt>
                <c:pt idx="112">
                  <c:v>138820</c:v>
                </c:pt>
                <c:pt idx="113">
                  <c:v>129430</c:v>
                </c:pt>
                <c:pt idx="114">
                  <c:v>136450</c:v>
                </c:pt>
                <c:pt idx="115">
                  <c:v>126740</c:v>
                </c:pt>
                <c:pt idx="116">
                  <c:v>130090</c:v>
                </c:pt>
                <c:pt idx="117">
                  <c:v>132680</c:v>
                </c:pt>
                <c:pt idx="118">
                  <c:v>142890</c:v>
                </c:pt>
                <c:pt idx="119">
                  <c:v>127040</c:v>
                </c:pt>
                <c:pt idx="120">
                  <c:v>131450</c:v>
                </c:pt>
                <c:pt idx="121">
                  <c:v>114570</c:v>
                </c:pt>
                <c:pt idx="122">
                  <c:v>129560</c:v>
                </c:pt>
                <c:pt idx="123">
                  <c:v>149550</c:v>
                </c:pt>
                <c:pt idx="124">
                  <c:v>140820</c:v>
                </c:pt>
                <c:pt idx="125">
                  <c:v>111550</c:v>
                </c:pt>
                <c:pt idx="126">
                  <c:v>142760</c:v>
                </c:pt>
                <c:pt idx="127">
                  <c:v>124250</c:v>
                </c:pt>
                <c:pt idx="128">
                  <c:v>132320</c:v>
                </c:pt>
                <c:pt idx="129">
                  <c:v>121450</c:v>
                </c:pt>
                <c:pt idx="130">
                  <c:v>132450</c:v>
                </c:pt>
                <c:pt idx="131">
                  <c:v>135830</c:v>
                </c:pt>
                <c:pt idx="132">
                  <c:v>125760</c:v>
                </c:pt>
                <c:pt idx="133">
                  <c:v>125840</c:v>
                </c:pt>
                <c:pt idx="134">
                  <c:v>135320</c:v>
                </c:pt>
                <c:pt idx="135">
                  <c:v>120140</c:v>
                </c:pt>
                <c:pt idx="136">
                  <c:v>147530</c:v>
                </c:pt>
                <c:pt idx="137">
                  <c:v>144940</c:v>
                </c:pt>
                <c:pt idx="138">
                  <c:v>136010</c:v>
                </c:pt>
                <c:pt idx="139">
                  <c:v>119330</c:v>
                </c:pt>
                <c:pt idx="140">
                  <c:v>131150</c:v>
                </c:pt>
                <c:pt idx="141">
                  <c:v>172360</c:v>
                </c:pt>
                <c:pt idx="142">
                  <c:v>137170</c:v>
                </c:pt>
                <c:pt idx="143">
                  <c:v>124710</c:v>
                </c:pt>
                <c:pt idx="144">
                  <c:v>148650</c:v>
                </c:pt>
                <c:pt idx="145">
                  <c:v>128520.00000000001</c:v>
                </c:pt>
                <c:pt idx="146">
                  <c:v>132020</c:v>
                </c:pt>
                <c:pt idx="147">
                  <c:v>128030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10-44CE-988E-1992BE790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91768"/>
        <c:axId val="248772600"/>
      </c:scatterChart>
      <c:valAx>
        <c:axId val="24799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Square Feet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2600"/>
        <c:crosses val="autoZero"/>
        <c:crossBetween val="midCat"/>
      </c:valAx>
      <c:valAx>
        <c:axId val="2487726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Selling Price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91768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Selling Price </a:t>
            </a:r>
            <a:r>
              <a:rPr lang="en-US" dirty="0" err="1"/>
              <a:t>vs</a:t>
            </a:r>
            <a:r>
              <a:rPr lang="en-US" dirty="0"/>
              <a:t> Bedrooms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6401405051125254"/>
          <c:y val="0.24780547687243493"/>
          <c:w val="0.69881458838010757"/>
          <c:h val="0.5284008353225627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Data!ScatterX_C49B9</c:f>
              <c:numCache>
                <c:formatCode>General</c:formatCode>
                <c:ptCount val="148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4</c:v>
                </c:pt>
                <c:pt idx="20">
                  <c:v>2</c:v>
                </c:pt>
                <c:pt idx="21">
                  <c:v>4</c:v>
                </c:pt>
                <c:pt idx="22">
                  <c:v>2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4</c:v>
                </c:pt>
                <c:pt idx="31">
                  <c:v>4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3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2</c:v>
                </c:pt>
                <c:pt idx="40">
                  <c:v>3</c:v>
                </c:pt>
                <c:pt idx="41">
                  <c:v>3</c:v>
                </c:pt>
                <c:pt idx="42">
                  <c:v>5</c:v>
                </c:pt>
                <c:pt idx="43">
                  <c:v>4</c:v>
                </c:pt>
                <c:pt idx="44">
                  <c:v>2</c:v>
                </c:pt>
                <c:pt idx="45">
                  <c:v>2</c:v>
                </c:pt>
                <c:pt idx="46">
                  <c:v>4</c:v>
                </c:pt>
                <c:pt idx="47">
                  <c:v>3</c:v>
                </c:pt>
                <c:pt idx="48">
                  <c:v>4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3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2</c:v>
                </c:pt>
                <c:pt idx="57">
                  <c:v>2</c:v>
                </c:pt>
                <c:pt idx="58">
                  <c:v>4</c:v>
                </c:pt>
                <c:pt idx="59">
                  <c:v>2</c:v>
                </c:pt>
                <c:pt idx="60">
                  <c:v>3</c:v>
                </c:pt>
                <c:pt idx="61">
                  <c:v>3</c:v>
                </c:pt>
                <c:pt idx="62">
                  <c:v>2</c:v>
                </c:pt>
                <c:pt idx="63">
                  <c:v>3</c:v>
                </c:pt>
                <c:pt idx="64">
                  <c:v>3</c:v>
                </c:pt>
                <c:pt idx="65">
                  <c:v>2</c:v>
                </c:pt>
                <c:pt idx="66">
                  <c:v>4</c:v>
                </c:pt>
                <c:pt idx="67">
                  <c:v>5</c:v>
                </c:pt>
                <c:pt idx="68">
                  <c:v>4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5</c:v>
                </c:pt>
                <c:pt idx="73">
                  <c:v>2</c:v>
                </c:pt>
                <c:pt idx="74">
                  <c:v>4</c:v>
                </c:pt>
                <c:pt idx="75">
                  <c:v>5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2</c:v>
                </c:pt>
                <c:pt idx="80">
                  <c:v>2</c:v>
                </c:pt>
                <c:pt idx="81">
                  <c:v>3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2</c:v>
                </c:pt>
                <c:pt idx="87">
                  <c:v>3</c:v>
                </c:pt>
                <c:pt idx="88">
                  <c:v>2</c:v>
                </c:pt>
                <c:pt idx="89">
                  <c:v>3</c:v>
                </c:pt>
                <c:pt idx="90">
                  <c:v>3</c:v>
                </c:pt>
                <c:pt idx="91">
                  <c:v>4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4</c:v>
                </c:pt>
                <c:pt idx="103">
                  <c:v>4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2</c:v>
                </c:pt>
                <c:pt idx="109">
                  <c:v>4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4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4</c:v>
                </c:pt>
                <c:pt idx="121">
                  <c:v>2</c:v>
                </c:pt>
                <c:pt idx="122">
                  <c:v>3</c:v>
                </c:pt>
                <c:pt idx="123">
                  <c:v>4</c:v>
                </c:pt>
                <c:pt idx="124">
                  <c:v>2</c:v>
                </c:pt>
                <c:pt idx="125">
                  <c:v>2</c:v>
                </c:pt>
                <c:pt idx="126">
                  <c:v>5</c:v>
                </c:pt>
                <c:pt idx="127">
                  <c:v>3</c:v>
                </c:pt>
                <c:pt idx="128">
                  <c:v>3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4</c:v>
                </c:pt>
                <c:pt idx="133">
                  <c:v>3</c:v>
                </c:pt>
                <c:pt idx="134">
                  <c:v>3</c:v>
                </c:pt>
                <c:pt idx="135">
                  <c:v>2</c:v>
                </c:pt>
                <c:pt idx="136">
                  <c:v>4</c:v>
                </c:pt>
                <c:pt idx="137">
                  <c:v>3</c:v>
                </c:pt>
                <c:pt idx="138">
                  <c:v>4</c:v>
                </c:pt>
                <c:pt idx="139">
                  <c:v>4</c:v>
                </c:pt>
                <c:pt idx="140">
                  <c:v>3</c:v>
                </c:pt>
                <c:pt idx="141">
                  <c:v>5</c:v>
                </c:pt>
                <c:pt idx="142">
                  <c:v>2</c:v>
                </c:pt>
                <c:pt idx="143">
                  <c:v>3</c:v>
                </c:pt>
                <c:pt idx="144">
                  <c:v>4</c:v>
                </c:pt>
                <c:pt idx="145">
                  <c:v>2</c:v>
                </c:pt>
                <c:pt idx="146">
                  <c:v>4</c:v>
                </c:pt>
                <c:pt idx="147">
                  <c:v>2</c:v>
                </c:pt>
              </c:numCache>
            </c:numRef>
          </c:xVal>
          <c:yVal>
            <c:numRef>
              <c:f>Data!ScatterY_C49B9</c:f>
              <c:numCache>
                <c:formatCode>General</c:formatCode>
                <c:ptCount val="148"/>
                <c:pt idx="0">
                  <c:v>121870</c:v>
                </c:pt>
                <c:pt idx="1">
                  <c:v>150250</c:v>
                </c:pt>
                <c:pt idx="2">
                  <c:v>122780</c:v>
                </c:pt>
                <c:pt idx="3">
                  <c:v>144350</c:v>
                </c:pt>
                <c:pt idx="4">
                  <c:v>116200</c:v>
                </c:pt>
                <c:pt idx="5">
                  <c:v>139490</c:v>
                </c:pt>
                <c:pt idx="6">
                  <c:v>115730</c:v>
                </c:pt>
                <c:pt idx="7">
                  <c:v>140590</c:v>
                </c:pt>
                <c:pt idx="8">
                  <c:v>120290</c:v>
                </c:pt>
                <c:pt idx="9">
                  <c:v>147250</c:v>
                </c:pt>
                <c:pt idx="10">
                  <c:v>152260</c:v>
                </c:pt>
                <c:pt idx="11">
                  <c:v>144800</c:v>
                </c:pt>
                <c:pt idx="12">
                  <c:v>107060</c:v>
                </c:pt>
                <c:pt idx="13">
                  <c:v>147470</c:v>
                </c:pt>
                <c:pt idx="14">
                  <c:v>135120</c:v>
                </c:pt>
                <c:pt idx="15">
                  <c:v>140240</c:v>
                </c:pt>
                <c:pt idx="16">
                  <c:v>129889.99999999999</c:v>
                </c:pt>
                <c:pt idx="17">
                  <c:v>121140</c:v>
                </c:pt>
                <c:pt idx="18">
                  <c:v>111230</c:v>
                </c:pt>
                <c:pt idx="19">
                  <c:v>145140</c:v>
                </c:pt>
                <c:pt idx="20">
                  <c:v>139010</c:v>
                </c:pt>
                <c:pt idx="21">
                  <c:v>129340</c:v>
                </c:pt>
                <c:pt idx="22">
                  <c:v>113610</c:v>
                </c:pt>
                <c:pt idx="23">
                  <c:v>141050</c:v>
                </c:pt>
                <c:pt idx="24">
                  <c:v>152900</c:v>
                </c:pt>
                <c:pt idx="25">
                  <c:v>157790</c:v>
                </c:pt>
                <c:pt idx="26">
                  <c:v>135570</c:v>
                </c:pt>
                <c:pt idx="27">
                  <c:v>151990</c:v>
                </c:pt>
                <c:pt idx="28">
                  <c:v>120530</c:v>
                </c:pt>
                <c:pt idx="29">
                  <c:v>118640</c:v>
                </c:pt>
                <c:pt idx="30">
                  <c:v>149510</c:v>
                </c:pt>
                <c:pt idx="31">
                  <c:v>146860</c:v>
                </c:pt>
                <c:pt idx="32">
                  <c:v>143880</c:v>
                </c:pt>
                <c:pt idx="33">
                  <c:v>118520</c:v>
                </c:pt>
                <c:pt idx="34">
                  <c:v>146070</c:v>
                </c:pt>
                <c:pt idx="35">
                  <c:v>135350</c:v>
                </c:pt>
                <c:pt idx="36">
                  <c:v>121540</c:v>
                </c:pt>
                <c:pt idx="37">
                  <c:v>132980</c:v>
                </c:pt>
                <c:pt idx="38">
                  <c:v>147530</c:v>
                </c:pt>
                <c:pt idx="39">
                  <c:v>128490.00000000001</c:v>
                </c:pt>
                <c:pt idx="40">
                  <c:v>141930</c:v>
                </c:pt>
                <c:pt idx="41">
                  <c:v>123550</c:v>
                </c:pt>
                <c:pt idx="42">
                  <c:v>162030</c:v>
                </c:pt>
                <c:pt idx="43">
                  <c:v>157390</c:v>
                </c:pt>
                <c:pt idx="44">
                  <c:v>114550</c:v>
                </c:pt>
                <c:pt idx="45">
                  <c:v>139540</c:v>
                </c:pt>
                <c:pt idx="46">
                  <c:v>149920</c:v>
                </c:pt>
                <c:pt idx="47">
                  <c:v>122080</c:v>
                </c:pt>
                <c:pt idx="48">
                  <c:v>136510</c:v>
                </c:pt>
                <c:pt idx="49">
                  <c:v>109410</c:v>
                </c:pt>
                <c:pt idx="50">
                  <c:v>127290</c:v>
                </c:pt>
                <c:pt idx="51">
                  <c:v>120450</c:v>
                </c:pt>
                <c:pt idx="52">
                  <c:v>151960</c:v>
                </c:pt>
                <c:pt idx="53">
                  <c:v>132540</c:v>
                </c:pt>
                <c:pt idx="54">
                  <c:v>114330</c:v>
                </c:pt>
                <c:pt idx="55">
                  <c:v>141320</c:v>
                </c:pt>
                <c:pt idx="56">
                  <c:v>83760</c:v>
                </c:pt>
                <c:pt idx="57">
                  <c:v>118200</c:v>
                </c:pt>
                <c:pt idx="58">
                  <c:v>140200</c:v>
                </c:pt>
                <c:pt idx="59">
                  <c:v>113550</c:v>
                </c:pt>
                <c:pt idx="60">
                  <c:v>156520</c:v>
                </c:pt>
                <c:pt idx="61">
                  <c:v>137350</c:v>
                </c:pt>
                <c:pt idx="62">
                  <c:v>110610</c:v>
                </c:pt>
                <c:pt idx="63">
                  <c:v>153690</c:v>
                </c:pt>
                <c:pt idx="64">
                  <c:v>153330</c:v>
                </c:pt>
                <c:pt idx="65">
                  <c:v>111950</c:v>
                </c:pt>
                <c:pt idx="66">
                  <c:v>143460</c:v>
                </c:pt>
                <c:pt idx="67">
                  <c:v>142130</c:v>
                </c:pt>
                <c:pt idx="68">
                  <c:v>155460</c:v>
                </c:pt>
                <c:pt idx="69">
                  <c:v>135440</c:v>
                </c:pt>
                <c:pt idx="70">
                  <c:v>127300</c:v>
                </c:pt>
                <c:pt idx="71">
                  <c:v>113770</c:v>
                </c:pt>
                <c:pt idx="72">
                  <c:v>141110</c:v>
                </c:pt>
                <c:pt idx="73">
                  <c:v>130080.00000000001</c:v>
                </c:pt>
                <c:pt idx="74">
                  <c:v>139350</c:v>
                </c:pt>
                <c:pt idx="75">
                  <c:v>160030</c:v>
                </c:pt>
                <c:pt idx="76">
                  <c:v>152840</c:v>
                </c:pt>
                <c:pt idx="77">
                  <c:v>122270</c:v>
                </c:pt>
                <c:pt idx="78">
                  <c:v>145880</c:v>
                </c:pt>
                <c:pt idx="79">
                  <c:v>115470</c:v>
                </c:pt>
                <c:pt idx="80">
                  <c:v>135720</c:v>
                </c:pt>
                <c:pt idx="81">
                  <c:v>136160</c:v>
                </c:pt>
                <c:pt idx="82">
                  <c:v>144920</c:v>
                </c:pt>
                <c:pt idx="83">
                  <c:v>131290</c:v>
                </c:pt>
                <c:pt idx="84">
                  <c:v>138530</c:v>
                </c:pt>
                <c:pt idx="85">
                  <c:v>124050</c:v>
                </c:pt>
                <c:pt idx="86">
                  <c:v>107900</c:v>
                </c:pt>
                <c:pt idx="87">
                  <c:v>123450</c:v>
                </c:pt>
                <c:pt idx="88">
                  <c:v>111700</c:v>
                </c:pt>
                <c:pt idx="89">
                  <c:v>145140</c:v>
                </c:pt>
                <c:pt idx="90">
                  <c:v>120440</c:v>
                </c:pt>
                <c:pt idx="91">
                  <c:v>136870</c:v>
                </c:pt>
                <c:pt idx="92">
                  <c:v>140300</c:v>
                </c:pt>
                <c:pt idx="93">
                  <c:v>113780</c:v>
                </c:pt>
                <c:pt idx="94">
                  <c:v>141230</c:v>
                </c:pt>
                <c:pt idx="95">
                  <c:v>104830</c:v>
                </c:pt>
                <c:pt idx="96">
                  <c:v>118790</c:v>
                </c:pt>
                <c:pt idx="97">
                  <c:v>112040</c:v>
                </c:pt>
                <c:pt idx="98">
                  <c:v>137270</c:v>
                </c:pt>
                <c:pt idx="99">
                  <c:v>145710</c:v>
                </c:pt>
                <c:pt idx="100">
                  <c:v>138380</c:v>
                </c:pt>
                <c:pt idx="101">
                  <c:v>109460</c:v>
                </c:pt>
                <c:pt idx="102">
                  <c:v>144680</c:v>
                </c:pt>
                <c:pt idx="103">
                  <c:v>133270</c:v>
                </c:pt>
                <c:pt idx="104">
                  <c:v>133270</c:v>
                </c:pt>
                <c:pt idx="105">
                  <c:v>150380</c:v>
                </c:pt>
                <c:pt idx="106">
                  <c:v>135260</c:v>
                </c:pt>
                <c:pt idx="107">
                  <c:v>112600</c:v>
                </c:pt>
                <c:pt idx="108">
                  <c:v>114230</c:v>
                </c:pt>
                <c:pt idx="109">
                  <c:v>153240</c:v>
                </c:pt>
                <c:pt idx="110">
                  <c:v>125890</c:v>
                </c:pt>
                <c:pt idx="111">
                  <c:v>135620</c:v>
                </c:pt>
                <c:pt idx="112">
                  <c:v>138820</c:v>
                </c:pt>
                <c:pt idx="113">
                  <c:v>129430</c:v>
                </c:pt>
                <c:pt idx="114">
                  <c:v>136450</c:v>
                </c:pt>
                <c:pt idx="115">
                  <c:v>126740</c:v>
                </c:pt>
                <c:pt idx="116">
                  <c:v>130090</c:v>
                </c:pt>
                <c:pt idx="117">
                  <c:v>132680</c:v>
                </c:pt>
                <c:pt idx="118">
                  <c:v>142890</c:v>
                </c:pt>
                <c:pt idx="119">
                  <c:v>127040</c:v>
                </c:pt>
                <c:pt idx="120">
                  <c:v>131450</c:v>
                </c:pt>
                <c:pt idx="121">
                  <c:v>114570</c:v>
                </c:pt>
                <c:pt idx="122">
                  <c:v>129560</c:v>
                </c:pt>
                <c:pt idx="123">
                  <c:v>149550</c:v>
                </c:pt>
                <c:pt idx="124">
                  <c:v>140820</c:v>
                </c:pt>
                <c:pt idx="125">
                  <c:v>111550</c:v>
                </c:pt>
                <c:pt idx="126">
                  <c:v>142760</c:v>
                </c:pt>
                <c:pt idx="127">
                  <c:v>124250</c:v>
                </c:pt>
                <c:pt idx="128">
                  <c:v>132320</c:v>
                </c:pt>
                <c:pt idx="129">
                  <c:v>121450</c:v>
                </c:pt>
                <c:pt idx="130">
                  <c:v>132450</c:v>
                </c:pt>
                <c:pt idx="131">
                  <c:v>135830</c:v>
                </c:pt>
                <c:pt idx="132">
                  <c:v>125760</c:v>
                </c:pt>
                <c:pt idx="133">
                  <c:v>125840</c:v>
                </c:pt>
                <c:pt idx="134">
                  <c:v>135320</c:v>
                </c:pt>
                <c:pt idx="135">
                  <c:v>120140</c:v>
                </c:pt>
                <c:pt idx="136">
                  <c:v>147530</c:v>
                </c:pt>
                <c:pt idx="137">
                  <c:v>144940</c:v>
                </c:pt>
                <c:pt idx="138">
                  <c:v>136010</c:v>
                </c:pt>
                <c:pt idx="139">
                  <c:v>119330</c:v>
                </c:pt>
                <c:pt idx="140">
                  <c:v>131150</c:v>
                </c:pt>
                <c:pt idx="141">
                  <c:v>172360</c:v>
                </c:pt>
                <c:pt idx="142">
                  <c:v>137170</c:v>
                </c:pt>
                <c:pt idx="143">
                  <c:v>124710</c:v>
                </c:pt>
                <c:pt idx="144">
                  <c:v>148650</c:v>
                </c:pt>
                <c:pt idx="145">
                  <c:v>128520.00000000001</c:v>
                </c:pt>
                <c:pt idx="146">
                  <c:v>132020</c:v>
                </c:pt>
                <c:pt idx="147">
                  <c:v>128030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CA-426A-95D0-4E51D5706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773384"/>
        <c:axId val="248773776"/>
      </c:scatterChart>
      <c:valAx>
        <c:axId val="248773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Bedrooms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3776"/>
        <c:crosses val="autoZero"/>
        <c:crossBetween val="midCat"/>
      </c:valAx>
      <c:valAx>
        <c:axId val="248773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Selling Price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3384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Selling Price </a:t>
            </a:r>
            <a:r>
              <a:rPr lang="en-US" dirty="0" err="1"/>
              <a:t>vs</a:t>
            </a:r>
            <a:r>
              <a:rPr lang="en-US" dirty="0"/>
              <a:t> Bathrooms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626750444469515"/>
          <c:y val="0.24599220859880391"/>
          <c:w val="0.70034211728191065"/>
          <c:h val="0.5318516702838121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Data!ScatterX_42C32</c:f>
              <c:numCache>
                <c:formatCode>General</c:formatCode>
                <c:ptCount val="148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1</c:v>
                </c:pt>
                <c:pt idx="15">
                  <c:v>4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3</c:v>
                </c:pt>
                <c:pt idx="31">
                  <c:v>4</c:v>
                </c:pt>
                <c:pt idx="32">
                  <c:v>3</c:v>
                </c:pt>
                <c:pt idx="33">
                  <c:v>1</c:v>
                </c:pt>
                <c:pt idx="34">
                  <c:v>4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  <c:pt idx="38">
                  <c:v>4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2</c:v>
                </c:pt>
                <c:pt idx="46">
                  <c:v>4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2</c:v>
                </c:pt>
                <c:pt idx="57">
                  <c:v>1</c:v>
                </c:pt>
                <c:pt idx="58">
                  <c:v>5</c:v>
                </c:pt>
                <c:pt idx="59">
                  <c:v>1</c:v>
                </c:pt>
                <c:pt idx="60">
                  <c:v>3</c:v>
                </c:pt>
                <c:pt idx="61">
                  <c:v>4</c:v>
                </c:pt>
                <c:pt idx="62">
                  <c:v>1</c:v>
                </c:pt>
                <c:pt idx="63">
                  <c:v>4</c:v>
                </c:pt>
                <c:pt idx="64">
                  <c:v>2</c:v>
                </c:pt>
                <c:pt idx="65">
                  <c:v>1</c:v>
                </c:pt>
                <c:pt idx="66">
                  <c:v>4</c:v>
                </c:pt>
                <c:pt idx="67">
                  <c:v>4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1</c:v>
                </c:pt>
                <c:pt idx="72">
                  <c:v>6</c:v>
                </c:pt>
                <c:pt idx="73">
                  <c:v>2</c:v>
                </c:pt>
                <c:pt idx="74">
                  <c:v>4</c:v>
                </c:pt>
                <c:pt idx="75">
                  <c:v>4</c:v>
                </c:pt>
                <c:pt idx="76">
                  <c:v>2</c:v>
                </c:pt>
                <c:pt idx="77">
                  <c:v>4</c:v>
                </c:pt>
                <c:pt idx="78">
                  <c:v>3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5</c:v>
                </c:pt>
                <c:pt idx="83">
                  <c:v>4</c:v>
                </c:pt>
                <c:pt idx="84">
                  <c:v>4</c:v>
                </c:pt>
                <c:pt idx="85">
                  <c:v>2</c:v>
                </c:pt>
                <c:pt idx="86">
                  <c:v>1</c:v>
                </c:pt>
                <c:pt idx="87">
                  <c:v>2</c:v>
                </c:pt>
                <c:pt idx="88">
                  <c:v>3</c:v>
                </c:pt>
                <c:pt idx="89">
                  <c:v>2</c:v>
                </c:pt>
                <c:pt idx="90">
                  <c:v>2</c:v>
                </c:pt>
                <c:pt idx="91">
                  <c:v>4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1</c:v>
                </c:pt>
                <c:pt idx="96">
                  <c:v>4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3</c:v>
                </c:pt>
                <c:pt idx="101">
                  <c:v>1</c:v>
                </c:pt>
                <c:pt idx="102">
                  <c:v>5</c:v>
                </c:pt>
                <c:pt idx="103">
                  <c:v>4</c:v>
                </c:pt>
                <c:pt idx="104">
                  <c:v>3</c:v>
                </c:pt>
                <c:pt idx="105">
                  <c:v>3</c:v>
                </c:pt>
                <c:pt idx="106">
                  <c:v>2</c:v>
                </c:pt>
                <c:pt idx="107">
                  <c:v>1</c:v>
                </c:pt>
                <c:pt idx="108">
                  <c:v>2</c:v>
                </c:pt>
                <c:pt idx="109">
                  <c:v>3</c:v>
                </c:pt>
                <c:pt idx="110">
                  <c:v>4</c:v>
                </c:pt>
                <c:pt idx="111">
                  <c:v>3</c:v>
                </c:pt>
                <c:pt idx="112">
                  <c:v>3</c:v>
                </c:pt>
                <c:pt idx="113">
                  <c:v>5</c:v>
                </c:pt>
                <c:pt idx="114">
                  <c:v>4</c:v>
                </c:pt>
                <c:pt idx="115">
                  <c:v>1</c:v>
                </c:pt>
                <c:pt idx="116">
                  <c:v>1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3</c:v>
                </c:pt>
                <c:pt idx="121">
                  <c:v>3</c:v>
                </c:pt>
                <c:pt idx="122">
                  <c:v>4</c:v>
                </c:pt>
                <c:pt idx="123">
                  <c:v>5</c:v>
                </c:pt>
                <c:pt idx="124">
                  <c:v>3</c:v>
                </c:pt>
                <c:pt idx="125">
                  <c:v>2</c:v>
                </c:pt>
                <c:pt idx="126">
                  <c:v>6</c:v>
                </c:pt>
                <c:pt idx="127">
                  <c:v>3</c:v>
                </c:pt>
                <c:pt idx="128">
                  <c:v>4</c:v>
                </c:pt>
                <c:pt idx="129">
                  <c:v>3</c:v>
                </c:pt>
                <c:pt idx="130">
                  <c:v>2</c:v>
                </c:pt>
                <c:pt idx="131">
                  <c:v>4</c:v>
                </c:pt>
                <c:pt idx="132">
                  <c:v>5</c:v>
                </c:pt>
                <c:pt idx="133">
                  <c:v>2</c:v>
                </c:pt>
                <c:pt idx="134">
                  <c:v>3</c:v>
                </c:pt>
                <c:pt idx="135">
                  <c:v>1</c:v>
                </c:pt>
                <c:pt idx="136">
                  <c:v>4</c:v>
                </c:pt>
                <c:pt idx="137">
                  <c:v>3</c:v>
                </c:pt>
                <c:pt idx="138">
                  <c:v>3</c:v>
                </c:pt>
                <c:pt idx="139">
                  <c:v>5</c:v>
                </c:pt>
                <c:pt idx="140">
                  <c:v>3</c:v>
                </c:pt>
                <c:pt idx="141">
                  <c:v>6</c:v>
                </c:pt>
                <c:pt idx="142">
                  <c:v>3</c:v>
                </c:pt>
                <c:pt idx="143">
                  <c:v>4</c:v>
                </c:pt>
                <c:pt idx="144">
                  <c:v>5</c:v>
                </c:pt>
                <c:pt idx="145">
                  <c:v>2</c:v>
                </c:pt>
                <c:pt idx="146">
                  <c:v>5</c:v>
                </c:pt>
                <c:pt idx="147">
                  <c:v>1</c:v>
                </c:pt>
              </c:numCache>
            </c:numRef>
          </c:xVal>
          <c:yVal>
            <c:numRef>
              <c:f>Data!ScatterY_42C32</c:f>
              <c:numCache>
                <c:formatCode>General</c:formatCode>
                <c:ptCount val="148"/>
                <c:pt idx="0">
                  <c:v>121870</c:v>
                </c:pt>
                <c:pt idx="1">
                  <c:v>150250</c:v>
                </c:pt>
                <c:pt idx="2">
                  <c:v>122780</c:v>
                </c:pt>
                <c:pt idx="3">
                  <c:v>144350</c:v>
                </c:pt>
                <c:pt idx="4">
                  <c:v>116200</c:v>
                </c:pt>
                <c:pt idx="5">
                  <c:v>139490</c:v>
                </c:pt>
                <c:pt idx="6">
                  <c:v>115730</c:v>
                </c:pt>
                <c:pt idx="7">
                  <c:v>140590</c:v>
                </c:pt>
                <c:pt idx="8">
                  <c:v>120290</c:v>
                </c:pt>
                <c:pt idx="9">
                  <c:v>147250</c:v>
                </c:pt>
                <c:pt idx="10">
                  <c:v>152260</c:v>
                </c:pt>
                <c:pt idx="11">
                  <c:v>144800</c:v>
                </c:pt>
                <c:pt idx="12">
                  <c:v>107060</c:v>
                </c:pt>
                <c:pt idx="13">
                  <c:v>147470</c:v>
                </c:pt>
                <c:pt idx="14">
                  <c:v>135120</c:v>
                </c:pt>
                <c:pt idx="15">
                  <c:v>140240</c:v>
                </c:pt>
                <c:pt idx="16">
                  <c:v>129889.99999999999</c:v>
                </c:pt>
                <c:pt idx="17">
                  <c:v>121140</c:v>
                </c:pt>
                <c:pt idx="18">
                  <c:v>111230</c:v>
                </c:pt>
                <c:pt idx="19">
                  <c:v>145140</c:v>
                </c:pt>
                <c:pt idx="20">
                  <c:v>139010</c:v>
                </c:pt>
                <c:pt idx="21">
                  <c:v>129340</c:v>
                </c:pt>
                <c:pt idx="22">
                  <c:v>113610</c:v>
                </c:pt>
                <c:pt idx="23">
                  <c:v>141050</c:v>
                </c:pt>
                <c:pt idx="24">
                  <c:v>152900</c:v>
                </c:pt>
                <c:pt idx="25">
                  <c:v>157790</c:v>
                </c:pt>
                <c:pt idx="26">
                  <c:v>135570</c:v>
                </c:pt>
                <c:pt idx="27">
                  <c:v>151990</c:v>
                </c:pt>
                <c:pt idx="28">
                  <c:v>120530</c:v>
                </c:pt>
                <c:pt idx="29">
                  <c:v>118640</c:v>
                </c:pt>
                <c:pt idx="30">
                  <c:v>149510</c:v>
                </c:pt>
                <c:pt idx="31">
                  <c:v>146860</c:v>
                </c:pt>
                <c:pt idx="32">
                  <c:v>143880</c:v>
                </c:pt>
                <c:pt idx="33">
                  <c:v>118520</c:v>
                </c:pt>
                <c:pt idx="34">
                  <c:v>146070</c:v>
                </c:pt>
                <c:pt idx="35">
                  <c:v>135350</c:v>
                </c:pt>
                <c:pt idx="36">
                  <c:v>121540</c:v>
                </c:pt>
                <c:pt idx="37">
                  <c:v>132980</c:v>
                </c:pt>
                <c:pt idx="38">
                  <c:v>147530</c:v>
                </c:pt>
                <c:pt idx="39">
                  <c:v>128490.00000000001</c:v>
                </c:pt>
                <c:pt idx="40">
                  <c:v>141930</c:v>
                </c:pt>
                <c:pt idx="41">
                  <c:v>123550</c:v>
                </c:pt>
                <c:pt idx="42">
                  <c:v>162030</c:v>
                </c:pt>
                <c:pt idx="43">
                  <c:v>157390</c:v>
                </c:pt>
                <c:pt idx="44">
                  <c:v>114550</c:v>
                </c:pt>
                <c:pt idx="45">
                  <c:v>139540</c:v>
                </c:pt>
                <c:pt idx="46">
                  <c:v>149920</c:v>
                </c:pt>
                <c:pt idx="47">
                  <c:v>122080</c:v>
                </c:pt>
                <c:pt idx="48">
                  <c:v>136510</c:v>
                </c:pt>
                <c:pt idx="49">
                  <c:v>109410</c:v>
                </c:pt>
                <c:pt idx="50">
                  <c:v>127290</c:v>
                </c:pt>
                <c:pt idx="51">
                  <c:v>120450</c:v>
                </c:pt>
                <c:pt idx="52">
                  <c:v>151960</c:v>
                </c:pt>
                <c:pt idx="53">
                  <c:v>132540</c:v>
                </c:pt>
                <c:pt idx="54">
                  <c:v>114330</c:v>
                </c:pt>
                <c:pt idx="55">
                  <c:v>141320</c:v>
                </c:pt>
                <c:pt idx="56">
                  <c:v>83760</c:v>
                </c:pt>
                <c:pt idx="57">
                  <c:v>118200</c:v>
                </c:pt>
                <c:pt idx="58">
                  <c:v>140200</c:v>
                </c:pt>
                <c:pt idx="59">
                  <c:v>113550</c:v>
                </c:pt>
                <c:pt idx="60">
                  <c:v>156520</c:v>
                </c:pt>
                <c:pt idx="61">
                  <c:v>137350</c:v>
                </c:pt>
                <c:pt idx="62">
                  <c:v>110610</c:v>
                </c:pt>
                <c:pt idx="63">
                  <c:v>153690</c:v>
                </c:pt>
                <c:pt idx="64">
                  <c:v>153330</c:v>
                </c:pt>
                <c:pt idx="65">
                  <c:v>111950</c:v>
                </c:pt>
                <c:pt idx="66">
                  <c:v>143460</c:v>
                </c:pt>
                <c:pt idx="67">
                  <c:v>142130</c:v>
                </c:pt>
                <c:pt idx="68">
                  <c:v>155460</c:v>
                </c:pt>
                <c:pt idx="69">
                  <c:v>135440</c:v>
                </c:pt>
                <c:pt idx="70">
                  <c:v>127300</c:v>
                </c:pt>
                <c:pt idx="71">
                  <c:v>113770</c:v>
                </c:pt>
                <c:pt idx="72">
                  <c:v>141110</c:v>
                </c:pt>
                <c:pt idx="73">
                  <c:v>130080.00000000001</c:v>
                </c:pt>
                <c:pt idx="74">
                  <c:v>139350</c:v>
                </c:pt>
                <c:pt idx="75">
                  <c:v>160030</c:v>
                </c:pt>
                <c:pt idx="76">
                  <c:v>152840</c:v>
                </c:pt>
                <c:pt idx="77">
                  <c:v>122270</c:v>
                </c:pt>
                <c:pt idx="78">
                  <c:v>145880</c:v>
                </c:pt>
                <c:pt idx="79">
                  <c:v>115470</c:v>
                </c:pt>
                <c:pt idx="80">
                  <c:v>135720</c:v>
                </c:pt>
                <c:pt idx="81">
                  <c:v>136160</c:v>
                </c:pt>
                <c:pt idx="82">
                  <c:v>144920</c:v>
                </c:pt>
                <c:pt idx="83">
                  <c:v>131290</c:v>
                </c:pt>
                <c:pt idx="84">
                  <c:v>138530</c:v>
                </c:pt>
                <c:pt idx="85">
                  <c:v>124050</c:v>
                </c:pt>
                <c:pt idx="86">
                  <c:v>107900</c:v>
                </c:pt>
                <c:pt idx="87">
                  <c:v>123450</c:v>
                </c:pt>
                <c:pt idx="88">
                  <c:v>111700</c:v>
                </c:pt>
                <c:pt idx="89">
                  <c:v>145140</c:v>
                </c:pt>
                <c:pt idx="90">
                  <c:v>120440</c:v>
                </c:pt>
                <c:pt idx="91">
                  <c:v>136870</c:v>
                </c:pt>
                <c:pt idx="92">
                  <c:v>140300</c:v>
                </c:pt>
                <c:pt idx="93">
                  <c:v>113780</c:v>
                </c:pt>
                <c:pt idx="94">
                  <c:v>141230</c:v>
                </c:pt>
                <c:pt idx="95">
                  <c:v>104830</c:v>
                </c:pt>
                <c:pt idx="96">
                  <c:v>118790</c:v>
                </c:pt>
                <c:pt idx="97">
                  <c:v>112040</c:v>
                </c:pt>
                <c:pt idx="98">
                  <c:v>137270</c:v>
                </c:pt>
                <c:pt idx="99">
                  <c:v>145710</c:v>
                </c:pt>
                <c:pt idx="100">
                  <c:v>138380</c:v>
                </c:pt>
                <c:pt idx="101">
                  <c:v>109460</c:v>
                </c:pt>
                <c:pt idx="102">
                  <c:v>144680</c:v>
                </c:pt>
                <c:pt idx="103">
                  <c:v>133270</c:v>
                </c:pt>
                <c:pt idx="104">
                  <c:v>133270</c:v>
                </c:pt>
                <c:pt idx="105">
                  <c:v>150380</c:v>
                </c:pt>
                <c:pt idx="106">
                  <c:v>135260</c:v>
                </c:pt>
                <c:pt idx="107">
                  <c:v>112600</c:v>
                </c:pt>
                <c:pt idx="108">
                  <c:v>114230</c:v>
                </c:pt>
                <c:pt idx="109">
                  <c:v>153240</c:v>
                </c:pt>
                <c:pt idx="110">
                  <c:v>125890</c:v>
                </c:pt>
                <c:pt idx="111">
                  <c:v>135620</c:v>
                </c:pt>
                <c:pt idx="112">
                  <c:v>138820</c:v>
                </c:pt>
                <c:pt idx="113">
                  <c:v>129430</c:v>
                </c:pt>
                <c:pt idx="114">
                  <c:v>136450</c:v>
                </c:pt>
                <c:pt idx="115">
                  <c:v>126740</c:v>
                </c:pt>
                <c:pt idx="116">
                  <c:v>130090</c:v>
                </c:pt>
                <c:pt idx="117">
                  <c:v>132680</c:v>
                </c:pt>
                <c:pt idx="118">
                  <c:v>142890</c:v>
                </c:pt>
                <c:pt idx="119">
                  <c:v>127040</c:v>
                </c:pt>
                <c:pt idx="120">
                  <c:v>131450</c:v>
                </c:pt>
                <c:pt idx="121">
                  <c:v>114570</c:v>
                </c:pt>
                <c:pt idx="122">
                  <c:v>129560</c:v>
                </c:pt>
                <c:pt idx="123">
                  <c:v>149550</c:v>
                </c:pt>
                <c:pt idx="124">
                  <c:v>140820</c:v>
                </c:pt>
                <c:pt idx="125">
                  <c:v>111550</c:v>
                </c:pt>
                <c:pt idx="126">
                  <c:v>142760</c:v>
                </c:pt>
                <c:pt idx="127">
                  <c:v>124250</c:v>
                </c:pt>
                <c:pt idx="128">
                  <c:v>132320</c:v>
                </c:pt>
                <c:pt idx="129">
                  <c:v>121450</c:v>
                </c:pt>
                <c:pt idx="130">
                  <c:v>132450</c:v>
                </c:pt>
                <c:pt idx="131">
                  <c:v>135830</c:v>
                </c:pt>
                <c:pt idx="132">
                  <c:v>125760</c:v>
                </c:pt>
                <c:pt idx="133">
                  <c:v>125840</c:v>
                </c:pt>
                <c:pt idx="134">
                  <c:v>135320</c:v>
                </c:pt>
                <c:pt idx="135">
                  <c:v>120140</c:v>
                </c:pt>
                <c:pt idx="136">
                  <c:v>147530</c:v>
                </c:pt>
                <c:pt idx="137">
                  <c:v>144940</c:v>
                </c:pt>
                <c:pt idx="138">
                  <c:v>136010</c:v>
                </c:pt>
                <c:pt idx="139">
                  <c:v>119330</c:v>
                </c:pt>
                <c:pt idx="140">
                  <c:v>131150</c:v>
                </c:pt>
                <c:pt idx="141">
                  <c:v>172360</c:v>
                </c:pt>
                <c:pt idx="142">
                  <c:v>137170</c:v>
                </c:pt>
                <c:pt idx="143">
                  <c:v>124710</c:v>
                </c:pt>
                <c:pt idx="144">
                  <c:v>148650</c:v>
                </c:pt>
                <c:pt idx="145">
                  <c:v>128520.00000000001</c:v>
                </c:pt>
                <c:pt idx="146">
                  <c:v>132020</c:v>
                </c:pt>
                <c:pt idx="147">
                  <c:v>128030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7D-457B-9442-0420051C5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774560"/>
        <c:axId val="248774952"/>
      </c:scatterChart>
      <c:valAx>
        <c:axId val="248774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Bathrooms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4952"/>
        <c:crosses val="autoZero"/>
        <c:crossBetween val="midCat"/>
      </c:valAx>
      <c:valAx>
        <c:axId val="2487749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Selling Price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4560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Selling Price </a:t>
            </a:r>
            <a:r>
              <a:rPr lang="en-US" dirty="0" err="1"/>
              <a:t>vs</a:t>
            </a:r>
            <a:r>
              <a:rPr lang="en-US" dirty="0"/>
              <a:t> Square Feet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5916428060128849"/>
          <c:y val="0.24810055865921787"/>
          <c:w val="0.67669935576234785"/>
          <c:h val="0.5278392645053446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Data!ScatterX_ABE90</c:f>
              <c:numCache>
                <c:formatCode>General</c:formatCode>
                <c:ptCount val="148"/>
                <c:pt idx="0">
                  <c:v>2050</c:v>
                </c:pt>
                <c:pt idx="1">
                  <c:v>2200</c:v>
                </c:pt>
                <c:pt idx="2">
                  <c:v>1590</c:v>
                </c:pt>
                <c:pt idx="3">
                  <c:v>1860.0000000000002</c:v>
                </c:pt>
                <c:pt idx="4">
                  <c:v>1210</c:v>
                </c:pt>
                <c:pt idx="5">
                  <c:v>1710.0000000000002</c:v>
                </c:pt>
                <c:pt idx="6">
                  <c:v>1670</c:v>
                </c:pt>
                <c:pt idx="7">
                  <c:v>1780</c:v>
                </c:pt>
                <c:pt idx="8">
                  <c:v>1520</c:v>
                </c:pt>
                <c:pt idx="9">
                  <c:v>1830</c:v>
                </c:pt>
                <c:pt idx="10">
                  <c:v>1700</c:v>
                </c:pt>
                <c:pt idx="11">
                  <c:v>1720</c:v>
                </c:pt>
                <c:pt idx="12">
                  <c:v>1670</c:v>
                </c:pt>
                <c:pt idx="13">
                  <c:v>1650</c:v>
                </c:pt>
                <c:pt idx="14">
                  <c:v>1610.0000000000002</c:v>
                </c:pt>
                <c:pt idx="15">
                  <c:v>1570</c:v>
                </c:pt>
                <c:pt idx="16">
                  <c:v>1650</c:v>
                </c:pt>
                <c:pt idx="17">
                  <c:v>1639.9999999999998</c:v>
                </c:pt>
                <c:pt idx="18">
                  <c:v>1420</c:v>
                </c:pt>
                <c:pt idx="19">
                  <c:v>2070</c:v>
                </c:pt>
                <c:pt idx="20">
                  <c:v>1610.0000000000002</c:v>
                </c:pt>
                <c:pt idx="21">
                  <c:v>1910.0000000000002</c:v>
                </c:pt>
                <c:pt idx="22">
                  <c:v>1410</c:v>
                </c:pt>
                <c:pt idx="23">
                  <c:v>1860.0000000000002</c:v>
                </c:pt>
                <c:pt idx="24">
                  <c:v>1989.9999999999998</c:v>
                </c:pt>
                <c:pt idx="25">
                  <c:v>2270</c:v>
                </c:pt>
                <c:pt idx="26">
                  <c:v>1964.9999999999998</c:v>
                </c:pt>
                <c:pt idx="27">
                  <c:v>1820</c:v>
                </c:pt>
                <c:pt idx="28">
                  <c:v>1650</c:v>
                </c:pt>
                <c:pt idx="29">
                  <c:v>1470</c:v>
                </c:pt>
                <c:pt idx="30">
                  <c:v>1850</c:v>
                </c:pt>
                <c:pt idx="31">
                  <c:v>2170</c:v>
                </c:pt>
                <c:pt idx="32">
                  <c:v>1930</c:v>
                </c:pt>
                <c:pt idx="33">
                  <c:v>1380</c:v>
                </c:pt>
                <c:pt idx="34">
                  <c:v>1810.0000000000002</c:v>
                </c:pt>
                <c:pt idx="35">
                  <c:v>1760.0000000000002</c:v>
                </c:pt>
                <c:pt idx="36">
                  <c:v>1530</c:v>
                </c:pt>
                <c:pt idx="37">
                  <c:v>1700</c:v>
                </c:pt>
                <c:pt idx="38">
                  <c:v>1980</c:v>
                </c:pt>
                <c:pt idx="39">
                  <c:v>1590</c:v>
                </c:pt>
                <c:pt idx="40">
                  <c:v>1739.9999999999998</c:v>
                </c:pt>
                <c:pt idx="41">
                  <c:v>1730</c:v>
                </c:pt>
                <c:pt idx="42">
                  <c:v>2100</c:v>
                </c:pt>
                <c:pt idx="43">
                  <c:v>2039.9999999999998</c:v>
                </c:pt>
                <c:pt idx="44">
                  <c:v>1730</c:v>
                </c:pt>
                <c:pt idx="45">
                  <c:v>1680</c:v>
                </c:pt>
                <c:pt idx="46">
                  <c:v>2050</c:v>
                </c:pt>
                <c:pt idx="47">
                  <c:v>1750</c:v>
                </c:pt>
                <c:pt idx="48">
                  <c:v>1870</c:v>
                </c:pt>
                <c:pt idx="49">
                  <c:v>1330</c:v>
                </c:pt>
                <c:pt idx="50">
                  <c:v>1700</c:v>
                </c:pt>
                <c:pt idx="51">
                  <c:v>1460</c:v>
                </c:pt>
                <c:pt idx="52">
                  <c:v>1910.0000000000002</c:v>
                </c:pt>
                <c:pt idx="53">
                  <c:v>1610.0000000000002</c:v>
                </c:pt>
                <c:pt idx="54">
                  <c:v>1470</c:v>
                </c:pt>
                <c:pt idx="55">
                  <c:v>1810.0000000000002</c:v>
                </c:pt>
                <c:pt idx="56">
                  <c:v>1650</c:v>
                </c:pt>
                <c:pt idx="57">
                  <c:v>1520</c:v>
                </c:pt>
                <c:pt idx="58">
                  <c:v>1920</c:v>
                </c:pt>
                <c:pt idx="59">
                  <c:v>1410</c:v>
                </c:pt>
                <c:pt idx="60">
                  <c:v>2030</c:v>
                </c:pt>
                <c:pt idx="61">
                  <c:v>1950</c:v>
                </c:pt>
                <c:pt idx="62">
                  <c:v>1340</c:v>
                </c:pt>
                <c:pt idx="63">
                  <c:v>1850</c:v>
                </c:pt>
                <c:pt idx="64">
                  <c:v>1780</c:v>
                </c:pt>
                <c:pt idx="65">
                  <c:v>1440</c:v>
                </c:pt>
                <c:pt idx="66">
                  <c:v>2039.9999999999998</c:v>
                </c:pt>
                <c:pt idx="67">
                  <c:v>2160</c:v>
                </c:pt>
                <c:pt idx="68">
                  <c:v>2170</c:v>
                </c:pt>
                <c:pt idx="69">
                  <c:v>1710.0000000000002</c:v>
                </c:pt>
                <c:pt idx="70">
                  <c:v>1639.9999999999998</c:v>
                </c:pt>
                <c:pt idx="71">
                  <c:v>1380</c:v>
                </c:pt>
                <c:pt idx="72">
                  <c:v>2100</c:v>
                </c:pt>
                <c:pt idx="73">
                  <c:v>1610.0000000000002</c:v>
                </c:pt>
                <c:pt idx="74">
                  <c:v>1950</c:v>
                </c:pt>
                <c:pt idx="75">
                  <c:v>2080</c:v>
                </c:pt>
                <c:pt idx="76">
                  <c:v>1960.0000000000002</c:v>
                </c:pt>
                <c:pt idx="77">
                  <c:v>1920</c:v>
                </c:pt>
                <c:pt idx="78">
                  <c:v>1920</c:v>
                </c:pt>
                <c:pt idx="79">
                  <c:v>1490</c:v>
                </c:pt>
                <c:pt idx="80">
                  <c:v>1600</c:v>
                </c:pt>
                <c:pt idx="81">
                  <c:v>1650</c:v>
                </c:pt>
                <c:pt idx="82">
                  <c:v>1889.9999999999998</c:v>
                </c:pt>
                <c:pt idx="83">
                  <c:v>1620</c:v>
                </c:pt>
                <c:pt idx="84">
                  <c:v>1820</c:v>
                </c:pt>
                <c:pt idx="85">
                  <c:v>1750</c:v>
                </c:pt>
                <c:pt idx="86">
                  <c:v>1460</c:v>
                </c:pt>
                <c:pt idx="87">
                  <c:v>1530</c:v>
                </c:pt>
                <c:pt idx="88">
                  <c:v>1540</c:v>
                </c:pt>
                <c:pt idx="89">
                  <c:v>1950</c:v>
                </c:pt>
                <c:pt idx="90">
                  <c:v>1480</c:v>
                </c:pt>
                <c:pt idx="91">
                  <c:v>2050</c:v>
                </c:pt>
                <c:pt idx="92">
                  <c:v>1660.0000000000002</c:v>
                </c:pt>
                <c:pt idx="93">
                  <c:v>1540</c:v>
                </c:pt>
                <c:pt idx="94">
                  <c:v>1720</c:v>
                </c:pt>
                <c:pt idx="95">
                  <c:v>1400</c:v>
                </c:pt>
                <c:pt idx="96">
                  <c:v>1578</c:v>
                </c:pt>
                <c:pt idx="97">
                  <c:v>1700</c:v>
                </c:pt>
                <c:pt idx="98">
                  <c:v>1880</c:v>
                </c:pt>
                <c:pt idx="99">
                  <c:v>1850</c:v>
                </c:pt>
                <c:pt idx="100">
                  <c:v>1430</c:v>
                </c:pt>
                <c:pt idx="101">
                  <c:v>1390</c:v>
                </c:pt>
                <c:pt idx="102">
                  <c:v>2130</c:v>
                </c:pt>
                <c:pt idx="103">
                  <c:v>1889.9999999999998</c:v>
                </c:pt>
                <c:pt idx="104">
                  <c:v>1639.9999999999998</c:v>
                </c:pt>
                <c:pt idx="105">
                  <c:v>2070</c:v>
                </c:pt>
                <c:pt idx="106">
                  <c:v>1810.0000000000002</c:v>
                </c:pt>
                <c:pt idx="107">
                  <c:v>1460</c:v>
                </c:pt>
                <c:pt idx="108">
                  <c:v>1410</c:v>
                </c:pt>
                <c:pt idx="109">
                  <c:v>2190</c:v>
                </c:pt>
                <c:pt idx="110">
                  <c:v>1580</c:v>
                </c:pt>
                <c:pt idx="111">
                  <c:v>1839.9999999999998</c:v>
                </c:pt>
                <c:pt idx="112">
                  <c:v>1930</c:v>
                </c:pt>
                <c:pt idx="113">
                  <c:v>1930</c:v>
                </c:pt>
                <c:pt idx="114">
                  <c:v>1820</c:v>
                </c:pt>
                <c:pt idx="115">
                  <c:v>1480</c:v>
                </c:pt>
                <c:pt idx="116">
                  <c:v>1600</c:v>
                </c:pt>
                <c:pt idx="117">
                  <c:v>1880</c:v>
                </c:pt>
                <c:pt idx="118">
                  <c:v>1780</c:v>
                </c:pt>
                <c:pt idx="119">
                  <c:v>1920</c:v>
                </c:pt>
                <c:pt idx="120">
                  <c:v>1830</c:v>
                </c:pt>
                <c:pt idx="121">
                  <c:v>1470</c:v>
                </c:pt>
                <c:pt idx="122">
                  <c:v>1689.9999999999998</c:v>
                </c:pt>
                <c:pt idx="123">
                  <c:v>1930</c:v>
                </c:pt>
                <c:pt idx="124">
                  <c:v>1970</c:v>
                </c:pt>
                <c:pt idx="125">
                  <c:v>1530</c:v>
                </c:pt>
                <c:pt idx="126">
                  <c:v>2030</c:v>
                </c:pt>
                <c:pt idx="127">
                  <c:v>1830</c:v>
                </c:pt>
                <c:pt idx="128">
                  <c:v>2070</c:v>
                </c:pt>
                <c:pt idx="129">
                  <c:v>1630</c:v>
                </c:pt>
                <c:pt idx="130">
                  <c:v>1580</c:v>
                </c:pt>
                <c:pt idx="131">
                  <c:v>1760.0000000000002</c:v>
                </c:pt>
                <c:pt idx="132">
                  <c:v>1810.0000000000002</c:v>
                </c:pt>
                <c:pt idx="133">
                  <c:v>1710.0000000000002</c:v>
                </c:pt>
                <c:pt idx="134">
                  <c:v>1889.9999999999998</c:v>
                </c:pt>
                <c:pt idx="135">
                  <c:v>1639.9999999999998</c:v>
                </c:pt>
                <c:pt idx="136">
                  <c:v>2010.0000000000002</c:v>
                </c:pt>
                <c:pt idx="137">
                  <c:v>1730</c:v>
                </c:pt>
                <c:pt idx="138">
                  <c:v>1770</c:v>
                </c:pt>
                <c:pt idx="139">
                  <c:v>1750</c:v>
                </c:pt>
                <c:pt idx="140">
                  <c:v>1660.0000000000002</c:v>
                </c:pt>
                <c:pt idx="141">
                  <c:v>2510</c:v>
                </c:pt>
                <c:pt idx="142">
                  <c:v>1700</c:v>
                </c:pt>
                <c:pt idx="143">
                  <c:v>1660.0000000000002</c:v>
                </c:pt>
                <c:pt idx="144">
                  <c:v>2110</c:v>
                </c:pt>
                <c:pt idx="145">
                  <c:v>1430</c:v>
                </c:pt>
                <c:pt idx="146">
                  <c:v>1710.0000000000002</c:v>
                </c:pt>
                <c:pt idx="147">
                  <c:v>1580</c:v>
                </c:pt>
              </c:numCache>
            </c:numRef>
          </c:xVal>
          <c:yVal>
            <c:numRef>
              <c:f>Data!ScatterY_ABE90</c:f>
              <c:numCache>
                <c:formatCode>General</c:formatCode>
                <c:ptCount val="148"/>
                <c:pt idx="0">
                  <c:v>121870</c:v>
                </c:pt>
                <c:pt idx="1">
                  <c:v>150250</c:v>
                </c:pt>
                <c:pt idx="2">
                  <c:v>122780</c:v>
                </c:pt>
                <c:pt idx="3">
                  <c:v>144350</c:v>
                </c:pt>
                <c:pt idx="4">
                  <c:v>116200</c:v>
                </c:pt>
                <c:pt idx="5">
                  <c:v>139490</c:v>
                </c:pt>
                <c:pt idx="6">
                  <c:v>115730</c:v>
                </c:pt>
                <c:pt idx="7">
                  <c:v>140590</c:v>
                </c:pt>
                <c:pt idx="8">
                  <c:v>120290</c:v>
                </c:pt>
                <c:pt idx="9">
                  <c:v>147250</c:v>
                </c:pt>
                <c:pt idx="10">
                  <c:v>152260</c:v>
                </c:pt>
                <c:pt idx="11">
                  <c:v>144800</c:v>
                </c:pt>
                <c:pt idx="12">
                  <c:v>107060</c:v>
                </c:pt>
                <c:pt idx="13">
                  <c:v>147470</c:v>
                </c:pt>
                <c:pt idx="14">
                  <c:v>135120</c:v>
                </c:pt>
                <c:pt idx="15">
                  <c:v>140240</c:v>
                </c:pt>
                <c:pt idx="16">
                  <c:v>129889.99999999999</c:v>
                </c:pt>
                <c:pt idx="17">
                  <c:v>121140</c:v>
                </c:pt>
                <c:pt idx="18">
                  <c:v>111230</c:v>
                </c:pt>
                <c:pt idx="19">
                  <c:v>145140</c:v>
                </c:pt>
                <c:pt idx="20">
                  <c:v>139010</c:v>
                </c:pt>
                <c:pt idx="21">
                  <c:v>129340</c:v>
                </c:pt>
                <c:pt idx="22">
                  <c:v>113610</c:v>
                </c:pt>
                <c:pt idx="23">
                  <c:v>141050</c:v>
                </c:pt>
                <c:pt idx="24">
                  <c:v>152900</c:v>
                </c:pt>
                <c:pt idx="25">
                  <c:v>157790</c:v>
                </c:pt>
                <c:pt idx="26">
                  <c:v>135570</c:v>
                </c:pt>
                <c:pt idx="27">
                  <c:v>151990</c:v>
                </c:pt>
                <c:pt idx="28">
                  <c:v>120530</c:v>
                </c:pt>
                <c:pt idx="29">
                  <c:v>118640</c:v>
                </c:pt>
                <c:pt idx="30">
                  <c:v>149510</c:v>
                </c:pt>
                <c:pt idx="31">
                  <c:v>146860</c:v>
                </c:pt>
                <c:pt idx="32">
                  <c:v>143880</c:v>
                </c:pt>
                <c:pt idx="33">
                  <c:v>118520</c:v>
                </c:pt>
                <c:pt idx="34">
                  <c:v>146070</c:v>
                </c:pt>
                <c:pt idx="35">
                  <c:v>135350</c:v>
                </c:pt>
                <c:pt idx="36">
                  <c:v>121540</c:v>
                </c:pt>
                <c:pt idx="37">
                  <c:v>132980</c:v>
                </c:pt>
                <c:pt idx="38">
                  <c:v>147530</c:v>
                </c:pt>
                <c:pt idx="39">
                  <c:v>128490.00000000001</c:v>
                </c:pt>
                <c:pt idx="40">
                  <c:v>141930</c:v>
                </c:pt>
                <c:pt idx="41">
                  <c:v>123550</c:v>
                </c:pt>
                <c:pt idx="42">
                  <c:v>162030</c:v>
                </c:pt>
                <c:pt idx="43">
                  <c:v>157390</c:v>
                </c:pt>
                <c:pt idx="44">
                  <c:v>114550</c:v>
                </c:pt>
                <c:pt idx="45">
                  <c:v>139540</c:v>
                </c:pt>
                <c:pt idx="46">
                  <c:v>149920</c:v>
                </c:pt>
                <c:pt idx="47">
                  <c:v>122080</c:v>
                </c:pt>
                <c:pt idx="48">
                  <c:v>136510</c:v>
                </c:pt>
                <c:pt idx="49">
                  <c:v>109410</c:v>
                </c:pt>
                <c:pt idx="50">
                  <c:v>127290</c:v>
                </c:pt>
                <c:pt idx="51">
                  <c:v>120450</c:v>
                </c:pt>
                <c:pt idx="52">
                  <c:v>151960</c:v>
                </c:pt>
                <c:pt idx="53">
                  <c:v>132540</c:v>
                </c:pt>
                <c:pt idx="54">
                  <c:v>114330</c:v>
                </c:pt>
                <c:pt idx="55">
                  <c:v>141320</c:v>
                </c:pt>
                <c:pt idx="56">
                  <c:v>83760</c:v>
                </c:pt>
                <c:pt idx="57">
                  <c:v>118200</c:v>
                </c:pt>
                <c:pt idx="58">
                  <c:v>140200</c:v>
                </c:pt>
                <c:pt idx="59">
                  <c:v>113550</c:v>
                </c:pt>
                <c:pt idx="60">
                  <c:v>156520</c:v>
                </c:pt>
                <c:pt idx="61">
                  <c:v>137350</c:v>
                </c:pt>
                <c:pt idx="62">
                  <c:v>110610</c:v>
                </c:pt>
                <c:pt idx="63">
                  <c:v>153690</c:v>
                </c:pt>
                <c:pt idx="64">
                  <c:v>153330</c:v>
                </c:pt>
                <c:pt idx="65">
                  <c:v>111950</c:v>
                </c:pt>
                <c:pt idx="66">
                  <c:v>143460</c:v>
                </c:pt>
                <c:pt idx="67">
                  <c:v>142130</c:v>
                </c:pt>
                <c:pt idx="68">
                  <c:v>155460</c:v>
                </c:pt>
                <c:pt idx="69">
                  <c:v>135440</c:v>
                </c:pt>
                <c:pt idx="70">
                  <c:v>127300</c:v>
                </c:pt>
                <c:pt idx="71">
                  <c:v>113770</c:v>
                </c:pt>
                <c:pt idx="72">
                  <c:v>141110</c:v>
                </c:pt>
                <c:pt idx="73">
                  <c:v>130080.00000000001</c:v>
                </c:pt>
                <c:pt idx="74">
                  <c:v>139350</c:v>
                </c:pt>
                <c:pt idx="75">
                  <c:v>160030</c:v>
                </c:pt>
                <c:pt idx="76">
                  <c:v>152840</c:v>
                </c:pt>
                <c:pt idx="77">
                  <c:v>122270</c:v>
                </c:pt>
                <c:pt idx="78">
                  <c:v>145880</c:v>
                </c:pt>
                <c:pt idx="79">
                  <c:v>115470</c:v>
                </c:pt>
                <c:pt idx="80">
                  <c:v>135720</c:v>
                </c:pt>
                <c:pt idx="81">
                  <c:v>136160</c:v>
                </c:pt>
                <c:pt idx="82">
                  <c:v>144920</c:v>
                </c:pt>
                <c:pt idx="83">
                  <c:v>131290</c:v>
                </c:pt>
                <c:pt idx="84">
                  <c:v>138530</c:v>
                </c:pt>
                <c:pt idx="85">
                  <c:v>124050</c:v>
                </c:pt>
                <c:pt idx="86">
                  <c:v>107900</c:v>
                </c:pt>
                <c:pt idx="87">
                  <c:v>123450</c:v>
                </c:pt>
                <c:pt idx="88">
                  <c:v>111700</c:v>
                </c:pt>
                <c:pt idx="89">
                  <c:v>145140</c:v>
                </c:pt>
                <c:pt idx="90">
                  <c:v>120440</c:v>
                </c:pt>
                <c:pt idx="91">
                  <c:v>136870</c:v>
                </c:pt>
                <c:pt idx="92">
                  <c:v>140300</c:v>
                </c:pt>
                <c:pt idx="93">
                  <c:v>113780</c:v>
                </c:pt>
                <c:pt idx="94">
                  <c:v>141230</c:v>
                </c:pt>
                <c:pt idx="95">
                  <c:v>104830</c:v>
                </c:pt>
                <c:pt idx="96">
                  <c:v>118790</c:v>
                </c:pt>
                <c:pt idx="97">
                  <c:v>112040</c:v>
                </c:pt>
                <c:pt idx="98">
                  <c:v>137270</c:v>
                </c:pt>
                <c:pt idx="99">
                  <c:v>145710</c:v>
                </c:pt>
                <c:pt idx="100">
                  <c:v>138380</c:v>
                </c:pt>
                <c:pt idx="101">
                  <c:v>109460</c:v>
                </c:pt>
                <c:pt idx="102">
                  <c:v>144680</c:v>
                </c:pt>
                <c:pt idx="103">
                  <c:v>133270</c:v>
                </c:pt>
                <c:pt idx="104">
                  <c:v>133270</c:v>
                </c:pt>
                <c:pt idx="105">
                  <c:v>150380</c:v>
                </c:pt>
                <c:pt idx="106">
                  <c:v>135260</c:v>
                </c:pt>
                <c:pt idx="107">
                  <c:v>112600</c:v>
                </c:pt>
                <c:pt idx="108">
                  <c:v>114230</c:v>
                </c:pt>
                <c:pt idx="109">
                  <c:v>153240</c:v>
                </c:pt>
                <c:pt idx="110">
                  <c:v>125890</c:v>
                </c:pt>
                <c:pt idx="111">
                  <c:v>135620</c:v>
                </c:pt>
                <c:pt idx="112">
                  <c:v>138820</c:v>
                </c:pt>
                <c:pt idx="113">
                  <c:v>129430</c:v>
                </c:pt>
                <c:pt idx="114">
                  <c:v>136450</c:v>
                </c:pt>
                <c:pt idx="115">
                  <c:v>126740</c:v>
                </c:pt>
                <c:pt idx="116">
                  <c:v>130090</c:v>
                </c:pt>
                <c:pt idx="117">
                  <c:v>132680</c:v>
                </c:pt>
                <c:pt idx="118">
                  <c:v>142890</c:v>
                </c:pt>
                <c:pt idx="119">
                  <c:v>127040</c:v>
                </c:pt>
                <c:pt idx="120">
                  <c:v>131450</c:v>
                </c:pt>
                <c:pt idx="121">
                  <c:v>114570</c:v>
                </c:pt>
                <c:pt idx="122">
                  <c:v>129560</c:v>
                </c:pt>
                <c:pt idx="123">
                  <c:v>149550</c:v>
                </c:pt>
                <c:pt idx="124">
                  <c:v>140820</c:v>
                </c:pt>
                <c:pt idx="125">
                  <c:v>111550</c:v>
                </c:pt>
                <c:pt idx="126">
                  <c:v>142760</c:v>
                </c:pt>
                <c:pt idx="127">
                  <c:v>124250</c:v>
                </c:pt>
                <c:pt idx="128">
                  <c:v>132320</c:v>
                </c:pt>
                <c:pt idx="129">
                  <c:v>121450</c:v>
                </c:pt>
                <c:pt idx="130">
                  <c:v>132450</c:v>
                </c:pt>
                <c:pt idx="131">
                  <c:v>135830</c:v>
                </c:pt>
                <c:pt idx="132">
                  <c:v>125760</c:v>
                </c:pt>
                <c:pt idx="133">
                  <c:v>125840</c:v>
                </c:pt>
                <c:pt idx="134">
                  <c:v>135320</c:v>
                </c:pt>
                <c:pt idx="135">
                  <c:v>120140</c:v>
                </c:pt>
                <c:pt idx="136">
                  <c:v>147530</c:v>
                </c:pt>
                <c:pt idx="137">
                  <c:v>144940</c:v>
                </c:pt>
                <c:pt idx="138">
                  <c:v>136010</c:v>
                </c:pt>
                <c:pt idx="139">
                  <c:v>119330</c:v>
                </c:pt>
                <c:pt idx="140">
                  <c:v>131150</c:v>
                </c:pt>
                <c:pt idx="141">
                  <c:v>172360</c:v>
                </c:pt>
                <c:pt idx="142">
                  <c:v>137170</c:v>
                </c:pt>
                <c:pt idx="143">
                  <c:v>124710</c:v>
                </c:pt>
                <c:pt idx="144">
                  <c:v>148650</c:v>
                </c:pt>
                <c:pt idx="145">
                  <c:v>128520.00000000001</c:v>
                </c:pt>
                <c:pt idx="146">
                  <c:v>132020</c:v>
                </c:pt>
                <c:pt idx="147">
                  <c:v>128030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FA-4035-9DAE-8799C9F8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91768"/>
        <c:axId val="248772600"/>
      </c:scatterChart>
      <c:valAx>
        <c:axId val="24799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Square Feet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2600"/>
        <c:crosses val="autoZero"/>
        <c:crossBetween val="midCat"/>
      </c:valAx>
      <c:valAx>
        <c:axId val="2487726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Selling Price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91768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Selling Price </a:t>
            </a:r>
            <a:r>
              <a:rPr lang="en-US" dirty="0" err="1"/>
              <a:t>vs</a:t>
            </a:r>
            <a:r>
              <a:rPr lang="en-US" dirty="0"/>
              <a:t> Bedrooms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6401405051125254"/>
          <c:y val="0.24780547687243493"/>
          <c:w val="0.69881458838010757"/>
          <c:h val="0.5284008353225627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Data!ScatterX_C49B9</c:f>
              <c:numCache>
                <c:formatCode>General</c:formatCode>
                <c:ptCount val="148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4</c:v>
                </c:pt>
                <c:pt idx="20">
                  <c:v>2</c:v>
                </c:pt>
                <c:pt idx="21">
                  <c:v>4</c:v>
                </c:pt>
                <c:pt idx="22">
                  <c:v>2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4</c:v>
                </c:pt>
                <c:pt idx="31">
                  <c:v>4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3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2</c:v>
                </c:pt>
                <c:pt idx="40">
                  <c:v>3</c:v>
                </c:pt>
                <c:pt idx="41">
                  <c:v>3</c:v>
                </c:pt>
                <c:pt idx="42">
                  <c:v>5</c:v>
                </c:pt>
                <c:pt idx="43">
                  <c:v>4</c:v>
                </c:pt>
                <c:pt idx="44">
                  <c:v>2</c:v>
                </c:pt>
                <c:pt idx="45">
                  <c:v>2</c:v>
                </c:pt>
                <c:pt idx="46">
                  <c:v>4</c:v>
                </c:pt>
                <c:pt idx="47">
                  <c:v>3</c:v>
                </c:pt>
                <c:pt idx="48">
                  <c:v>4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3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2</c:v>
                </c:pt>
                <c:pt idx="57">
                  <c:v>2</c:v>
                </c:pt>
                <c:pt idx="58">
                  <c:v>4</c:v>
                </c:pt>
                <c:pt idx="59">
                  <c:v>2</c:v>
                </c:pt>
                <c:pt idx="60">
                  <c:v>3</c:v>
                </c:pt>
                <c:pt idx="61">
                  <c:v>3</c:v>
                </c:pt>
                <c:pt idx="62">
                  <c:v>2</c:v>
                </c:pt>
                <c:pt idx="63">
                  <c:v>3</c:v>
                </c:pt>
                <c:pt idx="64">
                  <c:v>3</c:v>
                </c:pt>
                <c:pt idx="65">
                  <c:v>2</c:v>
                </c:pt>
                <c:pt idx="66">
                  <c:v>4</c:v>
                </c:pt>
                <c:pt idx="67">
                  <c:v>5</c:v>
                </c:pt>
                <c:pt idx="68">
                  <c:v>4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5</c:v>
                </c:pt>
                <c:pt idx="73">
                  <c:v>2</c:v>
                </c:pt>
                <c:pt idx="74">
                  <c:v>4</c:v>
                </c:pt>
                <c:pt idx="75">
                  <c:v>5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2</c:v>
                </c:pt>
                <c:pt idx="80">
                  <c:v>2</c:v>
                </c:pt>
                <c:pt idx="81">
                  <c:v>3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2</c:v>
                </c:pt>
                <c:pt idx="87">
                  <c:v>3</c:v>
                </c:pt>
                <c:pt idx="88">
                  <c:v>2</c:v>
                </c:pt>
                <c:pt idx="89">
                  <c:v>3</c:v>
                </c:pt>
                <c:pt idx="90">
                  <c:v>3</c:v>
                </c:pt>
                <c:pt idx="91">
                  <c:v>4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4</c:v>
                </c:pt>
                <c:pt idx="103">
                  <c:v>4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2</c:v>
                </c:pt>
                <c:pt idx="109">
                  <c:v>4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4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4</c:v>
                </c:pt>
                <c:pt idx="121">
                  <c:v>2</c:v>
                </c:pt>
                <c:pt idx="122">
                  <c:v>3</c:v>
                </c:pt>
                <c:pt idx="123">
                  <c:v>4</c:v>
                </c:pt>
                <c:pt idx="124">
                  <c:v>2</c:v>
                </c:pt>
                <c:pt idx="125">
                  <c:v>2</c:v>
                </c:pt>
                <c:pt idx="126">
                  <c:v>5</c:v>
                </c:pt>
                <c:pt idx="127">
                  <c:v>3</c:v>
                </c:pt>
                <c:pt idx="128">
                  <c:v>3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4</c:v>
                </c:pt>
                <c:pt idx="133">
                  <c:v>3</c:v>
                </c:pt>
                <c:pt idx="134">
                  <c:v>3</c:v>
                </c:pt>
                <c:pt idx="135">
                  <c:v>2</c:v>
                </c:pt>
                <c:pt idx="136">
                  <c:v>4</c:v>
                </c:pt>
                <c:pt idx="137">
                  <c:v>3</c:v>
                </c:pt>
                <c:pt idx="138">
                  <c:v>4</c:v>
                </c:pt>
                <c:pt idx="139">
                  <c:v>4</c:v>
                </c:pt>
                <c:pt idx="140">
                  <c:v>3</c:v>
                </c:pt>
                <c:pt idx="141">
                  <c:v>5</c:v>
                </c:pt>
                <c:pt idx="142">
                  <c:v>2</c:v>
                </c:pt>
                <c:pt idx="143">
                  <c:v>3</c:v>
                </c:pt>
                <c:pt idx="144">
                  <c:v>4</c:v>
                </c:pt>
                <c:pt idx="145">
                  <c:v>2</c:v>
                </c:pt>
                <c:pt idx="146">
                  <c:v>4</c:v>
                </c:pt>
                <c:pt idx="147">
                  <c:v>2</c:v>
                </c:pt>
              </c:numCache>
            </c:numRef>
          </c:xVal>
          <c:yVal>
            <c:numRef>
              <c:f>Data!ScatterY_C49B9</c:f>
              <c:numCache>
                <c:formatCode>General</c:formatCode>
                <c:ptCount val="148"/>
                <c:pt idx="0">
                  <c:v>121870</c:v>
                </c:pt>
                <c:pt idx="1">
                  <c:v>150250</c:v>
                </c:pt>
                <c:pt idx="2">
                  <c:v>122780</c:v>
                </c:pt>
                <c:pt idx="3">
                  <c:v>144350</c:v>
                </c:pt>
                <c:pt idx="4">
                  <c:v>116200</c:v>
                </c:pt>
                <c:pt idx="5">
                  <c:v>139490</c:v>
                </c:pt>
                <c:pt idx="6">
                  <c:v>115730</c:v>
                </c:pt>
                <c:pt idx="7">
                  <c:v>140590</c:v>
                </c:pt>
                <c:pt idx="8">
                  <c:v>120290</c:v>
                </c:pt>
                <c:pt idx="9">
                  <c:v>147250</c:v>
                </c:pt>
                <c:pt idx="10">
                  <c:v>152260</c:v>
                </c:pt>
                <c:pt idx="11">
                  <c:v>144800</c:v>
                </c:pt>
                <c:pt idx="12">
                  <c:v>107060</c:v>
                </c:pt>
                <c:pt idx="13">
                  <c:v>147470</c:v>
                </c:pt>
                <c:pt idx="14">
                  <c:v>135120</c:v>
                </c:pt>
                <c:pt idx="15">
                  <c:v>140240</c:v>
                </c:pt>
                <c:pt idx="16">
                  <c:v>129889.99999999999</c:v>
                </c:pt>
                <c:pt idx="17">
                  <c:v>121140</c:v>
                </c:pt>
                <c:pt idx="18">
                  <c:v>111230</c:v>
                </c:pt>
                <c:pt idx="19">
                  <c:v>145140</c:v>
                </c:pt>
                <c:pt idx="20">
                  <c:v>139010</c:v>
                </c:pt>
                <c:pt idx="21">
                  <c:v>129340</c:v>
                </c:pt>
                <c:pt idx="22">
                  <c:v>113610</c:v>
                </c:pt>
                <c:pt idx="23">
                  <c:v>141050</c:v>
                </c:pt>
                <c:pt idx="24">
                  <c:v>152900</c:v>
                </c:pt>
                <c:pt idx="25">
                  <c:v>157790</c:v>
                </c:pt>
                <c:pt idx="26">
                  <c:v>135570</c:v>
                </c:pt>
                <c:pt idx="27">
                  <c:v>151990</c:v>
                </c:pt>
                <c:pt idx="28">
                  <c:v>120530</c:v>
                </c:pt>
                <c:pt idx="29">
                  <c:v>118640</c:v>
                </c:pt>
                <c:pt idx="30">
                  <c:v>149510</c:v>
                </c:pt>
                <c:pt idx="31">
                  <c:v>146860</c:v>
                </c:pt>
                <c:pt idx="32">
                  <c:v>143880</c:v>
                </c:pt>
                <c:pt idx="33">
                  <c:v>118520</c:v>
                </c:pt>
                <c:pt idx="34">
                  <c:v>146070</c:v>
                </c:pt>
                <c:pt idx="35">
                  <c:v>135350</c:v>
                </c:pt>
                <c:pt idx="36">
                  <c:v>121540</c:v>
                </c:pt>
                <c:pt idx="37">
                  <c:v>132980</c:v>
                </c:pt>
                <c:pt idx="38">
                  <c:v>147530</c:v>
                </c:pt>
                <c:pt idx="39">
                  <c:v>128490.00000000001</c:v>
                </c:pt>
                <c:pt idx="40">
                  <c:v>141930</c:v>
                </c:pt>
                <c:pt idx="41">
                  <c:v>123550</c:v>
                </c:pt>
                <c:pt idx="42">
                  <c:v>162030</c:v>
                </c:pt>
                <c:pt idx="43">
                  <c:v>157390</c:v>
                </c:pt>
                <c:pt idx="44">
                  <c:v>114550</c:v>
                </c:pt>
                <c:pt idx="45">
                  <c:v>139540</c:v>
                </c:pt>
                <c:pt idx="46">
                  <c:v>149920</c:v>
                </c:pt>
                <c:pt idx="47">
                  <c:v>122080</c:v>
                </c:pt>
                <c:pt idx="48">
                  <c:v>136510</c:v>
                </c:pt>
                <c:pt idx="49">
                  <c:v>109410</c:v>
                </c:pt>
                <c:pt idx="50">
                  <c:v>127290</c:v>
                </c:pt>
                <c:pt idx="51">
                  <c:v>120450</c:v>
                </c:pt>
                <c:pt idx="52">
                  <c:v>151960</c:v>
                </c:pt>
                <c:pt idx="53">
                  <c:v>132540</c:v>
                </c:pt>
                <c:pt idx="54">
                  <c:v>114330</c:v>
                </c:pt>
                <c:pt idx="55">
                  <c:v>141320</c:v>
                </c:pt>
                <c:pt idx="56">
                  <c:v>83760</c:v>
                </c:pt>
                <c:pt idx="57">
                  <c:v>118200</c:v>
                </c:pt>
                <c:pt idx="58">
                  <c:v>140200</c:v>
                </c:pt>
                <c:pt idx="59">
                  <c:v>113550</c:v>
                </c:pt>
                <c:pt idx="60">
                  <c:v>156520</c:v>
                </c:pt>
                <c:pt idx="61">
                  <c:v>137350</c:v>
                </c:pt>
                <c:pt idx="62">
                  <c:v>110610</c:v>
                </c:pt>
                <c:pt idx="63">
                  <c:v>153690</c:v>
                </c:pt>
                <c:pt idx="64">
                  <c:v>153330</c:v>
                </c:pt>
                <c:pt idx="65">
                  <c:v>111950</c:v>
                </c:pt>
                <c:pt idx="66">
                  <c:v>143460</c:v>
                </c:pt>
                <c:pt idx="67">
                  <c:v>142130</c:v>
                </c:pt>
                <c:pt idx="68">
                  <c:v>155460</c:v>
                </c:pt>
                <c:pt idx="69">
                  <c:v>135440</c:v>
                </c:pt>
                <c:pt idx="70">
                  <c:v>127300</c:v>
                </c:pt>
                <c:pt idx="71">
                  <c:v>113770</c:v>
                </c:pt>
                <c:pt idx="72">
                  <c:v>141110</c:v>
                </c:pt>
                <c:pt idx="73">
                  <c:v>130080.00000000001</c:v>
                </c:pt>
                <c:pt idx="74">
                  <c:v>139350</c:v>
                </c:pt>
                <c:pt idx="75">
                  <c:v>160030</c:v>
                </c:pt>
                <c:pt idx="76">
                  <c:v>152840</c:v>
                </c:pt>
                <c:pt idx="77">
                  <c:v>122270</c:v>
                </c:pt>
                <c:pt idx="78">
                  <c:v>145880</c:v>
                </c:pt>
                <c:pt idx="79">
                  <c:v>115470</c:v>
                </c:pt>
                <c:pt idx="80">
                  <c:v>135720</c:v>
                </c:pt>
                <c:pt idx="81">
                  <c:v>136160</c:v>
                </c:pt>
                <c:pt idx="82">
                  <c:v>144920</c:v>
                </c:pt>
                <c:pt idx="83">
                  <c:v>131290</c:v>
                </c:pt>
                <c:pt idx="84">
                  <c:v>138530</c:v>
                </c:pt>
                <c:pt idx="85">
                  <c:v>124050</c:v>
                </c:pt>
                <c:pt idx="86">
                  <c:v>107900</c:v>
                </c:pt>
                <c:pt idx="87">
                  <c:v>123450</c:v>
                </c:pt>
                <c:pt idx="88">
                  <c:v>111700</c:v>
                </c:pt>
                <c:pt idx="89">
                  <c:v>145140</c:v>
                </c:pt>
                <c:pt idx="90">
                  <c:v>120440</c:v>
                </c:pt>
                <c:pt idx="91">
                  <c:v>136870</c:v>
                </c:pt>
                <c:pt idx="92">
                  <c:v>140300</c:v>
                </c:pt>
                <c:pt idx="93">
                  <c:v>113780</c:v>
                </c:pt>
                <c:pt idx="94">
                  <c:v>141230</c:v>
                </c:pt>
                <c:pt idx="95">
                  <c:v>104830</c:v>
                </c:pt>
                <c:pt idx="96">
                  <c:v>118790</c:v>
                </c:pt>
                <c:pt idx="97">
                  <c:v>112040</c:v>
                </c:pt>
                <c:pt idx="98">
                  <c:v>137270</c:v>
                </c:pt>
                <c:pt idx="99">
                  <c:v>145710</c:v>
                </c:pt>
                <c:pt idx="100">
                  <c:v>138380</c:v>
                </c:pt>
                <c:pt idx="101">
                  <c:v>109460</c:v>
                </c:pt>
                <c:pt idx="102">
                  <c:v>144680</c:v>
                </c:pt>
                <c:pt idx="103">
                  <c:v>133270</c:v>
                </c:pt>
                <c:pt idx="104">
                  <c:v>133270</c:v>
                </c:pt>
                <c:pt idx="105">
                  <c:v>150380</c:v>
                </c:pt>
                <c:pt idx="106">
                  <c:v>135260</c:v>
                </c:pt>
                <c:pt idx="107">
                  <c:v>112600</c:v>
                </c:pt>
                <c:pt idx="108">
                  <c:v>114230</c:v>
                </c:pt>
                <c:pt idx="109">
                  <c:v>153240</c:v>
                </c:pt>
                <c:pt idx="110">
                  <c:v>125890</c:v>
                </c:pt>
                <c:pt idx="111">
                  <c:v>135620</c:v>
                </c:pt>
                <c:pt idx="112">
                  <c:v>138820</c:v>
                </c:pt>
                <c:pt idx="113">
                  <c:v>129430</c:v>
                </c:pt>
                <c:pt idx="114">
                  <c:v>136450</c:v>
                </c:pt>
                <c:pt idx="115">
                  <c:v>126740</c:v>
                </c:pt>
                <c:pt idx="116">
                  <c:v>130090</c:v>
                </c:pt>
                <c:pt idx="117">
                  <c:v>132680</c:v>
                </c:pt>
                <c:pt idx="118">
                  <c:v>142890</c:v>
                </c:pt>
                <c:pt idx="119">
                  <c:v>127040</c:v>
                </c:pt>
                <c:pt idx="120">
                  <c:v>131450</c:v>
                </c:pt>
                <c:pt idx="121">
                  <c:v>114570</c:v>
                </c:pt>
                <c:pt idx="122">
                  <c:v>129560</c:v>
                </c:pt>
                <c:pt idx="123">
                  <c:v>149550</c:v>
                </c:pt>
                <c:pt idx="124">
                  <c:v>140820</c:v>
                </c:pt>
                <c:pt idx="125">
                  <c:v>111550</c:v>
                </c:pt>
                <c:pt idx="126">
                  <c:v>142760</c:v>
                </c:pt>
                <c:pt idx="127">
                  <c:v>124250</c:v>
                </c:pt>
                <c:pt idx="128">
                  <c:v>132320</c:v>
                </c:pt>
                <c:pt idx="129">
                  <c:v>121450</c:v>
                </c:pt>
                <c:pt idx="130">
                  <c:v>132450</c:v>
                </c:pt>
                <c:pt idx="131">
                  <c:v>135830</c:v>
                </c:pt>
                <c:pt idx="132">
                  <c:v>125760</c:v>
                </c:pt>
                <c:pt idx="133">
                  <c:v>125840</c:v>
                </c:pt>
                <c:pt idx="134">
                  <c:v>135320</c:v>
                </c:pt>
                <c:pt idx="135">
                  <c:v>120140</c:v>
                </c:pt>
                <c:pt idx="136">
                  <c:v>147530</c:v>
                </c:pt>
                <c:pt idx="137">
                  <c:v>144940</c:v>
                </c:pt>
                <c:pt idx="138">
                  <c:v>136010</c:v>
                </c:pt>
                <c:pt idx="139">
                  <c:v>119330</c:v>
                </c:pt>
                <c:pt idx="140">
                  <c:v>131150</c:v>
                </c:pt>
                <c:pt idx="141">
                  <c:v>172360</c:v>
                </c:pt>
                <c:pt idx="142">
                  <c:v>137170</c:v>
                </c:pt>
                <c:pt idx="143">
                  <c:v>124710</c:v>
                </c:pt>
                <c:pt idx="144">
                  <c:v>148650</c:v>
                </c:pt>
                <c:pt idx="145">
                  <c:v>128520.00000000001</c:v>
                </c:pt>
                <c:pt idx="146">
                  <c:v>132020</c:v>
                </c:pt>
                <c:pt idx="147">
                  <c:v>128030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44-434F-9FEC-62A5ABAA2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773384"/>
        <c:axId val="248773776"/>
      </c:scatterChart>
      <c:valAx>
        <c:axId val="248773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Bedrooms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3776"/>
        <c:crosses val="autoZero"/>
        <c:crossBetween val="midCat"/>
      </c:valAx>
      <c:valAx>
        <c:axId val="248773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Selling Price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3384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Selling Price </a:t>
            </a:r>
            <a:r>
              <a:rPr lang="en-US" dirty="0" err="1"/>
              <a:t>vs</a:t>
            </a:r>
            <a:r>
              <a:rPr lang="en-US" dirty="0"/>
              <a:t> Bathrooms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626750444469515"/>
          <c:y val="0.24599220859880391"/>
          <c:w val="0.70034211728191065"/>
          <c:h val="0.5318516702838121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Data!ScatterX_42C32</c:f>
              <c:numCache>
                <c:formatCode>General</c:formatCode>
                <c:ptCount val="148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1</c:v>
                </c:pt>
                <c:pt idx="15">
                  <c:v>4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3</c:v>
                </c:pt>
                <c:pt idx="31">
                  <c:v>4</c:v>
                </c:pt>
                <c:pt idx="32">
                  <c:v>3</c:v>
                </c:pt>
                <c:pt idx="33">
                  <c:v>1</c:v>
                </c:pt>
                <c:pt idx="34">
                  <c:v>4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  <c:pt idx="38">
                  <c:v>4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2</c:v>
                </c:pt>
                <c:pt idx="46">
                  <c:v>4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2</c:v>
                </c:pt>
                <c:pt idx="57">
                  <c:v>1</c:v>
                </c:pt>
                <c:pt idx="58">
                  <c:v>5</c:v>
                </c:pt>
                <c:pt idx="59">
                  <c:v>1</c:v>
                </c:pt>
                <c:pt idx="60">
                  <c:v>3</c:v>
                </c:pt>
                <c:pt idx="61">
                  <c:v>4</c:v>
                </c:pt>
                <c:pt idx="62">
                  <c:v>1</c:v>
                </c:pt>
                <c:pt idx="63">
                  <c:v>4</c:v>
                </c:pt>
                <c:pt idx="64">
                  <c:v>2</c:v>
                </c:pt>
                <c:pt idx="65">
                  <c:v>1</c:v>
                </c:pt>
                <c:pt idx="66">
                  <c:v>4</c:v>
                </c:pt>
                <c:pt idx="67">
                  <c:v>4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1</c:v>
                </c:pt>
                <c:pt idx="72">
                  <c:v>6</c:v>
                </c:pt>
                <c:pt idx="73">
                  <c:v>2</c:v>
                </c:pt>
                <c:pt idx="74">
                  <c:v>4</c:v>
                </c:pt>
                <c:pt idx="75">
                  <c:v>4</c:v>
                </c:pt>
                <c:pt idx="76">
                  <c:v>2</c:v>
                </c:pt>
                <c:pt idx="77">
                  <c:v>4</c:v>
                </c:pt>
                <c:pt idx="78">
                  <c:v>3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5</c:v>
                </c:pt>
                <c:pt idx="83">
                  <c:v>4</c:v>
                </c:pt>
                <c:pt idx="84">
                  <c:v>4</c:v>
                </c:pt>
                <c:pt idx="85">
                  <c:v>2</c:v>
                </c:pt>
                <c:pt idx="86">
                  <c:v>1</c:v>
                </c:pt>
                <c:pt idx="87">
                  <c:v>2</c:v>
                </c:pt>
                <c:pt idx="88">
                  <c:v>3</c:v>
                </c:pt>
                <c:pt idx="89">
                  <c:v>2</c:v>
                </c:pt>
                <c:pt idx="90">
                  <c:v>2</c:v>
                </c:pt>
                <c:pt idx="91">
                  <c:v>4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1</c:v>
                </c:pt>
                <c:pt idx="96">
                  <c:v>4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3</c:v>
                </c:pt>
                <c:pt idx="101">
                  <c:v>1</c:v>
                </c:pt>
                <c:pt idx="102">
                  <c:v>5</c:v>
                </c:pt>
                <c:pt idx="103">
                  <c:v>4</c:v>
                </c:pt>
                <c:pt idx="104">
                  <c:v>3</c:v>
                </c:pt>
                <c:pt idx="105">
                  <c:v>3</c:v>
                </c:pt>
                <c:pt idx="106">
                  <c:v>2</c:v>
                </c:pt>
                <c:pt idx="107">
                  <c:v>1</c:v>
                </c:pt>
                <c:pt idx="108">
                  <c:v>2</c:v>
                </c:pt>
                <c:pt idx="109">
                  <c:v>3</c:v>
                </c:pt>
                <c:pt idx="110">
                  <c:v>4</c:v>
                </c:pt>
                <c:pt idx="111">
                  <c:v>3</c:v>
                </c:pt>
                <c:pt idx="112">
                  <c:v>3</c:v>
                </c:pt>
                <c:pt idx="113">
                  <c:v>5</c:v>
                </c:pt>
                <c:pt idx="114">
                  <c:v>4</c:v>
                </c:pt>
                <c:pt idx="115">
                  <c:v>1</c:v>
                </c:pt>
                <c:pt idx="116">
                  <c:v>1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3</c:v>
                </c:pt>
                <c:pt idx="121">
                  <c:v>3</c:v>
                </c:pt>
                <c:pt idx="122">
                  <c:v>4</c:v>
                </c:pt>
                <c:pt idx="123">
                  <c:v>5</c:v>
                </c:pt>
                <c:pt idx="124">
                  <c:v>3</c:v>
                </c:pt>
                <c:pt idx="125">
                  <c:v>2</c:v>
                </c:pt>
                <c:pt idx="126">
                  <c:v>6</c:v>
                </c:pt>
                <c:pt idx="127">
                  <c:v>3</c:v>
                </c:pt>
                <c:pt idx="128">
                  <c:v>4</c:v>
                </c:pt>
                <c:pt idx="129">
                  <c:v>3</c:v>
                </c:pt>
                <c:pt idx="130">
                  <c:v>2</c:v>
                </c:pt>
                <c:pt idx="131">
                  <c:v>4</c:v>
                </c:pt>
                <c:pt idx="132">
                  <c:v>5</c:v>
                </c:pt>
                <c:pt idx="133">
                  <c:v>2</c:v>
                </c:pt>
                <c:pt idx="134">
                  <c:v>3</c:v>
                </c:pt>
                <c:pt idx="135">
                  <c:v>1</c:v>
                </c:pt>
                <c:pt idx="136">
                  <c:v>4</c:v>
                </c:pt>
                <c:pt idx="137">
                  <c:v>3</c:v>
                </c:pt>
                <c:pt idx="138">
                  <c:v>3</c:v>
                </c:pt>
                <c:pt idx="139">
                  <c:v>5</c:v>
                </c:pt>
                <c:pt idx="140">
                  <c:v>3</c:v>
                </c:pt>
                <c:pt idx="141">
                  <c:v>6</c:v>
                </c:pt>
                <c:pt idx="142">
                  <c:v>3</c:v>
                </c:pt>
                <c:pt idx="143">
                  <c:v>4</c:v>
                </c:pt>
                <c:pt idx="144">
                  <c:v>5</c:v>
                </c:pt>
                <c:pt idx="145">
                  <c:v>2</c:v>
                </c:pt>
                <c:pt idx="146">
                  <c:v>5</c:v>
                </c:pt>
                <c:pt idx="147">
                  <c:v>1</c:v>
                </c:pt>
              </c:numCache>
            </c:numRef>
          </c:xVal>
          <c:yVal>
            <c:numRef>
              <c:f>Data!ScatterY_42C32</c:f>
              <c:numCache>
                <c:formatCode>General</c:formatCode>
                <c:ptCount val="148"/>
                <c:pt idx="0">
                  <c:v>121870</c:v>
                </c:pt>
                <c:pt idx="1">
                  <c:v>150250</c:v>
                </c:pt>
                <c:pt idx="2">
                  <c:v>122780</c:v>
                </c:pt>
                <c:pt idx="3">
                  <c:v>144350</c:v>
                </c:pt>
                <c:pt idx="4">
                  <c:v>116200</c:v>
                </c:pt>
                <c:pt idx="5">
                  <c:v>139490</c:v>
                </c:pt>
                <c:pt idx="6">
                  <c:v>115730</c:v>
                </c:pt>
                <c:pt idx="7">
                  <c:v>140590</c:v>
                </c:pt>
                <c:pt idx="8">
                  <c:v>120290</c:v>
                </c:pt>
                <c:pt idx="9">
                  <c:v>147250</c:v>
                </c:pt>
                <c:pt idx="10">
                  <c:v>152260</c:v>
                </c:pt>
                <c:pt idx="11">
                  <c:v>144800</c:v>
                </c:pt>
                <c:pt idx="12">
                  <c:v>107060</c:v>
                </c:pt>
                <c:pt idx="13">
                  <c:v>147470</c:v>
                </c:pt>
                <c:pt idx="14">
                  <c:v>135120</c:v>
                </c:pt>
                <c:pt idx="15">
                  <c:v>140240</c:v>
                </c:pt>
                <c:pt idx="16">
                  <c:v>129889.99999999999</c:v>
                </c:pt>
                <c:pt idx="17">
                  <c:v>121140</c:v>
                </c:pt>
                <c:pt idx="18">
                  <c:v>111230</c:v>
                </c:pt>
                <c:pt idx="19">
                  <c:v>145140</c:v>
                </c:pt>
                <c:pt idx="20">
                  <c:v>139010</c:v>
                </c:pt>
                <c:pt idx="21">
                  <c:v>129340</c:v>
                </c:pt>
                <c:pt idx="22">
                  <c:v>113610</c:v>
                </c:pt>
                <c:pt idx="23">
                  <c:v>141050</c:v>
                </c:pt>
                <c:pt idx="24">
                  <c:v>152900</c:v>
                </c:pt>
                <c:pt idx="25">
                  <c:v>157790</c:v>
                </c:pt>
                <c:pt idx="26">
                  <c:v>135570</c:v>
                </c:pt>
                <c:pt idx="27">
                  <c:v>151990</c:v>
                </c:pt>
                <c:pt idx="28">
                  <c:v>120530</c:v>
                </c:pt>
                <c:pt idx="29">
                  <c:v>118640</c:v>
                </c:pt>
                <c:pt idx="30">
                  <c:v>149510</c:v>
                </c:pt>
                <c:pt idx="31">
                  <c:v>146860</c:v>
                </c:pt>
                <c:pt idx="32">
                  <c:v>143880</c:v>
                </c:pt>
                <c:pt idx="33">
                  <c:v>118520</c:v>
                </c:pt>
                <c:pt idx="34">
                  <c:v>146070</c:v>
                </c:pt>
                <c:pt idx="35">
                  <c:v>135350</c:v>
                </c:pt>
                <c:pt idx="36">
                  <c:v>121540</c:v>
                </c:pt>
                <c:pt idx="37">
                  <c:v>132980</c:v>
                </c:pt>
                <c:pt idx="38">
                  <c:v>147530</c:v>
                </c:pt>
                <c:pt idx="39">
                  <c:v>128490.00000000001</c:v>
                </c:pt>
                <c:pt idx="40">
                  <c:v>141930</c:v>
                </c:pt>
                <c:pt idx="41">
                  <c:v>123550</c:v>
                </c:pt>
                <c:pt idx="42">
                  <c:v>162030</c:v>
                </c:pt>
                <c:pt idx="43">
                  <c:v>157390</c:v>
                </c:pt>
                <c:pt idx="44">
                  <c:v>114550</c:v>
                </c:pt>
                <c:pt idx="45">
                  <c:v>139540</c:v>
                </c:pt>
                <c:pt idx="46">
                  <c:v>149920</c:v>
                </c:pt>
                <c:pt idx="47">
                  <c:v>122080</c:v>
                </c:pt>
                <c:pt idx="48">
                  <c:v>136510</c:v>
                </c:pt>
                <c:pt idx="49">
                  <c:v>109410</c:v>
                </c:pt>
                <c:pt idx="50">
                  <c:v>127290</c:v>
                </c:pt>
                <c:pt idx="51">
                  <c:v>120450</c:v>
                </c:pt>
                <c:pt idx="52">
                  <c:v>151960</c:v>
                </c:pt>
                <c:pt idx="53">
                  <c:v>132540</c:v>
                </c:pt>
                <c:pt idx="54">
                  <c:v>114330</c:v>
                </c:pt>
                <c:pt idx="55">
                  <c:v>141320</c:v>
                </c:pt>
                <c:pt idx="56">
                  <c:v>83760</c:v>
                </c:pt>
                <c:pt idx="57">
                  <c:v>118200</c:v>
                </c:pt>
                <c:pt idx="58">
                  <c:v>140200</c:v>
                </c:pt>
                <c:pt idx="59">
                  <c:v>113550</c:v>
                </c:pt>
                <c:pt idx="60">
                  <c:v>156520</c:v>
                </c:pt>
                <c:pt idx="61">
                  <c:v>137350</c:v>
                </c:pt>
                <c:pt idx="62">
                  <c:v>110610</c:v>
                </c:pt>
                <c:pt idx="63">
                  <c:v>153690</c:v>
                </c:pt>
                <c:pt idx="64">
                  <c:v>153330</c:v>
                </c:pt>
                <c:pt idx="65">
                  <c:v>111950</c:v>
                </c:pt>
                <c:pt idx="66">
                  <c:v>143460</c:v>
                </c:pt>
                <c:pt idx="67">
                  <c:v>142130</c:v>
                </c:pt>
                <c:pt idx="68">
                  <c:v>155460</c:v>
                </c:pt>
                <c:pt idx="69">
                  <c:v>135440</c:v>
                </c:pt>
                <c:pt idx="70">
                  <c:v>127300</c:v>
                </c:pt>
                <c:pt idx="71">
                  <c:v>113770</c:v>
                </c:pt>
                <c:pt idx="72">
                  <c:v>141110</c:v>
                </c:pt>
                <c:pt idx="73">
                  <c:v>130080.00000000001</c:v>
                </c:pt>
                <c:pt idx="74">
                  <c:v>139350</c:v>
                </c:pt>
                <c:pt idx="75">
                  <c:v>160030</c:v>
                </c:pt>
                <c:pt idx="76">
                  <c:v>152840</c:v>
                </c:pt>
                <c:pt idx="77">
                  <c:v>122270</c:v>
                </c:pt>
                <c:pt idx="78">
                  <c:v>145880</c:v>
                </c:pt>
                <c:pt idx="79">
                  <c:v>115470</c:v>
                </c:pt>
                <c:pt idx="80">
                  <c:v>135720</c:v>
                </c:pt>
                <c:pt idx="81">
                  <c:v>136160</c:v>
                </c:pt>
                <c:pt idx="82">
                  <c:v>144920</c:v>
                </c:pt>
                <c:pt idx="83">
                  <c:v>131290</c:v>
                </c:pt>
                <c:pt idx="84">
                  <c:v>138530</c:v>
                </c:pt>
                <c:pt idx="85">
                  <c:v>124050</c:v>
                </c:pt>
                <c:pt idx="86">
                  <c:v>107900</c:v>
                </c:pt>
                <c:pt idx="87">
                  <c:v>123450</c:v>
                </c:pt>
                <c:pt idx="88">
                  <c:v>111700</c:v>
                </c:pt>
                <c:pt idx="89">
                  <c:v>145140</c:v>
                </c:pt>
                <c:pt idx="90">
                  <c:v>120440</c:v>
                </c:pt>
                <c:pt idx="91">
                  <c:v>136870</c:v>
                </c:pt>
                <c:pt idx="92">
                  <c:v>140300</c:v>
                </c:pt>
                <c:pt idx="93">
                  <c:v>113780</c:v>
                </c:pt>
                <c:pt idx="94">
                  <c:v>141230</c:v>
                </c:pt>
                <c:pt idx="95">
                  <c:v>104830</c:v>
                </c:pt>
                <c:pt idx="96">
                  <c:v>118790</c:v>
                </c:pt>
                <c:pt idx="97">
                  <c:v>112040</c:v>
                </c:pt>
                <c:pt idx="98">
                  <c:v>137270</c:v>
                </c:pt>
                <c:pt idx="99">
                  <c:v>145710</c:v>
                </c:pt>
                <c:pt idx="100">
                  <c:v>138380</c:v>
                </c:pt>
                <c:pt idx="101">
                  <c:v>109460</c:v>
                </c:pt>
                <c:pt idx="102">
                  <c:v>144680</c:v>
                </c:pt>
                <c:pt idx="103">
                  <c:v>133270</c:v>
                </c:pt>
                <c:pt idx="104">
                  <c:v>133270</c:v>
                </c:pt>
                <c:pt idx="105">
                  <c:v>150380</c:v>
                </c:pt>
                <c:pt idx="106">
                  <c:v>135260</c:v>
                </c:pt>
                <c:pt idx="107">
                  <c:v>112600</c:v>
                </c:pt>
                <c:pt idx="108">
                  <c:v>114230</c:v>
                </c:pt>
                <c:pt idx="109">
                  <c:v>153240</c:v>
                </c:pt>
                <c:pt idx="110">
                  <c:v>125890</c:v>
                </c:pt>
                <c:pt idx="111">
                  <c:v>135620</c:v>
                </c:pt>
                <c:pt idx="112">
                  <c:v>138820</c:v>
                </c:pt>
                <c:pt idx="113">
                  <c:v>129430</c:v>
                </c:pt>
                <c:pt idx="114">
                  <c:v>136450</c:v>
                </c:pt>
                <c:pt idx="115">
                  <c:v>126740</c:v>
                </c:pt>
                <c:pt idx="116">
                  <c:v>130090</c:v>
                </c:pt>
                <c:pt idx="117">
                  <c:v>132680</c:v>
                </c:pt>
                <c:pt idx="118">
                  <c:v>142890</c:v>
                </c:pt>
                <c:pt idx="119">
                  <c:v>127040</c:v>
                </c:pt>
                <c:pt idx="120">
                  <c:v>131450</c:v>
                </c:pt>
                <c:pt idx="121">
                  <c:v>114570</c:v>
                </c:pt>
                <c:pt idx="122">
                  <c:v>129560</c:v>
                </c:pt>
                <c:pt idx="123">
                  <c:v>149550</c:v>
                </c:pt>
                <c:pt idx="124">
                  <c:v>140820</c:v>
                </c:pt>
                <c:pt idx="125">
                  <c:v>111550</c:v>
                </c:pt>
                <c:pt idx="126">
                  <c:v>142760</c:v>
                </c:pt>
                <c:pt idx="127">
                  <c:v>124250</c:v>
                </c:pt>
                <c:pt idx="128">
                  <c:v>132320</c:v>
                </c:pt>
                <c:pt idx="129">
                  <c:v>121450</c:v>
                </c:pt>
                <c:pt idx="130">
                  <c:v>132450</c:v>
                </c:pt>
                <c:pt idx="131">
                  <c:v>135830</c:v>
                </c:pt>
                <c:pt idx="132">
                  <c:v>125760</c:v>
                </c:pt>
                <c:pt idx="133">
                  <c:v>125840</c:v>
                </c:pt>
                <c:pt idx="134">
                  <c:v>135320</c:v>
                </c:pt>
                <c:pt idx="135">
                  <c:v>120140</c:v>
                </c:pt>
                <c:pt idx="136">
                  <c:v>147530</c:v>
                </c:pt>
                <c:pt idx="137">
                  <c:v>144940</c:v>
                </c:pt>
                <c:pt idx="138">
                  <c:v>136010</c:v>
                </c:pt>
                <c:pt idx="139">
                  <c:v>119330</c:v>
                </c:pt>
                <c:pt idx="140">
                  <c:v>131150</c:v>
                </c:pt>
                <c:pt idx="141">
                  <c:v>172360</c:v>
                </c:pt>
                <c:pt idx="142">
                  <c:v>137170</c:v>
                </c:pt>
                <c:pt idx="143">
                  <c:v>124710</c:v>
                </c:pt>
                <c:pt idx="144">
                  <c:v>148650</c:v>
                </c:pt>
                <c:pt idx="145">
                  <c:v>128520.00000000001</c:v>
                </c:pt>
                <c:pt idx="146">
                  <c:v>132020</c:v>
                </c:pt>
                <c:pt idx="147">
                  <c:v>128030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D3-46B4-B5DE-C62FB00EE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774560"/>
        <c:axId val="248774952"/>
      </c:scatterChart>
      <c:valAx>
        <c:axId val="248774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Bathrooms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4952"/>
        <c:crosses val="autoZero"/>
        <c:crossBetween val="midCat"/>
      </c:valAx>
      <c:valAx>
        <c:axId val="2487749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Selling Price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4560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EA98139-6A77-4A4F-933B-7D025CCE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8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Chernobai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A0D87-5184-4ACF-B320-115034AB91AB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179C2-3BF1-4EAB-BCDF-FAEBBF6A6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1E8DB-1241-434E-87D9-6851FBD5E5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B19C9-45E6-4D0A-9BA0-6DD2DBDBE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9500C-2754-465A-AD45-C887A648A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C4843-46CA-42B3-96D1-0220CCA1E6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35F9-CFB5-4A1F-B5F0-CDEA1C8D5E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E86F8-F462-4B0A-BAA1-D4C6CF94A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5F398-0CE0-405E-80D7-F9CA997B32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D4AF-59DC-440A-943D-74DDF6369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E6131-4FB6-4627-AA23-6AD9352E4F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05 -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6FC1D7-B4D3-4AE3-A940-928184E65D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55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504824" y="5353050"/>
            <a:ext cx="8181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Lecture 05 – PART 2: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Simple and multiple regressions (Chapter 10)</a:t>
            </a:r>
          </a:p>
        </p:txBody>
      </p:sp>
      <p:sp>
        <p:nvSpPr>
          <p:cNvPr id="6157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br>
              <a:rPr lang="en-US" b="1" dirty="0">
                <a:solidFill>
                  <a:srgbClr val="990033"/>
                </a:solidFill>
              </a:rPr>
            </a:br>
            <a:r>
              <a:rPr lang="en-US" dirty="0"/>
              <a:t>Anna Chernobai</a:t>
            </a:r>
          </a:p>
        </p:txBody>
      </p:sp>
    </p:spTree>
    <p:extLst>
      <p:ext uri="{BB962C8B-B14F-4D97-AF65-F5344CB8AC3E}">
        <p14:creationId xmlns:p14="http://schemas.microsoft.com/office/powerpoint/2010/main" val="42185334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6425" y="2667000"/>
            <a:ext cx="81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 us now run a single regression (= a </a:t>
            </a:r>
            <a:r>
              <a:rPr lang="en-US" dirty="0">
                <a:solidFill>
                  <a:srgbClr val="C00000"/>
                </a:solidFill>
              </a:rPr>
              <a:t>multiple regression</a:t>
            </a:r>
            <a:r>
              <a:rPr lang="en-US" dirty="0"/>
              <a:t>) with all 3 predictors in the same model…</a:t>
            </a:r>
          </a:p>
        </p:txBody>
      </p:sp>
    </p:spTree>
    <p:extLst>
      <p:ext uri="{BB962C8B-B14F-4D97-AF65-F5344CB8AC3E}">
        <p14:creationId xmlns:p14="http://schemas.microsoft.com/office/powerpoint/2010/main" val="209648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50" y="2362200"/>
            <a:ext cx="7660650" cy="3234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050" y="1600200"/>
            <a:ext cx="54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Multiple regression:</a:t>
            </a:r>
          </a:p>
        </p:txBody>
      </p:sp>
    </p:spTree>
    <p:extLst>
      <p:ext uri="{BB962C8B-B14F-4D97-AF65-F5344CB8AC3E}">
        <p14:creationId xmlns:p14="http://schemas.microsoft.com/office/powerpoint/2010/main" val="115283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050" y="1600200"/>
            <a:ext cx="68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output means that the </a:t>
            </a:r>
            <a:r>
              <a:rPr lang="en-US" b="1" dirty="0">
                <a:solidFill>
                  <a:srgbClr val="009900"/>
                </a:solidFill>
              </a:rPr>
              <a:t>regression equation </a:t>
            </a:r>
            <a:r>
              <a:rPr lang="en-US" dirty="0"/>
              <a:t>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Predicted selling price ($) =  50,024</a:t>
            </a:r>
          </a:p>
          <a:p>
            <a:endParaRPr lang="en-US" b="1" dirty="0"/>
          </a:p>
          <a:p>
            <a:r>
              <a:rPr lang="en-US" b="1" dirty="0"/>
              <a:t>	</a:t>
            </a:r>
          </a:p>
          <a:p>
            <a:r>
              <a:rPr lang="en-US" b="1" dirty="0"/>
              <a:t>		               </a:t>
            </a:r>
            <a:r>
              <a:rPr lang="en-US" b="1" dirty="0">
                <a:sym typeface="Wingdings 2" panose="05020102010507070707" pitchFamily="18" charset="2"/>
              </a:rPr>
              <a:t></a:t>
            </a:r>
            <a:r>
              <a:rPr lang="en-US" b="1" dirty="0"/>
              <a:t>   47.6   *  Square Feet</a:t>
            </a:r>
          </a:p>
          <a:p>
            <a:endParaRPr lang="en-US" b="1" dirty="0"/>
          </a:p>
          <a:p>
            <a:r>
              <a:rPr lang="en-US" b="1" dirty="0"/>
              <a:t>			    </a:t>
            </a:r>
          </a:p>
          <a:p>
            <a:r>
              <a:rPr lang="en-US" b="1" dirty="0"/>
              <a:t>			    ―  136.5 *  </a:t>
            </a:r>
            <a:r>
              <a:rPr lang="en-US" b="1" dirty="0" err="1"/>
              <a:t>Num</a:t>
            </a:r>
            <a:r>
              <a:rPr lang="en-US" b="1" dirty="0"/>
              <a:t> Bedrooms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    ―  75.8   *  </a:t>
            </a:r>
            <a:r>
              <a:rPr lang="en-US" b="1" dirty="0" err="1"/>
              <a:t>Num</a:t>
            </a:r>
            <a:r>
              <a:rPr lang="en-US" b="1" dirty="0"/>
              <a:t> Bathrooms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/>
          <a:stretch/>
        </p:blipFill>
        <p:spPr>
          <a:xfrm>
            <a:off x="7878664" y="3114983"/>
            <a:ext cx="796925" cy="822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4" r="24850"/>
          <a:stretch/>
        </p:blipFill>
        <p:spPr>
          <a:xfrm>
            <a:off x="7934225" y="4123838"/>
            <a:ext cx="685801" cy="761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2"/>
          <a:stretch/>
        </p:blipFill>
        <p:spPr>
          <a:xfrm>
            <a:off x="7944544" y="5071697"/>
            <a:ext cx="665162" cy="7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2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050" y="1600200"/>
            <a:ext cx="68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Wait a second!!!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Predicted selling price ($) =  50,024</a:t>
            </a:r>
          </a:p>
          <a:p>
            <a:endParaRPr lang="en-US" b="1" dirty="0"/>
          </a:p>
          <a:p>
            <a:r>
              <a:rPr lang="en-US" b="1" dirty="0"/>
              <a:t>	</a:t>
            </a:r>
          </a:p>
          <a:p>
            <a:r>
              <a:rPr lang="en-US" b="1" dirty="0"/>
              <a:t>		               </a:t>
            </a:r>
            <a:r>
              <a:rPr lang="en-US" b="1" dirty="0">
                <a:sym typeface="Wingdings 2" panose="05020102010507070707" pitchFamily="18" charset="2"/>
              </a:rPr>
              <a:t></a:t>
            </a:r>
            <a:r>
              <a:rPr lang="en-US" b="1" dirty="0"/>
              <a:t>   47.6   *  Square Feet</a:t>
            </a:r>
          </a:p>
          <a:p>
            <a:endParaRPr lang="en-US" b="1" dirty="0"/>
          </a:p>
          <a:p>
            <a:r>
              <a:rPr lang="en-US" b="1" dirty="0"/>
              <a:t>			    </a:t>
            </a:r>
          </a:p>
          <a:p>
            <a:r>
              <a:rPr lang="en-US" b="1" dirty="0"/>
              <a:t>			    ―  136.5 *  </a:t>
            </a:r>
            <a:r>
              <a:rPr lang="en-US" b="1" dirty="0" err="1"/>
              <a:t>Num</a:t>
            </a:r>
            <a:r>
              <a:rPr lang="en-US" b="1" dirty="0"/>
              <a:t> Bedrooms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    ―  75.8   *  </a:t>
            </a:r>
            <a:r>
              <a:rPr lang="en-US" b="1" dirty="0" err="1"/>
              <a:t>Num</a:t>
            </a:r>
            <a:r>
              <a:rPr lang="en-US" b="1" dirty="0"/>
              <a:t> Bathrooms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1371600" y="4055212"/>
            <a:ext cx="1866900" cy="1404580"/>
          </a:xfrm>
          <a:prstGeom prst="wedgeEllipseCallout">
            <a:avLst>
              <a:gd name="adj1" fmla="val 73467"/>
              <a:gd name="adj2" fmla="val -15353"/>
            </a:avLst>
          </a:prstGeom>
          <a:solidFill>
            <a:srgbClr val="FFC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are these coefficients negative?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371600" y="4065424"/>
            <a:ext cx="1866900" cy="1505094"/>
          </a:xfrm>
          <a:prstGeom prst="wedgeEllipseCallout">
            <a:avLst>
              <a:gd name="adj1" fmla="val 74477"/>
              <a:gd name="adj2" fmla="val 36594"/>
            </a:avLst>
          </a:prstGeom>
          <a:solidFill>
            <a:srgbClr val="FFC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Why are these coefficients </a:t>
            </a:r>
            <a:r>
              <a:rPr lang="en-US" b="1" dirty="0">
                <a:solidFill>
                  <a:schemeClr val="tx1"/>
                </a:solidFill>
              </a:rPr>
              <a:t>negative</a:t>
            </a:r>
            <a:r>
              <a:rPr lang="en-US" dirty="0">
                <a:solidFill>
                  <a:schemeClr val="tx1"/>
                </a:solidFill>
              </a:rPr>
              <a:t>??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772400" y="3186460"/>
            <a:ext cx="1100287" cy="2699292"/>
            <a:chOff x="7772400" y="3186460"/>
            <a:chExt cx="1100287" cy="26992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2361" t="19922" r="1777" b="13493"/>
            <a:stretch/>
          </p:blipFill>
          <p:spPr>
            <a:xfrm>
              <a:off x="7772400" y="3186460"/>
              <a:ext cx="1084819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2582" t="21399" r="3123" b="15273"/>
            <a:stretch/>
          </p:blipFill>
          <p:spPr>
            <a:xfrm>
              <a:off x="7772400" y="4168950"/>
              <a:ext cx="1100287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1457" t="20241" r="445" b="13628"/>
            <a:stretch/>
          </p:blipFill>
          <p:spPr>
            <a:xfrm>
              <a:off x="7772400" y="5198073"/>
              <a:ext cx="1100287" cy="687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8001000" y="3276600"/>
              <a:ext cx="685800" cy="381000"/>
            </a:xfrm>
            <a:prstGeom prst="line">
              <a:avLst/>
            </a:prstGeom>
            <a:ln w="158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001000" y="4310932"/>
              <a:ext cx="856219" cy="200918"/>
            </a:xfrm>
            <a:prstGeom prst="line">
              <a:avLst/>
            </a:prstGeom>
            <a:ln w="158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001000" y="5373861"/>
              <a:ext cx="762000" cy="85931"/>
            </a:xfrm>
            <a:prstGeom prst="line">
              <a:avLst/>
            </a:prstGeom>
            <a:ln w="158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7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050" y="1600200"/>
            <a:ext cx="68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output means that the </a:t>
            </a:r>
            <a:r>
              <a:rPr lang="en-US" b="1" dirty="0">
                <a:solidFill>
                  <a:srgbClr val="009900"/>
                </a:solidFill>
              </a:rPr>
              <a:t>regression equation </a:t>
            </a:r>
            <a:r>
              <a:rPr lang="en-US" dirty="0"/>
              <a:t>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Predicted selling price ($) =  50,024</a:t>
            </a:r>
          </a:p>
          <a:p>
            <a:endParaRPr lang="en-US" b="1" dirty="0"/>
          </a:p>
          <a:p>
            <a:r>
              <a:rPr lang="en-US" b="1" dirty="0"/>
              <a:t>	</a:t>
            </a:r>
          </a:p>
          <a:p>
            <a:r>
              <a:rPr lang="en-US" b="1" dirty="0"/>
              <a:t>		               </a:t>
            </a:r>
            <a:r>
              <a:rPr lang="en-US" b="1" dirty="0">
                <a:sym typeface="Wingdings 2" panose="05020102010507070707" pitchFamily="18" charset="2"/>
              </a:rPr>
              <a:t></a:t>
            </a:r>
            <a:r>
              <a:rPr lang="en-US" b="1" dirty="0"/>
              <a:t>   47.6   *  Square Feet</a:t>
            </a:r>
          </a:p>
          <a:p>
            <a:endParaRPr lang="en-US" b="1" dirty="0"/>
          </a:p>
          <a:p>
            <a:r>
              <a:rPr lang="en-US" b="1" dirty="0"/>
              <a:t>			    </a:t>
            </a:r>
          </a:p>
          <a:p>
            <a:r>
              <a:rPr lang="en-US" b="1" dirty="0"/>
              <a:t>			    ―  136.5 *  </a:t>
            </a:r>
            <a:r>
              <a:rPr lang="en-US" b="1" dirty="0" err="1"/>
              <a:t>Num</a:t>
            </a:r>
            <a:r>
              <a:rPr lang="en-US" b="1" dirty="0"/>
              <a:t> Bedrooms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    ―  75.8   *  </a:t>
            </a:r>
            <a:r>
              <a:rPr lang="en-US" b="1" dirty="0" err="1"/>
              <a:t>Num</a:t>
            </a:r>
            <a:r>
              <a:rPr lang="en-US" b="1" dirty="0"/>
              <a:t> Bathrooms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181425" y="4767714"/>
            <a:ext cx="2819400" cy="1404580"/>
          </a:xfrm>
          <a:prstGeom prst="wedgeEllipseCallout">
            <a:avLst>
              <a:gd name="adj1" fmla="val 74136"/>
              <a:gd name="adj2" fmla="val -9313"/>
            </a:avLst>
          </a:prstGeom>
          <a:solidFill>
            <a:srgbClr val="92D050"/>
          </a:solidFill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Because we change #BA </a:t>
            </a:r>
            <a:r>
              <a:rPr lang="en-US" b="1" dirty="0">
                <a:solidFill>
                  <a:schemeClr val="tx1"/>
                </a:solidFill>
              </a:rPr>
              <a:t>while holding </a:t>
            </a:r>
            <a:r>
              <a:rPr lang="en-US" b="1" dirty="0" err="1">
                <a:solidFill>
                  <a:schemeClr val="tx1"/>
                </a:solidFill>
              </a:rPr>
              <a:t>SqFt</a:t>
            </a:r>
            <a:r>
              <a:rPr lang="en-US" b="1" dirty="0">
                <a:solidFill>
                  <a:schemeClr val="tx1"/>
                </a:solidFill>
              </a:rPr>
              <a:t> and #BR constant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09762" y="3183721"/>
            <a:ext cx="3057075" cy="1404580"/>
          </a:xfrm>
          <a:prstGeom prst="wedgeEllipseCallout">
            <a:avLst>
              <a:gd name="adj1" fmla="val 65758"/>
              <a:gd name="adj2" fmla="val 48406"/>
            </a:avLst>
          </a:prstGeom>
          <a:solidFill>
            <a:srgbClr val="92D050"/>
          </a:solidFill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Because we change #BR </a:t>
            </a:r>
            <a:r>
              <a:rPr lang="en-US" b="1" dirty="0">
                <a:solidFill>
                  <a:schemeClr val="tx1"/>
                </a:solidFill>
              </a:rPr>
              <a:t>while holding </a:t>
            </a:r>
            <a:r>
              <a:rPr lang="en-US" b="1" dirty="0" err="1">
                <a:solidFill>
                  <a:schemeClr val="tx1"/>
                </a:solidFill>
              </a:rPr>
              <a:t>SqFt</a:t>
            </a:r>
            <a:r>
              <a:rPr lang="en-US" b="1" dirty="0">
                <a:solidFill>
                  <a:schemeClr val="tx1"/>
                </a:solidFill>
              </a:rPr>
              <a:t> and #BA constant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772400" y="3186460"/>
            <a:ext cx="1100287" cy="2699292"/>
            <a:chOff x="7772400" y="3186460"/>
            <a:chExt cx="1100287" cy="26992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12361" t="19922" r="1777" b="13493"/>
            <a:stretch/>
          </p:blipFill>
          <p:spPr>
            <a:xfrm>
              <a:off x="7772400" y="3186460"/>
              <a:ext cx="1084819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12582" t="21399" r="3123" b="15273"/>
            <a:stretch/>
          </p:blipFill>
          <p:spPr>
            <a:xfrm>
              <a:off x="7772400" y="4168950"/>
              <a:ext cx="1100287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l="11457" t="20241" r="445" b="13628"/>
            <a:stretch/>
          </p:blipFill>
          <p:spPr>
            <a:xfrm>
              <a:off x="7772400" y="5198073"/>
              <a:ext cx="1100287" cy="687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8001000" y="3276600"/>
              <a:ext cx="685800" cy="381000"/>
            </a:xfrm>
            <a:prstGeom prst="line">
              <a:avLst/>
            </a:prstGeom>
            <a:ln w="158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001000" y="4310932"/>
              <a:ext cx="856219" cy="200918"/>
            </a:xfrm>
            <a:prstGeom prst="line">
              <a:avLst/>
            </a:prstGeom>
            <a:ln w="158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001000" y="5373861"/>
              <a:ext cx="762000" cy="85931"/>
            </a:xfrm>
            <a:prstGeom prst="line">
              <a:avLst/>
            </a:prstGeom>
            <a:ln w="158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23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6" y="2366077"/>
            <a:ext cx="7677324" cy="324179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4467138" y="1617599"/>
            <a:ext cx="2441813" cy="640288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multiple regressions, use </a:t>
            </a:r>
            <a:r>
              <a:rPr lang="en-US" sz="1600" b="1" i="1" dirty="0">
                <a:solidFill>
                  <a:srgbClr val="FF0000"/>
                </a:solidFill>
                <a:latin typeface="+mn-lt"/>
              </a:rPr>
              <a:t>adjusted R-squared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3505200" y="2224095"/>
            <a:ext cx="990600" cy="930793"/>
          </a:xfrm>
          <a:prstGeom prst="mathMultiply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050" y="1600200"/>
            <a:ext cx="81911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How good is the overall linear model?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How well can we explain selling price by looking at square footage, # BR, and # baths?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How much of variability in selling price is explained by square footage, # BR, and # baths?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R-squared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adjusted</a:t>
            </a:r>
            <a:endParaRPr lang="en-US" sz="20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When we add more explanatory variables into our model, </a:t>
            </a:r>
            <a:r>
              <a:rPr lang="en-US" sz="1600" b="1" dirty="0">
                <a:solidFill>
                  <a:srgbClr val="009900"/>
                </a:solidFill>
                <a:latin typeface="+mn-lt"/>
              </a:rPr>
              <a:t>R-squared</a:t>
            </a:r>
            <a:r>
              <a:rPr lang="en-US" sz="1600" b="1" dirty="0">
                <a:latin typeface="+mn-lt"/>
              </a:rPr>
              <a:t> always goes up</a:t>
            </a:r>
            <a:r>
              <a:rPr lang="en-US" sz="16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However,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R-squared adjusted </a:t>
            </a:r>
            <a:r>
              <a:rPr lang="en-US" sz="1600" b="1" dirty="0">
                <a:latin typeface="+mn-lt"/>
              </a:rPr>
              <a:t>can go up or down</a:t>
            </a:r>
            <a:r>
              <a:rPr lang="en-US" sz="16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Up</a:t>
            </a:r>
            <a:r>
              <a:rPr lang="en-US" sz="1600" dirty="0">
                <a:latin typeface="+mn-lt"/>
              </a:rPr>
              <a:t>, because we improve the explanatory power of the model by adding more predictors.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Down</a:t>
            </a:r>
            <a:r>
              <a:rPr lang="en-US" sz="1600" dirty="0">
                <a:latin typeface="+mn-lt"/>
              </a:rPr>
              <a:t>, because it penalizes us for having too many (unnecessary) predictors.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Which of the two effects dominates when you add a new predictor depends on how good the predictor is.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6600"/>
                </a:solidFill>
                <a:latin typeface="+mn-lt"/>
              </a:rPr>
              <a:t>Stepwise regression </a:t>
            </a:r>
            <a:r>
              <a:rPr lang="en-US" sz="1600" dirty="0">
                <a:latin typeface="+mn-lt"/>
              </a:rPr>
              <a:t>approach: Start with one (most important) predictor, then add a 2nd predictor at a time and see what happens to R-squared </a:t>
            </a:r>
            <a:r>
              <a:rPr lang="en-US" sz="1600" i="1" dirty="0">
                <a:latin typeface="+mn-lt"/>
              </a:rPr>
              <a:t>adjusted</a:t>
            </a:r>
            <a:r>
              <a:rPr lang="en-US" sz="1600" dirty="0">
                <a:latin typeface="+mn-lt"/>
              </a:rPr>
              <a:t>. If it drops, don’t add this predictor. If it goes up, keep it. Then try adding a 3</a:t>
            </a:r>
            <a:r>
              <a:rPr lang="en-US" sz="1600" baseline="30000" dirty="0">
                <a:latin typeface="+mn-lt"/>
              </a:rPr>
              <a:t>rd</a:t>
            </a:r>
            <a:r>
              <a:rPr lang="en-US" sz="1600" dirty="0">
                <a:latin typeface="+mn-lt"/>
              </a:rPr>
              <a:t> predictor, 4</a:t>
            </a:r>
            <a:r>
              <a:rPr lang="en-US" sz="1600" baseline="30000" dirty="0">
                <a:latin typeface="+mn-lt"/>
              </a:rPr>
              <a:t>th</a:t>
            </a:r>
            <a:r>
              <a:rPr lang="en-US" sz="1600" dirty="0">
                <a:latin typeface="+mn-lt"/>
              </a:rPr>
              <a:t>, and so on…</a:t>
            </a:r>
          </a:p>
        </p:txBody>
      </p:sp>
    </p:spTree>
    <p:extLst>
      <p:ext uri="{BB962C8B-B14F-4D97-AF65-F5344CB8AC3E}">
        <p14:creationId xmlns:p14="http://schemas.microsoft.com/office/powerpoint/2010/main" val="167152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2390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 Simple 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>
              <a:buAutoNum type="arabicPeriod" startAt="2"/>
            </a:pPr>
            <a:r>
              <a:rPr lang="en-US" sz="1800" b="1" dirty="0">
                <a:latin typeface="Arial" charset="0"/>
              </a:rPr>
              <a:t>Multiple linear regression           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Chapter 10 (10.5)</a:t>
            </a:r>
          </a:p>
          <a:p>
            <a:pPr marL="342900" indent="-342900">
              <a:buAutoNum type="arabicPeriod" startAt="2"/>
            </a:pPr>
            <a:endParaRPr lang="en-US" sz="1800" dirty="0">
              <a:solidFill>
                <a:srgbClr val="C00000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Linear regressions with dummy variables and interaction variables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Nonlinear modeling possibilities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AutoNum type="arabicPeriod" startAt="2"/>
            </a:pPr>
            <a:endParaRPr lang="en-US" sz="1800" dirty="0">
              <a:solidFill>
                <a:srgbClr val="C00000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 Regression analysis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78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200400" y="5085470"/>
            <a:ext cx="2743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rgbClr val="009900"/>
                </a:solidFill>
              </a:rPr>
              <a:t>ŷ   =    b</a:t>
            </a:r>
            <a:r>
              <a:rPr lang="en-US" sz="2800" i="1" baseline="-25000" dirty="0">
                <a:solidFill>
                  <a:srgbClr val="009900"/>
                </a:solidFill>
              </a:rPr>
              <a:t>0</a:t>
            </a:r>
            <a:r>
              <a:rPr lang="en-US" sz="2800" i="1" dirty="0">
                <a:solidFill>
                  <a:srgbClr val="009900"/>
                </a:solidFill>
              </a:rPr>
              <a:t>  + b</a:t>
            </a:r>
            <a:r>
              <a:rPr lang="en-US" sz="2800" i="1" baseline="-25000" dirty="0">
                <a:solidFill>
                  <a:srgbClr val="009900"/>
                </a:solidFill>
              </a:rPr>
              <a:t>1</a:t>
            </a:r>
            <a:r>
              <a:rPr lang="en-US" sz="2800" i="1" dirty="0">
                <a:solidFill>
                  <a:srgbClr val="009900"/>
                </a:solidFill>
              </a:rPr>
              <a:t> · x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4815"/>
            <a:ext cx="8839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actual</a:t>
            </a:r>
            <a:r>
              <a:rPr lang="en-US" sz="2400" dirty="0">
                <a:solidFill>
                  <a:srgbClr val="FF0000"/>
                </a:solidFill>
              </a:rPr>
              <a:t> values of Y       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9900"/>
                </a:solidFill>
              </a:rPr>
              <a:t>predicted</a:t>
            </a:r>
            <a:r>
              <a:rPr lang="en-US" sz="2400" dirty="0">
                <a:solidFill>
                  <a:srgbClr val="009900"/>
                </a:solidFill>
              </a:rPr>
              <a:t> values of Y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rgbClr val="FF0000"/>
                </a:solidFill>
              </a:rPr>
              <a:t>                </a:t>
            </a:r>
            <a:r>
              <a:rPr lang="en-US" sz="2400" dirty="0">
                <a:solidFill>
                  <a:srgbClr val="00B0F0"/>
                </a:solidFill>
              </a:rPr>
              <a:t>errors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EFE275A-157A-43B1-951A-101D15E3D7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u="sng" dirty="0">
                <a:latin typeface="Arial" panose="020B0604020202020204" pitchFamily="34" charset="0"/>
              </a:rPr>
              <a:t>Review</a:t>
            </a:r>
            <a:r>
              <a:rPr lang="en-US" sz="2400" b="1" dirty="0">
                <a:latin typeface="Arial" panose="020B0604020202020204" pitchFamily="34" charset="0"/>
              </a:rPr>
              <a:t>: Simple linear regression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315200" y="5204101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error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479" t="15987" r="3297" b="12760"/>
          <a:stretch/>
        </p:blipFill>
        <p:spPr>
          <a:xfrm>
            <a:off x="41871" y="2590801"/>
            <a:ext cx="301752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799" t="13311" r="1799" b="13787"/>
          <a:stretch/>
        </p:blipFill>
        <p:spPr>
          <a:xfrm>
            <a:off x="3115459" y="2590800"/>
            <a:ext cx="301752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475" t="14146" r="3150" b="13524"/>
          <a:stretch/>
        </p:blipFill>
        <p:spPr>
          <a:xfrm>
            <a:off x="6198012" y="2612044"/>
            <a:ext cx="287655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3115459" y="4114800"/>
            <a:ext cx="306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Predicted values of Y depend on X and follow a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straight line</a:t>
            </a:r>
            <a:r>
              <a:rPr lang="en-US" dirty="0">
                <a:latin typeface="+mn-lt"/>
              </a:rPr>
              <a:t>.</a:t>
            </a:r>
          </a:p>
          <a:p>
            <a:pPr algn="ctr"/>
            <a:r>
              <a:rPr lang="en-US" b="1" dirty="0">
                <a:latin typeface="+mn-lt"/>
              </a:rPr>
              <a:t>Regression equation: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362199" y="5644776"/>
            <a:ext cx="5715001" cy="421030"/>
            <a:chOff x="1371599" y="3412676"/>
            <a:chExt cx="6588125" cy="365588"/>
          </a:xfrm>
        </p:grpSpPr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V="1">
              <a:off x="2590800" y="3431287"/>
              <a:ext cx="381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371599" y="3557784"/>
              <a:ext cx="6588125" cy="22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050" b="1" dirty="0">
                  <a:solidFill>
                    <a:srgbClr val="009900"/>
                  </a:solidFill>
                  <a:latin typeface="+mn-lt"/>
                </a:rPr>
                <a:t>Predicted value of Y                       </a:t>
              </a:r>
              <a:r>
                <a:rPr lang="en-US" sz="1050" b="1" dirty="0">
                  <a:latin typeface="+mn-lt"/>
                </a:rPr>
                <a:t>intercept         slope     explanatory variable</a:t>
              </a: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H="1" flipV="1">
              <a:off x="5275261" y="3416143"/>
              <a:ext cx="38100" cy="15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 flipV="1">
              <a:off x="4551023" y="3412676"/>
              <a:ext cx="38100" cy="15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 flipH="1" flipV="1">
              <a:off x="3792876" y="3420248"/>
              <a:ext cx="38100" cy="15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7034434" y="4255816"/>
            <a:ext cx="1866900" cy="1404580"/>
          </a:xfrm>
          <a:prstGeom prst="wedgeEllipseCallout">
            <a:avLst>
              <a:gd name="adj1" fmla="val -113362"/>
              <a:gd name="adj2" fmla="val 29614"/>
            </a:avLst>
          </a:prstGeom>
          <a:solidFill>
            <a:srgbClr val="FFC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</a:t>
            </a:r>
            <a:r>
              <a:rPr lang="en-US" b="1" dirty="0">
                <a:solidFill>
                  <a:schemeClr val="tx1"/>
                </a:solidFill>
              </a:rPr>
              <a:t>one</a:t>
            </a:r>
            <a:r>
              <a:rPr lang="en-US" dirty="0">
                <a:solidFill>
                  <a:schemeClr val="tx1"/>
                </a:solidFill>
              </a:rPr>
              <a:t> explanatory variable</a:t>
            </a:r>
          </a:p>
        </p:txBody>
      </p:sp>
    </p:spTree>
    <p:extLst>
      <p:ext uri="{BB962C8B-B14F-4D97-AF65-F5344CB8AC3E}">
        <p14:creationId xmlns:p14="http://schemas.microsoft.com/office/powerpoint/2010/main" val="12699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8458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dirty="0">
                <a:solidFill>
                  <a:srgbClr val="C00000"/>
                </a:solidFill>
              </a:rPr>
              <a:t>Multiple regression equation</a:t>
            </a:r>
            <a:r>
              <a:rPr lang="en-US" dirty="0"/>
              <a:t>: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 marL="971550" indent="-169863" algn="ctr">
              <a:spcBef>
                <a:spcPct val="50000"/>
              </a:spcBef>
            </a:pPr>
            <a:r>
              <a:rPr lang="en-US" sz="2400" b="1" dirty="0">
                <a:solidFill>
                  <a:srgbClr val="009900"/>
                </a:solidFill>
              </a:rPr>
              <a:t>Ŷ</a:t>
            </a:r>
            <a:r>
              <a:rPr lang="en-US" sz="2400" b="1" dirty="0"/>
              <a:t> = b</a:t>
            </a:r>
            <a:r>
              <a:rPr lang="en-US" sz="2400" b="1" baseline="-25000" dirty="0"/>
              <a:t>0</a:t>
            </a:r>
            <a:r>
              <a:rPr lang="en-US" sz="2400" b="1" dirty="0"/>
              <a:t> + b</a:t>
            </a:r>
            <a:r>
              <a:rPr lang="en-US" sz="2400" b="1" baseline="-25000" dirty="0"/>
              <a:t>1</a:t>
            </a:r>
            <a:r>
              <a:rPr lang="en-US" sz="2400" b="1" dirty="0"/>
              <a:t>* </a:t>
            </a:r>
            <a:r>
              <a:rPr lang="en-US" sz="2400" b="1" dirty="0">
                <a:solidFill>
                  <a:srgbClr val="D60093"/>
                </a:solidFill>
              </a:rPr>
              <a:t>X</a:t>
            </a:r>
            <a:r>
              <a:rPr lang="en-US" sz="2400" b="1" baseline="-25000" dirty="0">
                <a:solidFill>
                  <a:srgbClr val="D60093"/>
                </a:solidFill>
              </a:rPr>
              <a:t>1</a:t>
            </a:r>
            <a:r>
              <a:rPr lang="en-US" sz="2400" b="1" dirty="0"/>
              <a:t> + b</a:t>
            </a:r>
            <a:r>
              <a:rPr lang="en-US" sz="2400" b="1" baseline="-25000" dirty="0"/>
              <a:t>2</a:t>
            </a:r>
            <a:r>
              <a:rPr lang="en-US" sz="2400" b="1" dirty="0"/>
              <a:t>* </a:t>
            </a:r>
            <a:r>
              <a:rPr lang="en-US" sz="2400" b="1" dirty="0">
                <a:solidFill>
                  <a:srgbClr val="D60093"/>
                </a:solidFill>
              </a:rPr>
              <a:t>X</a:t>
            </a:r>
            <a:r>
              <a:rPr lang="en-US" sz="2400" b="1" baseline="-25000" dirty="0">
                <a:solidFill>
                  <a:srgbClr val="D60093"/>
                </a:solidFill>
              </a:rPr>
              <a:t>2</a:t>
            </a:r>
            <a:r>
              <a:rPr lang="en-US" sz="2400" b="1" dirty="0"/>
              <a:t> + b</a:t>
            </a:r>
            <a:r>
              <a:rPr lang="en-US" sz="2400" b="1" baseline="-25000" dirty="0"/>
              <a:t>3</a:t>
            </a:r>
            <a:r>
              <a:rPr lang="en-US" sz="2400" b="1" dirty="0"/>
              <a:t>* </a:t>
            </a:r>
            <a:r>
              <a:rPr lang="en-US" sz="2400" b="1" dirty="0">
                <a:solidFill>
                  <a:srgbClr val="D60093"/>
                </a:solidFill>
              </a:rPr>
              <a:t>X</a:t>
            </a:r>
            <a:r>
              <a:rPr lang="en-US" sz="2400" b="1" baseline="-25000" dirty="0">
                <a:solidFill>
                  <a:srgbClr val="D60093"/>
                </a:solidFill>
              </a:rPr>
              <a:t>3</a:t>
            </a:r>
            <a:r>
              <a:rPr lang="en-US" sz="2400" b="1" dirty="0">
                <a:solidFill>
                  <a:srgbClr val="D60093"/>
                </a:solidFill>
              </a:rPr>
              <a:t> </a:t>
            </a:r>
            <a:r>
              <a:rPr lang="en-US" sz="2400" b="1" dirty="0"/>
              <a:t>+ …</a:t>
            </a:r>
            <a:endParaRPr lang="en-US" sz="2400" dirty="0"/>
          </a:p>
          <a:p>
            <a:pPr algn="ctr">
              <a:spcBef>
                <a:spcPct val="50000"/>
              </a:spcBef>
            </a:pPr>
            <a:endParaRPr lang="en-US" sz="2400" dirty="0"/>
          </a:p>
          <a:p>
            <a:pPr algn="ctr">
              <a:spcBef>
                <a:spcPct val="50000"/>
              </a:spcBef>
            </a:pPr>
            <a:endParaRPr lang="en-US" sz="2400" dirty="0"/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dirty="0">
                <a:latin typeface="+mn-lt"/>
              </a:rPr>
              <a:t>A </a:t>
            </a:r>
            <a:r>
              <a:rPr lang="en-US" i="1" dirty="0">
                <a:latin typeface="+mn-lt"/>
              </a:rPr>
              <a:t>fitted</a:t>
            </a:r>
            <a:r>
              <a:rPr lang="en-US" dirty="0">
                <a:latin typeface="+mn-lt"/>
              </a:rPr>
              <a:t> regression equation may look something like this: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    </a:t>
            </a:r>
            <a:r>
              <a:rPr lang="en-US" sz="2400" b="1" dirty="0">
                <a:solidFill>
                  <a:srgbClr val="009900"/>
                </a:solidFill>
              </a:rPr>
              <a:t>Ŷ</a:t>
            </a:r>
            <a:r>
              <a:rPr lang="en-US" sz="2400" dirty="0"/>
              <a:t>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3333CC"/>
                </a:solidFill>
              </a:rPr>
              <a:t>0.5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3333CC"/>
                </a:solidFill>
              </a:rPr>
              <a:t>1.2</a:t>
            </a:r>
            <a:r>
              <a:rPr lang="en-US" sz="2400" b="1" dirty="0"/>
              <a:t>* </a:t>
            </a:r>
            <a:r>
              <a:rPr lang="en-US" sz="2400" b="1" dirty="0">
                <a:solidFill>
                  <a:srgbClr val="D60093"/>
                </a:solidFill>
              </a:rPr>
              <a:t>X</a:t>
            </a:r>
            <a:r>
              <a:rPr lang="en-US" sz="2400" b="1" baseline="-25000" dirty="0">
                <a:solidFill>
                  <a:srgbClr val="D60093"/>
                </a:solidFill>
              </a:rPr>
              <a:t>1</a:t>
            </a:r>
            <a:r>
              <a:rPr lang="en-US" sz="2400" b="1" dirty="0"/>
              <a:t> – </a:t>
            </a:r>
            <a:r>
              <a:rPr lang="en-US" sz="2400" b="1" dirty="0">
                <a:solidFill>
                  <a:srgbClr val="3333CC"/>
                </a:solidFill>
              </a:rPr>
              <a:t>3.4</a:t>
            </a:r>
            <a:r>
              <a:rPr lang="en-US" sz="2400" b="1" dirty="0"/>
              <a:t> * </a:t>
            </a:r>
            <a:r>
              <a:rPr lang="en-US" sz="2400" b="1" dirty="0">
                <a:solidFill>
                  <a:srgbClr val="D60093"/>
                </a:solidFill>
              </a:rPr>
              <a:t>X</a:t>
            </a:r>
            <a:r>
              <a:rPr lang="en-US" sz="2400" b="1" baseline="-25000" dirty="0">
                <a:solidFill>
                  <a:srgbClr val="D60093"/>
                </a:solidFill>
              </a:rPr>
              <a:t>2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3333CC"/>
                </a:solidFill>
              </a:rPr>
              <a:t>0.7</a:t>
            </a:r>
            <a:r>
              <a:rPr lang="en-US" sz="2400" b="1" dirty="0"/>
              <a:t>* </a:t>
            </a:r>
            <a:r>
              <a:rPr lang="en-US" sz="2400" b="1" dirty="0">
                <a:solidFill>
                  <a:srgbClr val="D60093"/>
                </a:solidFill>
              </a:rPr>
              <a:t>X</a:t>
            </a:r>
            <a:r>
              <a:rPr lang="en-US" sz="2400" b="1" baseline="-25000" dirty="0">
                <a:solidFill>
                  <a:srgbClr val="D60093"/>
                </a:solidFill>
              </a:rPr>
              <a:t>3</a:t>
            </a:r>
            <a:r>
              <a:rPr lang="en-US" sz="2400" b="1" dirty="0"/>
              <a:t>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172200" y="5316896"/>
            <a:ext cx="1866900" cy="1404580"/>
          </a:xfrm>
          <a:prstGeom prst="wedgeEllipseCallout">
            <a:avLst>
              <a:gd name="adj1" fmla="val -127500"/>
              <a:gd name="adj2" fmla="val -65018"/>
            </a:avLst>
          </a:prstGeom>
          <a:solidFill>
            <a:srgbClr val="FFC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</a:t>
            </a:r>
            <a:r>
              <a:rPr lang="en-US" b="1" dirty="0">
                <a:solidFill>
                  <a:schemeClr val="tx1"/>
                </a:solidFill>
              </a:rPr>
              <a:t>one</a:t>
            </a:r>
            <a:r>
              <a:rPr lang="en-US" dirty="0">
                <a:solidFill>
                  <a:schemeClr val="tx1"/>
                </a:solidFill>
              </a:rPr>
              <a:t> explanatory variable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6187126" y="5329465"/>
            <a:ext cx="1866900" cy="1404580"/>
          </a:xfrm>
          <a:prstGeom prst="wedgeEllipseCallout">
            <a:avLst>
              <a:gd name="adj1" fmla="val -37620"/>
              <a:gd name="adj2" fmla="val -67031"/>
            </a:avLst>
          </a:prstGeom>
          <a:solidFill>
            <a:srgbClr val="FFC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</a:t>
            </a:r>
            <a:r>
              <a:rPr lang="en-US" b="1" dirty="0">
                <a:solidFill>
                  <a:schemeClr val="tx1"/>
                </a:solidFill>
              </a:rPr>
              <a:t>one</a:t>
            </a:r>
            <a:r>
              <a:rPr lang="en-US" dirty="0">
                <a:solidFill>
                  <a:schemeClr val="tx1"/>
                </a:solidFill>
              </a:rPr>
              <a:t> explanatory variable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6187126" y="5325148"/>
            <a:ext cx="1866900" cy="1404580"/>
          </a:xfrm>
          <a:prstGeom prst="wedgeEllipseCallout">
            <a:avLst>
              <a:gd name="adj1" fmla="val 50745"/>
              <a:gd name="adj2" fmla="val -67702"/>
            </a:avLst>
          </a:prstGeom>
          <a:solidFill>
            <a:srgbClr val="FFC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Three</a:t>
            </a:r>
            <a:r>
              <a:rPr lang="en-US" dirty="0">
                <a:solidFill>
                  <a:schemeClr val="tx1"/>
                </a:solidFill>
              </a:rPr>
              <a:t> 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11945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93142" y="2520213"/>
            <a:ext cx="8458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Housing prices.  See Excel file </a:t>
            </a:r>
            <a:r>
              <a:rPr lang="en-US" b="1" dirty="0">
                <a:solidFill>
                  <a:srgbClr val="009900"/>
                </a:solidFill>
              </a:rPr>
              <a:t>Housing Data 148.xlsx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9900"/>
                </a:solidFill>
              </a:rPr>
              <a:t>Y</a:t>
            </a:r>
            <a:r>
              <a:rPr lang="en-US" b="1" dirty="0"/>
              <a:t>  </a:t>
            </a:r>
            <a:r>
              <a:rPr lang="en-US" dirty="0">
                <a:solidFill>
                  <a:srgbClr val="009900"/>
                </a:solidFill>
              </a:rPr>
              <a:t>= Selling prices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0066"/>
                </a:solidFill>
              </a:rPr>
              <a:t>X</a:t>
            </a:r>
            <a:r>
              <a:rPr lang="en-US" b="1" baseline="-25000" dirty="0">
                <a:solidFill>
                  <a:srgbClr val="CC0066"/>
                </a:solidFill>
              </a:rPr>
              <a:t>1</a:t>
            </a:r>
            <a:r>
              <a:rPr lang="en-US" dirty="0"/>
              <a:t> = Square footage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0066"/>
                </a:solidFill>
              </a:rPr>
              <a:t>X</a:t>
            </a:r>
            <a:r>
              <a:rPr lang="en-US" b="1" baseline="-25000" dirty="0">
                <a:solidFill>
                  <a:srgbClr val="CC0066"/>
                </a:solidFill>
              </a:rPr>
              <a:t>2</a:t>
            </a:r>
            <a:r>
              <a:rPr lang="en-US" dirty="0"/>
              <a:t> = Number of bedrooms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0066"/>
                </a:solidFill>
              </a:rPr>
              <a:t>X</a:t>
            </a:r>
            <a:r>
              <a:rPr lang="en-US" b="1" baseline="-25000" dirty="0">
                <a:solidFill>
                  <a:srgbClr val="CC0066"/>
                </a:solidFill>
              </a:rPr>
              <a:t>3</a:t>
            </a:r>
            <a:r>
              <a:rPr lang="en-US" dirty="0"/>
              <a:t> = Number of baths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35087" y="1728617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488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410256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Square footage</a:t>
            </a: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r = 0.749</a:t>
            </a:r>
            <a:r>
              <a:rPr lang="en-US" dirty="0">
                <a:latin typeface="+mn-lt"/>
              </a:rPr>
              <a:t>		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Simple linear regression:		       </a:t>
            </a:r>
          </a:p>
          <a:p>
            <a:r>
              <a:rPr lang="en-US" b="1" dirty="0">
                <a:solidFill>
                  <a:srgbClr val="00B050"/>
                </a:solidFill>
                <a:latin typeface="+mn-lt"/>
              </a:rPr>
              <a:t>ŷ = 50527 + 46.991x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R² = 0.5618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1638300" y="2057400"/>
          <a:ext cx="2794000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/>
          <a:stretch/>
        </p:blipFill>
        <p:spPr>
          <a:xfrm>
            <a:off x="6476018" y="2012855"/>
            <a:ext cx="2276781" cy="2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0256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#Bedrooms</a:t>
            </a: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	       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 = 0.587</a:t>
            </a:r>
            <a:r>
              <a:rPr lang="en-US" dirty="0">
                <a:latin typeface="+mn-lt"/>
              </a:rPr>
              <a:t>		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         Simple linear regression:                 </a:t>
            </a:r>
          </a:p>
          <a:p>
            <a:r>
              <a:rPr lang="en-US" dirty="0">
                <a:latin typeface="+mn-lt"/>
              </a:rPr>
              <a:t>	         </a:t>
            </a:r>
            <a:r>
              <a:rPr lang="en-US" b="1" dirty="0">
                <a:solidFill>
                  <a:srgbClr val="009900"/>
                </a:solidFill>
                <a:latin typeface="+mn-lt"/>
              </a:rPr>
              <a:t>ŷ = 103183 + 9813.8x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         R² = 0.3451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1600200" y="2062184"/>
          <a:ext cx="2742676" cy="227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42" y="2286000"/>
            <a:ext cx="2514314" cy="16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0256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b="1" dirty="0"/>
              <a:t>#Bathrooms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3413"/>
            <a:endParaRPr lang="en-US" dirty="0"/>
          </a:p>
          <a:p>
            <a:pPr marL="1433513"/>
            <a:r>
              <a:rPr lang="en-US" dirty="0">
                <a:solidFill>
                  <a:srgbClr val="FF0000"/>
                </a:solidFill>
                <a:latin typeface="+mn-lt"/>
              </a:rPr>
              <a:t>r = 0.446</a:t>
            </a:r>
          </a:p>
          <a:p>
            <a:pPr marL="1433513"/>
            <a:endParaRPr lang="en-US" dirty="0">
              <a:latin typeface="+mn-lt"/>
            </a:endParaRPr>
          </a:p>
          <a:p>
            <a:pPr marL="1433513"/>
            <a:r>
              <a:rPr lang="en-US" dirty="0">
                <a:latin typeface="+mn-lt"/>
              </a:rPr>
              <a:t>Simple linear regression:</a:t>
            </a:r>
          </a:p>
          <a:p>
            <a:pPr marL="1433513"/>
            <a:r>
              <a:rPr lang="en-US" b="1" dirty="0">
                <a:solidFill>
                  <a:srgbClr val="009900"/>
                </a:solidFill>
                <a:latin typeface="+mn-lt"/>
              </a:rPr>
              <a:t>ŷ = 117364 + 5127.9x</a:t>
            </a:r>
            <a:r>
              <a:rPr lang="en-US" dirty="0">
                <a:latin typeface="+mn-lt"/>
              </a:rPr>
              <a:t>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R² = 0.1989        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1638300" y="2057400"/>
          <a:ext cx="2756657" cy="22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286000"/>
            <a:ext cx="2362200" cy="17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2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DE7217-AC50-42F5-B3C6-7D245A1C01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Multiple linear regression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0256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footage		      #Bedrooms		        #Bathrooms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r = 0.749		                         r = 0.587		     r = 0.446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Simple regression:		       Simple regression:                 Simple regression:</a:t>
            </a:r>
          </a:p>
          <a:p>
            <a:r>
              <a:rPr lang="en-US" dirty="0">
                <a:latin typeface="+mn-lt"/>
              </a:rPr>
              <a:t>ŷ = 50527 + 46.991x                        ŷ = 103183 + 9813.8x            ŷ = 117364 + 5127.9x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R² = 0.5618                                       R² = 0.3451                              R² = 0.1989       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617872"/>
              </p:ext>
            </p:extLst>
          </p:nvPr>
        </p:nvGraphicFramePr>
        <p:xfrm>
          <a:off x="152400" y="1956239"/>
          <a:ext cx="2794000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093483"/>
              </p:ext>
            </p:extLst>
          </p:nvPr>
        </p:nvGraphicFramePr>
        <p:xfrm>
          <a:off x="3178437" y="1943656"/>
          <a:ext cx="2742676" cy="227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998110"/>
              </p:ext>
            </p:extLst>
          </p:nvPr>
        </p:nvGraphicFramePr>
        <p:xfrm>
          <a:off x="6115050" y="1943656"/>
          <a:ext cx="2756657" cy="22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475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7069</TotalTime>
  <Words>742</Words>
  <Application>Microsoft Office PowerPoint</Application>
  <PresentationFormat>On-screen Show (4:3)</PresentationFormat>
  <Paragraphs>244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Verdana</vt:lpstr>
      <vt:lpstr>Wingdings</vt:lpstr>
      <vt:lpstr>Wingdings 2</vt:lpstr>
      <vt:lpstr>Office Theme</vt:lpstr>
      <vt:lpstr>MBC 638:  Data Analysis &amp; Decision Making</vt:lpstr>
      <vt:lpstr>Today: Regression analysis</vt:lpstr>
      <vt:lpstr>Review: Simple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  <vt:lpstr>2. Multiple linear regression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Pan Chen</cp:lastModifiedBy>
  <cp:revision>253</cp:revision>
  <dcterms:created xsi:type="dcterms:W3CDTF">2006-08-20T01:32:20Z</dcterms:created>
  <dcterms:modified xsi:type="dcterms:W3CDTF">2017-10-07T20:01:44Z</dcterms:modified>
</cp:coreProperties>
</file>