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39"/>
  </p:notesMasterIdLst>
  <p:sldIdLst>
    <p:sldId id="377" r:id="rId2"/>
    <p:sldId id="356" r:id="rId3"/>
    <p:sldId id="449" r:id="rId4"/>
    <p:sldId id="412" r:id="rId5"/>
    <p:sldId id="450" r:id="rId6"/>
    <p:sldId id="451" r:id="rId7"/>
    <p:sldId id="452" r:id="rId8"/>
    <p:sldId id="453" r:id="rId9"/>
    <p:sldId id="454" r:id="rId10"/>
    <p:sldId id="413" r:id="rId11"/>
    <p:sldId id="455" r:id="rId12"/>
    <p:sldId id="456" r:id="rId13"/>
    <p:sldId id="457" r:id="rId14"/>
    <p:sldId id="458" r:id="rId15"/>
    <p:sldId id="459" r:id="rId16"/>
    <p:sldId id="414" r:id="rId17"/>
    <p:sldId id="401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15" r:id="rId30"/>
    <p:sldId id="472" r:id="rId31"/>
    <p:sldId id="473" r:id="rId32"/>
    <p:sldId id="474" r:id="rId33"/>
    <p:sldId id="403" r:id="rId34"/>
    <p:sldId id="404" r:id="rId35"/>
    <p:sldId id="475" r:id="rId36"/>
    <p:sldId id="476" r:id="rId37"/>
    <p:sldId id="47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66FF33"/>
    <a:srgbClr val="FF0066"/>
    <a:srgbClr val="FF6600"/>
    <a:srgbClr val="009900"/>
    <a:srgbClr val="FF0000"/>
    <a:srgbClr val="3333CC"/>
    <a:srgbClr val="3399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42" autoAdjust="0"/>
    <p:restoredTop sz="78693" autoAdjust="0"/>
  </p:normalViewPr>
  <p:slideViewPr>
    <p:cSldViewPr>
      <p:cViewPr varScale="1">
        <p:scale>
          <a:sx n="101" d="100"/>
          <a:sy n="101" d="100"/>
        </p:scale>
        <p:origin x="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EA98139-6A77-4A4F-933B-7D025CCE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8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Chernobai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A0D87-5184-4ACF-B320-115034AB91AB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179C2-3BF1-4EAB-BCDF-FAEBBF6A6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1E8DB-1241-434E-87D9-6851FBD5E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B19C9-45E6-4D0A-9BA0-6DD2DBDBE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9500C-2754-465A-AD45-C887A648A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C4843-46CA-42B3-96D1-0220CCA1E6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35F9-CFB5-4A1F-B5F0-CDEA1C8D5E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E86F8-F462-4B0A-BAA1-D4C6CF94A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5F398-0CE0-405E-80D7-F9CA997B3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D4AF-59DC-440A-943D-74DDF6369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E6131-4FB6-4627-AA23-6AD9352E4F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MBC638-Chernobai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6FC1D7-B4D3-4AE3-A940-928184E65D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+mn-lt"/>
              </a:rPr>
              <a:t>MBC 638: 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Data Analysis &amp; Decision Making</a:t>
            </a:r>
            <a:endParaRPr lang="en-US" sz="2000" b="1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55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504824" y="5353050"/>
            <a:ext cx="8181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Lecture </a:t>
            </a:r>
            <a:r>
              <a:rPr lang="en-US" b="1" dirty="0" smtClean="0"/>
              <a:t>05 – PART 3: </a:t>
            </a:r>
            <a:endParaRPr lang="en-US" b="1" dirty="0"/>
          </a:p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Simple and multiple regressions (Chapter 10)</a:t>
            </a:r>
            <a:endParaRPr lang="en-US" b="1" dirty="0"/>
          </a:p>
        </p:txBody>
      </p:sp>
      <p:sp>
        <p:nvSpPr>
          <p:cNvPr id="6157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990033"/>
                </a:solidFill>
              </a:rPr>
              <a:t/>
            </a:r>
            <a:br>
              <a:rPr lang="en-US" b="1" dirty="0">
                <a:solidFill>
                  <a:srgbClr val="990033"/>
                </a:solidFill>
              </a:rPr>
            </a:br>
            <a:r>
              <a:rPr lang="en-US" dirty="0"/>
              <a:t>Anna Chernobai</a:t>
            </a:r>
          </a:p>
        </p:txBody>
      </p:sp>
    </p:spTree>
    <p:extLst>
      <p:ext uri="{BB962C8B-B14F-4D97-AF65-F5344CB8AC3E}">
        <p14:creationId xmlns:p14="http://schemas.microsoft.com/office/powerpoint/2010/main" val="421853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pPr marL="461963"/>
            <a:endParaRPr lang="en-US" sz="1600" b="1" dirty="0" smtClean="0">
              <a:latin typeface="+mn-lt"/>
            </a:endParaRPr>
          </a:p>
          <a:p>
            <a:pPr marL="461963"/>
            <a:r>
              <a:rPr lang="en-US" sz="1600" b="1" dirty="0" smtClean="0">
                <a:latin typeface="+mn-lt"/>
              </a:rPr>
              <a:t>Create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dummy variable</a:t>
            </a:r>
            <a:r>
              <a:rPr lang="en-US" sz="1600" b="1" dirty="0" smtClean="0">
                <a:latin typeface="+mn-lt"/>
              </a:rPr>
              <a:t>: 0=Male, 1=Female</a:t>
            </a: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9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71628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Arial" charset="0"/>
              </a:rPr>
              <a:t>Create a dummy variable from GENDER: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charset="0"/>
              </a:rPr>
              <a:t>=</a:t>
            </a:r>
            <a:r>
              <a:rPr lang="en-US" sz="1800" dirty="0">
                <a:latin typeface="Arial" charset="0"/>
              </a:rPr>
              <a:t>IF(F2="Female",1,0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</a:t>
            </a:r>
            <a:r>
              <a:rPr lang="en-US" sz="2400" b="1" dirty="0">
                <a:latin typeface="Arial" panose="020B0604020202020204" pitchFamily="34" charset="0"/>
              </a:rPr>
              <a:t>Regression with dummy variables</a:t>
            </a:r>
            <a:endParaRPr lang="en-US" sz="24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MBC638-Chernobai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05 - Part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86" y="2643759"/>
            <a:ext cx="6298618" cy="335756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48400" y="4038600"/>
            <a:ext cx="21336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endParaRPr lang="en-US" sz="1600" b="1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Include the dummy variable (0=Male, 1=Female) into regression.</a:t>
            </a: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799658"/>
            <a:ext cx="5946775" cy="211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81553"/>
            <a:ext cx="2798772" cy="1682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9736" y="448944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                    F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450999" y="4874985"/>
            <a:ext cx="285309" cy="745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2285120" y="4906428"/>
            <a:ext cx="371667" cy="7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58956"/>
            <a:ext cx="5946775" cy="211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91" y="3732963"/>
            <a:ext cx="8671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+mn-lt"/>
              </a:rPr>
              <a:t>Intercept</a:t>
            </a:r>
            <a:r>
              <a:rPr lang="en-US" sz="1600" dirty="0" smtClean="0">
                <a:latin typeface="+mn-lt"/>
              </a:rPr>
              <a:t>: If it’s a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Male</a:t>
            </a:r>
            <a:r>
              <a:rPr lang="en-US" sz="1600" dirty="0" smtClean="0">
                <a:latin typeface="+mn-lt"/>
              </a:rPr>
              <a:t> worker (dummy=0), then the salary is predicted to be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$45,505.4.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+mn-lt"/>
              </a:rPr>
              <a:t>Slope</a:t>
            </a:r>
            <a:r>
              <a:rPr lang="en-US" sz="1600" dirty="0" smtClean="0">
                <a:latin typeface="+mn-lt"/>
              </a:rPr>
              <a:t>: It is predicted that,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Female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workers are paid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$8,295.5 less than Male </a:t>
            </a:r>
            <a:r>
              <a:rPr lang="en-US" sz="1600" dirty="0" smtClean="0">
                <a:latin typeface="+mn-lt"/>
              </a:rPr>
              <a:t>workers.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5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58956"/>
            <a:ext cx="5946775" cy="211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91" y="3732963"/>
            <a:ext cx="8671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+mn-lt"/>
              </a:rPr>
              <a:t>Intercept</a:t>
            </a:r>
            <a:r>
              <a:rPr lang="en-US" sz="1600" dirty="0" smtClean="0">
                <a:latin typeface="+mn-lt"/>
              </a:rPr>
              <a:t>: If it’s a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Male</a:t>
            </a:r>
            <a:r>
              <a:rPr lang="en-US" sz="1600" dirty="0" smtClean="0">
                <a:latin typeface="+mn-lt"/>
              </a:rPr>
              <a:t> worker (dummy=0), then the salary is predicted to be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$45,505.4.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+mn-lt"/>
              </a:rPr>
              <a:t>Slope</a:t>
            </a:r>
            <a:r>
              <a:rPr lang="en-US" sz="1600" dirty="0" smtClean="0">
                <a:latin typeface="+mn-lt"/>
              </a:rPr>
              <a:t>: It is predicted that,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Female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workers are paid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$8,295.5 less than Male </a:t>
            </a:r>
            <a:r>
              <a:rPr lang="en-US" sz="1600" dirty="0" smtClean="0">
                <a:latin typeface="+mn-lt"/>
              </a:rPr>
              <a:t>workers.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+mn-lt"/>
              </a:rPr>
              <a:t>Wait!!!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+mn-lt"/>
              </a:rPr>
              <a:t>We already saw these numbers before!</a:t>
            </a:r>
          </a:p>
          <a:p>
            <a:endParaRPr lang="en-US" sz="1600" dirty="0">
              <a:solidFill>
                <a:srgbClr val="0000FF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+mn-lt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alibri" panose="020F0502020204030204"/>
              </a:rPr>
              <a:t>female employees are underpaid by </a:t>
            </a:r>
            <a:endParaRPr lang="en-US" sz="1600" dirty="0" smtClean="0">
              <a:solidFill>
                <a:srgbClr val="0000FF"/>
              </a:solidFill>
              <a:latin typeface="Calibri" panose="020F0502020204030204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panose="020F0502020204030204"/>
              </a:rPr>
              <a:t> an </a:t>
            </a:r>
            <a:r>
              <a:rPr lang="en-US" sz="1600" b="1" dirty="0">
                <a:solidFill>
                  <a:srgbClr val="0000FF"/>
                </a:solidFill>
                <a:latin typeface="Calibri" panose="020F0502020204030204"/>
              </a:rPr>
              <a:t>average of $</a:t>
            </a:r>
            <a:r>
              <a:rPr lang="en-US" sz="1600" b="1" dirty="0" smtClean="0">
                <a:solidFill>
                  <a:srgbClr val="0000FF"/>
                </a:solidFill>
                <a:latin typeface="Calibri" panose="020F0502020204030204"/>
              </a:rPr>
              <a:t>8,295.5.”</a:t>
            </a:r>
            <a:endParaRPr lang="en-US" sz="1600" dirty="0" smtClean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03" y="4437274"/>
            <a:ext cx="5121343" cy="2268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6761" y="5280776"/>
            <a:ext cx="9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+mn-lt"/>
              </a:rPr>
              <a:t>   45,505.4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+mn-lt"/>
              </a:rPr>
              <a:t>– 37,209.9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+mn-lt"/>
              </a:rPr>
              <a:t>= 8,295.5</a:t>
            </a:r>
            <a:endParaRPr lang="en-US" sz="12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2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58956"/>
            <a:ext cx="5946775" cy="2118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2576" y="3735434"/>
            <a:ext cx="8210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Intercept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: If it’s a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Male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worker (dummy=0), then the salary is predicted to be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$45,505.4.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Slope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: It is predicted that,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Female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workers are paid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$8,295.5 less than Male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workers.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coefficient of the dummy variable </a:t>
            </a:r>
            <a:r>
              <a:rPr lang="en-US" sz="2000" dirty="0" smtClean="0">
                <a:latin typeface="+mn-lt"/>
              </a:rPr>
              <a:t>in a regression with the dummy as the only predictor simply shows the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</a:rPr>
              <a:t>difference in the averages </a:t>
            </a:r>
            <a:r>
              <a:rPr lang="en-US" sz="2000" dirty="0" smtClean="0">
                <a:latin typeface="+mn-lt"/>
              </a:rPr>
              <a:t>between the two categories (F and M)!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572000"/>
            <a:ext cx="836295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724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  </a:t>
            </a:r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 </a:t>
            </a:r>
          </a:p>
          <a:p>
            <a:pPr marL="461963"/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variable: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ummy variable (0=Male, 1=Female).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heavy" dirty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DOES GENDER AFFECT SALARY, AFTER CONTROLLING FOR YEARS OF EXPERIENCE?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  <a:p>
            <a:pPr marL="461963"/>
            <a:endParaRPr lang="en-US" sz="1600" b="1" dirty="0" smtClean="0">
              <a:latin typeface="+mn-lt"/>
            </a:endParaRPr>
          </a:p>
          <a:p>
            <a:pPr marL="461963"/>
            <a:endParaRPr lang="en-US" sz="1600" b="1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719"/>
            <a:ext cx="504825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53" y="2978396"/>
            <a:ext cx="5141494" cy="3377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23445" y="4534301"/>
            <a:ext cx="772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</a:p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  <a:endParaRPr lang="en-US" sz="1400" dirty="0">
              <a:solidFill>
                <a:srgbClr val="3333CC"/>
              </a:solidFill>
              <a:latin typeface="+mn-lt"/>
            </a:endParaRPr>
          </a:p>
          <a:p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0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719"/>
            <a:ext cx="504825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2024" y="4429481"/>
            <a:ext cx="776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+mn-lt"/>
              </a:rPr>
              <a:t>Regression equation:    </a:t>
            </a:r>
            <a:r>
              <a:rPr lang="en-US" sz="1500" dirty="0" smtClean="0">
                <a:latin typeface="+mn-lt"/>
              </a:rPr>
              <a:t>Predicted salary = 35827.8 + 981.2*</a:t>
            </a:r>
            <a:r>
              <a:rPr lang="en-US" sz="1500" dirty="0" err="1" smtClean="0">
                <a:latin typeface="+mn-lt"/>
              </a:rPr>
              <a:t>YrsExper</a:t>
            </a:r>
            <a:r>
              <a:rPr lang="en-US" sz="1500" dirty="0" smtClean="0">
                <a:latin typeface="+mn-lt"/>
              </a:rPr>
              <a:t> – 8011.9*Dummy (F=1, M=0)</a:t>
            </a:r>
          </a:p>
          <a:p>
            <a:endParaRPr lang="en-US" sz="1500" dirty="0" smtClean="0">
              <a:latin typeface="+mn-lt"/>
            </a:endParaRPr>
          </a:p>
          <a:p>
            <a:endParaRPr lang="en-US" sz="1500" dirty="0">
              <a:latin typeface="+mn-lt"/>
            </a:endParaRPr>
          </a:p>
          <a:p>
            <a:pPr lvl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762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719"/>
            <a:ext cx="504825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2024" y="4429481"/>
            <a:ext cx="77628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+mn-lt"/>
              </a:rPr>
              <a:t>Regression equation:    </a:t>
            </a:r>
            <a:r>
              <a:rPr lang="en-US" sz="1500" dirty="0" smtClean="0">
                <a:latin typeface="+mn-lt"/>
              </a:rPr>
              <a:t>Predicted salary = 35827.8 + 981.2*</a:t>
            </a:r>
            <a:r>
              <a:rPr lang="en-US" sz="1500" dirty="0" err="1" smtClean="0">
                <a:latin typeface="+mn-lt"/>
              </a:rPr>
              <a:t>YrsExper</a:t>
            </a:r>
            <a:r>
              <a:rPr lang="en-US" sz="1500" dirty="0" smtClean="0">
                <a:latin typeface="+mn-lt"/>
              </a:rPr>
              <a:t> – 8011.9</a:t>
            </a:r>
            <a:r>
              <a:rPr lang="en-US" sz="1500" b="1" dirty="0" smtClean="0">
                <a:latin typeface="+mn-lt"/>
              </a:rPr>
              <a:t>*Dummy</a:t>
            </a:r>
            <a:r>
              <a:rPr lang="en-US" sz="1500" dirty="0" smtClean="0">
                <a:latin typeface="+mn-lt"/>
              </a:rPr>
              <a:t> </a:t>
            </a:r>
            <a:r>
              <a:rPr lang="en-US" sz="1500" b="1" dirty="0" smtClean="0">
                <a:latin typeface="+mn-lt"/>
              </a:rPr>
              <a:t>(F=1, M=0)</a:t>
            </a:r>
          </a:p>
          <a:p>
            <a:endParaRPr lang="en-US" sz="1500" dirty="0" smtClean="0">
              <a:latin typeface="+mn-lt"/>
            </a:endParaRPr>
          </a:p>
          <a:p>
            <a:endParaRPr lang="en-US" sz="1500" dirty="0">
              <a:latin typeface="+mn-lt"/>
            </a:endParaRPr>
          </a:p>
          <a:p>
            <a:r>
              <a:rPr lang="en-US" sz="1500" b="1" dirty="0" smtClean="0">
                <a:latin typeface="+mn-lt"/>
              </a:rPr>
              <a:t>Male</a:t>
            </a:r>
            <a:r>
              <a:rPr lang="en-US" sz="1500" dirty="0" smtClean="0">
                <a:latin typeface="+mn-lt"/>
              </a:rPr>
              <a:t> (</a:t>
            </a:r>
            <a:r>
              <a:rPr lang="en-US" sz="1500" b="1" dirty="0" smtClean="0">
                <a:solidFill>
                  <a:srgbClr val="0000FF"/>
                </a:solidFill>
                <a:latin typeface="+mn-lt"/>
              </a:rPr>
              <a:t>dummy = 0</a:t>
            </a:r>
            <a:r>
              <a:rPr lang="en-US" sz="1500" dirty="0" smtClean="0">
                <a:latin typeface="+mn-lt"/>
              </a:rPr>
              <a:t>):        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Predicted salary = 35827.8 + 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981.2*</a:t>
            </a:r>
            <a:r>
              <a:rPr lang="en-US" sz="1500" dirty="0" err="1" smtClean="0">
                <a:solidFill>
                  <a:prstClr val="black"/>
                </a:solidFill>
                <a:latin typeface="Calibri" panose="020F0502020204030204"/>
              </a:rPr>
              <a:t>YrsExper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8011.9</a:t>
            </a:r>
            <a:r>
              <a:rPr lang="en-US" sz="1500" b="1" dirty="0" smtClean="0">
                <a:solidFill>
                  <a:srgbClr val="0000FF"/>
                </a:solidFill>
                <a:latin typeface="Calibri" panose="020F0502020204030204"/>
              </a:rPr>
              <a:t>*0</a:t>
            </a:r>
          </a:p>
          <a:p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= 35827.8 + 981.2*</a:t>
            </a:r>
            <a:r>
              <a:rPr lang="en-US" sz="1500" dirty="0" err="1">
                <a:solidFill>
                  <a:prstClr val="black"/>
                </a:solidFill>
                <a:latin typeface="Calibri" panose="020F0502020204030204"/>
              </a:rPr>
              <a:t>YrsExper</a:t>
            </a:r>
            <a:endParaRPr lang="en-US" sz="15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endParaRPr lang="en-US" sz="150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n-US" sz="1500" b="1" dirty="0" smtClean="0">
                <a:solidFill>
                  <a:prstClr val="black"/>
                </a:solidFill>
                <a:latin typeface="Calibri" panose="020F0502020204030204"/>
              </a:rPr>
              <a:t>Female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en-US" sz="1500" b="1" dirty="0" smtClean="0">
                <a:solidFill>
                  <a:srgbClr val="FF00FF"/>
                </a:solidFill>
                <a:latin typeface="Calibri" panose="020F0502020204030204"/>
              </a:rPr>
              <a:t>dummy = 1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):    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Predicted salary = 35827.8 + 981.2*</a:t>
            </a:r>
            <a:r>
              <a:rPr lang="en-US" sz="1500" dirty="0" err="1">
                <a:solidFill>
                  <a:prstClr val="black"/>
                </a:solidFill>
                <a:latin typeface="Calibri" panose="020F0502020204030204"/>
              </a:rPr>
              <a:t>YrsExper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 – 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8011.9</a:t>
            </a:r>
            <a:r>
              <a:rPr lang="en-US" sz="1500" b="1" dirty="0" smtClean="0">
                <a:solidFill>
                  <a:srgbClr val="FF00FF"/>
                </a:solidFill>
                <a:latin typeface="Calibri" panose="020F0502020204030204"/>
              </a:rPr>
              <a:t>*1</a:t>
            </a:r>
          </a:p>
          <a:p>
            <a:pPr lvl="0"/>
            <a:r>
              <a:rPr lang="en-US" sz="1500" b="1" dirty="0">
                <a:solidFill>
                  <a:srgbClr val="990099"/>
                </a:solidFill>
                <a:latin typeface="Calibri" panose="020F0502020204030204"/>
              </a:rPr>
              <a:t>	</a:t>
            </a:r>
            <a:r>
              <a:rPr lang="en-US" sz="1500" dirty="0" smtClean="0">
                <a:latin typeface="Calibri" panose="020F0502020204030204"/>
              </a:rPr>
              <a:t>                                                    = </a:t>
            </a: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27,811.9</a:t>
            </a:r>
            <a:r>
              <a:rPr lang="en-US" sz="1500" dirty="0" smtClean="0">
                <a:latin typeface="Calibri" panose="020F0502020204030204"/>
              </a:rPr>
              <a:t> + 981.2*</a:t>
            </a:r>
            <a:r>
              <a:rPr lang="en-US" sz="1500" dirty="0" err="1" smtClean="0">
                <a:latin typeface="Calibri" panose="020F0502020204030204"/>
              </a:rPr>
              <a:t>YrsExper</a:t>
            </a:r>
            <a:endParaRPr lang="en-US" sz="1500" dirty="0">
              <a:latin typeface="Calibri" panose="020F0502020204030204"/>
            </a:endParaRPr>
          </a:p>
          <a:p>
            <a:pPr lvl="0"/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538603" y="4891940"/>
            <a:ext cx="285309" cy="745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508382" y="5679041"/>
            <a:ext cx="371667" cy="7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1534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 smtClean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 smtClean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dirty="0" smtClean="0">
                <a:latin typeface="Arial" charset="0"/>
              </a:rPr>
              <a:t>Simple </a:t>
            </a:r>
            <a:r>
              <a:rPr lang="en-US" sz="1800" dirty="0" smtClean="0">
                <a:latin typeface="Arial" charset="0"/>
              </a:rPr>
              <a:t>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dirty="0" smtClean="0">
                <a:latin typeface="Arial" charset="0"/>
              </a:rPr>
              <a:t>Multiple linear regression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b="1" dirty="0" smtClean="0">
                <a:latin typeface="Arial" charset="0"/>
              </a:rPr>
              <a:t>Linear regressions with dummy variables and interaction variables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 smtClean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Nonlinear modeling possibilities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 smtClean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Arial" panose="020B0604020202020204" pitchFamily="34" charset="0"/>
              </a:rPr>
              <a:t>Today: Regression analysis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118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99" y="4495800"/>
            <a:ext cx="8362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b="1" dirty="0" smtClean="0">
                <a:latin typeface="+mn-lt"/>
              </a:rPr>
              <a:t>Slopes are the same </a:t>
            </a:r>
            <a:r>
              <a:rPr lang="en-US" sz="1500" dirty="0" smtClean="0">
                <a:latin typeface="+mn-lt"/>
              </a:rPr>
              <a:t>(981.1). Every year of experience is predicted to increase salary by $981.2.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88476" y="3117736"/>
            <a:ext cx="380144" cy="234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688477" y="3586640"/>
            <a:ext cx="380144" cy="234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99" y="4495800"/>
            <a:ext cx="8362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latin typeface="+mn-lt"/>
              </a:rPr>
              <a:t>Slopes are the same (981.1).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Every year of experience is predicted to increase salary by $981.2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15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b="1" dirty="0" smtClean="0">
                <a:latin typeface="+mn-lt"/>
              </a:rPr>
              <a:t>Different intercepts </a:t>
            </a:r>
            <a:r>
              <a:rPr lang="en-US" sz="1500" dirty="0" smtClean="0">
                <a:latin typeface="+mn-lt"/>
              </a:rPr>
              <a:t>for Females (27,811.9) and Males (35,827.8).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15050" y="3108140"/>
            <a:ext cx="486952" cy="2805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5050" y="3569140"/>
            <a:ext cx="486952" cy="2805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99" y="4495800"/>
            <a:ext cx="8763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latin typeface="+mn-lt"/>
              </a:rPr>
              <a:t>Slopes are the same (981.1).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Every year of experience is predicted to increase salary by $981.2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1500" dirty="0" smtClean="0">
              <a:latin typeface="+mn-lt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500" dirty="0" smtClean="0">
                <a:latin typeface="+mn-lt"/>
              </a:rPr>
              <a:t>Different intercepts for Females 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(27,811.9)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and Males (</a:t>
            </a:r>
            <a:r>
              <a:rPr lang="en-US" sz="1500" dirty="0" smtClean="0">
                <a:solidFill>
                  <a:prstClr val="black"/>
                </a:solidFill>
                <a:latin typeface="Calibri" panose="020F0502020204030204"/>
              </a:rPr>
              <a:t>35,827.8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). </a:t>
            </a:r>
            <a:endParaRPr lang="en-US" sz="15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500" dirty="0" smtClean="0">
                <a:solidFill>
                  <a:srgbClr val="C00000"/>
                </a:solidFill>
                <a:latin typeface="+mn-lt"/>
              </a:rPr>
              <a:t>After controlling for years of experience </a:t>
            </a:r>
            <a:r>
              <a:rPr lang="en-US" sz="1500" dirty="0" smtClean="0">
                <a:latin typeface="+mn-lt"/>
              </a:rPr>
              <a:t>(i.e., holding years of experience constant), </a:t>
            </a:r>
            <a:r>
              <a:rPr lang="en-US" sz="1500" dirty="0" smtClean="0">
                <a:solidFill>
                  <a:srgbClr val="FF00FF"/>
                </a:solidFill>
                <a:latin typeface="+mn-lt"/>
              </a:rPr>
              <a:t>Female</a:t>
            </a:r>
            <a:r>
              <a:rPr lang="en-US" sz="1500" dirty="0" smtClean="0">
                <a:latin typeface="+mn-lt"/>
              </a:rPr>
              <a:t> employees are paid </a:t>
            </a:r>
            <a:r>
              <a:rPr lang="en-US" sz="1500" dirty="0" smtClean="0">
                <a:solidFill>
                  <a:srgbClr val="C00000"/>
                </a:solidFill>
                <a:latin typeface="+mn-lt"/>
              </a:rPr>
              <a:t>an average of </a:t>
            </a:r>
            <a:r>
              <a:rPr lang="en-US" sz="1500" dirty="0" smtClean="0">
                <a:solidFill>
                  <a:srgbClr val="FF00FF"/>
                </a:solidFill>
                <a:latin typeface="+mn-lt"/>
              </a:rPr>
              <a:t>$8,011.89 </a:t>
            </a:r>
            <a:r>
              <a:rPr lang="en-US" sz="1500" i="1" dirty="0" smtClean="0">
                <a:solidFill>
                  <a:srgbClr val="FF00FF"/>
                </a:solidFill>
                <a:latin typeface="+mn-lt"/>
              </a:rPr>
              <a:t>less</a:t>
            </a:r>
            <a:r>
              <a:rPr lang="en-US" sz="1500" dirty="0" smtClean="0">
                <a:solidFill>
                  <a:srgbClr val="C00000"/>
                </a:solidFill>
                <a:latin typeface="+mn-lt"/>
              </a:rPr>
              <a:t> than </a:t>
            </a:r>
            <a:r>
              <a:rPr lang="en-US" sz="1500" dirty="0" smtClean="0">
                <a:solidFill>
                  <a:srgbClr val="0000FF"/>
                </a:solidFill>
                <a:latin typeface="+mn-lt"/>
              </a:rPr>
              <a:t>Males</a:t>
            </a:r>
            <a:r>
              <a:rPr lang="en-US" sz="1500" dirty="0" smtClean="0">
                <a:latin typeface="+mn-lt"/>
              </a:rPr>
              <a:t>.</a:t>
            </a:r>
            <a:endParaRPr lang="en-US" sz="15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99" y="4495800"/>
            <a:ext cx="89670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Slopes are the same (981.1). 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Every year of experience is predicted to increase salary by $981.2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.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Different intercepts for Females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(27,811.9) 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and Males (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35,827.8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). 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Font typeface="+mj-lt"/>
              <a:buAutoNum type="arabicPeriod"/>
            </a:pP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After controlling for years of experience (i.e., holding years of experience constant), Female employees are paid an average of $8,011.89 </a:t>
            </a:r>
            <a:r>
              <a:rPr lang="en-US" sz="1500" i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less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than Males.</a:t>
            </a:r>
          </a:p>
          <a:p>
            <a:pPr>
              <a:buClr>
                <a:schemeClr val="bg1">
                  <a:lumMod val="75000"/>
                </a:schemeClr>
              </a:buClr>
            </a:pPr>
            <a:endParaRPr lang="en-US" sz="15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Calibri" panose="020F0502020204030204"/>
              </a:rPr>
              <a:t>coefficient of </a:t>
            </a:r>
            <a:r>
              <a:rPr lang="en-US" sz="2000" dirty="0" smtClean="0">
                <a:solidFill>
                  <a:srgbClr val="0000FF"/>
                </a:solidFill>
                <a:latin typeface="Calibri" panose="020F0502020204030204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Calibri" panose="020F0502020204030204"/>
              </a:rPr>
              <a:t>dummy variable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in a regression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with other control variables simply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shows the 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/>
              </a:rPr>
              <a:t>difference </a:t>
            </a:r>
            <a:r>
              <a:rPr lang="en-US" sz="2000" b="1" dirty="0">
                <a:solidFill>
                  <a:srgbClr val="0000FF"/>
                </a:solidFill>
                <a:latin typeface="Calibri" panose="020F0502020204030204"/>
              </a:rPr>
              <a:t>in the </a:t>
            </a:r>
            <a:r>
              <a:rPr lang="en-US" sz="2000" b="1" u="sng" dirty="0" smtClean="0">
                <a:solidFill>
                  <a:srgbClr val="0000FF"/>
                </a:solidFill>
                <a:latin typeface="Calibri" panose="020F0502020204030204"/>
              </a:rPr>
              <a:t>intercepts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between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two categories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F and M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)!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9" y="5562600"/>
            <a:ext cx="8905876" cy="87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14" y="3863083"/>
            <a:ext cx="4444428" cy="2919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2342" y="5194205"/>
            <a:ext cx="76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</a:p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  <a:endParaRPr lang="en-US" sz="1400" dirty="0">
              <a:solidFill>
                <a:srgbClr val="3333CC"/>
              </a:solidFill>
              <a:latin typeface="+mn-lt"/>
            </a:endParaRPr>
          </a:p>
          <a:p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945" y="3866259"/>
            <a:ext cx="4444428" cy="2919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3059" y="5199277"/>
            <a:ext cx="76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</a:p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  <a:endParaRPr lang="en-US" sz="1400" dirty="0">
              <a:solidFill>
                <a:srgbClr val="3333CC"/>
              </a:solidFill>
              <a:latin typeface="+mn-lt"/>
            </a:endParaRPr>
          </a:p>
          <a:p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4671" y="4849402"/>
            <a:ext cx="2898309" cy="904373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34671" y="5045090"/>
            <a:ext cx="2898309" cy="8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9273" y="4685636"/>
            <a:ext cx="87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5161071" y="4190188"/>
            <a:ext cx="285309" cy="7459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5161071" y="5273457"/>
            <a:ext cx="371667" cy="7472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945" y="3863083"/>
            <a:ext cx="4444428" cy="2919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3059" y="5199277"/>
            <a:ext cx="76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</a:p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  <a:endParaRPr lang="en-US" sz="1400" dirty="0">
              <a:solidFill>
                <a:srgbClr val="3333CC"/>
              </a:solidFill>
              <a:latin typeface="+mn-lt"/>
            </a:endParaRPr>
          </a:p>
          <a:p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4671" y="4849402"/>
            <a:ext cx="2898309" cy="904373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34671" y="5045090"/>
            <a:ext cx="2898309" cy="8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9273" y="4685636"/>
            <a:ext cx="87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08856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Vertical distance between the two regression lines is 8011.9 !</a:t>
            </a:r>
            <a:endParaRPr lang="en-US" sz="1600" dirty="0"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5161071" y="4190188"/>
            <a:ext cx="285309" cy="7459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5161071" y="5273457"/>
            <a:ext cx="371667" cy="7472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sng" dirty="0" smtClean="0">
                <a:latin typeface="Arial" panose="020B0604020202020204" pitchFamily="34" charset="0"/>
              </a:rPr>
              <a:t>dummy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salary,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r>
              <a:rPr lang="en-US" sz="1600" dirty="0" smtClean="0">
                <a:latin typeface="+mn-lt"/>
              </a:rPr>
              <a:t>Include gender dummy &amp; years of experience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8113"/>
          <a:stretch/>
        </p:blipFill>
        <p:spPr>
          <a:xfrm>
            <a:off x="304800" y="2209719"/>
            <a:ext cx="3124200" cy="2071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72" y="2513980"/>
            <a:ext cx="5639108" cy="134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31" y="3878436"/>
            <a:ext cx="4444428" cy="2919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553059" y="5199277"/>
            <a:ext cx="76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</a:p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  <a:endParaRPr lang="en-US" sz="1400" dirty="0">
              <a:solidFill>
                <a:srgbClr val="3333CC"/>
              </a:solidFill>
              <a:latin typeface="+mn-lt"/>
            </a:endParaRPr>
          </a:p>
          <a:p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4671" y="4849402"/>
            <a:ext cx="2898309" cy="904373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34671" y="5045090"/>
            <a:ext cx="2898309" cy="8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9273" y="4685636"/>
            <a:ext cx="87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21" y="4474707"/>
            <a:ext cx="195465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Calibri" panose="020F0502020204030204"/>
                <a:sym typeface="Wingdings 2" panose="05020102010507070707" pitchFamily="18" charset="2"/>
              </a:rPr>
              <a:t> </a:t>
            </a:r>
            <a:r>
              <a:rPr lang="en-US" sz="1400" dirty="0" smtClean="0">
                <a:latin typeface="Calibri" panose="020F0502020204030204"/>
              </a:rPr>
              <a:t>Every 1 year </a:t>
            </a:r>
            <a:r>
              <a:rPr lang="en-US" sz="1400" dirty="0">
                <a:latin typeface="Calibri" panose="020F0502020204030204"/>
              </a:rPr>
              <a:t>of experience is predicted to increase salary by $</a:t>
            </a:r>
            <a:r>
              <a:rPr lang="en-US" sz="1400" dirty="0" smtClean="0">
                <a:latin typeface="Calibri" panose="020F0502020204030204"/>
              </a:rPr>
              <a:t>981.2, for each gender.</a:t>
            </a:r>
          </a:p>
          <a:p>
            <a:pPr lvl="0">
              <a:spcBef>
                <a:spcPts val="600"/>
              </a:spcBef>
              <a:buClr>
                <a:prstClr val="white">
                  <a:lumMod val="75000"/>
                </a:prstClr>
              </a:buClr>
            </a:pPr>
            <a:r>
              <a:rPr lang="en-US" sz="1400" dirty="0" smtClean="0">
                <a:latin typeface="Calibri" panose="020F0502020204030204"/>
                <a:sym typeface="Wingdings 2" panose="05020102010507070707" pitchFamily="18" charset="2"/>
              </a:rPr>
              <a:t> </a:t>
            </a:r>
            <a:r>
              <a:rPr lang="en-US" sz="1400" dirty="0" smtClean="0">
                <a:latin typeface="Calibri" panose="020F0502020204030204"/>
              </a:rPr>
              <a:t>Holding </a:t>
            </a:r>
            <a:r>
              <a:rPr lang="en-US" sz="1400" dirty="0">
                <a:latin typeface="Calibri" panose="020F0502020204030204"/>
              </a:rPr>
              <a:t>years of experience </a:t>
            </a:r>
            <a:r>
              <a:rPr lang="en-US" sz="1400" dirty="0" smtClean="0">
                <a:latin typeface="Calibri" panose="020F0502020204030204"/>
              </a:rPr>
              <a:t>constant, </a:t>
            </a:r>
            <a:r>
              <a:rPr lang="en-US" sz="1400" dirty="0">
                <a:latin typeface="Calibri" panose="020F0502020204030204"/>
              </a:rPr>
              <a:t>Female employees are paid an average of $8,011.89 </a:t>
            </a:r>
            <a:r>
              <a:rPr lang="en-US" sz="1400" i="1" dirty="0">
                <a:latin typeface="Calibri" panose="020F0502020204030204"/>
              </a:rPr>
              <a:t>less</a:t>
            </a:r>
            <a:r>
              <a:rPr lang="en-US" sz="1400" dirty="0">
                <a:latin typeface="Calibri" panose="020F0502020204030204"/>
              </a:rPr>
              <a:t> than </a:t>
            </a:r>
            <a:r>
              <a:rPr lang="en-US" sz="1400" dirty="0" smtClean="0">
                <a:latin typeface="Calibri" panose="020F0502020204030204"/>
              </a:rPr>
              <a:t>Male employees.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5133400" y="4195325"/>
            <a:ext cx="285309" cy="7459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5133400" y="5278594"/>
            <a:ext cx="371667" cy="74722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048375" y="3613768"/>
            <a:ext cx="6401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27,811.9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8486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 smtClean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 smtClean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 smtClean="0">
              <a:latin typeface="Arial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 smtClean="0">
                <a:latin typeface="Arial" charset="0"/>
              </a:rPr>
              <a:t>Multiple linear </a:t>
            </a:r>
            <a:r>
              <a:rPr lang="en-US" sz="1800" dirty="0" smtClean="0">
                <a:latin typeface="Arial" charset="0"/>
              </a:rPr>
              <a:t>regression</a:t>
            </a: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342900" indent="-342900">
              <a:buAutoNum type="arabicPeriod" startAt="2"/>
            </a:pPr>
            <a:r>
              <a:rPr lang="en-US" sz="1800" b="1" dirty="0">
                <a:latin typeface="Arial" charset="0"/>
              </a:rPr>
              <a:t>Linear regressions with dummy variables and </a:t>
            </a:r>
            <a:r>
              <a:rPr lang="en-US" sz="1800" b="1" u="sng" dirty="0">
                <a:latin typeface="Arial" charset="0"/>
              </a:rPr>
              <a:t>interaction </a:t>
            </a:r>
            <a:r>
              <a:rPr lang="en-US" sz="1800" b="1" u="sng" dirty="0" smtClean="0">
                <a:latin typeface="Arial" charset="0"/>
              </a:rPr>
              <a:t>variables</a:t>
            </a:r>
          </a:p>
          <a:p>
            <a:pPr marL="342900" indent="-342900">
              <a:buAutoNum type="arabicPeriod" startAt="2"/>
            </a:pPr>
            <a:endParaRPr lang="en-US" sz="1800" b="1" dirty="0">
              <a:latin typeface="Arial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 smtClean="0">
                <a:latin typeface="Arial" charset="0"/>
              </a:rPr>
              <a:t>Nonlinear modeling possibilities</a:t>
            </a: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 smtClean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latin typeface="Arial" panose="020B0604020202020204" pitchFamily="34" charset="0"/>
              </a:rPr>
              <a:t>Today: Regression analysis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755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267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2000" b="1" dirty="0" smtClean="0">
                <a:solidFill>
                  <a:srgbClr val="009900"/>
                </a:solidFill>
                <a:latin typeface="+mn-lt"/>
              </a:rPr>
              <a:t>Dummy variables and interaction variables </a:t>
            </a:r>
            <a:r>
              <a:rPr lang="en-US" sz="2000" dirty="0" smtClean="0">
                <a:latin typeface="+mn-lt"/>
              </a:rPr>
              <a:t>in regression models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 </a:t>
            </a:r>
          </a:p>
          <a:p>
            <a:pPr marL="461963"/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variable: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ummy variable (0=Male, 1=Female).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gender affect salary, 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heavy" dirty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DOES THE EFFECT OF YEARS OF EXPERIENCE ON SALARY </a:t>
            </a:r>
            <a:r>
              <a:rPr lang="en-US" sz="1600" b="1" i="1" dirty="0" smtClean="0"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  </a:t>
            </a:r>
          </a:p>
          <a:p>
            <a:pPr marL="461963"/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                        AND FEMALES?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</a:t>
            </a:r>
            <a:r>
              <a:rPr lang="en-US" sz="1600" dirty="0">
                <a:latin typeface="+mn-lt"/>
              </a:rPr>
              <a:t>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; Dummy*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>
                <a:latin typeface="+mn-lt"/>
              </a:rPr>
              <a:t>.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7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                               Data: </a:t>
            </a:r>
            <a:r>
              <a:rPr lang="en-US" sz="1600" b="1" dirty="0" smtClean="0">
                <a:solidFill>
                  <a:srgbClr val="00B050"/>
                </a:solidFill>
                <a:latin typeface="+mn-lt"/>
              </a:rPr>
              <a:t>Bank Salaries.xlsx 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" y="1487591"/>
            <a:ext cx="1075506" cy="1034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446127"/>
            <a:ext cx="2533650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226" y="2897275"/>
            <a:ext cx="5850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The Fifth National Bank of Springfield is facing a gender discrimination suit. The charge is that its female employees receive substantially smaller salaries than its male employees. </a:t>
            </a: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We have data on 208 employees. 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Let’s use the data to figure out whether this claim is valid!</a:t>
            </a:r>
            <a:endParaRPr lang="en-US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8" y="2668320"/>
            <a:ext cx="2419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</a:t>
            </a:r>
            <a:r>
              <a:rPr lang="en-US" sz="2400" b="1" dirty="0">
                <a:latin typeface="Arial" panose="020B0604020202020204" pitchFamily="34" charset="0"/>
              </a:rPr>
              <a:t>Regression with </a:t>
            </a:r>
            <a:r>
              <a:rPr lang="en-US" sz="2400" b="1" u="dbl" dirty="0">
                <a:latin typeface="Arial" panose="020B0604020202020204" pitchFamily="34" charset="0"/>
              </a:rPr>
              <a:t>interaction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1962" y="153680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if the </a:t>
            </a:r>
            <a:r>
              <a:rPr lang="en-US" sz="2400" b="1" u="sng" dirty="0" smtClean="0">
                <a:latin typeface="+mn-lt"/>
              </a:rPr>
              <a:t>slopes</a:t>
            </a:r>
            <a:r>
              <a:rPr lang="en-US" sz="2400" b="1" dirty="0" smtClean="0">
                <a:latin typeface="+mn-lt"/>
              </a:rPr>
              <a:t> are not the same?</a:t>
            </a:r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1" y="2514600"/>
            <a:ext cx="3371145" cy="22148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 flipV="1">
            <a:off x="946514" y="3060049"/>
            <a:ext cx="2410994" cy="782127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46514" y="3264082"/>
            <a:ext cx="2410994" cy="762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25829" y="2876968"/>
            <a:ext cx="87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833" y="4792989"/>
            <a:ext cx="3438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Calibri" panose="020F0502020204030204"/>
                <a:sym typeface="Wingdings 2" panose="05020102010507070707" pitchFamily="18" charset="2"/>
              </a:rPr>
              <a:t>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Every 1 year 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of experience is predicted to increase salary by $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981.2, </a:t>
            </a:r>
            <a:r>
              <a:rPr lang="en-US" sz="1400" b="1" dirty="0" smtClean="0">
                <a:solidFill>
                  <a:srgbClr val="00B050"/>
                </a:solidFill>
                <a:latin typeface="Calibri" panose="020F0502020204030204"/>
              </a:rPr>
              <a:t>for each gender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.</a:t>
            </a:r>
          </a:p>
          <a:p>
            <a:pPr lvl="0">
              <a:buClr>
                <a:prstClr val="white">
                  <a:lumMod val="75000"/>
                </a:prstClr>
              </a:buClr>
            </a:pPr>
            <a:r>
              <a:rPr lang="en-US" sz="1400" dirty="0" smtClean="0">
                <a:latin typeface="Calibri" panose="020F0502020204030204"/>
                <a:sym typeface="Wingdings 2" panose="05020102010507070707" pitchFamily="18" charset="2"/>
              </a:rPr>
              <a:t> </a:t>
            </a:r>
            <a:r>
              <a:rPr lang="en-US" sz="1400" dirty="0" smtClean="0">
                <a:latin typeface="Calibri" panose="020F0502020204030204"/>
              </a:rPr>
              <a:t>Holding </a:t>
            </a:r>
            <a:r>
              <a:rPr lang="en-US" sz="1400" dirty="0">
                <a:latin typeface="Calibri" panose="020F0502020204030204"/>
              </a:rPr>
              <a:t>years of experience </a:t>
            </a:r>
            <a:r>
              <a:rPr lang="en-US" sz="1400" dirty="0" smtClean="0">
                <a:latin typeface="Calibri" panose="020F0502020204030204"/>
              </a:rPr>
              <a:t>constant, </a:t>
            </a:r>
            <a:r>
              <a:rPr lang="en-US" sz="1400" dirty="0">
                <a:latin typeface="Calibri" panose="020F0502020204030204"/>
              </a:rPr>
              <a:t>Female employees are paid an average of $8,011.89 </a:t>
            </a:r>
            <a:r>
              <a:rPr lang="en-US" sz="1400" i="1" dirty="0">
                <a:latin typeface="Calibri" panose="020F0502020204030204"/>
              </a:rPr>
              <a:t>less</a:t>
            </a:r>
            <a:r>
              <a:rPr lang="en-US" sz="1400" dirty="0">
                <a:latin typeface="Calibri" panose="020F0502020204030204"/>
              </a:rPr>
              <a:t> than </a:t>
            </a:r>
            <a:r>
              <a:rPr lang="en-US" sz="1400" dirty="0" smtClean="0">
                <a:latin typeface="Calibri" panose="020F0502020204030204"/>
              </a:rPr>
              <a:t>Male employees.</a:t>
            </a:r>
            <a:endParaRPr lang="en-US" sz="1400" dirty="0"/>
          </a:p>
        </p:txBody>
      </p:sp>
      <p:sp>
        <p:nvSpPr>
          <p:cNvPr id="13" name="Multiply 12"/>
          <p:cNvSpPr/>
          <p:nvPr/>
        </p:nvSpPr>
        <p:spPr>
          <a:xfrm>
            <a:off x="228600" y="1981200"/>
            <a:ext cx="4267200" cy="4740276"/>
          </a:xfrm>
          <a:prstGeom prst="mathMultiply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77276" y="2514600"/>
            <a:ext cx="3731245" cy="2214839"/>
            <a:chOff x="3220453" y="2978396"/>
            <a:chExt cx="5400460" cy="337795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0453" y="2978396"/>
              <a:ext cx="5141494" cy="3377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977780" y="4114800"/>
              <a:ext cx="3413620" cy="1139703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977780" y="4624143"/>
              <a:ext cx="3413620" cy="519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26885" y="3968091"/>
              <a:ext cx="1294028" cy="797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3333CC"/>
                  </a:solidFill>
                  <a:latin typeface="+mn-lt"/>
                </a:rPr>
                <a:t>Male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Female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00215" y="4792989"/>
            <a:ext cx="343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Calibri" panose="020F0502020204030204"/>
                <a:sym typeface="Wingdings 2" panose="05020102010507070707" pitchFamily="18" charset="2"/>
              </a:rPr>
              <a:t>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Every 1 year </a:t>
            </a:r>
            <a:r>
              <a:rPr lang="en-US" sz="1400" dirty="0">
                <a:solidFill>
                  <a:srgbClr val="00B050"/>
                </a:solidFill>
                <a:latin typeface="Calibri" panose="020F0502020204030204"/>
              </a:rPr>
              <a:t>of experience 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has a </a:t>
            </a:r>
            <a:r>
              <a:rPr lang="en-US" sz="1400" b="1" dirty="0" smtClean="0">
                <a:solidFill>
                  <a:srgbClr val="00B050"/>
                </a:solidFill>
                <a:latin typeface="Calibri" panose="020F0502020204030204"/>
              </a:rPr>
              <a:t>different</a:t>
            </a:r>
            <a:r>
              <a:rPr lang="en-US" sz="1400" dirty="0" smtClean="0">
                <a:solidFill>
                  <a:srgbClr val="00B050"/>
                </a:solidFill>
                <a:latin typeface="Calibri" panose="020F0502020204030204"/>
              </a:rPr>
              <a:t> effect on salary, depending on the gender. </a:t>
            </a:r>
          </a:p>
          <a:p>
            <a:pPr lvl="0"/>
            <a:r>
              <a:rPr lang="en-US" sz="1400" dirty="0" smtClean="0">
                <a:latin typeface="Calibri" panose="020F0502020204030204"/>
              </a:rPr>
              <a:t>(In this picture, the effect is greater for males than for females)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7276" y="5988835"/>
            <a:ext cx="400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Different intercepts</a:t>
            </a:r>
          </a:p>
          <a:p>
            <a:r>
              <a:rPr lang="en-US" b="1" i="1" dirty="0" smtClean="0"/>
              <a:t>Different</a:t>
            </a:r>
            <a:r>
              <a:rPr lang="en-US" b="1" dirty="0" smtClean="0"/>
              <a:t> slopes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0780" y="6018842"/>
            <a:ext cx="400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Different intercepts</a:t>
            </a:r>
          </a:p>
          <a:p>
            <a:r>
              <a:rPr lang="en-US" b="1" i="1" dirty="0" smtClean="0"/>
              <a:t>Same</a:t>
            </a:r>
            <a:r>
              <a:rPr lang="en-US" b="1" dirty="0" smtClean="0"/>
              <a:t> slopes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26" y="5700519"/>
            <a:ext cx="1060219" cy="1060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2887016" y="2392612"/>
            <a:ext cx="285309" cy="7459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2887016" y="3475881"/>
            <a:ext cx="371667" cy="7472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7029812" y="2583825"/>
            <a:ext cx="285309" cy="7459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7029812" y="3667094"/>
            <a:ext cx="371667" cy="7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</a:t>
            </a:r>
            <a:r>
              <a:rPr lang="en-US" sz="2400" b="1" dirty="0">
                <a:latin typeface="Arial" panose="020B0604020202020204" pitchFamily="34" charset="0"/>
              </a:rPr>
              <a:t>Regression with </a:t>
            </a:r>
            <a:r>
              <a:rPr lang="en-US" sz="2400" b="1" u="dbl" dirty="0">
                <a:latin typeface="Arial" panose="020B0604020202020204" pitchFamily="34" charset="0"/>
              </a:rPr>
              <a:t>interaction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1962" y="153680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What if the slopes are not the same?</a:t>
            </a:r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68058" y="1482171"/>
            <a:ext cx="3293095" cy="1748813"/>
            <a:chOff x="3220453" y="2978396"/>
            <a:chExt cx="5400460" cy="337795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0453" y="2978396"/>
              <a:ext cx="5141494" cy="3377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3977780" y="4114800"/>
              <a:ext cx="3413620" cy="1139703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977780" y="4624143"/>
              <a:ext cx="3413620" cy="519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26885" y="3968091"/>
              <a:ext cx="1294028" cy="797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3333CC"/>
                  </a:solidFill>
                  <a:latin typeface="+mn-lt"/>
                </a:rPr>
                <a:t>Male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Female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800" y="3353560"/>
            <a:ext cx="8706177" cy="400110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  <a:sym typeface="Wingdings 2" panose="05020102010507070707" pitchFamily="18" charset="2"/>
              </a:rPr>
              <a:t>One approach: </a:t>
            </a:r>
            <a:r>
              <a:rPr lang="en-US" sz="2000" dirty="0" smtClean="0">
                <a:latin typeface="+mn-lt"/>
              </a:rPr>
              <a:t>Run two separate regressions: one for Males, one for Females: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586074"/>
            <a:ext cx="5996856" cy="2163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34" y="3861991"/>
            <a:ext cx="5723443" cy="21300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1223188" y="5009295"/>
            <a:ext cx="285309" cy="7459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4119466" y="4286381"/>
            <a:ext cx="371667" cy="7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267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1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 </a:t>
            </a:r>
          </a:p>
          <a:p>
            <a:pPr marL="461963"/>
            <a:r>
              <a:rPr lang="en-US" sz="1600" b="1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variable: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ummy variable (0=Male, 1=Female).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sng" dirty="0">
                <a:solidFill>
                  <a:srgbClr val="00B0F0"/>
                </a:solidFill>
                <a:latin typeface="+mn-lt"/>
              </a:rPr>
              <a:t>QUESTION 2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Does gender affect salary, after controlling for years of experience</a:t>
            </a:r>
            <a:r>
              <a:rPr lang="en-US" sz="1600" b="1" dirty="0" smtClean="0">
                <a:latin typeface="+mn-lt"/>
              </a:rPr>
              <a:t>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461963"/>
            <a:endParaRPr lang="en-US" sz="1600" dirty="0" smtClean="0">
              <a:latin typeface="+mn-lt"/>
            </a:endParaRPr>
          </a:p>
          <a:p>
            <a:pPr marL="461963"/>
            <a:r>
              <a:rPr lang="en-US" sz="1600" b="1" u="heavy" dirty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DOES THE EFFECT OF YEARS OF EXPERIENCE ON SALARY </a:t>
            </a:r>
            <a:r>
              <a:rPr lang="en-US" sz="1600" b="1" i="1" dirty="0" smtClean="0"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  </a:t>
            </a:r>
          </a:p>
          <a:p>
            <a:pPr marL="461963"/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                        AND FEMALES?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Explanatory variables: Dummy variable </a:t>
            </a:r>
            <a:r>
              <a:rPr lang="en-US" sz="1600" dirty="0">
                <a:latin typeface="+mn-lt"/>
              </a:rPr>
              <a:t>(0=M, 1=F); </a:t>
            </a:r>
            <a:r>
              <a:rPr lang="en-US" sz="1600" dirty="0" err="1" smtClean="0">
                <a:latin typeface="+mn-lt"/>
              </a:rPr>
              <a:t>YrsExper</a:t>
            </a:r>
            <a:r>
              <a:rPr lang="en-US" sz="1600" dirty="0" smtClean="0">
                <a:latin typeface="+mn-lt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Dummy*</a:t>
            </a:r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YrsExper</a:t>
            </a:r>
            <a:r>
              <a:rPr lang="en-US" sz="1600" dirty="0">
                <a:latin typeface="+mn-lt"/>
              </a:rPr>
              <a:t>.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981825" y="4142521"/>
            <a:ext cx="438150" cy="1600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3646" y="5269801"/>
            <a:ext cx="237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INTERACTION VARIABLE</a:t>
            </a:r>
          </a:p>
          <a:p>
            <a:endParaRPr lang="en-US" sz="1600" b="1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Dummy  </a:t>
            </a:r>
            <a:r>
              <a:rPr lang="en-US" sz="1600" b="1" dirty="0" smtClean="0">
                <a:latin typeface="+mn-lt"/>
              </a:rPr>
              <a:t>x 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YrsExper</a:t>
            </a:r>
            <a:endParaRPr lang="en-US" sz="16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4911605"/>
            <a:ext cx="1678754" cy="646331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better approach: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09800"/>
            <a:ext cx="6111150" cy="268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the effect of years of experience on salary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and females?</a:t>
            </a:r>
          </a:p>
          <a:p>
            <a:r>
              <a:rPr lang="en-US" sz="1600" dirty="0" smtClean="0">
                <a:latin typeface="+mn-lt"/>
              </a:rPr>
              <a:t>Include gender dummy, years of experience, and their interaction term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53" y="2978396"/>
            <a:ext cx="5141494" cy="3377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3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09800"/>
            <a:ext cx="6111150" cy="2685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the effect of years of experience on salary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and females?</a:t>
            </a:r>
          </a:p>
          <a:p>
            <a:r>
              <a:rPr lang="en-US" sz="1600" dirty="0" smtClean="0">
                <a:latin typeface="+mn-lt"/>
              </a:rPr>
              <a:t>Include gender dummy, years of experience, and their interaction term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53" y="2978396"/>
            <a:ext cx="5141494" cy="33779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3977780" y="4114800"/>
            <a:ext cx="3413620" cy="1139703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77780" y="4624143"/>
            <a:ext cx="3413620" cy="5191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0580" y="3874854"/>
            <a:ext cx="875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CC"/>
                </a:solidFill>
                <a:latin typeface="+mn-lt"/>
              </a:rPr>
              <a:t>Male</a:t>
            </a:r>
          </a:p>
          <a:p>
            <a:endParaRPr lang="en-US" sz="1400" dirty="0">
              <a:solidFill>
                <a:srgbClr val="3333CC"/>
              </a:solidFill>
              <a:latin typeface="+mn-lt"/>
            </a:endParaRPr>
          </a:p>
          <a:p>
            <a:endParaRPr lang="en-US" sz="1400" dirty="0" smtClean="0">
              <a:solidFill>
                <a:srgbClr val="3333CC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Female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156242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Different intercepts </a:t>
            </a:r>
            <a:r>
              <a:rPr lang="en-US" sz="1600" dirty="0" smtClean="0">
                <a:latin typeface="+mn-lt"/>
              </a:rPr>
              <a:t>(higher for 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Different slopes </a:t>
            </a:r>
            <a:r>
              <a:rPr lang="en-US" sz="1600" dirty="0" smtClean="0">
                <a:latin typeface="+mn-lt"/>
              </a:rPr>
              <a:t>(higher for M).</a:t>
            </a:r>
          </a:p>
          <a:p>
            <a:r>
              <a:rPr lang="en-US" sz="2000" b="1" dirty="0" smtClean="0">
                <a:solidFill>
                  <a:srgbClr val="66FF33"/>
                </a:solidFill>
                <a:latin typeface="+mn-lt"/>
              </a:rPr>
              <a:t>     </a:t>
            </a:r>
          </a:p>
          <a:p>
            <a:r>
              <a:rPr lang="en-US" sz="2000" b="1" dirty="0">
                <a:solidFill>
                  <a:srgbClr val="66FF33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rgbClr val="66FF33"/>
                </a:solidFill>
                <a:latin typeface="+mn-lt"/>
              </a:rPr>
              <a:t>    HOW DID WE DO IT ??</a:t>
            </a:r>
            <a:endParaRPr lang="en-US" sz="2000" b="1" dirty="0">
              <a:solidFill>
                <a:srgbClr val="66FF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76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72749"/>
            <a:ext cx="5209441" cy="228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the effect of years of experience on salary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and females?</a:t>
            </a:r>
          </a:p>
          <a:p>
            <a:r>
              <a:rPr lang="en-US" sz="1600" dirty="0" smtClean="0">
                <a:latin typeface="+mn-lt"/>
              </a:rPr>
              <a:t>Include gender dummy, years of experience, and their interaction term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5620" y="2336535"/>
            <a:ext cx="2982059" cy="2007339"/>
            <a:chOff x="3220453" y="2978396"/>
            <a:chExt cx="5374835" cy="33779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0453" y="2978396"/>
              <a:ext cx="5141494" cy="3377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3977780" y="4114800"/>
              <a:ext cx="3413620" cy="1139703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77780" y="4624143"/>
              <a:ext cx="3413620" cy="519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21866" y="3874853"/>
              <a:ext cx="1373422" cy="88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3333CC"/>
                  </a:solidFill>
                  <a:latin typeface="+mn-lt"/>
                </a:rPr>
                <a:t>Male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Female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9455" y="4583810"/>
            <a:ext cx="801822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</a:rPr>
              <a:t>Regression equation:    </a:t>
            </a:r>
            <a:r>
              <a:rPr lang="en-US" sz="1400" dirty="0" smtClean="0">
                <a:latin typeface="+mn-lt"/>
              </a:rPr>
              <a:t>Predicted salary = 30430 + 1528*</a:t>
            </a:r>
            <a:r>
              <a:rPr lang="en-US" sz="1400" dirty="0" err="1" smtClean="0">
                <a:latin typeface="+mn-lt"/>
              </a:rPr>
              <a:t>YrsExper</a:t>
            </a:r>
            <a:r>
              <a:rPr lang="en-US" sz="1400" dirty="0" smtClean="0">
                <a:latin typeface="+mn-lt"/>
              </a:rPr>
              <a:t> + 4098*Dummy – 1248</a:t>
            </a:r>
            <a:r>
              <a:rPr lang="en-US" sz="1400" b="1" dirty="0" smtClean="0">
                <a:latin typeface="+mn-lt"/>
              </a:rPr>
              <a:t>*Dummy*</a:t>
            </a:r>
            <a:r>
              <a:rPr lang="en-US" sz="1400" b="1" dirty="0" err="1" smtClean="0">
                <a:latin typeface="+mn-lt"/>
              </a:rPr>
              <a:t>YrsExper</a:t>
            </a:r>
            <a:endParaRPr lang="en-US" sz="1400" b="1" dirty="0" smtClean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pPr lvl="0"/>
            <a:r>
              <a:rPr lang="en-US" sz="1400" b="1" dirty="0" smtClean="0">
                <a:latin typeface="+mn-lt"/>
              </a:rPr>
              <a:t>Male</a:t>
            </a:r>
            <a:r>
              <a:rPr lang="en-US" sz="1400" dirty="0" smtClean="0">
                <a:latin typeface="+mn-lt"/>
              </a:rPr>
              <a:t> (</a:t>
            </a:r>
            <a:r>
              <a:rPr lang="en-US" sz="1400" b="1" dirty="0" smtClean="0">
                <a:solidFill>
                  <a:srgbClr val="0000FF"/>
                </a:solidFill>
                <a:latin typeface="+mn-lt"/>
              </a:rPr>
              <a:t>dummy = 0</a:t>
            </a:r>
            <a:r>
              <a:rPr lang="en-US" sz="1400" dirty="0" smtClean="0">
                <a:latin typeface="+mn-lt"/>
              </a:rPr>
              <a:t>):        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Predicted salary = 30430 + 1528*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YrsExper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+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4098</a:t>
            </a:r>
            <a:r>
              <a:rPr lang="en-US" sz="1400" b="1" dirty="0" smtClean="0">
                <a:solidFill>
                  <a:srgbClr val="0000FF"/>
                </a:solidFill>
                <a:latin typeface="Calibri" panose="020F0502020204030204"/>
              </a:rPr>
              <a:t>*0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1248</a:t>
            </a:r>
            <a:r>
              <a:rPr lang="en-US" sz="1400" b="1" dirty="0" smtClean="0">
                <a:solidFill>
                  <a:srgbClr val="0000FF"/>
                </a:solidFill>
                <a:latin typeface="Calibri" panose="020F0502020204030204"/>
              </a:rPr>
              <a:t>*0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/>
              </a:rPr>
              <a:t>YrsExper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                                                                         =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30430 + 1528*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YrsExper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endParaRPr lang="en-US" sz="14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Female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en-US" sz="1400" b="1" dirty="0" smtClean="0">
                <a:solidFill>
                  <a:srgbClr val="FF00FF"/>
                </a:solidFill>
                <a:latin typeface="Calibri" panose="020F0502020204030204"/>
              </a:rPr>
              <a:t>dummy = 1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):    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Predicted salary = 30430 + 1528*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YrsExper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+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4098</a:t>
            </a:r>
            <a:r>
              <a:rPr lang="en-US" sz="1400" b="1" dirty="0" smtClean="0">
                <a:solidFill>
                  <a:srgbClr val="FF00FF"/>
                </a:solidFill>
                <a:latin typeface="Calibri" panose="020F0502020204030204"/>
              </a:rPr>
              <a:t>*1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1248</a:t>
            </a:r>
            <a:r>
              <a:rPr lang="en-US" sz="1400" b="1" dirty="0" smtClean="0">
                <a:solidFill>
                  <a:srgbClr val="FF00FF"/>
                </a:solidFill>
                <a:latin typeface="Calibri" panose="020F0502020204030204"/>
              </a:rPr>
              <a:t>*1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/>
              </a:rPr>
              <a:t>YrsExper</a:t>
            </a:r>
            <a:endParaRPr lang="en-US" sz="1400" b="1" dirty="0" smtClean="0">
              <a:solidFill>
                <a:srgbClr val="FF00FF"/>
              </a:solidFill>
              <a:latin typeface="Calibri" panose="020F0502020204030204"/>
            </a:endParaRPr>
          </a:p>
          <a:p>
            <a:pPr lvl="0"/>
            <a:r>
              <a:rPr lang="en-US" sz="1400" b="1" dirty="0">
                <a:solidFill>
                  <a:srgbClr val="990099"/>
                </a:solidFill>
                <a:latin typeface="Calibri" panose="020F0502020204030204"/>
              </a:rPr>
              <a:t>	</a:t>
            </a:r>
            <a:r>
              <a:rPr lang="en-US" sz="1400" dirty="0" smtClean="0">
                <a:latin typeface="Calibri" panose="020F0502020204030204"/>
              </a:rPr>
              <a:t>                                                    = 34528 + 280*</a:t>
            </a:r>
            <a:r>
              <a:rPr lang="en-US" sz="1400" dirty="0" err="1" smtClean="0">
                <a:latin typeface="Calibri" panose="020F0502020204030204"/>
              </a:rPr>
              <a:t>YrsExper</a:t>
            </a:r>
            <a:endParaRPr lang="en-US" sz="1400" dirty="0">
              <a:latin typeface="Calibri" panose="020F0502020204030204"/>
            </a:endParaRPr>
          </a:p>
          <a:p>
            <a:pPr lvl="0"/>
            <a:endParaRPr lang="en-US" sz="15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4"/>
          <a:stretch/>
        </p:blipFill>
        <p:spPr>
          <a:xfrm>
            <a:off x="538603" y="4945899"/>
            <a:ext cx="285309" cy="7459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5"/>
          <a:stretch/>
        </p:blipFill>
        <p:spPr>
          <a:xfrm>
            <a:off x="508382" y="5733000"/>
            <a:ext cx="371667" cy="7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72749"/>
            <a:ext cx="5209441" cy="228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the effect of years of experience on salary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and females?</a:t>
            </a:r>
          </a:p>
          <a:p>
            <a:r>
              <a:rPr lang="en-US" sz="1600" dirty="0" smtClean="0">
                <a:latin typeface="+mn-lt"/>
              </a:rPr>
              <a:t>Include gender dummy, years of experience, and their interaction term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44544" y="2016942"/>
            <a:ext cx="2819399" cy="1764410"/>
            <a:chOff x="3220453" y="2978396"/>
            <a:chExt cx="5374835" cy="33779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0453" y="2978396"/>
              <a:ext cx="5141494" cy="3377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3977780" y="4114800"/>
              <a:ext cx="3413620" cy="1139703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77780" y="4624143"/>
              <a:ext cx="3413620" cy="519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21866" y="3874853"/>
              <a:ext cx="1373422" cy="88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3333CC"/>
                  </a:solidFill>
                  <a:latin typeface="+mn-lt"/>
                </a:rPr>
                <a:t>Male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Female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471964"/>
            <a:ext cx="4881562" cy="1093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6200" y="4665217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Different intercepts </a:t>
            </a:r>
            <a:r>
              <a:rPr lang="en-US" sz="1600" dirty="0" smtClean="0">
                <a:latin typeface="+mn-lt"/>
              </a:rPr>
              <a:t>(higher for F).   </a:t>
            </a:r>
            <a:r>
              <a:rPr lang="en-US" sz="1600" b="1" dirty="0" smtClean="0">
                <a:latin typeface="+mn-lt"/>
              </a:rPr>
              <a:t>Different slopes </a:t>
            </a:r>
            <a:r>
              <a:rPr lang="en-US" sz="1600" dirty="0" smtClean="0">
                <a:latin typeface="+mn-lt"/>
              </a:rPr>
              <a:t>(higher for 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Every year of experience tends to increase M’s salary by $1,527.8 but </a:t>
            </a:r>
            <a:r>
              <a:rPr lang="en-US" sz="1600" dirty="0" smtClean="0">
                <a:solidFill>
                  <a:srgbClr val="FF00FF"/>
                </a:solidFill>
                <a:latin typeface="+mn-lt"/>
              </a:rPr>
              <a:t>increase F’s salary by $1,248 less</a:t>
            </a:r>
            <a:r>
              <a:rPr lang="en-US" sz="1600" dirty="0" smtClean="0">
                <a:latin typeface="+mn-lt"/>
              </a:rPr>
              <a:t>, i.e., by only $280 (= 1,527.8 – 1,247.8).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For Male employees with 0 years of experience, salary is predicted to be $30,430.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For Female employees with 0 years of experience, salary is predicted to be $34,528 (= 30,430 + 34,528).</a:t>
            </a:r>
          </a:p>
        </p:txBody>
      </p:sp>
    </p:spTree>
    <p:extLst>
      <p:ext uri="{BB962C8B-B14F-4D97-AF65-F5344CB8AC3E}">
        <p14:creationId xmlns:p14="http://schemas.microsoft.com/office/powerpoint/2010/main" val="34629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172749"/>
            <a:ext cx="5209441" cy="228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</a:t>
            </a:r>
            <a:r>
              <a:rPr lang="en-US" sz="2400" b="1" u="dbl" dirty="0" smtClean="0">
                <a:latin typeface="Arial" panose="020B0604020202020204" pitchFamily="34" charset="0"/>
              </a:rPr>
              <a:t>interaction</a:t>
            </a:r>
            <a:r>
              <a:rPr lang="en-US" sz="2400" b="1" dirty="0" smtClean="0">
                <a:latin typeface="Arial" panose="020B0604020202020204" pitchFamily="34" charset="0"/>
              </a:rPr>
              <a:t>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B0F0"/>
                </a:solidFill>
                <a:latin typeface="+mn-lt"/>
              </a:rPr>
              <a:t>QUESTION 3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the effect of years of experience on salary 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differ</a:t>
            </a:r>
            <a:r>
              <a:rPr lang="en-US" sz="1600" b="1" dirty="0" smtClean="0">
                <a:latin typeface="+mn-lt"/>
              </a:rPr>
              <a:t> for males and females?</a:t>
            </a:r>
          </a:p>
          <a:p>
            <a:r>
              <a:rPr lang="en-US" sz="1600" dirty="0" smtClean="0">
                <a:latin typeface="+mn-lt"/>
              </a:rPr>
              <a:t>Include gender dummy, years of experience, and their interaction term in the regression model.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44544" y="2016942"/>
            <a:ext cx="2819399" cy="1764410"/>
            <a:chOff x="3220453" y="2978396"/>
            <a:chExt cx="5374835" cy="33779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0453" y="2978396"/>
              <a:ext cx="5141494" cy="33779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3977780" y="4114800"/>
              <a:ext cx="3413620" cy="1139703"/>
            </a:xfrm>
            <a:prstGeom prst="line">
              <a:avLst/>
            </a:prstGeom>
            <a:ln w="28575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77780" y="4624143"/>
              <a:ext cx="3413620" cy="519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21866" y="3874853"/>
              <a:ext cx="1373422" cy="88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3333CC"/>
                  </a:solidFill>
                  <a:latin typeface="+mn-lt"/>
                </a:rPr>
                <a:t>Male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Female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471964"/>
            <a:ext cx="4881562" cy="1093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0755" y="4644669"/>
            <a:ext cx="906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Different intercepts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(higher for F). 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Different slopes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(higher for 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Every year of experience tends to increase M’s salary by $1,527.8 but increase F’s salary by $1,248 less, i.e., by only $280 (= 1,527.8 – 1,247.8).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For Male employees with 0 years of experience, salary is predicted to be $30,430.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For Female employees with 0 years of experience, salary is predicted to be $34,528 (= 30,430 + 34,528).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n-lt"/>
                <a:sym typeface="Wingdings 2" panose="05020102010507070707" pitchFamily="18" charset="2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+mn-lt"/>
                <a:sym typeface="Wingdings 2" panose="05020102010507070707" pitchFamily="18" charset="2"/>
              </a:rPr>
              <a:t>coefficient of the interaction variable </a:t>
            </a:r>
            <a:r>
              <a:rPr lang="en-US" sz="2000" dirty="0" smtClean="0">
                <a:latin typeface="+mn-lt"/>
                <a:sym typeface="Wingdings 2" panose="05020102010507070707" pitchFamily="18" charset="2"/>
              </a:rPr>
              <a:t>shows the 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  <a:sym typeface="Wingdings 2" panose="05020102010507070707" pitchFamily="18" charset="2"/>
              </a:rPr>
              <a:t>difference in the </a:t>
            </a:r>
            <a:r>
              <a:rPr lang="en-US" sz="2000" b="1" u="sng" dirty="0" smtClean="0">
                <a:solidFill>
                  <a:srgbClr val="0000FF"/>
                </a:solidFill>
                <a:latin typeface="+mn-lt"/>
                <a:sym typeface="Wingdings 2" panose="05020102010507070707" pitchFamily="18" charset="2"/>
              </a:rPr>
              <a:t>slopes</a:t>
            </a:r>
            <a:r>
              <a:rPr lang="en-US" sz="2000" b="1" dirty="0" smtClean="0">
                <a:solidFill>
                  <a:srgbClr val="0000FF"/>
                </a:solidFill>
                <a:latin typeface="+mn-lt"/>
                <a:sym typeface="Wingdings 2" panose="05020102010507070707" pitchFamily="18" charset="2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between </a:t>
            </a: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two categories (F and M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)!</a:t>
            </a:r>
            <a:endParaRPr lang="en-US" sz="200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755" y="5943600"/>
            <a:ext cx="8977045" cy="79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26D0D8-6EB1-40D9-903E-424BB465E00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2000" b="1" dirty="0" smtClean="0">
                <a:solidFill>
                  <a:srgbClr val="009900"/>
                </a:solidFill>
                <a:latin typeface="+mn-lt"/>
              </a:rPr>
              <a:t>Dummy variables </a:t>
            </a:r>
            <a:r>
              <a:rPr lang="en-US" sz="2000" dirty="0" smtClean="0">
                <a:latin typeface="+mn-lt"/>
              </a:rPr>
              <a:t>in regression models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Use </a:t>
            </a:r>
            <a:r>
              <a:rPr lang="en-US" sz="1600" b="1" dirty="0" smtClean="0">
                <a:solidFill>
                  <a:srgbClr val="00B050"/>
                </a:solidFill>
                <a:latin typeface="+mn-lt"/>
              </a:rPr>
              <a:t>Bank Salaries.xlsx </a:t>
            </a:r>
            <a:r>
              <a:rPr lang="en-US" sz="1600" dirty="0" smtClean="0">
                <a:latin typeface="+mn-lt"/>
              </a:rPr>
              <a:t>data. (See Example 10.3 on page 561 of the textbook.)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5" y="2554482"/>
            <a:ext cx="6172200" cy="39749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1335160"/>
            <a:ext cx="1831975" cy="7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pPr marL="461963"/>
            <a:endParaRPr lang="en-US" sz="1600" b="1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30869"/>
            <a:ext cx="5819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pPr marL="461963"/>
            <a:endParaRPr lang="en-US" sz="1600" b="1" dirty="0" smtClean="0">
              <a:latin typeface="+mn-lt"/>
            </a:endParaRPr>
          </a:p>
          <a:p>
            <a:pPr marL="461963"/>
            <a:r>
              <a:rPr lang="en-US" sz="1600" dirty="0" smtClean="0">
                <a:latin typeface="+mn-lt"/>
              </a:rPr>
              <a:t>Let’s begin by looking at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descriptive statistics</a:t>
            </a:r>
            <a:r>
              <a:rPr lang="en-US" sz="1600" dirty="0" smtClean="0">
                <a:latin typeface="+mn-lt"/>
              </a:rPr>
              <a:t>: use Pivot Table and Pivot Chart to compare average salary for male and female employees.</a:t>
            </a:r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	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19072"/>
            <a:ext cx="6924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pPr marL="461963"/>
            <a:endParaRPr lang="en-US" sz="1600" b="1" dirty="0" smtClean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747713" indent="-285750">
              <a:buFont typeface="Wingdings 2" panose="05020102010507070707" pitchFamily="18" charset="2"/>
              <a:buChar char="¢"/>
            </a:pPr>
            <a:r>
              <a:rPr lang="en-US" sz="1600" dirty="0" smtClean="0">
                <a:latin typeface="+mn-lt"/>
              </a:rPr>
              <a:t>It seems like female employees are underpaid by an </a:t>
            </a:r>
            <a:r>
              <a:rPr lang="en-US" sz="1600" b="1" dirty="0" smtClean="0">
                <a:latin typeface="+mn-lt"/>
              </a:rPr>
              <a:t>average of $8,295.5</a:t>
            </a:r>
            <a:r>
              <a:rPr lang="en-US" sz="1600" dirty="0" smtClean="0">
                <a:latin typeface="+mn-lt"/>
              </a:rPr>
              <a:t>. 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pPr marL="461963"/>
            <a:endParaRPr lang="en-US" sz="1600" b="1" dirty="0" smtClean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747713" indent="-285750">
              <a:buFont typeface="Wingdings 2" panose="05020102010507070707" pitchFamily="18" charset="2"/>
              <a:buChar char="¢"/>
            </a:pPr>
            <a:r>
              <a:rPr lang="en-US" sz="1600" dirty="0" smtClean="0">
                <a:latin typeface="+mn-lt"/>
              </a:rPr>
              <a:t>It seems like female employees are underpaid </a:t>
            </a:r>
            <a:r>
              <a:rPr lang="en-US" sz="1600" dirty="0">
                <a:latin typeface="+mn-lt"/>
              </a:rPr>
              <a:t>by </a:t>
            </a:r>
            <a:r>
              <a:rPr lang="en-US" sz="1600" dirty="0" smtClean="0">
                <a:latin typeface="+mn-lt"/>
              </a:rPr>
              <a:t>an </a:t>
            </a:r>
            <a:r>
              <a:rPr lang="en-US" sz="1600" b="1" dirty="0">
                <a:latin typeface="+mn-lt"/>
              </a:rPr>
              <a:t>average of $</a:t>
            </a:r>
            <a:r>
              <a:rPr lang="en-US" sz="1600" b="1" dirty="0" smtClean="0">
                <a:latin typeface="+mn-lt"/>
              </a:rPr>
              <a:t>8,295.5.</a:t>
            </a:r>
            <a:endParaRPr lang="en-US" sz="1600" dirty="0" smtClean="0">
              <a:latin typeface="+mn-lt"/>
            </a:endParaRPr>
          </a:p>
          <a:p>
            <a:pPr marL="461963"/>
            <a:endParaRPr lang="en-US" sz="1600" dirty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747713" indent="-285750">
              <a:buFont typeface="Wingdings 2" panose="05020102010507070707" pitchFamily="18" charset="2"/>
              <a:buChar char="¢"/>
            </a:pPr>
            <a:r>
              <a:rPr lang="en-US" sz="1600" dirty="0" smtClean="0">
                <a:latin typeface="+mn-lt"/>
              </a:rPr>
              <a:t>But don’t jump to conclusions too fast!!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804863" indent="-342900"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This finding is based only on a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sample</a:t>
            </a:r>
            <a:r>
              <a:rPr lang="en-US" sz="1600" dirty="0" smtClean="0">
                <a:latin typeface="+mn-lt"/>
              </a:rPr>
              <a:t> of 208 employees.</a:t>
            </a:r>
          </a:p>
          <a:p>
            <a:pPr marL="804863" indent="-342900"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We have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not controlled for </a:t>
            </a:r>
            <a:r>
              <a:rPr lang="en-US" sz="1600" dirty="0" smtClean="0">
                <a:latin typeface="+mn-lt"/>
              </a:rPr>
              <a:t>other potentially important factors, such as years of experience, education, and job type.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MBC638-Chernobai</a:t>
            </a:r>
            <a:endParaRPr lang="en-US" dirty="0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Lecture 05 - Part 3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</a:rPr>
              <a:t>. Regression with dummy variables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9100" y="1447800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</a:endParaRPr>
          </a:p>
          <a:p>
            <a:endParaRPr lang="en-US" sz="1600" b="1" u="sng" dirty="0" smtClean="0">
              <a:latin typeface="+mn-lt"/>
            </a:endParaRPr>
          </a:p>
          <a:p>
            <a:pPr marL="461963"/>
            <a:r>
              <a:rPr lang="en-US" sz="1600" b="1" u="heavy" dirty="0" smtClean="0">
                <a:solidFill>
                  <a:srgbClr val="00B0F0"/>
                </a:solidFill>
                <a:latin typeface="+mn-lt"/>
              </a:rPr>
              <a:t>QUESTION</a:t>
            </a:r>
            <a:r>
              <a:rPr lang="en-US" sz="1600" b="1" dirty="0" smtClean="0">
                <a:solidFill>
                  <a:srgbClr val="00B0F0"/>
                </a:solidFill>
                <a:latin typeface="+mn-lt"/>
              </a:rPr>
              <a:t>:</a:t>
            </a:r>
            <a:r>
              <a:rPr lang="en-US" sz="1600" b="1" dirty="0" smtClean="0">
                <a:latin typeface="+mn-lt"/>
              </a:rPr>
              <a:t> DOES GENDER AFFECT SALARY?</a:t>
            </a:r>
          </a:p>
          <a:p>
            <a:pPr marL="461963"/>
            <a:endParaRPr lang="en-US" sz="1600" b="1" dirty="0" smtClean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747713" indent="-285750">
              <a:buFont typeface="Wingdings 2" panose="05020102010507070707" pitchFamily="18" charset="2"/>
              <a:buChar char="¢"/>
            </a:pPr>
            <a:r>
              <a:rPr lang="en-US" sz="1600" dirty="0" smtClean="0">
                <a:latin typeface="+mn-lt"/>
              </a:rPr>
              <a:t>It seems like female employees are underpaid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by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an 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average of $</a:t>
            </a:r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</a:rPr>
              <a:t>8,295.5.</a:t>
            </a:r>
            <a:endParaRPr lang="en-US" sz="1600" dirty="0" smtClean="0">
              <a:latin typeface="+mn-lt"/>
            </a:endParaRPr>
          </a:p>
          <a:p>
            <a:pPr marL="461963"/>
            <a:endParaRPr lang="en-US" sz="1600" dirty="0">
              <a:latin typeface="+mn-lt"/>
            </a:endParaRPr>
          </a:p>
          <a:p>
            <a:pPr marL="461963"/>
            <a:endParaRPr lang="en-US" sz="1600" dirty="0" smtClean="0">
              <a:latin typeface="+mn-lt"/>
            </a:endParaRPr>
          </a:p>
          <a:p>
            <a:pPr marL="747713" indent="-285750">
              <a:buFont typeface="Wingdings 2" panose="05020102010507070707" pitchFamily="18" charset="2"/>
              <a:buChar char="¢"/>
            </a:pPr>
            <a:r>
              <a:rPr lang="en-US" sz="1600" dirty="0" smtClean="0">
                <a:latin typeface="+mn-lt"/>
              </a:rPr>
              <a:t>But don’t jump to conclusions too fast!!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804863" indent="-342900"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This finding is based only on a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sample</a:t>
            </a:r>
            <a:r>
              <a:rPr lang="en-US" sz="1600" dirty="0" smtClean="0">
                <a:latin typeface="+mn-lt"/>
              </a:rPr>
              <a:t> of 208 employees.</a:t>
            </a:r>
          </a:p>
          <a:p>
            <a:pPr marL="804863" indent="-342900"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We have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not controlled for </a:t>
            </a:r>
            <a:r>
              <a:rPr lang="en-US" sz="1600" dirty="0" smtClean="0">
                <a:latin typeface="+mn-lt"/>
              </a:rPr>
              <a:t>other potentially important factors, such as years of experience, education, and job type.</a:t>
            </a:r>
          </a:p>
          <a:p>
            <a:pPr marL="804863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747713" indent="-285750">
              <a:buFont typeface="Wingdings 2" panose="05020102010507070707" pitchFamily="18" charset="2"/>
              <a:buChar char="¢"/>
            </a:pPr>
            <a:r>
              <a:rPr lang="en-US" sz="1600" dirty="0">
                <a:latin typeface="+mn-lt"/>
              </a:rPr>
              <a:t>Let’s use a regression model to see if GENDER affects SALARY.</a:t>
            </a:r>
          </a:p>
          <a:p>
            <a:pPr marL="461963"/>
            <a:endParaRPr lang="en-US" sz="1600" dirty="0">
              <a:latin typeface="+mn-lt"/>
            </a:endParaRP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u="sng" dirty="0">
                <a:latin typeface="+mn-lt"/>
              </a:rPr>
              <a:t>Problem</a:t>
            </a:r>
            <a:r>
              <a:rPr lang="en-US" sz="1600" dirty="0">
                <a:latin typeface="+mn-lt"/>
              </a:rPr>
              <a:t>: GENDER is a </a:t>
            </a:r>
            <a:r>
              <a:rPr lang="en-US" sz="1600" b="1" dirty="0">
                <a:solidFill>
                  <a:srgbClr val="00B050"/>
                </a:solidFill>
                <a:latin typeface="+mn-lt"/>
              </a:rPr>
              <a:t>nominal categorical </a:t>
            </a:r>
            <a:r>
              <a:rPr lang="en-US" sz="1600" dirty="0">
                <a:latin typeface="+mn-lt"/>
              </a:rPr>
              <a:t>variable</a:t>
            </a:r>
            <a:r>
              <a:rPr lang="en-US" sz="1600" dirty="0" smtClean="0">
                <a:latin typeface="+mn-lt"/>
              </a:rPr>
              <a:t>…</a:t>
            </a:r>
          </a:p>
          <a:p>
            <a:pPr marL="461963"/>
            <a:r>
              <a:rPr lang="en-US" sz="1600" dirty="0">
                <a:latin typeface="+mn-lt"/>
              </a:rPr>
              <a:t>	</a:t>
            </a:r>
            <a:r>
              <a:rPr lang="en-US" sz="1600" dirty="0" smtClean="0">
                <a:latin typeface="+mn-lt"/>
              </a:rPr>
              <a:t>But regressions may include only numerical variables… </a:t>
            </a:r>
            <a:endParaRPr lang="en-US" sz="1600" dirty="0">
              <a:latin typeface="+mn-lt"/>
            </a:endParaRPr>
          </a:p>
          <a:p>
            <a:pPr marL="461963"/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178763"/>
            <a:ext cx="1060219" cy="10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7074</TotalTime>
  <Words>2150</Words>
  <Application>Microsoft Office PowerPoint</Application>
  <PresentationFormat>On-screen Show (4:3)</PresentationFormat>
  <Paragraphs>413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Verdana</vt:lpstr>
      <vt:lpstr>Wingdings</vt:lpstr>
      <vt:lpstr>Wingdings 2</vt:lpstr>
      <vt:lpstr>Office Theme</vt:lpstr>
      <vt:lpstr>MBC 638:  Data Analysis &amp; Decision Making</vt:lpstr>
      <vt:lpstr>Today: Regression analysis</vt:lpstr>
      <vt:lpstr>1.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3. Regression with dummy variables</vt:lpstr>
      <vt:lpstr>Today: Regression analysis</vt:lpstr>
      <vt:lpstr>3. Regression with interaction variables</vt:lpstr>
      <vt:lpstr>3. Regression with interaction variables</vt:lpstr>
      <vt:lpstr>3. Regression with interaction variables</vt:lpstr>
      <vt:lpstr>3. Regression with interaction variables</vt:lpstr>
      <vt:lpstr>3. Regression with interaction variables</vt:lpstr>
      <vt:lpstr>3. Regression with interaction variables</vt:lpstr>
      <vt:lpstr>3. Regression with interaction variables</vt:lpstr>
      <vt:lpstr>3. Regression with interaction variables</vt:lpstr>
      <vt:lpstr>3. Regression with interaction variables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annac</cp:lastModifiedBy>
  <cp:revision>253</cp:revision>
  <dcterms:created xsi:type="dcterms:W3CDTF">2006-08-20T01:32:20Z</dcterms:created>
  <dcterms:modified xsi:type="dcterms:W3CDTF">2017-09-26T18:10:40Z</dcterms:modified>
</cp:coreProperties>
</file>