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1" r:id="rId1"/>
  </p:sldMasterIdLst>
  <p:notesMasterIdLst>
    <p:notesMasterId r:id="rId20"/>
  </p:notesMasterIdLst>
  <p:sldIdLst>
    <p:sldId id="377" r:id="rId2"/>
    <p:sldId id="356" r:id="rId3"/>
    <p:sldId id="449" r:id="rId4"/>
    <p:sldId id="412" r:id="rId5"/>
    <p:sldId id="481" r:id="rId6"/>
    <p:sldId id="417" r:id="rId7"/>
    <p:sldId id="420" r:id="rId8"/>
    <p:sldId id="418" r:id="rId9"/>
    <p:sldId id="421" r:id="rId10"/>
    <p:sldId id="422" r:id="rId11"/>
    <p:sldId id="419" r:id="rId12"/>
    <p:sldId id="423" r:id="rId13"/>
    <p:sldId id="424" r:id="rId14"/>
    <p:sldId id="425" r:id="rId15"/>
    <p:sldId id="426" r:id="rId16"/>
    <p:sldId id="482" r:id="rId17"/>
    <p:sldId id="483" r:id="rId18"/>
    <p:sldId id="416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66FF33"/>
    <a:srgbClr val="FF0066"/>
    <a:srgbClr val="FF6600"/>
    <a:srgbClr val="009900"/>
    <a:srgbClr val="FF0000"/>
    <a:srgbClr val="3333CC"/>
    <a:srgbClr val="3399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42" autoAdjust="0"/>
    <p:restoredTop sz="78693" autoAdjust="0"/>
  </p:normalViewPr>
  <p:slideViewPr>
    <p:cSldViewPr>
      <p:cViewPr varScale="1">
        <p:scale>
          <a:sx n="101" d="100"/>
          <a:sy n="101" d="100"/>
        </p:scale>
        <p:origin x="11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EA98139-6A77-4A4F-933B-7D025CCE9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48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mtClean="0"/>
              <a:t>Chernobai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FA0D87-5184-4ACF-B320-115034AB91AB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84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05 - Part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5179C2-3BF1-4EAB-BCDF-FAEBBF6A69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2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05 - Part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1E8DB-1241-434E-87D9-6851FBD5E5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05 - Part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AB19C9-45E6-4D0A-9BA0-6DD2DBDBE7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7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05 - Part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5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05 - Part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9500C-2754-465A-AD45-C887A648AA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05 - Part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C4843-46CA-42B3-96D1-0220CCA1E6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0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05 - Part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C835F9-CFB5-4A1F-B5F0-CDEA1C8D5E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6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05 - Part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E86F8-F462-4B0A-BAA1-D4C6CF94AD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8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05 - Part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A5F398-0CE0-405E-80D7-F9CA997B32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05 - Part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B4D4AF-59DC-440A-943D-74DDF63699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4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05 - Part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E6131-4FB6-4627-AA23-6AD9352E4F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8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Lecture 05 - Part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26FC1D7-B4D3-4AE3-A940-928184E65D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8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119688"/>
            <a:ext cx="9144000" cy="12461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63763" y="-6350"/>
            <a:ext cx="6381750" cy="1149350"/>
          </a:xfrm>
        </p:spPr>
        <p:txBody>
          <a:bodyPr rtlCol="0">
            <a:normAutofit/>
          </a:bodyPr>
          <a:lstStyle/>
          <a:p>
            <a:pPr algn="l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+mn-lt"/>
              </a:rPr>
              <a:t>MBC 638: </a:t>
            </a:r>
            <a:br>
              <a:rPr lang="en-US" sz="3200" b="1" dirty="0" smtClean="0">
                <a:latin typeface="+mn-lt"/>
              </a:rPr>
            </a:br>
            <a:r>
              <a:rPr lang="en-US" sz="3200" b="1" dirty="0" smtClean="0">
                <a:latin typeface="+mn-lt"/>
              </a:rPr>
              <a:t>Data Analysis &amp; Decision Making</a:t>
            </a:r>
            <a:endParaRPr lang="en-US" sz="2000" b="1" dirty="0" smtClean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949443"/>
            <a:ext cx="2876550" cy="1922423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806" y="2948599"/>
            <a:ext cx="2501283" cy="1929561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089" y="2945003"/>
            <a:ext cx="2570825" cy="1930107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155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955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6" name="Text Box 8"/>
          <p:cNvSpPr txBox="1">
            <a:spLocks noChangeArrowheads="1"/>
          </p:cNvSpPr>
          <p:nvPr/>
        </p:nvSpPr>
        <p:spPr bwMode="auto">
          <a:xfrm>
            <a:off x="504824" y="5353050"/>
            <a:ext cx="81819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/>
              <a:t>Lecture </a:t>
            </a:r>
            <a:r>
              <a:rPr lang="en-US" b="1" dirty="0" smtClean="0"/>
              <a:t>05 – PART 4: </a:t>
            </a:r>
            <a:endParaRPr lang="en-US" b="1" dirty="0"/>
          </a:p>
          <a:p>
            <a:pPr eaLnBrk="1" hangingPunct="1">
              <a:spcBef>
                <a:spcPct val="50000"/>
              </a:spcBef>
            </a:pPr>
            <a:r>
              <a:rPr lang="en-US" b="1" dirty="0" smtClean="0"/>
              <a:t>Simple and multiple regressions (Chapter 10)</a:t>
            </a:r>
            <a:endParaRPr lang="en-US" b="1" dirty="0"/>
          </a:p>
        </p:txBody>
      </p:sp>
      <p:sp>
        <p:nvSpPr>
          <p:cNvPr id="6157" name="TextBox 9"/>
          <p:cNvSpPr txBox="1">
            <a:spLocks noChangeArrowheads="1"/>
          </p:cNvSpPr>
          <p:nvPr/>
        </p:nvSpPr>
        <p:spPr bwMode="auto">
          <a:xfrm>
            <a:off x="2201863" y="1765300"/>
            <a:ext cx="5419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990033"/>
                </a:solidFill>
              </a:rPr>
              <a:t/>
            </a:r>
            <a:br>
              <a:rPr lang="en-US" b="1" dirty="0">
                <a:solidFill>
                  <a:srgbClr val="990033"/>
                </a:solidFill>
              </a:rPr>
            </a:br>
            <a:r>
              <a:rPr lang="en-US" dirty="0"/>
              <a:t>Anna Chernobai</a:t>
            </a:r>
          </a:p>
        </p:txBody>
      </p:sp>
    </p:spTree>
    <p:extLst>
      <p:ext uri="{BB962C8B-B14F-4D97-AF65-F5344CB8AC3E}">
        <p14:creationId xmlns:p14="http://schemas.microsoft.com/office/powerpoint/2010/main" val="4218533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4</a:t>
            </a:r>
            <a:endParaRPr lang="en-US" dirty="0" smtClean="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126D0D8-6EB1-40D9-903E-424BB465E00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4</a:t>
            </a:r>
            <a:r>
              <a:rPr lang="en-US" sz="2400" b="1" dirty="0" smtClean="0">
                <a:latin typeface="Arial" panose="020B0604020202020204" pitchFamily="34" charset="0"/>
              </a:rPr>
              <a:t>. Nonlinear modeling possibilities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3"/>
            <a:endParaRPr lang="en-US" sz="1600" b="1" u="sng" dirty="0" smtClean="0">
              <a:solidFill>
                <a:srgbClr val="00B0F0"/>
              </a:solidFill>
              <a:latin typeface="+mn-lt"/>
            </a:endParaRPr>
          </a:p>
          <a:p>
            <a:pPr marL="461963"/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4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 </a:t>
            </a:r>
            <a:r>
              <a:rPr lang="en-US" sz="1600" b="1" dirty="0" smtClean="0">
                <a:latin typeface="+mn-lt"/>
              </a:rPr>
              <a:t>How does education level affect salary?</a:t>
            </a:r>
          </a:p>
          <a:p>
            <a:pPr marL="461963"/>
            <a:endParaRPr lang="en-US" sz="1600" b="1" dirty="0">
              <a:latin typeface="+mn-lt"/>
            </a:endParaRPr>
          </a:p>
          <a:p>
            <a:pPr marL="461963"/>
            <a:r>
              <a:rPr lang="en-US" sz="1600" dirty="0" smtClean="0">
                <a:latin typeface="+mn-lt"/>
              </a:rPr>
              <a:t>Some modeling possibilities:</a:t>
            </a:r>
          </a:p>
          <a:p>
            <a:pPr marL="461963"/>
            <a:endParaRPr lang="en-US" sz="1600" dirty="0">
              <a:latin typeface="+mn-lt"/>
            </a:endParaRPr>
          </a:p>
          <a:p>
            <a:pPr marL="804863" indent="-342900">
              <a:buFont typeface="+mj-lt"/>
              <a:buAutoNum type="arabicParenR"/>
            </a:pP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Linear:	</a:t>
            </a:r>
            <a:endParaRPr lang="en-US" sz="1600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4" y="3396096"/>
            <a:ext cx="3177583" cy="20903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133" y="2778858"/>
            <a:ext cx="5388867" cy="3280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5181600" y="2361635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90099"/>
                </a:solidFill>
                <a:latin typeface="+mn-lt"/>
              </a:rPr>
              <a:t>Controlling for other factors</a:t>
            </a:r>
            <a:endParaRPr lang="en-US" dirty="0">
              <a:solidFill>
                <a:srgbClr val="9900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80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4</a:t>
            </a:r>
            <a:endParaRPr lang="en-US" dirty="0" smtClean="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126D0D8-6EB1-40D9-903E-424BB465E007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4</a:t>
            </a:r>
            <a:r>
              <a:rPr lang="en-US" sz="2400" b="1" dirty="0" smtClean="0">
                <a:latin typeface="Arial" panose="020B0604020202020204" pitchFamily="34" charset="0"/>
              </a:rPr>
              <a:t>. Nonlinear modeling possibilities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3"/>
            <a:endParaRPr lang="en-US" sz="1600" b="1" u="sng" dirty="0" smtClean="0">
              <a:solidFill>
                <a:srgbClr val="00B0F0"/>
              </a:solidFill>
              <a:latin typeface="+mn-lt"/>
            </a:endParaRPr>
          </a:p>
          <a:p>
            <a:pPr marL="461963"/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4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 </a:t>
            </a:r>
            <a:r>
              <a:rPr lang="en-US" sz="1600" b="1" dirty="0" smtClean="0">
                <a:latin typeface="+mn-lt"/>
              </a:rPr>
              <a:t>How does education level affect salary?</a:t>
            </a:r>
          </a:p>
          <a:p>
            <a:pPr marL="461963"/>
            <a:endParaRPr lang="en-US" sz="1600" b="1" dirty="0">
              <a:latin typeface="+mn-lt"/>
            </a:endParaRPr>
          </a:p>
          <a:p>
            <a:pPr marL="461963"/>
            <a:r>
              <a:rPr lang="en-US" sz="1600" dirty="0" smtClean="0">
                <a:latin typeface="+mn-lt"/>
              </a:rPr>
              <a:t>Some modeling possibilities:</a:t>
            </a:r>
          </a:p>
          <a:p>
            <a:pPr marL="461963"/>
            <a:endParaRPr lang="en-US" sz="1600" dirty="0" smtClean="0">
              <a:latin typeface="+mn-lt"/>
            </a:endParaRPr>
          </a:p>
          <a:p>
            <a:pPr marL="804863" indent="-342900">
              <a:buFont typeface="+mj-lt"/>
              <a:buAutoNum type="arabicParenR" startAt="2"/>
            </a:pP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Nonlinear (quadratic):	</a:t>
            </a:r>
            <a:endParaRPr lang="en-US" sz="1600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416951"/>
            <a:ext cx="3581400" cy="23529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849" y="3279784"/>
            <a:ext cx="4834201" cy="2627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643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4</a:t>
            </a:r>
            <a:endParaRPr lang="en-US" dirty="0" smtClean="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126D0D8-6EB1-40D9-903E-424BB465E00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4</a:t>
            </a:r>
            <a:r>
              <a:rPr lang="en-US" sz="2400" b="1" dirty="0" smtClean="0">
                <a:latin typeface="Arial" panose="020B0604020202020204" pitchFamily="34" charset="0"/>
              </a:rPr>
              <a:t>. Nonlinear modeling possibilities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3"/>
            <a:endParaRPr lang="en-US" sz="1600" b="1" u="sng" dirty="0" smtClean="0">
              <a:solidFill>
                <a:srgbClr val="00B0F0"/>
              </a:solidFill>
              <a:latin typeface="+mn-lt"/>
            </a:endParaRPr>
          </a:p>
          <a:p>
            <a:pPr marL="461963"/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4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 </a:t>
            </a:r>
            <a:r>
              <a:rPr lang="en-US" sz="1600" b="1" dirty="0" smtClean="0">
                <a:latin typeface="+mn-lt"/>
              </a:rPr>
              <a:t>How does education level affect salary?</a:t>
            </a:r>
          </a:p>
          <a:p>
            <a:pPr marL="461963"/>
            <a:endParaRPr lang="en-US" sz="1600" b="1" dirty="0">
              <a:latin typeface="+mn-lt"/>
            </a:endParaRPr>
          </a:p>
          <a:p>
            <a:pPr marL="461963"/>
            <a:r>
              <a:rPr lang="en-US" sz="1600" dirty="0" smtClean="0">
                <a:latin typeface="+mn-lt"/>
              </a:rPr>
              <a:t>Some modeling possibilities:</a:t>
            </a:r>
          </a:p>
          <a:p>
            <a:pPr marL="461963"/>
            <a:endParaRPr lang="en-US" sz="1600" dirty="0">
              <a:latin typeface="+mn-lt"/>
            </a:endParaRPr>
          </a:p>
          <a:p>
            <a:pPr marL="804863" indent="-342900">
              <a:buFont typeface="+mj-lt"/>
              <a:buAutoNum type="arabicParenR" startAt="2"/>
            </a:pP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Nonlinear (quadratic):	</a:t>
            </a:r>
            <a:endParaRPr lang="en-US" sz="1600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416951"/>
            <a:ext cx="3581400" cy="23529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649" y="2812002"/>
            <a:ext cx="5072718" cy="3436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5068208" y="238304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90099"/>
                </a:solidFill>
                <a:latin typeface="+mn-lt"/>
              </a:rPr>
              <a:t>Controlling for other factors</a:t>
            </a:r>
            <a:endParaRPr lang="en-US" dirty="0">
              <a:solidFill>
                <a:srgbClr val="9900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850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126D0D8-6EB1-40D9-903E-424BB465E00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4</a:t>
            </a:r>
            <a:r>
              <a:rPr lang="en-US" sz="2400" b="1" dirty="0" smtClean="0">
                <a:latin typeface="Arial" panose="020B0604020202020204" pitchFamily="34" charset="0"/>
              </a:rPr>
              <a:t>. Nonlinear modeling possibilities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4201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3"/>
            <a:endParaRPr lang="en-US" sz="1600" b="1" u="sng" dirty="0" smtClean="0">
              <a:solidFill>
                <a:srgbClr val="00B0F0"/>
              </a:solidFill>
              <a:latin typeface="+mn-lt"/>
            </a:endParaRPr>
          </a:p>
          <a:p>
            <a:pPr marL="461963"/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4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 </a:t>
            </a:r>
            <a:r>
              <a:rPr lang="en-US" sz="1600" b="1" dirty="0" smtClean="0">
                <a:latin typeface="+mn-lt"/>
              </a:rPr>
              <a:t>How does education level affect salary?</a:t>
            </a:r>
          </a:p>
          <a:p>
            <a:pPr marL="461963"/>
            <a:endParaRPr lang="en-US" sz="1600" b="1" dirty="0">
              <a:latin typeface="+mn-lt"/>
            </a:endParaRPr>
          </a:p>
          <a:p>
            <a:pPr marL="461963"/>
            <a:r>
              <a:rPr lang="en-US" sz="1600" dirty="0" smtClean="0">
                <a:latin typeface="+mn-lt"/>
              </a:rPr>
              <a:t>Some modeling possibilities:</a:t>
            </a:r>
          </a:p>
          <a:p>
            <a:pPr marL="461963"/>
            <a:endParaRPr lang="en-US" sz="1600" dirty="0" smtClean="0">
              <a:latin typeface="+mn-lt"/>
            </a:endParaRPr>
          </a:p>
          <a:p>
            <a:pPr marL="804863" indent="-342900">
              <a:buFont typeface="+mj-lt"/>
              <a:buAutoNum type="arabicParenR" startAt="3"/>
            </a:pP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Nonlinear (with dummy variables):</a:t>
            </a:r>
          </a:p>
          <a:p>
            <a:pPr marL="461963"/>
            <a:endParaRPr lang="en-US" sz="1600" b="1" dirty="0" smtClean="0">
              <a:solidFill>
                <a:srgbClr val="C00000"/>
              </a:solidFill>
              <a:latin typeface="+mn-lt"/>
            </a:endParaRPr>
          </a:p>
          <a:p>
            <a:pPr marL="461963"/>
            <a:endParaRPr lang="en-US" sz="1600" b="1" dirty="0" smtClean="0">
              <a:solidFill>
                <a:srgbClr val="C00000"/>
              </a:solidFill>
              <a:latin typeface="+mn-lt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sz="1600" dirty="0" smtClean="0">
                <a:latin typeface="+mn-lt"/>
              </a:rPr>
              <a:t>Create dummy variables:</a:t>
            </a:r>
          </a:p>
          <a:p>
            <a:endParaRPr lang="en-US" sz="1600" b="1" dirty="0">
              <a:solidFill>
                <a:srgbClr val="C00000"/>
              </a:solidFill>
              <a:latin typeface="+mn-lt"/>
            </a:endParaRPr>
          </a:p>
          <a:p>
            <a:r>
              <a:rPr lang="en-US" sz="1600" b="1" dirty="0" smtClean="0">
                <a:latin typeface="+mn-lt"/>
              </a:rPr>
              <a:t>Educ1</a:t>
            </a:r>
            <a:r>
              <a:rPr lang="en-US" sz="1600" dirty="0" smtClean="0">
                <a:latin typeface="+mn-lt"/>
              </a:rPr>
              <a:t> = </a:t>
            </a:r>
            <a:r>
              <a:rPr lang="en-US" sz="1600" dirty="0" err="1" smtClean="0">
                <a:latin typeface="+mn-lt"/>
              </a:rPr>
              <a:t>EducLevel</a:t>
            </a:r>
            <a:r>
              <a:rPr lang="en-US" sz="1600" dirty="0" smtClean="0">
                <a:latin typeface="+mn-lt"/>
              </a:rPr>
              <a:t>=1 (high school)</a:t>
            </a:r>
          </a:p>
          <a:p>
            <a:r>
              <a:rPr lang="en-US" sz="1600" b="1" dirty="0" smtClean="0">
                <a:latin typeface="+mn-lt"/>
              </a:rPr>
              <a:t>Educ2</a:t>
            </a:r>
            <a:r>
              <a:rPr lang="en-US" sz="1600" dirty="0" smtClean="0">
                <a:latin typeface="+mn-lt"/>
              </a:rPr>
              <a:t> = </a:t>
            </a:r>
            <a:r>
              <a:rPr lang="en-US" sz="1600" dirty="0" err="1" smtClean="0">
                <a:latin typeface="+mn-lt"/>
              </a:rPr>
              <a:t>EducLevel</a:t>
            </a:r>
            <a:r>
              <a:rPr lang="en-US" sz="1600" dirty="0" smtClean="0">
                <a:latin typeface="+mn-lt"/>
              </a:rPr>
              <a:t>=2 (some college)</a:t>
            </a:r>
          </a:p>
          <a:p>
            <a:r>
              <a:rPr lang="en-US" sz="1600" b="1" dirty="0" smtClean="0">
                <a:latin typeface="+mn-lt"/>
              </a:rPr>
              <a:t>Educ3</a:t>
            </a:r>
            <a:r>
              <a:rPr lang="en-US" sz="1600" dirty="0" smtClean="0">
                <a:latin typeface="+mn-lt"/>
              </a:rPr>
              <a:t> = </a:t>
            </a:r>
            <a:r>
              <a:rPr lang="en-US" sz="1600" dirty="0" err="1" smtClean="0">
                <a:latin typeface="+mn-lt"/>
              </a:rPr>
              <a:t>EducLevel</a:t>
            </a:r>
            <a:r>
              <a:rPr lang="en-US" sz="1600" dirty="0" smtClean="0">
                <a:latin typeface="+mn-lt"/>
              </a:rPr>
              <a:t>=3 (bachelor’s degree)</a:t>
            </a:r>
          </a:p>
          <a:p>
            <a:r>
              <a:rPr lang="en-US" sz="1600" b="1" dirty="0" smtClean="0">
                <a:latin typeface="+mn-lt"/>
              </a:rPr>
              <a:t>Educ4</a:t>
            </a:r>
            <a:r>
              <a:rPr lang="en-US" sz="1600" dirty="0" smtClean="0">
                <a:latin typeface="+mn-lt"/>
              </a:rPr>
              <a:t> = </a:t>
            </a:r>
            <a:r>
              <a:rPr lang="en-US" sz="1600" dirty="0" err="1" smtClean="0">
                <a:latin typeface="+mn-lt"/>
              </a:rPr>
              <a:t>EducLevel</a:t>
            </a:r>
            <a:r>
              <a:rPr lang="en-US" sz="1600" dirty="0" smtClean="0">
                <a:latin typeface="+mn-lt"/>
              </a:rPr>
              <a:t>=4 (some graduate)</a:t>
            </a:r>
          </a:p>
          <a:p>
            <a:r>
              <a:rPr lang="en-US" sz="1600" b="1" dirty="0" smtClean="0">
                <a:latin typeface="+mn-lt"/>
              </a:rPr>
              <a:t>Educ5</a:t>
            </a:r>
            <a:r>
              <a:rPr lang="en-US" sz="1600" dirty="0" smtClean="0">
                <a:latin typeface="+mn-lt"/>
              </a:rPr>
              <a:t> = </a:t>
            </a:r>
            <a:r>
              <a:rPr lang="en-US" sz="1600" dirty="0" err="1" smtClean="0">
                <a:latin typeface="+mn-lt"/>
              </a:rPr>
              <a:t>EducLevel</a:t>
            </a:r>
            <a:r>
              <a:rPr lang="en-US" sz="1600" dirty="0" smtClean="0">
                <a:latin typeface="+mn-lt"/>
              </a:rPr>
              <a:t>=5 (graduate degree)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	</a:t>
            </a:r>
            <a:endParaRPr lang="en-US" sz="1600" b="1" dirty="0">
              <a:solidFill>
                <a:srgbClr val="C00000"/>
              </a:solidFill>
              <a:latin typeface="+mn-lt"/>
            </a:endParaRPr>
          </a:p>
          <a:p>
            <a:endParaRPr lang="en-US" sz="1600" b="1" dirty="0" smtClean="0">
              <a:solidFill>
                <a:srgbClr val="C00000"/>
              </a:solidFill>
              <a:latin typeface="+mn-lt"/>
            </a:endParaRPr>
          </a:p>
          <a:p>
            <a:pPr marL="342900" indent="-342900">
              <a:buFont typeface="+mj-lt"/>
              <a:buAutoNum type="alphaLcPeriod" startAt="2"/>
            </a:pPr>
            <a:r>
              <a:rPr lang="en-US" sz="1600" u="sng" dirty="0" smtClean="0">
                <a:latin typeface="+mn-lt"/>
              </a:rPr>
              <a:t>IMPORTANT RULE:</a:t>
            </a:r>
            <a:r>
              <a:rPr lang="en-US" sz="1600" dirty="0" smtClean="0">
                <a:latin typeface="+mn-lt"/>
              </a:rPr>
              <a:t> In </a:t>
            </a:r>
            <a:r>
              <a:rPr lang="en-US" sz="1600" dirty="0" smtClean="0">
                <a:latin typeface="+mn-lt"/>
              </a:rPr>
              <a:t>regressions, use </a:t>
            </a:r>
            <a:r>
              <a:rPr lang="en-US" sz="1600" dirty="0">
                <a:latin typeface="+mn-lt"/>
              </a:rPr>
              <a:t>all dummies except one </a:t>
            </a:r>
            <a:r>
              <a:rPr lang="en-US" sz="1600" dirty="0" smtClean="0">
                <a:latin typeface="+mn-lt"/>
              </a:rPr>
              <a:t>(Example: Use dummies </a:t>
            </a:r>
            <a:r>
              <a:rPr lang="en-US" sz="1600" b="1" dirty="0" smtClean="0">
                <a:latin typeface="+mn-lt"/>
              </a:rPr>
              <a:t>Educ2-Educ5</a:t>
            </a:r>
            <a:r>
              <a:rPr lang="en-US" sz="1600" dirty="0" smtClean="0">
                <a:latin typeface="+mn-lt"/>
              </a:rPr>
              <a:t>, leave </a:t>
            </a:r>
            <a:r>
              <a:rPr lang="en-US" sz="1600" b="1" dirty="0" smtClean="0">
                <a:latin typeface="+mn-lt"/>
              </a:rPr>
              <a:t>Educ1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out as </a:t>
            </a:r>
            <a:r>
              <a:rPr lang="en-US" sz="1600" i="1" dirty="0" smtClean="0">
                <a:solidFill>
                  <a:srgbClr val="C00000"/>
                </a:solidFill>
                <a:latin typeface="+mn-lt"/>
              </a:rPr>
              <a:t>reference category</a:t>
            </a:r>
            <a:r>
              <a:rPr lang="en-US" sz="1600" dirty="0" smtClean="0">
                <a:latin typeface="+mn-lt"/>
              </a:rPr>
              <a:t>). We would expect greater increases in salary for higher education levels.</a:t>
            </a:r>
            <a:endParaRPr lang="en-US" sz="1600" dirty="0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493165"/>
            <a:ext cx="3767747" cy="248490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05 - Part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126D0D8-6EB1-40D9-903E-424BB465E00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4</a:t>
            </a:r>
            <a:r>
              <a:rPr lang="en-US" sz="2400" b="1" dirty="0" smtClean="0">
                <a:latin typeface="Arial" panose="020B0604020202020204" pitchFamily="34" charset="0"/>
              </a:rPr>
              <a:t>. Nonlinear modeling possibilities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4201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3"/>
            <a:endParaRPr lang="en-US" sz="1600" b="1" u="sng" dirty="0" smtClean="0">
              <a:solidFill>
                <a:srgbClr val="00B0F0"/>
              </a:solidFill>
              <a:latin typeface="+mn-lt"/>
            </a:endParaRPr>
          </a:p>
          <a:p>
            <a:pPr marL="461963"/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4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 </a:t>
            </a:r>
            <a:r>
              <a:rPr lang="en-US" sz="1600" b="1" dirty="0" smtClean="0">
                <a:latin typeface="+mn-lt"/>
              </a:rPr>
              <a:t>How does education level affect salary?</a:t>
            </a:r>
          </a:p>
          <a:p>
            <a:pPr marL="461963"/>
            <a:endParaRPr lang="en-US" sz="1600" b="1" dirty="0">
              <a:latin typeface="+mn-lt"/>
            </a:endParaRPr>
          </a:p>
          <a:p>
            <a:pPr marL="461963"/>
            <a:r>
              <a:rPr lang="en-US" sz="1600" dirty="0" smtClean="0">
                <a:latin typeface="+mn-lt"/>
              </a:rPr>
              <a:t>Some modeling possibilities:</a:t>
            </a:r>
          </a:p>
          <a:p>
            <a:pPr marL="461963"/>
            <a:endParaRPr lang="en-US" sz="1600" dirty="0" smtClean="0">
              <a:latin typeface="+mn-lt"/>
            </a:endParaRPr>
          </a:p>
          <a:p>
            <a:pPr marL="804863" indent="-342900">
              <a:buFont typeface="+mj-lt"/>
              <a:buAutoNum type="arabicParenR" startAt="3"/>
            </a:pP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Nonlinear (with dummy variables):</a:t>
            </a:r>
          </a:p>
          <a:p>
            <a:pPr marL="461963"/>
            <a:endParaRPr lang="en-US" sz="1600" b="1" dirty="0" smtClean="0">
              <a:solidFill>
                <a:srgbClr val="C00000"/>
              </a:solidFill>
              <a:latin typeface="+mn-lt"/>
            </a:endParaRPr>
          </a:p>
          <a:p>
            <a:pPr marL="461963"/>
            <a:endParaRPr lang="en-US" sz="1600" b="1" dirty="0" smtClean="0">
              <a:solidFill>
                <a:srgbClr val="C00000"/>
              </a:solidFill>
              <a:latin typeface="+mn-lt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sz="1600" dirty="0" smtClean="0">
                <a:latin typeface="+mn-lt"/>
              </a:rPr>
              <a:t>Create dummy variables:</a:t>
            </a:r>
          </a:p>
          <a:p>
            <a:endParaRPr lang="en-US" sz="1600" b="1" dirty="0">
              <a:solidFill>
                <a:srgbClr val="C00000"/>
              </a:solidFill>
              <a:latin typeface="+mn-lt"/>
            </a:endParaRPr>
          </a:p>
          <a:p>
            <a:r>
              <a:rPr lang="en-US" sz="1600" b="1" dirty="0" smtClean="0">
                <a:latin typeface="+mn-lt"/>
              </a:rPr>
              <a:t>Educ1</a:t>
            </a:r>
            <a:r>
              <a:rPr lang="en-US" sz="1600" dirty="0" smtClean="0">
                <a:latin typeface="+mn-lt"/>
              </a:rPr>
              <a:t> = </a:t>
            </a:r>
            <a:r>
              <a:rPr lang="en-US" sz="1600" dirty="0" err="1" smtClean="0">
                <a:latin typeface="+mn-lt"/>
              </a:rPr>
              <a:t>EducLevel</a:t>
            </a:r>
            <a:r>
              <a:rPr lang="en-US" sz="1600" dirty="0" smtClean="0">
                <a:latin typeface="+mn-lt"/>
              </a:rPr>
              <a:t>=1 (high school)</a:t>
            </a:r>
          </a:p>
          <a:p>
            <a:r>
              <a:rPr lang="en-US" sz="1600" b="1" dirty="0" smtClean="0">
                <a:latin typeface="+mn-lt"/>
              </a:rPr>
              <a:t>Educ2</a:t>
            </a:r>
            <a:r>
              <a:rPr lang="en-US" sz="1600" dirty="0" smtClean="0">
                <a:latin typeface="+mn-lt"/>
              </a:rPr>
              <a:t> = </a:t>
            </a:r>
            <a:r>
              <a:rPr lang="en-US" sz="1600" dirty="0" err="1" smtClean="0">
                <a:latin typeface="+mn-lt"/>
              </a:rPr>
              <a:t>EducLevel</a:t>
            </a:r>
            <a:r>
              <a:rPr lang="en-US" sz="1600" dirty="0" smtClean="0">
                <a:latin typeface="+mn-lt"/>
              </a:rPr>
              <a:t>=2 (some college)</a:t>
            </a:r>
          </a:p>
          <a:p>
            <a:r>
              <a:rPr lang="en-US" sz="1600" b="1" dirty="0" smtClean="0">
                <a:latin typeface="+mn-lt"/>
              </a:rPr>
              <a:t>Educ3</a:t>
            </a:r>
            <a:r>
              <a:rPr lang="en-US" sz="1600" dirty="0" smtClean="0">
                <a:latin typeface="+mn-lt"/>
              </a:rPr>
              <a:t> = </a:t>
            </a:r>
            <a:r>
              <a:rPr lang="en-US" sz="1600" dirty="0" err="1" smtClean="0">
                <a:latin typeface="+mn-lt"/>
              </a:rPr>
              <a:t>EducLevel</a:t>
            </a:r>
            <a:r>
              <a:rPr lang="en-US" sz="1600" dirty="0" smtClean="0">
                <a:latin typeface="+mn-lt"/>
              </a:rPr>
              <a:t>=3 (bachelor’s degree)</a:t>
            </a:r>
          </a:p>
          <a:p>
            <a:r>
              <a:rPr lang="en-US" sz="1600" b="1" dirty="0" smtClean="0">
                <a:latin typeface="+mn-lt"/>
              </a:rPr>
              <a:t>Educ4</a:t>
            </a:r>
            <a:r>
              <a:rPr lang="en-US" sz="1600" dirty="0" smtClean="0">
                <a:latin typeface="+mn-lt"/>
              </a:rPr>
              <a:t> = </a:t>
            </a:r>
            <a:r>
              <a:rPr lang="en-US" sz="1600" dirty="0" err="1" smtClean="0">
                <a:latin typeface="+mn-lt"/>
              </a:rPr>
              <a:t>EducLevel</a:t>
            </a:r>
            <a:r>
              <a:rPr lang="en-US" sz="1600" dirty="0" smtClean="0">
                <a:latin typeface="+mn-lt"/>
              </a:rPr>
              <a:t>=4 (some graduate)</a:t>
            </a:r>
          </a:p>
          <a:p>
            <a:r>
              <a:rPr lang="en-US" sz="1600" b="1" dirty="0" smtClean="0">
                <a:latin typeface="+mn-lt"/>
              </a:rPr>
              <a:t>Educ5</a:t>
            </a:r>
            <a:r>
              <a:rPr lang="en-US" sz="1600" dirty="0" smtClean="0">
                <a:latin typeface="+mn-lt"/>
              </a:rPr>
              <a:t> = </a:t>
            </a:r>
            <a:r>
              <a:rPr lang="en-US" sz="1600" dirty="0" err="1" smtClean="0">
                <a:latin typeface="+mn-lt"/>
              </a:rPr>
              <a:t>EducLevel</a:t>
            </a:r>
            <a:r>
              <a:rPr lang="en-US" sz="1600" dirty="0" smtClean="0">
                <a:latin typeface="+mn-lt"/>
              </a:rPr>
              <a:t>=5 (graduate degree)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	</a:t>
            </a:r>
            <a:endParaRPr lang="en-US" sz="1600" b="1" dirty="0">
              <a:solidFill>
                <a:srgbClr val="C00000"/>
              </a:solidFill>
              <a:latin typeface="+mn-lt"/>
            </a:endParaRPr>
          </a:p>
          <a:p>
            <a:endParaRPr lang="en-US" sz="1600" b="1" dirty="0" smtClean="0">
              <a:solidFill>
                <a:srgbClr val="C00000"/>
              </a:solidFill>
              <a:latin typeface="+mn-lt"/>
            </a:endParaRPr>
          </a:p>
          <a:p>
            <a:pPr marL="342900" indent="-342900">
              <a:buFont typeface="+mj-lt"/>
              <a:buAutoNum type="alphaLcPeriod" startAt="2"/>
            </a:pPr>
            <a:r>
              <a:rPr lang="en-US" sz="1600" dirty="0" smtClean="0">
                <a:latin typeface="+mn-lt"/>
              </a:rPr>
              <a:t>In regressions, use </a:t>
            </a:r>
            <a:r>
              <a:rPr lang="en-US" sz="1600" dirty="0">
                <a:latin typeface="+mn-lt"/>
              </a:rPr>
              <a:t>all </a:t>
            </a:r>
            <a:r>
              <a:rPr lang="en-US" sz="1600" dirty="0" smtClean="0">
                <a:latin typeface="+mn-lt"/>
              </a:rPr>
              <a:t>dummies except </a:t>
            </a:r>
            <a:r>
              <a:rPr lang="en-US" sz="1600" dirty="0">
                <a:latin typeface="+mn-lt"/>
              </a:rPr>
              <a:t>one. </a:t>
            </a:r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Use dummies </a:t>
            </a:r>
            <a:r>
              <a:rPr lang="en-US" sz="1600" b="1" dirty="0" smtClean="0">
                <a:latin typeface="+mn-lt"/>
              </a:rPr>
              <a:t>Educ2-Educ5</a:t>
            </a:r>
            <a:r>
              <a:rPr lang="en-US" sz="1600" dirty="0" smtClean="0">
                <a:latin typeface="+mn-lt"/>
              </a:rPr>
              <a:t>, leave </a:t>
            </a:r>
            <a:r>
              <a:rPr lang="en-US" sz="1600" b="1" dirty="0" smtClean="0">
                <a:latin typeface="+mn-lt"/>
              </a:rPr>
              <a:t>Educ1</a:t>
            </a:r>
            <a:r>
              <a:rPr lang="en-US" sz="1600" dirty="0" smtClean="0">
                <a:latin typeface="+mn-lt"/>
              </a:rPr>
              <a:t> </a:t>
            </a:r>
          </a:p>
          <a:p>
            <a:r>
              <a:rPr lang="en-US" sz="1600" dirty="0">
                <a:latin typeface="+mn-lt"/>
              </a:rPr>
              <a:t>o</a:t>
            </a:r>
            <a:r>
              <a:rPr lang="en-US" sz="1600" dirty="0" smtClean="0">
                <a:latin typeface="+mn-lt"/>
              </a:rPr>
              <a:t>ut as </a:t>
            </a:r>
            <a:r>
              <a:rPr lang="en-US" sz="1600" i="1" dirty="0" smtClean="0">
                <a:latin typeface="+mn-lt"/>
              </a:rPr>
              <a:t>reference category</a:t>
            </a:r>
            <a:r>
              <a:rPr lang="en-US" sz="1600" dirty="0" smtClean="0">
                <a:latin typeface="+mn-lt"/>
              </a:rPr>
              <a:t>. </a:t>
            </a:r>
            <a:endParaRPr lang="en-US" sz="16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870" y="3352800"/>
            <a:ext cx="4554455" cy="2876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417737"/>
            <a:ext cx="2704725" cy="17838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05 - Part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7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126D0D8-6EB1-40D9-903E-424BB465E00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4</a:t>
            </a:r>
            <a:r>
              <a:rPr lang="en-US" sz="2400" b="1" dirty="0" smtClean="0">
                <a:latin typeface="Arial" panose="020B0604020202020204" pitchFamily="34" charset="0"/>
              </a:rPr>
              <a:t>. Nonlinear modeling possibilities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4201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3"/>
            <a:endParaRPr lang="en-US" sz="1600" b="1" u="sng" dirty="0" smtClean="0">
              <a:solidFill>
                <a:srgbClr val="00B0F0"/>
              </a:solidFill>
              <a:latin typeface="+mn-lt"/>
            </a:endParaRPr>
          </a:p>
          <a:p>
            <a:pPr marL="461963"/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4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 </a:t>
            </a:r>
            <a:r>
              <a:rPr lang="en-US" sz="1600" b="1" dirty="0" smtClean="0">
                <a:latin typeface="+mn-lt"/>
              </a:rPr>
              <a:t>How does education level affect salary?</a:t>
            </a:r>
          </a:p>
          <a:p>
            <a:pPr marL="461963"/>
            <a:endParaRPr lang="en-US" sz="1600" b="1" dirty="0">
              <a:latin typeface="+mn-lt"/>
            </a:endParaRPr>
          </a:p>
          <a:p>
            <a:pPr marL="461963"/>
            <a:r>
              <a:rPr lang="en-US" sz="1600" dirty="0" smtClean="0">
                <a:latin typeface="+mn-lt"/>
              </a:rPr>
              <a:t>Some modeling possibilities:</a:t>
            </a:r>
          </a:p>
          <a:p>
            <a:pPr marL="461963"/>
            <a:endParaRPr lang="en-US" sz="1600" dirty="0" smtClean="0">
              <a:latin typeface="+mn-lt"/>
            </a:endParaRPr>
          </a:p>
          <a:p>
            <a:pPr marL="804863" indent="-342900">
              <a:buFont typeface="+mj-lt"/>
              <a:buAutoNum type="arabicParenR" startAt="3"/>
            </a:pP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Nonlinear (with dummy variables):</a:t>
            </a:r>
          </a:p>
          <a:p>
            <a:pPr marL="461963"/>
            <a:endParaRPr lang="en-US" sz="1600" b="1" dirty="0" smtClean="0">
              <a:solidFill>
                <a:srgbClr val="C00000"/>
              </a:solidFill>
              <a:latin typeface="+mn-lt"/>
            </a:endParaRPr>
          </a:p>
          <a:p>
            <a:pPr marL="461963"/>
            <a:endParaRPr lang="en-US" sz="1600" b="1" dirty="0" smtClean="0">
              <a:solidFill>
                <a:srgbClr val="C00000"/>
              </a:solidFill>
              <a:latin typeface="+mn-lt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sz="1600" dirty="0" smtClean="0">
                <a:latin typeface="+mn-lt"/>
              </a:rPr>
              <a:t>Create dummy variables:</a:t>
            </a:r>
          </a:p>
          <a:p>
            <a:endParaRPr lang="en-US" sz="1600" b="1" dirty="0">
              <a:solidFill>
                <a:srgbClr val="C00000"/>
              </a:solidFill>
              <a:latin typeface="+mn-lt"/>
            </a:endParaRPr>
          </a:p>
          <a:p>
            <a:r>
              <a:rPr lang="en-US" sz="1600" b="1" dirty="0" smtClean="0">
                <a:latin typeface="+mn-lt"/>
              </a:rPr>
              <a:t>Educ1</a:t>
            </a:r>
            <a:r>
              <a:rPr lang="en-US" sz="1600" dirty="0" smtClean="0">
                <a:latin typeface="+mn-lt"/>
              </a:rPr>
              <a:t> = </a:t>
            </a:r>
            <a:r>
              <a:rPr lang="en-US" sz="1600" dirty="0" err="1" smtClean="0">
                <a:latin typeface="+mn-lt"/>
              </a:rPr>
              <a:t>EducLevel</a:t>
            </a:r>
            <a:r>
              <a:rPr lang="en-US" sz="1600" dirty="0" smtClean="0">
                <a:latin typeface="+mn-lt"/>
              </a:rPr>
              <a:t>=1 (high school)</a:t>
            </a:r>
          </a:p>
          <a:p>
            <a:r>
              <a:rPr lang="en-US" sz="1600" b="1" dirty="0" smtClean="0">
                <a:latin typeface="+mn-lt"/>
              </a:rPr>
              <a:t>Educ2</a:t>
            </a:r>
            <a:r>
              <a:rPr lang="en-US" sz="1600" dirty="0" smtClean="0">
                <a:latin typeface="+mn-lt"/>
              </a:rPr>
              <a:t> = </a:t>
            </a:r>
            <a:r>
              <a:rPr lang="en-US" sz="1600" dirty="0" err="1" smtClean="0">
                <a:latin typeface="+mn-lt"/>
              </a:rPr>
              <a:t>EducLevel</a:t>
            </a:r>
            <a:r>
              <a:rPr lang="en-US" sz="1600" dirty="0" smtClean="0">
                <a:latin typeface="+mn-lt"/>
              </a:rPr>
              <a:t>=2 (some college)</a:t>
            </a:r>
          </a:p>
          <a:p>
            <a:r>
              <a:rPr lang="en-US" sz="1600" b="1" dirty="0" smtClean="0">
                <a:latin typeface="+mn-lt"/>
              </a:rPr>
              <a:t>Educ3</a:t>
            </a:r>
            <a:r>
              <a:rPr lang="en-US" sz="1600" dirty="0" smtClean="0">
                <a:latin typeface="+mn-lt"/>
              </a:rPr>
              <a:t> = </a:t>
            </a:r>
            <a:r>
              <a:rPr lang="en-US" sz="1600" dirty="0" err="1" smtClean="0">
                <a:latin typeface="+mn-lt"/>
              </a:rPr>
              <a:t>EducLevel</a:t>
            </a:r>
            <a:r>
              <a:rPr lang="en-US" sz="1600" dirty="0" smtClean="0">
                <a:latin typeface="+mn-lt"/>
              </a:rPr>
              <a:t>=3 (bachelor’s degree)</a:t>
            </a:r>
          </a:p>
          <a:p>
            <a:r>
              <a:rPr lang="en-US" sz="1600" b="1" dirty="0" smtClean="0">
                <a:latin typeface="+mn-lt"/>
              </a:rPr>
              <a:t>Educ4</a:t>
            </a:r>
            <a:r>
              <a:rPr lang="en-US" sz="1600" dirty="0" smtClean="0">
                <a:latin typeface="+mn-lt"/>
              </a:rPr>
              <a:t> = </a:t>
            </a:r>
            <a:r>
              <a:rPr lang="en-US" sz="1600" dirty="0" err="1" smtClean="0">
                <a:latin typeface="+mn-lt"/>
              </a:rPr>
              <a:t>EducLevel</a:t>
            </a:r>
            <a:r>
              <a:rPr lang="en-US" sz="1600" dirty="0" smtClean="0">
                <a:latin typeface="+mn-lt"/>
              </a:rPr>
              <a:t>=4 (some graduate)</a:t>
            </a:r>
          </a:p>
          <a:p>
            <a:r>
              <a:rPr lang="en-US" sz="1600" b="1" dirty="0" smtClean="0">
                <a:latin typeface="+mn-lt"/>
              </a:rPr>
              <a:t>Educ5</a:t>
            </a:r>
            <a:r>
              <a:rPr lang="en-US" sz="1600" dirty="0" smtClean="0">
                <a:latin typeface="+mn-lt"/>
              </a:rPr>
              <a:t> = </a:t>
            </a:r>
            <a:r>
              <a:rPr lang="en-US" sz="1600" dirty="0" err="1" smtClean="0">
                <a:latin typeface="+mn-lt"/>
              </a:rPr>
              <a:t>EducLevel</a:t>
            </a:r>
            <a:r>
              <a:rPr lang="en-US" sz="1600" dirty="0" smtClean="0">
                <a:latin typeface="+mn-lt"/>
              </a:rPr>
              <a:t>=5 (graduate degree)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	</a:t>
            </a:r>
            <a:endParaRPr lang="en-US" sz="1600" b="1" dirty="0">
              <a:solidFill>
                <a:srgbClr val="C00000"/>
              </a:solidFill>
              <a:latin typeface="+mn-lt"/>
            </a:endParaRPr>
          </a:p>
          <a:p>
            <a:endParaRPr lang="en-US" sz="1600" b="1" dirty="0" smtClean="0">
              <a:solidFill>
                <a:srgbClr val="C00000"/>
              </a:solidFill>
              <a:latin typeface="+mn-lt"/>
            </a:endParaRPr>
          </a:p>
          <a:p>
            <a:pPr marL="342900" indent="-342900">
              <a:buFont typeface="+mj-lt"/>
              <a:buAutoNum type="alphaLcPeriod" startAt="2"/>
            </a:pPr>
            <a:r>
              <a:rPr lang="en-US" sz="1600" dirty="0" smtClean="0">
                <a:latin typeface="+mn-lt"/>
              </a:rPr>
              <a:t>In regressions, use </a:t>
            </a:r>
            <a:r>
              <a:rPr lang="en-US" sz="1600" dirty="0">
                <a:latin typeface="+mn-lt"/>
              </a:rPr>
              <a:t>all </a:t>
            </a:r>
            <a:r>
              <a:rPr lang="en-US" sz="1600" dirty="0" smtClean="0">
                <a:latin typeface="+mn-lt"/>
              </a:rPr>
              <a:t>dummies except </a:t>
            </a:r>
            <a:r>
              <a:rPr lang="en-US" sz="1600" dirty="0">
                <a:latin typeface="+mn-lt"/>
              </a:rPr>
              <a:t>one. </a:t>
            </a:r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Use dummies </a:t>
            </a:r>
            <a:r>
              <a:rPr lang="en-US" sz="1600" b="1" dirty="0" smtClean="0">
                <a:latin typeface="+mn-lt"/>
              </a:rPr>
              <a:t>Educ2-Educ5</a:t>
            </a:r>
            <a:r>
              <a:rPr lang="en-US" sz="1600" dirty="0" smtClean="0">
                <a:latin typeface="+mn-lt"/>
              </a:rPr>
              <a:t>, leave </a:t>
            </a:r>
            <a:r>
              <a:rPr lang="en-US" sz="1600" b="1" dirty="0" smtClean="0">
                <a:latin typeface="+mn-lt"/>
              </a:rPr>
              <a:t>Educ1</a:t>
            </a:r>
            <a:r>
              <a:rPr lang="en-US" sz="1600" dirty="0" smtClean="0">
                <a:latin typeface="+mn-lt"/>
              </a:rPr>
              <a:t> </a:t>
            </a:r>
          </a:p>
          <a:p>
            <a:r>
              <a:rPr lang="en-US" sz="1600" dirty="0">
                <a:latin typeface="+mn-lt"/>
              </a:rPr>
              <a:t>o</a:t>
            </a:r>
            <a:r>
              <a:rPr lang="en-US" sz="1600" dirty="0" smtClean="0">
                <a:latin typeface="+mn-lt"/>
              </a:rPr>
              <a:t>ut as </a:t>
            </a:r>
            <a:r>
              <a:rPr lang="en-US" sz="1600" i="1" dirty="0" smtClean="0">
                <a:latin typeface="+mn-lt"/>
              </a:rPr>
              <a:t>reference category</a:t>
            </a:r>
            <a:r>
              <a:rPr lang="en-US" sz="1600" dirty="0" smtClean="0">
                <a:latin typeface="+mn-lt"/>
              </a:rPr>
              <a:t>. </a:t>
            </a:r>
            <a:endParaRPr lang="en-US" sz="16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0200" y="287561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90099"/>
                </a:solidFill>
                <a:latin typeface="+mn-lt"/>
              </a:rPr>
              <a:t>Controlling for other factors</a:t>
            </a:r>
            <a:endParaRPr lang="en-US" dirty="0">
              <a:solidFill>
                <a:srgbClr val="990099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756" y="3206850"/>
            <a:ext cx="4653519" cy="347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582" y="1282605"/>
            <a:ext cx="2365390" cy="15600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5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4</a:t>
            </a:r>
            <a:endParaRPr lang="en-US" dirty="0" smtClean="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126D0D8-6EB1-40D9-903E-424BB465E00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4</a:t>
            </a:r>
            <a:r>
              <a:rPr lang="en-US" sz="2400" b="1" dirty="0" smtClean="0">
                <a:latin typeface="Arial" panose="020B0604020202020204" pitchFamily="34" charset="0"/>
              </a:rPr>
              <a:t>. Nonlinear modeling possibilities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 2" panose="05020102010507070707" pitchFamily="18" charset="2"/>
              <a:buChar char="¢"/>
            </a:pPr>
            <a:r>
              <a:rPr lang="en-US" sz="2000" b="1" dirty="0" smtClean="0">
                <a:solidFill>
                  <a:srgbClr val="009900"/>
                </a:solidFill>
                <a:latin typeface="+mn-lt"/>
              </a:rPr>
              <a:t>Modeling nonlinear effects </a:t>
            </a:r>
            <a:r>
              <a:rPr lang="en-US" sz="2000" dirty="0" smtClean="0">
                <a:latin typeface="+mn-lt"/>
              </a:rPr>
              <a:t>in regression models</a:t>
            </a:r>
          </a:p>
          <a:p>
            <a:endParaRPr lang="en-US" sz="1600" dirty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      </a:t>
            </a:r>
            <a:endParaRPr lang="en-US" sz="1600" b="1" u="sng" dirty="0" smtClean="0">
              <a:latin typeface="+mn-lt"/>
            </a:endParaRPr>
          </a:p>
          <a:p>
            <a:pPr marL="461963"/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1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 smtClean="0">
                <a:latin typeface="+mn-lt"/>
              </a:rPr>
              <a:t> Does gender affect salary? </a:t>
            </a:r>
          </a:p>
          <a:p>
            <a:pPr marL="461963"/>
            <a:r>
              <a:rPr lang="en-US" sz="1600" b="1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Explanatory variable: </a:t>
            </a:r>
            <a:r>
              <a:rPr lang="en-US" sz="1600" dirty="0">
                <a:latin typeface="+mn-lt"/>
              </a:rPr>
              <a:t>D</a:t>
            </a:r>
            <a:r>
              <a:rPr lang="en-US" sz="1600" dirty="0" smtClean="0">
                <a:latin typeface="+mn-lt"/>
              </a:rPr>
              <a:t>ummy variable (0=Male, 1=Female).</a:t>
            </a:r>
          </a:p>
          <a:p>
            <a:pPr marL="461963"/>
            <a:endParaRPr lang="en-US" sz="1600" dirty="0" smtClean="0">
              <a:latin typeface="+mn-lt"/>
            </a:endParaRPr>
          </a:p>
          <a:p>
            <a:pPr marL="461963"/>
            <a:r>
              <a:rPr lang="en-US" sz="1600" b="1" u="sng" dirty="0">
                <a:solidFill>
                  <a:srgbClr val="00B0F0"/>
                </a:solidFill>
                <a:latin typeface="+mn-lt"/>
              </a:rPr>
              <a:t>QUESTION 2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>
                <a:latin typeface="+mn-lt"/>
              </a:rPr>
              <a:t> Does gender affect salary, after controlling for years of experience</a:t>
            </a:r>
            <a:r>
              <a:rPr lang="en-US" sz="1600" b="1" dirty="0" smtClean="0">
                <a:latin typeface="+mn-lt"/>
              </a:rPr>
              <a:t>?</a:t>
            </a:r>
          </a:p>
          <a:p>
            <a:pPr marL="461963"/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Explanatory variables: Dummy variable (0=M, 1=F); </a:t>
            </a:r>
            <a:r>
              <a:rPr lang="en-US" sz="1600" dirty="0" err="1" smtClean="0">
                <a:latin typeface="+mn-lt"/>
              </a:rPr>
              <a:t>YrsExper</a:t>
            </a:r>
            <a:r>
              <a:rPr lang="en-US" sz="1600" dirty="0" smtClean="0">
                <a:latin typeface="+mn-lt"/>
              </a:rPr>
              <a:t>.</a:t>
            </a:r>
          </a:p>
          <a:p>
            <a:pPr marL="461963"/>
            <a:endParaRPr lang="en-US" sz="1600" dirty="0" smtClean="0">
              <a:latin typeface="+mn-lt"/>
            </a:endParaRPr>
          </a:p>
          <a:p>
            <a:pPr marL="461963"/>
            <a:r>
              <a:rPr lang="en-US" sz="1600" b="1" u="sng" dirty="0">
                <a:solidFill>
                  <a:srgbClr val="00B0F0"/>
                </a:solidFill>
                <a:latin typeface="+mn-lt"/>
              </a:rPr>
              <a:t>QUESTION 3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>
                <a:latin typeface="+mn-lt"/>
              </a:rPr>
              <a:t> Does the effect of years of experience on salary </a:t>
            </a:r>
            <a:r>
              <a:rPr lang="en-US" sz="1600" b="1" i="1" dirty="0">
                <a:latin typeface="+mn-lt"/>
              </a:rPr>
              <a:t>differ</a:t>
            </a:r>
            <a:r>
              <a:rPr lang="en-US" sz="1600" b="1" dirty="0">
                <a:latin typeface="+mn-lt"/>
              </a:rPr>
              <a:t> for males and females</a:t>
            </a:r>
            <a:r>
              <a:rPr lang="en-US" sz="1600" b="1" dirty="0" smtClean="0">
                <a:latin typeface="+mn-lt"/>
              </a:rPr>
              <a:t>?</a:t>
            </a:r>
          </a:p>
          <a:p>
            <a:pPr marL="461963"/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Explanatory variables: Dummy variable </a:t>
            </a:r>
            <a:r>
              <a:rPr lang="en-US" sz="1600" dirty="0">
                <a:latin typeface="+mn-lt"/>
              </a:rPr>
              <a:t>(0=M, 1=F); </a:t>
            </a:r>
            <a:r>
              <a:rPr lang="en-US" sz="1600" dirty="0" err="1" smtClean="0">
                <a:latin typeface="+mn-lt"/>
              </a:rPr>
              <a:t>YrsExper</a:t>
            </a:r>
            <a:r>
              <a:rPr lang="en-US" sz="1600" dirty="0" smtClean="0">
                <a:latin typeface="+mn-lt"/>
              </a:rPr>
              <a:t>; Dummy*</a:t>
            </a:r>
            <a:r>
              <a:rPr lang="en-US" sz="1600" dirty="0" err="1" smtClean="0">
                <a:latin typeface="+mn-lt"/>
              </a:rPr>
              <a:t>YrsExper</a:t>
            </a:r>
            <a:r>
              <a:rPr lang="en-US" sz="1600" dirty="0" smtClean="0">
                <a:latin typeface="+mn-lt"/>
              </a:rPr>
              <a:t>.</a:t>
            </a:r>
          </a:p>
          <a:p>
            <a:pPr marL="461963"/>
            <a:endParaRPr lang="en-US" sz="1600" dirty="0">
              <a:latin typeface="+mn-lt"/>
            </a:endParaRPr>
          </a:p>
          <a:p>
            <a:pPr marL="461963"/>
            <a:r>
              <a:rPr lang="en-US" sz="1600" b="1" u="heavy" dirty="0" smtClean="0">
                <a:solidFill>
                  <a:srgbClr val="00B0F0"/>
                </a:solidFill>
                <a:latin typeface="+mn-lt"/>
              </a:rPr>
              <a:t>QUESTION 4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 </a:t>
            </a:r>
            <a:r>
              <a:rPr lang="en-US" sz="1600" b="1" dirty="0" smtClean="0">
                <a:latin typeface="+mn-lt"/>
              </a:rPr>
              <a:t>HOW DOES EDUCATION LEVEL AFFECT SALARY?</a:t>
            </a:r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310" y="2327917"/>
            <a:ext cx="701765" cy="6289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694" y="3070341"/>
            <a:ext cx="701765" cy="6289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17" y="4038600"/>
            <a:ext cx="701765" cy="6289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428" y="4621445"/>
            <a:ext cx="701765" cy="62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4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                                  Data: </a:t>
            </a:r>
            <a:r>
              <a:rPr lang="en-US" sz="1600" b="1" dirty="0" smtClean="0">
                <a:solidFill>
                  <a:srgbClr val="00B050"/>
                </a:solidFill>
                <a:latin typeface="+mn-lt"/>
              </a:rPr>
              <a:t>Bank Salaries.xlsx </a:t>
            </a:r>
            <a:r>
              <a:rPr lang="en-US" sz="1600" dirty="0" smtClean="0">
                <a:latin typeface="+mn-lt"/>
              </a:rPr>
              <a:t> </a:t>
            </a:r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b="1" u="sng" dirty="0" smtClean="0">
              <a:latin typeface="+mn-lt"/>
            </a:endParaRPr>
          </a:p>
          <a:p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5" y="1487591"/>
            <a:ext cx="1075506" cy="103410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5" y="1446127"/>
            <a:ext cx="2533650" cy="1038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0226" y="2897275"/>
            <a:ext cx="58501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+mn-lt"/>
              </a:rPr>
              <a:t>The Fifth National Bank of Springfield is facing a gender discrimination suit. The charge is that its female employees receive substantially smaller salaries than its male employees. </a:t>
            </a:r>
          </a:p>
          <a:p>
            <a:endParaRPr lang="en-US" dirty="0">
              <a:solidFill>
                <a:srgbClr val="FF0000"/>
              </a:solidFill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              So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, what’s the verdict?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088" y="2668320"/>
            <a:ext cx="24193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6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7239000" cy="39624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 smtClean="0">
                <a:latin typeface="Arial" charset="0"/>
              </a:rPr>
              <a:t>0.   Recall (Lecture 04): Association among numerical variables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1400" dirty="0" smtClean="0">
                <a:latin typeface="Arial" charset="0"/>
              </a:rPr>
              <a:t>Scatterplots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400" dirty="0" smtClean="0">
                <a:latin typeface="Arial" charset="0"/>
              </a:rPr>
              <a:t>	Covariance and Correlation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 smtClean="0"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buAutoNum type="arabicPeriod"/>
            </a:pPr>
            <a:r>
              <a:rPr lang="en-US" sz="1800" dirty="0">
                <a:latin typeface="Arial" charset="0"/>
              </a:rPr>
              <a:t> </a:t>
            </a:r>
            <a:r>
              <a:rPr lang="en-US" sz="1800" dirty="0" smtClean="0">
                <a:latin typeface="Arial" charset="0"/>
              </a:rPr>
              <a:t>Simple linear regression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 smtClean="0">
              <a:latin typeface="Arial" charset="0"/>
            </a:endParaRPr>
          </a:p>
          <a:p>
            <a:pPr marL="342900" indent="-342900">
              <a:buAutoNum type="arabicPeriod" startAt="2"/>
            </a:pPr>
            <a:r>
              <a:rPr lang="en-US" sz="1800" dirty="0" smtClean="0">
                <a:latin typeface="Arial" charset="0"/>
              </a:rPr>
              <a:t>Multiple linear regression</a:t>
            </a:r>
          </a:p>
          <a:p>
            <a:pPr marL="342900" indent="-342900">
              <a:buAutoNum type="arabicPeriod" startAt="2"/>
            </a:pPr>
            <a:endParaRPr lang="en-US" sz="1800" dirty="0">
              <a:solidFill>
                <a:srgbClr val="C00000"/>
              </a:solidFill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AutoNum type="arabicPeriod" startAt="2"/>
            </a:pPr>
            <a:r>
              <a:rPr lang="en-US" sz="1800" dirty="0">
                <a:latin typeface="Arial" charset="0"/>
              </a:rPr>
              <a:t>Linear regressions with dummy variables and interaction </a:t>
            </a:r>
            <a:r>
              <a:rPr lang="en-US" sz="1800" dirty="0" smtClean="0">
                <a:latin typeface="Arial" charset="0"/>
              </a:rPr>
              <a:t>variables</a:t>
            </a:r>
          </a:p>
          <a:p>
            <a:pPr marL="342900" indent="-342900">
              <a:buFont typeface="Arial" panose="020B0604020202020204" pitchFamily="34" charset="0"/>
              <a:buAutoNum type="arabicPeriod" startAt="2"/>
            </a:pPr>
            <a:endParaRPr lang="en-US" sz="1800" dirty="0" smtClean="0"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AutoNum type="arabicPeriod" startAt="2"/>
            </a:pPr>
            <a:r>
              <a:rPr lang="en-US" sz="1800" dirty="0">
                <a:latin typeface="Arial" charset="0"/>
              </a:rPr>
              <a:t>Nonlinear modeling possibilities</a:t>
            </a:r>
          </a:p>
          <a:p>
            <a:pPr marL="342900" indent="-342900"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charset="0"/>
            </a:endParaRPr>
          </a:p>
          <a:p>
            <a:pPr marL="342900" indent="-342900">
              <a:buAutoNum type="arabicPeriod" startAt="2"/>
            </a:pPr>
            <a:endParaRPr lang="en-US" sz="1800" dirty="0">
              <a:solidFill>
                <a:srgbClr val="C00000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b="1" dirty="0" smtClean="0">
              <a:latin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4</a:t>
            </a:r>
            <a:endParaRPr lang="en-US" dirty="0" smtClean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B6045DC-AB99-4DA5-ADFE-D0F29484879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sz="2400" b="1" dirty="0" smtClean="0">
                <a:latin typeface="Arial" panose="020B0604020202020204" pitchFamily="34" charset="0"/>
              </a:rPr>
              <a:t>Today: Regression analysis</a:t>
            </a:r>
            <a:endParaRPr lang="en-US" sz="2400" b="1" dirty="0" smtClean="0"/>
          </a:p>
        </p:txBody>
      </p:sp>
      <p:pic>
        <p:nvPicPr>
          <p:cNvPr id="11" name="Picture 7" descr="C:\Users\annac\AppData\Local\Microsoft\Windows\Temporary Internet Files\Content.IE5\AZ68UZH8\MC9004413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95" y="195227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 descr="C:\Users\annac\AppData\Local\Microsoft\Windows\Temporary Internet Files\Content.IE5\AZ68UZH8\MC9004413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95" y="3001964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 descr="C:\Users\annac\AppData\Local\Microsoft\Windows\Temporary Internet Files\Content.IE5\AZ68UZH8\MC9004413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95" y="3721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 descr="C:\Users\annac\AppData\Local\Microsoft\Windows\Temporary Internet Files\Content.IE5\AZ68UZH8\MC9004413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12" y="446252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 descr="C:\Users\annac\AppData\Local\Microsoft\Windows\Temporary Internet Files\Content.IE5\AZ68UZH8\MC9004413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12" y="5294374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88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7239000" cy="39624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 smtClean="0">
                <a:latin typeface="Arial" charset="0"/>
              </a:rPr>
              <a:t>0.   Recall (Lecture 04): Association among numerical variables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1400" dirty="0" smtClean="0">
                <a:latin typeface="Arial" charset="0"/>
              </a:rPr>
              <a:t>Scatterplots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400" dirty="0" smtClean="0">
                <a:latin typeface="Arial" charset="0"/>
              </a:rPr>
              <a:t>	Covariance and Correlation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 smtClean="0"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buAutoNum type="arabicPeriod"/>
            </a:pPr>
            <a:r>
              <a:rPr lang="en-US" sz="1800" dirty="0">
                <a:latin typeface="Arial" charset="0"/>
              </a:rPr>
              <a:t> </a:t>
            </a:r>
            <a:r>
              <a:rPr lang="en-US" sz="1800" dirty="0" smtClean="0">
                <a:latin typeface="Arial" charset="0"/>
              </a:rPr>
              <a:t>Simple linear regression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 smtClean="0"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buAutoNum type="arabicPeriod" startAt="2"/>
            </a:pPr>
            <a:r>
              <a:rPr lang="en-US" sz="1800" dirty="0" smtClean="0">
                <a:latin typeface="Arial" charset="0"/>
              </a:rPr>
              <a:t>Multiple linear regression</a:t>
            </a:r>
          </a:p>
          <a:p>
            <a:pPr marL="342900" indent="-342900" eaLnBrk="1" hangingPunct="1">
              <a:lnSpc>
                <a:spcPct val="90000"/>
              </a:lnSpc>
              <a:buAutoNum type="arabicPeriod" startAt="2"/>
            </a:pPr>
            <a:endParaRPr lang="en-US" sz="1800" dirty="0"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buAutoNum type="arabicPeriod" startAt="2"/>
            </a:pPr>
            <a:r>
              <a:rPr lang="en-US" sz="1800" dirty="0" smtClean="0">
                <a:latin typeface="Arial" charset="0"/>
              </a:rPr>
              <a:t>Linear regressions with dummy variables and interaction variables</a:t>
            </a:r>
          </a:p>
          <a:p>
            <a:pPr marL="342900" indent="-342900" eaLnBrk="1" hangingPunct="1">
              <a:lnSpc>
                <a:spcPct val="90000"/>
              </a:lnSpc>
              <a:buAutoNum type="arabicPeriod" startAt="2"/>
            </a:pPr>
            <a:endParaRPr lang="en-US" sz="1800" dirty="0" smtClean="0"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AutoNum type="arabicPeriod" startAt="2"/>
            </a:pPr>
            <a:r>
              <a:rPr lang="en-US" sz="1800" b="1" dirty="0">
                <a:latin typeface="Arial" charset="0"/>
              </a:rPr>
              <a:t>Nonlinear modeling possibilities</a:t>
            </a:r>
          </a:p>
          <a:p>
            <a:pPr marL="342900" indent="-342900" eaLnBrk="1" hangingPunct="1">
              <a:lnSpc>
                <a:spcPct val="90000"/>
              </a:lnSpc>
              <a:buAutoNum type="arabicPeriod" startAt="2"/>
            </a:pPr>
            <a:endParaRPr lang="en-US" sz="1800" dirty="0" smtClean="0">
              <a:latin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4</a:t>
            </a:r>
            <a:endParaRPr lang="en-US" dirty="0" smtClean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B6045DC-AB99-4DA5-ADFE-D0F29484879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sz="2400" b="1" dirty="0" smtClean="0">
                <a:latin typeface="Arial" panose="020B0604020202020204" pitchFamily="34" charset="0"/>
              </a:rPr>
              <a:t>Today: Regression analysis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4118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4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1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dummy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                                  Data: </a:t>
            </a:r>
            <a:r>
              <a:rPr lang="en-US" sz="1600" b="1" dirty="0" smtClean="0">
                <a:solidFill>
                  <a:srgbClr val="00B050"/>
                </a:solidFill>
                <a:latin typeface="+mn-lt"/>
              </a:rPr>
              <a:t>Bank Salaries.xlsx </a:t>
            </a:r>
            <a:r>
              <a:rPr lang="en-US" sz="1600" dirty="0" smtClean="0">
                <a:latin typeface="+mn-lt"/>
              </a:rPr>
              <a:t> </a:t>
            </a:r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b="1" u="sng" dirty="0" smtClean="0">
              <a:latin typeface="+mn-lt"/>
            </a:endParaRPr>
          </a:p>
          <a:p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5" y="1487591"/>
            <a:ext cx="1075506" cy="103410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5" y="1446127"/>
            <a:ext cx="2533650" cy="1038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0226" y="2897275"/>
            <a:ext cx="5850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+mn-lt"/>
              </a:rPr>
              <a:t>The Fifth National Bank of Springfield is facing a gender discrimination suit. The charge is that its female employees receive substantially smaller salaries than its male employees. </a:t>
            </a:r>
          </a:p>
          <a:p>
            <a:endParaRPr lang="en-US" dirty="0">
              <a:solidFill>
                <a:srgbClr val="FF0000"/>
              </a:solidFill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We have data on 208 employees. 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Let’s use the data to figure out whether this claim is valid!</a:t>
            </a:r>
            <a:endParaRPr lang="en-US" dirty="0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088" y="2668320"/>
            <a:ext cx="24193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4</a:t>
            </a:r>
            <a:endParaRPr lang="en-US" dirty="0" smtClean="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126D0D8-6EB1-40D9-903E-424BB465E00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dummy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 2" panose="05020102010507070707" pitchFamily="18" charset="2"/>
              <a:buChar char="¢"/>
            </a:pPr>
            <a:r>
              <a:rPr lang="en-US" sz="2000" b="1" dirty="0" smtClean="0">
                <a:solidFill>
                  <a:srgbClr val="009900"/>
                </a:solidFill>
                <a:latin typeface="+mn-lt"/>
              </a:rPr>
              <a:t>Dummy variables </a:t>
            </a:r>
            <a:r>
              <a:rPr lang="en-US" sz="2000" dirty="0" smtClean="0">
                <a:latin typeface="+mn-lt"/>
              </a:rPr>
              <a:t>in regression models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Use </a:t>
            </a:r>
            <a:r>
              <a:rPr lang="en-US" sz="1600" b="1" dirty="0" smtClean="0">
                <a:solidFill>
                  <a:srgbClr val="00B050"/>
                </a:solidFill>
                <a:latin typeface="+mn-lt"/>
              </a:rPr>
              <a:t>Bank Salaries.xlsx </a:t>
            </a:r>
            <a:r>
              <a:rPr lang="en-US" sz="1600" dirty="0" smtClean="0">
                <a:latin typeface="+mn-lt"/>
              </a:rPr>
              <a:t>data. (See Example 10.3 on page 561 of the textbook.)</a:t>
            </a: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b="1" u="sng" dirty="0" smtClean="0">
              <a:latin typeface="+mn-lt"/>
            </a:endParaRPr>
          </a:p>
          <a:p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75" y="2358986"/>
            <a:ext cx="6172200" cy="397490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99" y="1335160"/>
            <a:ext cx="1831975" cy="75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9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4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 smtClean="0">
                <a:latin typeface="Arial" panose="020B0604020202020204" pitchFamily="34" charset="0"/>
              </a:rPr>
              <a:t>Previously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2677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b="1" u="sng" dirty="0" smtClean="0">
              <a:latin typeface="+mn-lt"/>
            </a:endParaRPr>
          </a:p>
          <a:p>
            <a:pPr marL="461963"/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1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 smtClean="0">
                <a:latin typeface="+mn-lt"/>
              </a:rPr>
              <a:t> Does gender affect salary? </a:t>
            </a:r>
          </a:p>
          <a:p>
            <a:pPr marL="461963"/>
            <a:r>
              <a:rPr lang="en-US" sz="1600" b="1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Explanatory variable: </a:t>
            </a:r>
            <a:r>
              <a:rPr lang="en-US" sz="1600" dirty="0">
                <a:latin typeface="+mn-lt"/>
              </a:rPr>
              <a:t>D</a:t>
            </a:r>
            <a:r>
              <a:rPr lang="en-US" sz="1600" dirty="0" smtClean="0">
                <a:latin typeface="+mn-lt"/>
              </a:rPr>
              <a:t>ummy variable (0=Male, 1=Female).</a:t>
            </a:r>
          </a:p>
          <a:p>
            <a:pPr marL="461963"/>
            <a:endParaRPr lang="en-US" sz="1600" dirty="0" smtClean="0">
              <a:latin typeface="+mn-lt"/>
            </a:endParaRPr>
          </a:p>
          <a:p>
            <a:pPr marL="461963"/>
            <a:r>
              <a:rPr lang="en-US" sz="1600" b="1" u="sng" dirty="0">
                <a:solidFill>
                  <a:srgbClr val="00B0F0"/>
                </a:solidFill>
                <a:latin typeface="+mn-lt"/>
              </a:rPr>
              <a:t>QUESTION 2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>
                <a:latin typeface="+mn-lt"/>
              </a:rPr>
              <a:t> Does gender affect salary, after controlling for years of experience</a:t>
            </a:r>
            <a:r>
              <a:rPr lang="en-US" sz="1600" b="1" dirty="0" smtClean="0">
                <a:latin typeface="+mn-lt"/>
              </a:rPr>
              <a:t>?</a:t>
            </a:r>
          </a:p>
          <a:p>
            <a:pPr marL="461963"/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Explanatory variables: Dummy variable (0=M, 1=F); </a:t>
            </a:r>
            <a:r>
              <a:rPr lang="en-US" sz="1600" dirty="0" err="1" smtClean="0">
                <a:latin typeface="+mn-lt"/>
              </a:rPr>
              <a:t>YrsExper</a:t>
            </a:r>
            <a:r>
              <a:rPr lang="en-US" sz="1600" dirty="0" smtClean="0">
                <a:latin typeface="+mn-lt"/>
              </a:rPr>
              <a:t>.</a:t>
            </a:r>
          </a:p>
          <a:p>
            <a:pPr marL="461963"/>
            <a:endParaRPr lang="en-US" sz="1600" dirty="0" smtClean="0">
              <a:latin typeface="+mn-lt"/>
            </a:endParaRPr>
          </a:p>
          <a:p>
            <a:pPr marL="461963"/>
            <a:r>
              <a:rPr lang="en-US" sz="1600" b="1" u="heavy" dirty="0">
                <a:solidFill>
                  <a:srgbClr val="00B0F0"/>
                </a:solidFill>
                <a:latin typeface="+mn-lt"/>
              </a:rPr>
              <a:t>QUESTION 3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DOES THE EFFECT OF YEARS OF EXPERIENCE ON SALARY </a:t>
            </a:r>
            <a:r>
              <a:rPr lang="en-US" sz="1600" b="1" i="1" dirty="0" smtClean="0">
                <a:latin typeface="+mn-lt"/>
              </a:rPr>
              <a:t>DIFFER</a:t>
            </a:r>
            <a:r>
              <a:rPr lang="en-US" sz="1600" b="1" dirty="0" smtClean="0">
                <a:latin typeface="+mn-lt"/>
              </a:rPr>
              <a:t> FOR MALES   </a:t>
            </a:r>
          </a:p>
          <a:p>
            <a:pPr marL="461963"/>
            <a:r>
              <a:rPr lang="en-US" sz="1600" b="1" dirty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                        AND FEMALES?</a:t>
            </a:r>
          </a:p>
          <a:p>
            <a:pPr marL="461963"/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Explanatory variables: Dummy variable </a:t>
            </a:r>
            <a:r>
              <a:rPr lang="en-US" sz="1600" dirty="0">
                <a:latin typeface="+mn-lt"/>
              </a:rPr>
              <a:t>(0=M, 1=F); </a:t>
            </a:r>
            <a:r>
              <a:rPr lang="en-US" sz="1600" dirty="0" err="1" smtClean="0">
                <a:latin typeface="+mn-lt"/>
              </a:rPr>
              <a:t>YrsExper</a:t>
            </a:r>
            <a:r>
              <a:rPr lang="en-US" sz="1600" dirty="0" smtClean="0">
                <a:latin typeface="+mn-lt"/>
              </a:rPr>
              <a:t>; Dummy*</a:t>
            </a:r>
            <a:r>
              <a:rPr lang="en-US" sz="1600" dirty="0" err="1" smtClean="0">
                <a:latin typeface="+mn-lt"/>
              </a:rPr>
              <a:t>YrsExper</a:t>
            </a:r>
            <a:r>
              <a:rPr lang="en-US" sz="1600" dirty="0">
                <a:latin typeface="+mn-lt"/>
              </a:rPr>
              <a:t>.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101080"/>
            <a:ext cx="701765" cy="6289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035" y="2878991"/>
            <a:ext cx="701765" cy="6289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242" y="3810000"/>
            <a:ext cx="701765" cy="62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0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4</a:t>
            </a:r>
            <a:endParaRPr lang="en-US" dirty="0" smtClean="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126D0D8-6EB1-40D9-903E-424BB465E00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4</a:t>
            </a:r>
            <a:r>
              <a:rPr lang="en-US" sz="2400" b="1" dirty="0" smtClean="0">
                <a:latin typeface="Arial" panose="020B0604020202020204" pitchFamily="34" charset="0"/>
              </a:rPr>
              <a:t>. Nonlinear modeling possibilities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 2" panose="05020102010507070707" pitchFamily="18" charset="2"/>
              <a:buChar char="¢"/>
            </a:pPr>
            <a:r>
              <a:rPr lang="en-US" sz="2000" b="1" dirty="0" smtClean="0">
                <a:solidFill>
                  <a:srgbClr val="009900"/>
                </a:solidFill>
                <a:latin typeface="+mn-lt"/>
              </a:rPr>
              <a:t>Modeling nonlinear effects </a:t>
            </a:r>
            <a:r>
              <a:rPr lang="en-US" sz="2000" dirty="0" smtClean="0">
                <a:latin typeface="+mn-lt"/>
              </a:rPr>
              <a:t>in regression models</a:t>
            </a:r>
          </a:p>
          <a:p>
            <a:endParaRPr lang="en-US" sz="1600" dirty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b="1" u="sng" dirty="0" smtClean="0">
              <a:latin typeface="+mn-lt"/>
            </a:endParaRPr>
          </a:p>
          <a:p>
            <a:pPr marL="461963"/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1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 smtClean="0">
                <a:latin typeface="+mn-lt"/>
              </a:rPr>
              <a:t> Does gender affect salary? </a:t>
            </a:r>
          </a:p>
          <a:p>
            <a:pPr marL="461963"/>
            <a:r>
              <a:rPr lang="en-US" sz="1600" b="1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Explanatory variable: </a:t>
            </a:r>
            <a:r>
              <a:rPr lang="en-US" sz="1600" dirty="0">
                <a:latin typeface="+mn-lt"/>
              </a:rPr>
              <a:t>D</a:t>
            </a:r>
            <a:r>
              <a:rPr lang="en-US" sz="1600" dirty="0" smtClean="0">
                <a:latin typeface="+mn-lt"/>
              </a:rPr>
              <a:t>ummy variable (0=Male, 1=Female).</a:t>
            </a:r>
          </a:p>
          <a:p>
            <a:pPr marL="461963"/>
            <a:endParaRPr lang="en-US" sz="1600" dirty="0" smtClean="0">
              <a:latin typeface="+mn-lt"/>
            </a:endParaRPr>
          </a:p>
          <a:p>
            <a:pPr marL="461963"/>
            <a:r>
              <a:rPr lang="en-US" sz="1600" b="1" u="sng" dirty="0">
                <a:solidFill>
                  <a:srgbClr val="00B0F0"/>
                </a:solidFill>
                <a:latin typeface="+mn-lt"/>
              </a:rPr>
              <a:t>QUESTION 2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>
                <a:latin typeface="+mn-lt"/>
              </a:rPr>
              <a:t> Does gender affect salary, after controlling for years of experience</a:t>
            </a:r>
            <a:r>
              <a:rPr lang="en-US" sz="1600" b="1" dirty="0" smtClean="0">
                <a:latin typeface="+mn-lt"/>
              </a:rPr>
              <a:t>?</a:t>
            </a:r>
          </a:p>
          <a:p>
            <a:pPr marL="461963"/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Explanatory variables: Dummy variable (0=M, 1=F); </a:t>
            </a:r>
            <a:r>
              <a:rPr lang="en-US" sz="1600" dirty="0" err="1" smtClean="0">
                <a:latin typeface="+mn-lt"/>
              </a:rPr>
              <a:t>YrsExper</a:t>
            </a:r>
            <a:r>
              <a:rPr lang="en-US" sz="1600" dirty="0" smtClean="0">
                <a:latin typeface="+mn-lt"/>
              </a:rPr>
              <a:t>.</a:t>
            </a:r>
          </a:p>
          <a:p>
            <a:pPr marL="461963"/>
            <a:endParaRPr lang="en-US" sz="1600" dirty="0" smtClean="0">
              <a:latin typeface="+mn-lt"/>
            </a:endParaRPr>
          </a:p>
          <a:p>
            <a:pPr marL="461963"/>
            <a:r>
              <a:rPr lang="en-US" sz="1600" b="1" u="sng" dirty="0">
                <a:solidFill>
                  <a:srgbClr val="00B0F0"/>
                </a:solidFill>
                <a:latin typeface="+mn-lt"/>
              </a:rPr>
              <a:t>QUESTION 3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>
                <a:latin typeface="+mn-lt"/>
              </a:rPr>
              <a:t> Does the effect of years of experience on salary </a:t>
            </a:r>
            <a:r>
              <a:rPr lang="en-US" sz="1600" b="1" i="1" dirty="0">
                <a:latin typeface="+mn-lt"/>
              </a:rPr>
              <a:t>differ</a:t>
            </a:r>
            <a:r>
              <a:rPr lang="en-US" sz="1600" b="1" dirty="0">
                <a:latin typeface="+mn-lt"/>
              </a:rPr>
              <a:t> for males and females</a:t>
            </a:r>
            <a:r>
              <a:rPr lang="en-US" sz="1600" b="1" dirty="0" smtClean="0">
                <a:latin typeface="+mn-lt"/>
              </a:rPr>
              <a:t>?</a:t>
            </a:r>
          </a:p>
          <a:p>
            <a:pPr marL="461963"/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Explanatory variables: Dummy variable </a:t>
            </a:r>
            <a:r>
              <a:rPr lang="en-US" sz="1600" dirty="0">
                <a:latin typeface="+mn-lt"/>
              </a:rPr>
              <a:t>(0=M, 1=F); </a:t>
            </a:r>
            <a:r>
              <a:rPr lang="en-US" sz="1600" dirty="0" err="1" smtClean="0">
                <a:latin typeface="+mn-lt"/>
              </a:rPr>
              <a:t>YrsExper</a:t>
            </a:r>
            <a:r>
              <a:rPr lang="en-US" sz="1600" dirty="0" smtClean="0">
                <a:latin typeface="+mn-lt"/>
              </a:rPr>
              <a:t>; Dummy*</a:t>
            </a:r>
            <a:r>
              <a:rPr lang="en-US" sz="1600" dirty="0" err="1" smtClean="0">
                <a:latin typeface="+mn-lt"/>
              </a:rPr>
              <a:t>YrsExper</a:t>
            </a:r>
            <a:r>
              <a:rPr lang="en-US" sz="1600" dirty="0" smtClean="0">
                <a:latin typeface="+mn-lt"/>
              </a:rPr>
              <a:t>.</a:t>
            </a:r>
          </a:p>
          <a:p>
            <a:pPr marL="461963"/>
            <a:endParaRPr lang="en-US" sz="1600" dirty="0">
              <a:latin typeface="+mn-lt"/>
            </a:endParaRPr>
          </a:p>
          <a:p>
            <a:pPr marL="461963"/>
            <a:r>
              <a:rPr lang="en-US" sz="1600" b="1" u="heavy" dirty="0" smtClean="0">
                <a:solidFill>
                  <a:srgbClr val="00B0F0"/>
                </a:solidFill>
                <a:latin typeface="+mn-lt"/>
              </a:rPr>
              <a:t>QUESTION 4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 </a:t>
            </a:r>
            <a:r>
              <a:rPr lang="en-US" sz="1600" b="1" dirty="0" smtClean="0">
                <a:latin typeface="+mn-lt"/>
              </a:rPr>
              <a:t>HOW DOES EDUCATION LEVEL AFFECT SALARY?</a:t>
            </a:r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26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4</a:t>
            </a:r>
            <a:endParaRPr lang="en-US" dirty="0" smtClean="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126D0D8-6EB1-40D9-903E-424BB465E00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4</a:t>
            </a:r>
            <a:r>
              <a:rPr lang="en-US" sz="2400" b="1" dirty="0" smtClean="0">
                <a:latin typeface="Arial" panose="020B0604020202020204" pitchFamily="34" charset="0"/>
              </a:rPr>
              <a:t>. Nonlinear modeling possibilities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+mn-lt"/>
            </a:endParaRPr>
          </a:p>
          <a:p>
            <a:pPr marL="461963"/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4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 </a:t>
            </a:r>
            <a:r>
              <a:rPr lang="en-US" sz="1600" b="1" dirty="0" smtClean="0">
                <a:latin typeface="+mn-lt"/>
              </a:rPr>
              <a:t>How does education level affect salary?</a:t>
            </a:r>
          </a:p>
          <a:p>
            <a:pPr marL="461963"/>
            <a:endParaRPr lang="en-US" sz="1600" b="1" dirty="0">
              <a:latin typeface="+mn-lt"/>
            </a:endParaRPr>
          </a:p>
          <a:p>
            <a:pPr marL="461963"/>
            <a:endParaRPr lang="en-US" sz="1600" dirty="0" smtClean="0">
              <a:latin typeface="+mn-lt"/>
            </a:endParaRPr>
          </a:p>
          <a:p>
            <a:pPr marL="461963"/>
            <a:r>
              <a:rPr lang="en-US" sz="1600" dirty="0" smtClean="0">
                <a:latin typeface="+mn-lt"/>
              </a:rPr>
              <a:t>Scatterplot	</a:t>
            </a:r>
            <a:endParaRPr lang="en-US" sz="16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438400"/>
            <a:ext cx="4834547" cy="31884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30" y="5772723"/>
            <a:ext cx="2287286" cy="2790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148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4</a:t>
            </a:r>
            <a:endParaRPr lang="en-US" dirty="0" smtClean="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126D0D8-6EB1-40D9-903E-424BB465E00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4</a:t>
            </a:r>
            <a:r>
              <a:rPr lang="en-US" sz="2400" b="1" dirty="0" smtClean="0">
                <a:latin typeface="Arial" panose="020B0604020202020204" pitchFamily="34" charset="0"/>
              </a:rPr>
              <a:t>. Nonlinear modeling possibilities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+mn-lt"/>
            </a:endParaRPr>
          </a:p>
          <a:p>
            <a:pPr marL="461963"/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4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 </a:t>
            </a:r>
            <a:r>
              <a:rPr lang="en-US" sz="1600" b="1" dirty="0" smtClean="0">
                <a:latin typeface="+mn-lt"/>
              </a:rPr>
              <a:t>How does education level affect salary?</a:t>
            </a:r>
          </a:p>
          <a:p>
            <a:pPr marL="461963"/>
            <a:endParaRPr lang="en-US" sz="1600" b="1" dirty="0">
              <a:latin typeface="+mn-lt"/>
            </a:endParaRPr>
          </a:p>
          <a:p>
            <a:pPr marL="461963"/>
            <a:endParaRPr lang="en-US" sz="1600" dirty="0" smtClean="0">
              <a:latin typeface="+mn-lt"/>
            </a:endParaRPr>
          </a:p>
          <a:p>
            <a:pPr marL="461963"/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438400"/>
            <a:ext cx="4834547" cy="31884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30" y="5772723"/>
            <a:ext cx="2287286" cy="2790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3" y="4557554"/>
            <a:ext cx="2486439" cy="16335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4571936"/>
            <a:ext cx="2486439" cy="163564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16852" y="4147925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n-lt"/>
              </a:rPr>
              <a:t>Linear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1434" y="3925605"/>
            <a:ext cx="1488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n-lt"/>
              </a:rPr>
              <a:t>Nonlinear (quadratic)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4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4</a:t>
            </a:r>
            <a:endParaRPr lang="en-US" dirty="0" smtClean="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126D0D8-6EB1-40D9-903E-424BB465E00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4</a:t>
            </a:r>
            <a:r>
              <a:rPr lang="en-US" sz="2400" b="1" dirty="0" smtClean="0">
                <a:latin typeface="Arial" panose="020B0604020202020204" pitchFamily="34" charset="0"/>
              </a:rPr>
              <a:t>. Nonlinear modeling possibilities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3"/>
            <a:endParaRPr lang="en-US" sz="1600" b="1" u="sng" dirty="0" smtClean="0">
              <a:solidFill>
                <a:srgbClr val="00B0F0"/>
              </a:solidFill>
              <a:latin typeface="+mn-lt"/>
            </a:endParaRPr>
          </a:p>
          <a:p>
            <a:pPr marL="461963"/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4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 </a:t>
            </a:r>
            <a:r>
              <a:rPr lang="en-US" sz="1600" b="1" dirty="0" smtClean="0">
                <a:latin typeface="+mn-lt"/>
              </a:rPr>
              <a:t>How does education level affect salary?</a:t>
            </a:r>
          </a:p>
          <a:p>
            <a:pPr marL="461963"/>
            <a:endParaRPr lang="en-US" sz="1600" b="1" dirty="0">
              <a:latin typeface="+mn-lt"/>
            </a:endParaRPr>
          </a:p>
          <a:p>
            <a:pPr marL="461963"/>
            <a:r>
              <a:rPr lang="en-US" sz="1600" dirty="0" smtClean="0">
                <a:latin typeface="+mn-lt"/>
              </a:rPr>
              <a:t>Some modeling possibilities:</a:t>
            </a:r>
          </a:p>
          <a:p>
            <a:pPr marL="461963"/>
            <a:endParaRPr lang="en-US" sz="1600" dirty="0" smtClean="0">
              <a:latin typeface="+mn-lt"/>
            </a:endParaRPr>
          </a:p>
          <a:p>
            <a:pPr marL="804863" indent="-342900">
              <a:buFont typeface="+mj-lt"/>
              <a:buAutoNum type="arabicParenR"/>
            </a:pP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Linear:	</a:t>
            </a:r>
            <a:endParaRPr lang="en-US" sz="1600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4" y="3396096"/>
            <a:ext cx="3177583" cy="20903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123884"/>
            <a:ext cx="5299309" cy="2590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ight Brace 3"/>
          <p:cNvSpPr/>
          <p:nvPr/>
        </p:nvSpPr>
        <p:spPr>
          <a:xfrm rot="5400000">
            <a:off x="7308496" y="5708297"/>
            <a:ext cx="165807" cy="457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5600" y="6019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</a:rPr>
              <a:t>Ignore these for now. 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055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7070</TotalTime>
  <Words>672</Words>
  <Application>Microsoft Office PowerPoint</Application>
  <PresentationFormat>On-screen Show (4:3)</PresentationFormat>
  <Paragraphs>262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Verdana</vt:lpstr>
      <vt:lpstr>Wingdings</vt:lpstr>
      <vt:lpstr>Wingdings 2</vt:lpstr>
      <vt:lpstr>Office Theme</vt:lpstr>
      <vt:lpstr>MBC 638:  Data Analysis &amp; Decision Making</vt:lpstr>
      <vt:lpstr>Today: Regression analysis</vt:lpstr>
      <vt:lpstr>1. Regression with dummy variables</vt:lpstr>
      <vt:lpstr>3. Regression with dummy variables</vt:lpstr>
      <vt:lpstr>Previously</vt:lpstr>
      <vt:lpstr>4. Nonlinear modeling possibilities</vt:lpstr>
      <vt:lpstr>4. Nonlinear modeling possibilities</vt:lpstr>
      <vt:lpstr>4. Nonlinear modeling possibilities</vt:lpstr>
      <vt:lpstr>4. Nonlinear modeling possibilities</vt:lpstr>
      <vt:lpstr>4. Nonlinear modeling possibilities</vt:lpstr>
      <vt:lpstr>4. Nonlinear modeling possibilities</vt:lpstr>
      <vt:lpstr>4. Nonlinear modeling possibilities</vt:lpstr>
      <vt:lpstr>4. Nonlinear modeling possibilities</vt:lpstr>
      <vt:lpstr>4. Nonlinear modeling possibilities</vt:lpstr>
      <vt:lpstr>4. Nonlinear modeling possibilities</vt:lpstr>
      <vt:lpstr>4. Nonlinear modeling possibilities</vt:lpstr>
      <vt:lpstr>PowerPoint Presentation</vt:lpstr>
      <vt:lpstr>Today: Regression analysis</vt:lpstr>
    </vt:vector>
  </TitlesOfParts>
  <Company>Whitman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MAS261: Introduction to Statistics for Management</dc:title>
  <dc:creator>Anna Chernobai</dc:creator>
  <cp:lastModifiedBy>annac</cp:lastModifiedBy>
  <cp:revision>253</cp:revision>
  <dcterms:created xsi:type="dcterms:W3CDTF">2006-08-20T01:32:20Z</dcterms:created>
  <dcterms:modified xsi:type="dcterms:W3CDTF">2017-09-26T18:02:49Z</dcterms:modified>
</cp:coreProperties>
</file>