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47"/>
  </p:notesMasterIdLst>
  <p:sldIdLst>
    <p:sldId id="383" r:id="rId2"/>
    <p:sldId id="384" r:id="rId3"/>
    <p:sldId id="386" r:id="rId4"/>
    <p:sldId id="325" r:id="rId5"/>
    <p:sldId id="326" r:id="rId6"/>
    <p:sldId id="327" r:id="rId7"/>
    <p:sldId id="335" r:id="rId8"/>
    <p:sldId id="333" r:id="rId9"/>
    <p:sldId id="387" r:id="rId10"/>
    <p:sldId id="341" r:id="rId11"/>
    <p:sldId id="393" r:id="rId12"/>
    <p:sldId id="392" r:id="rId13"/>
    <p:sldId id="342" r:id="rId14"/>
    <p:sldId id="373" r:id="rId15"/>
    <p:sldId id="344" r:id="rId16"/>
    <p:sldId id="394" r:id="rId17"/>
    <p:sldId id="395" r:id="rId18"/>
    <p:sldId id="396" r:id="rId19"/>
    <p:sldId id="345" r:id="rId20"/>
    <p:sldId id="379" r:id="rId21"/>
    <p:sldId id="404" r:id="rId22"/>
    <p:sldId id="411" r:id="rId23"/>
    <p:sldId id="405" r:id="rId24"/>
    <p:sldId id="412" r:id="rId25"/>
    <p:sldId id="413" r:id="rId26"/>
    <p:sldId id="406" r:id="rId27"/>
    <p:sldId id="407" r:id="rId28"/>
    <p:sldId id="408" r:id="rId29"/>
    <p:sldId id="409" r:id="rId30"/>
    <p:sldId id="414" r:id="rId31"/>
    <p:sldId id="410" r:id="rId32"/>
    <p:sldId id="348" r:id="rId33"/>
    <p:sldId id="356" r:id="rId34"/>
    <p:sldId id="350" r:id="rId35"/>
    <p:sldId id="351" r:id="rId36"/>
    <p:sldId id="357" r:id="rId37"/>
    <p:sldId id="371" r:id="rId38"/>
    <p:sldId id="388" r:id="rId39"/>
    <p:sldId id="403" r:id="rId40"/>
    <p:sldId id="397" r:id="rId41"/>
    <p:sldId id="398" r:id="rId42"/>
    <p:sldId id="399" r:id="rId43"/>
    <p:sldId id="400" r:id="rId44"/>
    <p:sldId id="401" r:id="rId45"/>
    <p:sldId id="402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FF"/>
    <a:srgbClr val="009900"/>
    <a:srgbClr val="800000"/>
    <a:srgbClr val="D60093"/>
    <a:srgbClr val="006600"/>
    <a:srgbClr val="FFD4B7"/>
    <a:srgbClr val="ED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5" autoAdjust="0"/>
    <p:restoredTop sz="78684" autoAdjust="0"/>
  </p:normalViewPr>
  <p:slideViewPr>
    <p:cSldViewPr>
      <p:cViewPr varScale="1">
        <p:scale>
          <a:sx n="80" d="100"/>
          <a:sy n="80" d="100"/>
        </p:scale>
        <p:origin x="774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459A04-1EC5-40E1-9EEC-E6A06CB01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Chernobai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5505C7-C352-4164-956D-49EBDE44EDDF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4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459A04-1EC5-40E1-9EEC-E6A06CB01E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CE450-875B-407F-AF48-006703054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D4FE1-4EFA-4891-B381-E0AEF8653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D5BCF-8E0B-4A0E-900D-745558EA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75AE2-802A-486C-90F5-C3C521A12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5B330-A594-40B4-91D0-1B3F7EB68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2E032-D30F-432F-9A3C-FB0258BA9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4EFB9-21A4-4A54-960C-06865D238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F4CBB-9E6F-41FA-B315-3EE877F66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83416-01E9-4078-9265-F52FED9E2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DB8FA-1B88-4BF6-A2F2-49777CDC8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8D406-B4EB-4922-B641-4C7EDF057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1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E7C7D-41EF-4681-ABBD-B27DA77C1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0058-CEA5-4C2D-89F3-F9BCA9405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57861D-D5DC-43D0-AA13-DB4DDB380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7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04825" y="5353050"/>
            <a:ext cx="8562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Lecture 07: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Probability (Chapter 4: 4.1-4.2)</a:t>
            </a: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br>
              <a:rPr lang="en-US" altLang="en-US" b="1" dirty="0">
                <a:solidFill>
                  <a:srgbClr val="990033"/>
                </a:solidFill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Anna Chernobai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MBC 638: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Data Analysis &amp; Decision Making</a:t>
            </a: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98EC42-44F5-4F4B-B823-0A0309C2BD1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6389" name="Oval 17"/>
          <p:cNvSpPr>
            <a:spLocks noChangeArrowheads="1"/>
          </p:cNvSpPr>
          <p:nvPr/>
        </p:nvSpPr>
        <p:spPr bwMode="auto">
          <a:xfrm>
            <a:off x="685800" y="2992438"/>
            <a:ext cx="2209800" cy="1524000"/>
          </a:xfrm>
          <a:prstGeom prst="ellipse">
            <a:avLst/>
          </a:prstGeom>
          <a:solidFill>
            <a:srgbClr val="FF9900">
              <a:alpha val="79999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331788" y="1462088"/>
            <a:ext cx="3733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941388" y="1641173"/>
            <a:ext cx="2514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C00000"/>
                </a:solidFill>
              </a:rPr>
              <a:t>Not disjoint 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/>
              <a:t>events</a:t>
            </a:r>
          </a:p>
        </p:txBody>
      </p:sp>
      <p:sp>
        <p:nvSpPr>
          <p:cNvPr id="16394" name="Oval 13"/>
          <p:cNvSpPr>
            <a:spLocks noChangeArrowheads="1"/>
          </p:cNvSpPr>
          <p:nvPr/>
        </p:nvSpPr>
        <p:spPr bwMode="auto">
          <a:xfrm>
            <a:off x="685800" y="2992438"/>
            <a:ext cx="2209800" cy="1524000"/>
          </a:xfrm>
          <a:prstGeom prst="ellipse">
            <a:avLst/>
          </a:prstGeom>
          <a:solidFill>
            <a:srgbClr val="FF9900">
              <a:alpha val="79999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1981200" y="3144838"/>
            <a:ext cx="1828800" cy="12192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990600" y="32210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A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3200400" y="3373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B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2057400" y="37544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A&amp;B</a:t>
            </a:r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381000" y="4592638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Events A and B </a:t>
            </a:r>
            <a:r>
              <a:rPr lang="en-US" altLang="en-US" i="1" dirty="0">
                <a:latin typeface="Arial" panose="020B0604020202020204" pitchFamily="34" charset="0"/>
              </a:rPr>
              <a:t>can occur simultaneously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40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2. Probability rules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2C0750E-7C35-4124-8C48-1140E67BFAF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1466850"/>
            <a:ext cx="868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+mn-lt"/>
              </a:rPr>
              <a:t>Examples of events that are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not disjoint</a:t>
            </a:r>
            <a:r>
              <a:rPr lang="en-US" b="1" dirty="0">
                <a:latin typeface="+mn-lt"/>
              </a:rPr>
              <a:t>:</a:t>
            </a:r>
          </a:p>
          <a:p>
            <a:pPr>
              <a:spcBef>
                <a:spcPct val="50000"/>
              </a:spcBef>
              <a:defRPr/>
            </a:pPr>
            <a:endParaRPr lang="en-US" b="1" u="sng" dirty="0">
              <a:latin typeface="+mn-lt"/>
            </a:endParaRP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latin typeface="+mn-lt"/>
              </a:rPr>
              <a:t> A person has blue eyes (event A) </a:t>
            </a:r>
            <a:r>
              <a:rPr lang="en-US" sz="1600" u="sng" dirty="0">
                <a:latin typeface="+mn-lt"/>
              </a:rPr>
              <a:t>and</a:t>
            </a:r>
            <a:r>
              <a:rPr lang="en-US" sz="1600" dirty="0">
                <a:latin typeface="+mn-lt"/>
              </a:rPr>
              <a:t> dark hair (event B)</a:t>
            </a: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latin typeface="+mn-lt"/>
              </a:rPr>
              <a:t> Throwing die once results in an even number (event A) </a:t>
            </a:r>
            <a:r>
              <a:rPr lang="en-US" sz="1600" u="sng" dirty="0">
                <a:latin typeface="+mn-lt"/>
              </a:rPr>
              <a:t>and</a:t>
            </a:r>
            <a:r>
              <a:rPr lang="en-US" sz="1600" dirty="0">
                <a:latin typeface="+mn-lt"/>
              </a:rPr>
              <a:t> a number greater than 3 (event B)</a:t>
            </a: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latin typeface="+mn-lt"/>
              </a:rPr>
              <a:t> A person has a low exam score (event A) </a:t>
            </a:r>
            <a:r>
              <a:rPr lang="en-US" sz="1600" u="sng" dirty="0">
                <a:latin typeface="+mn-lt"/>
              </a:rPr>
              <a:t>and</a:t>
            </a:r>
            <a:r>
              <a:rPr lang="en-US" sz="1600" dirty="0">
                <a:latin typeface="+mn-lt"/>
              </a:rPr>
              <a:t> never drinks (event B)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+mn-lt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239000" y="1752600"/>
            <a:ext cx="838200" cy="457200"/>
          </a:xfrm>
          <a:prstGeom prst="ellipse">
            <a:avLst/>
          </a:prstGeom>
          <a:solidFill>
            <a:srgbClr val="FF9900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7772400" y="1905000"/>
            <a:ext cx="533400" cy="381000"/>
          </a:xfrm>
          <a:prstGeom prst="ellipse">
            <a:avLst/>
          </a:prstGeom>
          <a:solidFill>
            <a:schemeClr val="bg1">
              <a:lumMod val="75000"/>
              <a:alpha val="51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99301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98EC42-44F5-4F4B-B823-0A0309C2BD1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6389" name="Oval 17"/>
          <p:cNvSpPr>
            <a:spLocks noChangeArrowheads="1"/>
          </p:cNvSpPr>
          <p:nvPr/>
        </p:nvSpPr>
        <p:spPr bwMode="auto">
          <a:xfrm>
            <a:off x="685800" y="2992438"/>
            <a:ext cx="2209800" cy="1524000"/>
          </a:xfrm>
          <a:prstGeom prst="ellipse">
            <a:avLst/>
          </a:prstGeom>
          <a:solidFill>
            <a:srgbClr val="FF9900">
              <a:alpha val="79999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4800600" y="1471613"/>
            <a:ext cx="4038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331788" y="1462088"/>
            <a:ext cx="3733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941388" y="1641173"/>
            <a:ext cx="2514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/>
              <a:t>Not disjoint 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/>
              <a:t>events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800600" y="1624013"/>
            <a:ext cx="41910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C00000"/>
                </a:solidFill>
              </a:rPr>
              <a:t>Disjoint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C00000"/>
                </a:solidFill>
              </a:rPr>
              <a:t>mutually exclusive</a:t>
            </a:r>
            <a:r>
              <a:rPr lang="en-US" altLang="en-US" b="1" dirty="0"/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/>
              <a:t> events</a:t>
            </a:r>
          </a:p>
        </p:txBody>
      </p:sp>
      <p:sp>
        <p:nvSpPr>
          <p:cNvPr id="16394" name="Oval 13"/>
          <p:cNvSpPr>
            <a:spLocks noChangeArrowheads="1"/>
          </p:cNvSpPr>
          <p:nvPr/>
        </p:nvSpPr>
        <p:spPr bwMode="auto">
          <a:xfrm>
            <a:off x="685800" y="2992438"/>
            <a:ext cx="2209800" cy="1524000"/>
          </a:xfrm>
          <a:prstGeom prst="ellipse">
            <a:avLst/>
          </a:prstGeom>
          <a:solidFill>
            <a:schemeClr val="tx1">
              <a:lumMod val="50000"/>
              <a:lumOff val="50000"/>
              <a:alpha val="79999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1981200" y="3144838"/>
            <a:ext cx="1828800" cy="12192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990600" y="32210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A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3200400" y="3373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B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2057400" y="37544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A&amp;B</a:t>
            </a:r>
          </a:p>
        </p:txBody>
      </p:sp>
      <p:sp>
        <p:nvSpPr>
          <p:cNvPr id="16399" name="Oval 18"/>
          <p:cNvSpPr>
            <a:spLocks noChangeArrowheads="1"/>
          </p:cNvSpPr>
          <p:nvPr/>
        </p:nvSpPr>
        <p:spPr bwMode="auto">
          <a:xfrm>
            <a:off x="4495800" y="2916238"/>
            <a:ext cx="2209800" cy="1524000"/>
          </a:xfrm>
          <a:prstGeom prst="ellipse">
            <a:avLst/>
          </a:prstGeom>
          <a:solidFill>
            <a:srgbClr val="FF9900">
              <a:alpha val="79999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0" name="Text Box 19"/>
          <p:cNvSpPr txBox="1">
            <a:spLocks noChangeArrowheads="1"/>
          </p:cNvSpPr>
          <p:nvPr/>
        </p:nvSpPr>
        <p:spPr bwMode="auto">
          <a:xfrm>
            <a:off x="4800600" y="31448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A</a:t>
            </a:r>
          </a:p>
        </p:txBody>
      </p:sp>
      <p:sp>
        <p:nvSpPr>
          <p:cNvPr id="16401" name="Oval 20"/>
          <p:cNvSpPr>
            <a:spLocks noChangeArrowheads="1"/>
          </p:cNvSpPr>
          <p:nvPr/>
        </p:nvSpPr>
        <p:spPr bwMode="auto">
          <a:xfrm>
            <a:off x="6934200" y="3144838"/>
            <a:ext cx="1828800" cy="12192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8153400" y="3373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B</a:t>
            </a:r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381000" y="4592638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Events A and B </a:t>
            </a:r>
            <a:r>
              <a:rPr lang="en-US" altLang="en-US" i="1" dirty="0">
                <a:latin typeface="Arial" panose="020B0604020202020204" pitchFamily="34" charset="0"/>
              </a:rPr>
              <a:t>can occur simultaneously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4953000" y="4494213"/>
            <a:ext cx="3886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	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40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70058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2C0750E-7C35-4124-8C48-1140E67BFAF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1466850"/>
            <a:ext cx="86868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Examples of events that are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not disjoint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>
              <a:spcBef>
                <a:spcPct val="50000"/>
              </a:spcBef>
              <a:defRPr/>
            </a:pPr>
            <a:endParaRPr lang="en-US" b="1" u="sng" dirty="0">
              <a:latin typeface="+mn-lt"/>
            </a:endParaRP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 person has blue eyes (event A)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dark hair (event B)</a:t>
            </a: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Throwing die once results in an even number (event A)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 number greater than 3 (event B)</a:t>
            </a: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 person has a low exam score (event A)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never drinks (event B)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+mn-lt"/>
              </a:rPr>
              <a:t>Examples of events that are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disjoint (= mutually exclusive)</a:t>
            </a:r>
            <a:r>
              <a:rPr lang="en-US" b="1" dirty="0">
                <a:latin typeface="+mn-lt"/>
              </a:rPr>
              <a:t>:</a:t>
            </a:r>
          </a:p>
          <a:p>
            <a:pPr>
              <a:spcBef>
                <a:spcPct val="50000"/>
              </a:spcBef>
              <a:defRPr/>
            </a:pPr>
            <a:endParaRPr lang="en-US" b="1" u="sng" dirty="0">
              <a:solidFill>
                <a:srgbClr val="009900"/>
              </a:solidFill>
              <a:latin typeface="+mn-lt"/>
            </a:endParaRP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latin typeface="+mn-lt"/>
              </a:rPr>
              <a:t> Company’s revenue is under $1 </a:t>
            </a:r>
            <a:r>
              <a:rPr lang="en-US" sz="1600" dirty="0" err="1">
                <a:latin typeface="+mn-lt"/>
              </a:rPr>
              <a:t>mln</a:t>
            </a:r>
            <a:r>
              <a:rPr lang="en-US" sz="1600" dirty="0">
                <a:latin typeface="+mn-lt"/>
              </a:rPr>
              <a:t> (event A) and above $2 </a:t>
            </a:r>
            <a:r>
              <a:rPr lang="en-US" sz="1600" dirty="0" err="1">
                <a:latin typeface="+mn-lt"/>
              </a:rPr>
              <a:t>mln</a:t>
            </a:r>
            <a:r>
              <a:rPr lang="en-US" sz="1600" dirty="0">
                <a:latin typeface="+mn-lt"/>
              </a:rPr>
              <a:t> (event B) at the same time </a:t>
            </a:r>
            <a:endParaRPr lang="en-US" sz="1600" b="1" dirty="0">
              <a:latin typeface="+mn-lt"/>
            </a:endParaRP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latin typeface="+mn-lt"/>
              </a:rPr>
              <a:t> H. Clinton becomes the President (event A) and D. Trump becomes the President (event B) at the same time </a:t>
            </a:r>
          </a:p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err="1">
                <a:latin typeface="+mn-lt"/>
              </a:rPr>
              <a:t>Sujay</a:t>
            </a:r>
            <a:r>
              <a:rPr lang="en-US" sz="1600" dirty="0">
                <a:latin typeface="+mn-lt"/>
              </a:rPr>
              <a:t> dates Tamara (event A) and dates </a:t>
            </a:r>
            <a:r>
              <a:rPr lang="en-US" sz="1600" dirty="0" err="1">
                <a:latin typeface="+mn-lt"/>
              </a:rPr>
              <a:t>Zartaj</a:t>
            </a:r>
            <a:r>
              <a:rPr lang="en-US" sz="1600" dirty="0">
                <a:latin typeface="+mn-lt"/>
              </a:rPr>
              <a:t> (event B) at the same time  </a:t>
            </a:r>
            <a:r>
              <a:rPr lang="en-US" sz="1600" dirty="0">
                <a:solidFill>
                  <a:srgbClr val="C00000"/>
                </a:solidFill>
                <a:latin typeface="+mn-lt"/>
                <a:sym typeface="Webdings" panose="05030102010509060703" pitchFamily="18" charset="2"/>
              </a:rPr>
              <a:t></a:t>
            </a:r>
            <a:endParaRPr lang="en-US" sz="1600" b="1" dirty="0">
              <a:solidFill>
                <a:srgbClr val="C00000"/>
              </a:solidFill>
              <a:latin typeface="+mn-lt"/>
              <a:sym typeface="Webdings" panose="05030102010509060703" pitchFamily="18" charset="2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239000" y="1752600"/>
            <a:ext cx="838200" cy="457200"/>
          </a:xfrm>
          <a:prstGeom prst="ellipse">
            <a:avLst/>
          </a:prstGeom>
          <a:solidFill>
            <a:schemeClr val="tx1">
              <a:lumMod val="50000"/>
              <a:lumOff val="50000"/>
              <a:alpha val="38823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7772400" y="1905000"/>
            <a:ext cx="533400" cy="381000"/>
          </a:xfrm>
          <a:prstGeom prst="ellipse">
            <a:avLst/>
          </a:prstGeom>
          <a:solidFill>
            <a:schemeClr val="bg1">
              <a:lumMod val="75000"/>
              <a:alpha val="51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7086600" y="3657600"/>
            <a:ext cx="838200" cy="457200"/>
          </a:xfrm>
          <a:prstGeom prst="ellipse">
            <a:avLst/>
          </a:prstGeom>
          <a:solidFill>
            <a:srgbClr val="FF9900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8077200" y="3810000"/>
            <a:ext cx="533400" cy="381000"/>
          </a:xfrm>
          <a:prstGeom prst="ellipse">
            <a:avLst/>
          </a:prstGeom>
          <a:solidFill>
            <a:schemeClr val="bg1">
              <a:lumMod val="75000"/>
              <a:alpha val="51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DE3BA24-F163-4BEB-A1CB-9DCFA1D469C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15340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following notations are used interchangeably:</a:t>
            </a:r>
          </a:p>
          <a:p>
            <a:pPr marL="285750" indent="-285750">
              <a:buFont typeface="Wingdings" pitchFamily="2" charset="2"/>
              <a:buChar char="q"/>
              <a:defRPr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Complement</a:t>
            </a:r>
            <a:r>
              <a:rPr lang="en-US" dirty="0"/>
              <a:t>  A</a:t>
            </a:r>
            <a:r>
              <a:rPr lang="en-US" baseline="30000" dirty="0"/>
              <a:t>C</a:t>
            </a:r>
            <a:r>
              <a:rPr lang="en-US" dirty="0"/>
              <a:t>        = A   =   A’   =   not A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Joint</a:t>
            </a:r>
            <a:r>
              <a:rPr lang="en-US" dirty="0"/>
              <a:t>             A    B    = A and B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Union</a:t>
            </a:r>
            <a:r>
              <a:rPr lang="en-US" dirty="0"/>
              <a:t>            A U B   = A or B or both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Condition</a:t>
            </a:r>
            <a:r>
              <a:rPr lang="en-US" dirty="0"/>
              <a:t>       A | B    = A given B  =  A occurs if B occurs  </a:t>
            </a:r>
          </a:p>
        </p:txBody>
      </p:sp>
      <p:cxnSp>
        <p:nvCxnSpPr>
          <p:cNvPr id="18438" name="Straight Connector 4"/>
          <p:cNvCxnSpPr>
            <a:cxnSpLocks noChangeShapeType="1"/>
          </p:cNvCxnSpPr>
          <p:nvPr/>
        </p:nvCxnSpPr>
        <p:spPr bwMode="auto">
          <a:xfrm>
            <a:off x="3292475" y="2667000"/>
            <a:ext cx="228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18441" name="Text Box 38"/>
          <p:cNvSpPr txBox="1">
            <a:spLocks noChangeArrowheads="1"/>
          </p:cNvSpPr>
          <p:nvPr/>
        </p:nvSpPr>
        <p:spPr bwMode="auto">
          <a:xfrm rot="10800000">
            <a:off x="2263775" y="31686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528FBAE-E3A0-4DA7-BEEE-1D629039E7A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0495" name="Text Box 10"/>
          <p:cNvSpPr txBox="1">
            <a:spLocks noChangeArrowheads="1"/>
          </p:cNvSpPr>
          <p:nvPr/>
        </p:nvSpPr>
        <p:spPr bwMode="auto">
          <a:xfrm>
            <a:off x="466725" y="1443038"/>
            <a:ext cx="4999038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Complement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 P(A</a:t>
            </a:r>
            <a:r>
              <a:rPr lang="en-US" baseline="30000" dirty="0">
                <a:latin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</a:rPr>
              <a:t>)= </a:t>
            </a:r>
            <a:r>
              <a:rPr lang="en-US" sz="2000" dirty="0">
                <a:latin typeface="Arial" panose="020B0604020202020204" pitchFamily="34" charset="0"/>
              </a:rPr>
              <a:t>P(not A)=1-P(A)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</a:rPr>
              <a:t> P(A) + P(A</a:t>
            </a:r>
            <a:r>
              <a:rPr lang="en-US" sz="2000" baseline="30000" dirty="0">
                <a:latin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</a:rPr>
              <a:t>) = 1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Joint: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 and B) = P(A    B)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Union: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B) = P(A or B or both)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             = P(A) + P(B) - P(A   B)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Conditional: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P(A|B) = P(A    B)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/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P(B)                    /   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P(B|A) = P(A    B) / P(A)                    /</a:t>
            </a:r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5573713" y="3897313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6362700" y="4343400"/>
            <a:ext cx="990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8" name="Oval 20"/>
          <p:cNvSpPr>
            <a:spLocks noChangeArrowheads="1"/>
          </p:cNvSpPr>
          <p:nvPr/>
        </p:nvSpPr>
        <p:spPr bwMode="auto">
          <a:xfrm>
            <a:off x="3024188" y="3014663"/>
            <a:ext cx="1371600" cy="762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Oval 21"/>
          <p:cNvSpPr>
            <a:spLocks noChangeArrowheads="1"/>
          </p:cNvSpPr>
          <p:nvPr/>
        </p:nvSpPr>
        <p:spPr bwMode="auto">
          <a:xfrm>
            <a:off x="3862388" y="3319463"/>
            <a:ext cx="990600" cy="533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Rectangle 24"/>
          <p:cNvSpPr>
            <a:spLocks noChangeArrowheads="1"/>
          </p:cNvSpPr>
          <p:nvPr/>
        </p:nvSpPr>
        <p:spPr bwMode="auto">
          <a:xfrm>
            <a:off x="3587750" y="1679575"/>
            <a:ext cx="914400" cy="609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2" name="Oval 25"/>
          <p:cNvSpPr>
            <a:spLocks noChangeArrowheads="1"/>
          </p:cNvSpPr>
          <p:nvPr/>
        </p:nvSpPr>
        <p:spPr bwMode="auto">
          <a:xfrm>
            <a:off x="3625850" y="1697038"/>
            <a:ext cx="4572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4" name="Text Box 30"/>
          <p:cNvSpPr txBox="1">
            <a:spLocks noChangeArrowheads="1"/>
          </p:cNvSpPr>
          <p:nvPr/>
        </p:nvSpPr>
        <p:spPr bwMode="auto">
          <a:xfrm>
            <a:off x="3663950" y="16795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9475" name="Text Box 31"/>
          <p:cNvSpPr txBox="1">
            <a:spLocks noChangeArrowheads="1"/>
          </p:cNvSpPr>
          <p:nvPr/>
        </p:nvSpPr>
        <p:spPr bwMode="auto">
          <a:xfrm>
            <a:off x="5664200" y="389255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9476" name="Text Box 32"/>
          <p:cNvSpPr txBox="1">
            <a:spLocks noChangeArrowheads="1"/>
          </p:cNvSpPr>
          <p:nvPr/>
        </p:nvSpPr>
        <p:spPr bwMode="auto">
          <a:xfrm>
            <a:off x="6919913" y="43275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9477" name="Text Box 33"/>
          <p:cNvSpPr txBox="1">
            <a:spLocks noChangeArrowheads="1"/>
          </p:cNvSpPr>
          <p:nvPr/>
        </p:nvSpPr>
        <p:spPr bwMode="auto">
          <a:xfrm>
            <a:off x="3176588" y="3090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9478" name="Text Box 34"/>
          <p:cNvSpPr txBox="1">
            <a:spLocks noChangeArrowheads="1"/>
          </p:cNvSpPr>
          <p:nvPr/>
        </p:nvSpPr>
        <p:spPr bwMode="auto">
          <a:xfrm>
            <a:off x="4395788" y="33956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9479" name="Text Box 38"/>
          <p:cNvSpPr txBox="1">
            <a:spLocks noChangeArrowheads="1"/>
          </p:cNvSpPr>
          <p:nvPr/>
        </p:nvSpPr>
        <p:spPr bwMode="auto">
          <a:xfrm rot="10800000">
            <a:off x="3671888" y="46593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8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19482" name="Text Box 38"/>
          <p:cNvSpPr txBox="1">
            <a:spLocks noChangeArrowheads="1"/>
          </p:cNvSpPr>
          <p:nvPr/>
        </p:nvSpPr>
        <p:spPr bwMode="auto">
          <a:xfrm rot="10800000">
            <a:off x="2490788" y="3400854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19483" name="Text Box 38"/>
          <p:cNvSpPr txBox="1">
            <a:spLocks noChangeArrowheads="1"/>
          </p:cNvSpPr>
          <p:nvPr/>
        </p:nvSpPr>
        <p:spPr bwMode="auto">
          <a:xfrm rot="10800000">
            <a:off x="2028825" y="55149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19484" name="Text Box 38"/>
          <p:cNvSpPr txBox="1">
            <a:spLocks noChangeArrowheads="1"/>
          </p:cNvSpPr>
          <p:nvPr/>
        </p:nvSpPr>
        <p:spPr bwMode="auto">
          <a:xfrm rot="10800000">
            <a:off x="2022475" y="60102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3" name="Freeform 2"/>
          <p:cNvSpPr/>
          <p:nvPr/>
        </p:nvSpPr>
        <p:spPr>
          <a:xfrm>
            <a:off x="3857625" y="3306763"/>
            <a:ext cx="533400" cy="455612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090988" y="5457825"/>
            <a:ext cx="533400" cy="4540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027488" y="6010275"/>
            <a:ext cx="533400" cy="4540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88" name="Oval 11"/>
          <p:cNvSpPr>
            <a:spLocks noChangeArrowheads="1"/>
          </p:cNvSpPr>
          <p:nvPr/>
        </p:nvSpPr>
        <p:spPr bwMode="auto">
          <a:xfrm>
            <a:off x="4840288" y="5959475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9" name="Oval 12"/>
          <p:cNvSpPr>
            <a:spLocks noChangeArrowheads="1"/>
          </p:cNvSpPr>
          <p:nvPr/>
        </p:nvSpPr>
        <p:spPr bwMode="auto">
          <a:xfrm>
            <a:off x="4872038" y="5397500"/>
            <a:ext cx="990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5745163" y="1360488"/>
            <a:ext cx="3354387" cy="1927225"/>
            <a:chOff x="5745163" y="1360488"/>
            <a:chExt cx="3354387" cy="1927225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5846763" y="1407319"/>
              <a:ext cx="2209800" cy="1524000"/>
            </a:xfrm>
            <a:prstGeom prst="ellips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7232650" y="1576388"/>
              <a:ext cx="1828800" cy="1219200"/>
            </a:xfrm>
            <a:prstGeom prst="ellips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6192838" y="197326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6600"/>
                  </a:solidFill>
                  <a:latin typeface="+mn-lt"/>
                </a:rPr>
                <a:t>A</a:t>
              </a:r>
            </a:p>
          </p:txBody>
        </p:sp>
        <p:sp>
          <p:nvSpPr>
            <p:cNvPr id="20494" name="Text Box 9"/>
            <p:cNvSpPr txBox="1">
              <a:spLocks noChangeArrowheads="1"/>
            </p:cNvSpPr>
            <p:nvPr/>
          </p:nvSpPr>
          <p:spPr bwMode="auto">
            <a:xfrm>
              <a:off x="7231063" y="1898650"/>
              <a:ext cx="1066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rgbClr val="FF6600"/>
                  </a:solidFill>
                  <a:latin typeface="+mn-lt"/>
                </a:rPr>
                <a:t>A </a:t>
              </a:r>
              <a:r>
                <a:rPr lang="en-US" sz="1600" dirty="0">
                  <a:latin typeface="+mn-lt"/>
                </a:rPr>
                <a:t> &amp;   </a:t>
              </a:r>
              <a:r>
                <a:rPr lang="en-US" sz="1600" dirty="0">
                  <a:solidFill>
                    <a:srgbClr val="00B050"/>
                  </a:solidFill>
                  <a:latin typeface="+mn-lt"/>
                </a:rPr>
                <a:t>B</a:t>
              </a:r>
            </a:p>
          </p:txBody>
        </p:sp>
        <p:sp>
          <p:nvSpPr>
            <p:cNvPr id="19470" name="Rectangle 23"/>
            <p:cNvSpPr>
              <a:spLocks noChangeArrowheads="1"/>
            </p:cNvSpPr>
            <p:nvPr/>
          </p:nvSpPr>
          <p:spPr bwMode="auto">
            <a:xfrm>
              <a:off x="5745163" y="1360488"/>
              <a:ext cx="3354387" cy="1600200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3" name="Text Box 29"/>
            <p:cNvSpPr txBox="1">
              <a:spLocks noChangeArrowheads="1"/>
            </p:cNvSpPr>
            <p:nvPr/>
          </p:nvSpPr>
          <p:spPr bwMode="auto">
            <a:xfrm>
              <a:off x="8374063" y="2890838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66FF"/>
                  </a:solidFill>
                </a:rPr>
                <a:t>S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8264525" y="204311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B050"/>
                  </a:solidFill>
                  <a:latin typeface="+mn-lt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MBC638-Chernobai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528FBAE-E3A0-4DA7-BEEE-1D629039E7AA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20495" name="Text Box 10"/>
          <p:cNvSpPr txBox="1">
            <a:spLocks noChangeArrowheads="1"/>
          </p:cNvSpPr>
          <p:nvPr/>
        </p:nvSpPr>
        <p:spPr bwMode="auto">
          <a:xfrm>
            <a:off x="466725" y="1443038"/>
            <a:ext cx="4999038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Complement: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P(A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)=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P(not A)=1-P(A)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P(A) + P(A</a:t>
            </a:r>
            <a:r>
              <a:rPr lang="en-US" sz="2000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) = 1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Joint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latin typeface="Arial" panose="020B0604020202020204" pitchFamily="34" charset="0"/>
              </a:rPr>
              <a:t> P(A and B) = P(A    B)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Union: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B) = P(A or B or both)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             = P(A) + P(B) - P(A   B)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Conditional: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P(A|B) = P(A    B)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/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P(B)                    /   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P(B|A) = P(A    B) / P(A)                    /</a:t>
            </a:r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5573713" y="3897313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6362700" y="4343400"/>
            <a:ext cx="990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8" name="Oval 20"/>
          <p:cNvSpPr>
            <a:spLocks noChangeArrowheads="1"/>
          </p:cNvSpPr>
          <p:nvPr/>
        </p:nvSpPr>
        <p:spPr bwMode="auto">
          <a:xfrm>
            <a:off x="3024188" y="3014663"/>
            <a:ext cx="13716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Oval 21"/>
          <p:cNvSpPr>
            <a:spLocks noChangeArrowheads="1"/>
          </p:cNvSpPr>
          <p:nvPr/>
        </p:nvSpPr>
        <p:spPr bwMode="auto">
          <a:xfrm>
            <a:off x="3862388" y="3319463"/>
            <a:ext cx="9906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Rectangle 24"/>
          <p:cNvSpPr>
            <a:spLocks noChangeArrowheads="1"/>
          </p:cNvSpPr>
          <p:nvPr/>
        </p:nvSpPr>
        <p:spPr bwMode="auto">
          <a:xfrm>
            <a:off x="3587750" y="1679575"/>
            <a:ext cx="914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2" name="Oval 25"/>
          <p:cNvSpPr>
            <a:spLocks noChangeArrowheads="1"/>
          </p:cNvSpPr>
          <p:nvPr/>
        </p:nvSpPr>
        <p:spPr bwMode="auto">
          <a:xfrm>
            <a:off x="3625850" y="1697038"/>
            <a:ext cx="4572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4" name="Text Box 30"/>
          <p:cNvSpPr txBox="1">
            <a:spLocks noChangeArrowheads="1"/>
          </p:cNvSpPr>
          <p:nvPr/>
        </p:nvSpPr>
        <p:spPr bwMode="auto">
          <a:xfrm>
            <a:off x="3663950" y="16795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9475" name="Text Box 31"/>
          <p:cNvSpPr txBox="1">
            <a:spLocks noChangeArrowheads="1"/>
          </p:cNvSpPr>
          <p:nvPr/>
        </p:nvSpPr>
        <p:spPr bwMode="auto">
          <a:xfrm>
            <a:off x="5664200" y="389255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9476" name="Text Box 32"/>
          <p:cNvSpPr txBox="1">
            <a:spLocks noChangeArrowheads="1"/>
          </p:cNvSpPr>
          <p:nvPr/>
        </p:nvSpPr>
        <p:spPr bwMode="auto">
          <a:xfrm>
            <a:off x="6919913" y="43275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9477" name="Text Box 33"/>
          <p:cNvSpPr txBox="1">
            <a:spLocks noChangeArrowheads="1"/>
          </p:cNvSpPr>
          <p:nvPr/>
        </p:nvSpPr>
        <p:spPr bwMode="auto">
          <a:xfrm>
            <a:off x="3176588" y="3090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9478" name="Text Box 34"/>
          <p:cNvSpPr txBox="1">
            <a:spLocks noChangeArrowheads="1"/>
          </p:cNvSpPr>
          <p:nvPr/>
        </p:nvSpPr>
        <p:spPr bwMode="auto">
          <a:xfrm>
            <a:off x="4395788" y="33956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9479" name="Text Box 38"/>
          <p:cNvSpPr txBox="1">
            <a:spLocks noChangeArrowheads="1"/>
          </p:cNvSpPr>
          <p:nvPr/>
        </p:nvSpPr>
        <p:spPr bwMode="auto">
          <a:xfrm rot="10800000">
            <a:off x="3671888" y="46593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8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19482" name="Text Box 38"/>
          <p:cNvSpPr txBox="1">
            <a:spLocks noChangeArrowheads="1"/>
          </p:cNvSpPr>
          <p:nvPr/>
        </p:nvSpPr>
        <p:spPr bwMode="auto">
          <a:xfrm rot="10800000">
            <a:off x="2490788" y="3400854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U</a:t>
            </a:r>
          </a:p>
        </p:txBody>
      </p:sp>
      <p:sp>
        <p:nvSpPr>
          <p:cNvPr id="19483" name="Text Box 38"/>
          <p:cNvSpPr txBox="1">
            <a:spLocks noChangeArrowheads="1"/>
          </p:cNvSpPr>
          <p:nvPr/>
        </p:nvSpPr>
        <p:spPr bwMode="auto">
          <a:xfrm rot="10800000">
            <a:off x="2028825" y="55149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19484" name="Text Box 38"/>
          <p:cNvSpPr txBox="1">
            <a:spLocks noChangeArrowheads="1"/>
          </p:cNvSpPr>
          <p:nvPr/>
        </p:nvSpPr>
        <p:spPr bwMode="auto">
          <a:xfrm rot="10800000">
            <a:off x="2022475" y="60102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3" name="Freeform 2"/>
          <p:cNvSpPr/>
          <p:nvPr/>
        </p:nvSpPr>
        <p:spPr>
          <a:xfrm>
            <a:off x="3857625" y="3306763"/>
            <a:ext cx="533400" cy="455612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090988" y="5457825"/>
            <a:ext cx="533400" cy="4540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027488" y="6010275"/>
            <a:ext cx="533400" cy="4540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88" name="Oval 11"/>
          <p:cNvSpPr>
            <a:spLocks noChangeArrowheads="1"/>
          </p:cNvSpPr>
          <p:nvPr/>
        </p:nvSpPr>
        <p:spPr bwMode="auto">
          <a:xfrm>
            <a:off x="4840288" y="5959475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9" name="Oval 12"/>
          <p:cNvSpPr>
            <a:spLocks noChangeArrowheads="1"/>
          </p:cNvSpPr>
          <p:nvPr/>
        </p:nvSpPr>
        <p:spPr bwMode="auto">
          <a:xfrm>
            <a:off x="4872038" y="5397500"/>
            <a:ext cx="990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745163" y="1360488"/>
            <a:ext cx="3354387" cy="1927225"/>
            <a:chOff x="5745163" y="1360488"/>
            <a:chExt cx="3354387" cy="1927225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5846763" y="1407319"/>
              <a:ext cx="2209800" cy="1524000"/>
            </a:xfrm>
            <a:prstGeom prst="ellips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32650" y="1576388"/>
              <a:ext cx="1828800" cy="1219200"/>
            </a:xfrm>
            <a:prstGeom prst="ellips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6192838" y="197326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6600"/>
                  </a:solidFill>
                  <a:latin typeface="+mn-lt"/>
                </a:rPr>
                <a:t>A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231063" y="1898650"/>
              <a:ext cx="1066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rgbClr val="FF6600"/>
                  </a:solidFill>
                  <a:latin typeface="+mn-lt"/>
                </a:rPr>
                <a:t>A </a:t>
              </a:r>
              <a:r>
                <a:rPr lang="en-US" sz="1600" dirty="0">
                  <a:latin typeface="+mn-lt"/>
                </a:rPr>
                <a:t> &amp;   </a:t>
              </a:r>
              <a:r>
                <a:rPr lang="en-US" sz="1600" dirty="0">
                  <a:solidFill>
                    <a:srgbClr val="00B050"/>
                  </a:solidFill>
                  <a:latin typeface="+mn-lt"/>
                </a:rPr>
                <a:t>B</a:t>
              </a: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5745163" y="1360488"/>
              <a:ext cx="3354387" cy="1600200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374063" y="2890838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66FF"/>
                  </a:solidFill>
                </a:rPr>
                <a:t>S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8264525" y="204311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B050"/>
                  </a:solidFill>
                  <a:latin typeface="+mn-lt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528FBAE-E3A0-4DA7-BEEE-1D629039E7A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0495" name="Text Box 10"/>
          <p:cNvSpPr txBox="1">
            <a:spLocks noChangeArrowheads="1"/>
          </p:cNvSpPr>
          <p:nvPr/>
        </p:nvSpPr>
        <p:spPr bwMode="auto">
          <a:xfrm>
            <a:off x="466725" y="1443038"/>
            <a:ext cx="4999038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Complement: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)=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P(not A)=1-P(A)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P(A) + P(A</a:t>
            </a:r>
            <a:r>
              <a:rPr lang="en-US" sz="2000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) = 1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Joint: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 and B) = P(A    B)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Union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</a:rPr>
              <a:t>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</a:rPr>
              <a:t>P(A</a:t>
            </a:r>
            <a:r>
              <a:rPr lang="en-US" sz="2400" dirty="0">
                <a:latin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</a:rPr>
              <a:t>B) = P(A or B or both)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latin typeface="Arial" panose="020B0604020202020204" pitchFamily="34" charset="0"/>
              </a:rPr>
              <a:t>               = P(A) + P(B) - P(A   B)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Conditional: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P(A|B) = P(A    B)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/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P(B)                    /   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P(B|A) = P(A    B) / P(A)                    /</a:t>
            </a:r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5573713" y="3897313"/>
            <a:ext cx="1371600" cy="7620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6362700" y="4343400"/>
            <a:ext cx="990600" cy="5334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8" name="Oval 20"/>
          <p:cNvSpPr>
            <a:spLocks noChangeArrowheads="1"/>
          </p:cNvSpPr>
          <p:nvPr/>
        </p:nvSpPr>
        <p:spPr bwMode="auto">
          <a:xfrm>
            <a:off x="3024188" y="3014663"/>
            <a:ext cx="1371600" cy="762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Oval 21"/>
          <p:cNvSpPr>
            <a:spLocks noChangeArrowheads="1"/>
          </p:cNvSpPr>
          <p:nvPr/>
        </p:nvSpPr>
        <p:spPr bwMode="auto">
          <a:xfrm>
            <a:off x="3862388" y="3319463"/>
            <a:ext cx="990600" cy="533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Rectangle 24"/>
          <p:cNvSpPr>
            <a:spLocks noChangeArrowheads="1"/>
          </p:cNvSpPr>
          <p:nvPr/>
        </p:nvSpPr>
        <p:spPr bwMode="auto">
          <a:xfrm>
            <a:off x="3587750" y="1679575"/>
            <a:ext cx="914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2" name="Oval 25"/>
          <p:cNvSpPr>
            <a:spLocks noChangeArrowheads="1"/>
          </p:cNvSpPr>
          <p:nvPr/>
        </p:nvSpPr>
        <p:spPr bwMode="auto">
          <a:xfrm>
            <a:off x="3625850" y="1697038"/>
            <a:ext cx="4572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4" name="Text Box 30"/>
          <p:cNvSpPr txBox="1">
            <a:spLocks noChangeArrowheads="1"/>
          </p:cNvSpPr>
          <p:nvPr/>
        </p:nvSpPr>
        <p:spPr bwMode="auto">
          <a:xfrm>
            <a:off x="3663950" y="16795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9475" name="Text Box 31"/>
          <p:cNvSpPr txBox="1">
            <a:spLocks noChangeArrowheads="1"/>
          </p:cNvSpPr>
          <p:nvPr/>
        </p:nvSpPr>
        <p:spPr bwMode="auto">
          <a:xfrm>
            <a:off x="5664200" y="389255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9476" name="Text Box 32"/>
          <p:cNvSpPr txBox="1">
            <a:spLocks noChangeArrowheads="1"/>
          </p:cNvSpPr>
          <p:nvPr/>
        </p:nvSpPr>
        <p:spPr bwMode="auto">
          <a:xfrm>
            <a:off x="6919913" y="43275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9477" name="Text Box 33"/>
          <p:cNvSpPr txBox="1">
            <a:spLocks noChangeArrowheads="1"/>
          </p:cNvSpPr>
          <p:nvPr/>
        </p:nvSpPr>
        <p:spPr bwMode="auto">
          <a:xfrm>
            <a:off x="3176588" y="3090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9478" name="Text Box 34"/>
          <p:cNvSpPr txBox="1">
            <a:spLocks noChangeArrowheads="1"/>
          </p:cNvSpPr>
          <p:nvPr/>
        </p:nvSpPr>
        <p:spPr bwMode="auto">
          <a:xfrm>
            <a:off x="4395788" y="33956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9479" name="Text Box 38"/>
          <p:cNvSpPr txBox="1">
            <a:spLocks noChangeArrowheads="1"/>
          </p:cNvSpPr>
          <p:nvPr/>
        </p:nvSpPr>
        <p:spPr bwMode="auto">
          <a:xfrm rot="10800000">
            <a:off x="3671888" y="46593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U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8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19482" name="Text Box 38"/>
          <p:cNvSpPr txBox="1">
            <a:spLocks noChangeArrowheads="1"/>
          </p:cNvSpPr>
          <p:nvPr/>
        </p:nvSpPr>
        <p:spPr bwMode="auto">
          <a:xfrm rot="10800000">
            <a:off x="2490788" y="3400854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19483" name="Text Box 38"/>
          <p:cNvSpPr txBox="1">
            <a:spLocks noChangeArrowheads="1"/>
          </p:cNvSpPr>
          <p:nvPr/>
        </p:nvSpPr>
        <p:spPr bwMode="auto">
          <a:xfrm rot="10800000">
            <a:off x="2028825" y="55149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19484" name="Text Box 38"/>
          <p:cNvSpPr txBox="1">
            <a:spLocks noChangeArrowheads="1"/>
          </p:cNvSpPr>
          <p:nvPr/>
        </p:nvSpPr>
        <p:spPr bwMode="auto">
          <a:xfrm rot="10800000">
            <a:off x="2022475" y="60102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3" name="Freeform 2"/>
          <p:cNvSpPr/>
          <p:nvPr/>
        </p:nvSpPr>
        <p:spPr>
          <a:xfrm>
            <a:off x="3857625" y="3306763"/>
            <a:ext cx="533400" cy="455612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090988" y="5457825"/>
            <a:ext cx="533400" cy="4540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027488" y="6010275"/>
            <a:ext cx="533400" cy="4540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88" name="Oval 11"/>
          <p:cNvSpPr>
            <a:spLocks noChangeArrowheads="1"/>
          </p:cNvSpPr>
          <p:nvPr/>
        </p:nvSpPr>
        <p:spPr bwMode="auto">
          <a:xfrm>
            <a:off x="4840288" y="5959475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9" name="Oval 12"/>
          <p:cNvSpPr>
            <a:spLocks noChangeArrowheads="1"/>
          </p:cNvSpPr>
          <p:nvPr/>
        </p:nvSpPr>
        <p:spPr bwMode="auto">
          <a:xfrm>
            <a:off x="4872038" y="5397500"/>
            <a:ext cx="990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745163" y="1360488"/>
            <a:ext cx="3354387" cy="1927225"/>
            <a:chOff x="5745163" y="1360488"/>
            <a:chExt cx="3354387" cy="1927225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5846763" y="1407319"/>
              <a:ext cx="2209800" cy="1524000"/>
            </a:xfrm>
            <a:prstGeom prst="ellips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32650" y="1576388"/>
              <a:ext cx="1828800" cy="1219200"/>
            </a:xfrm>
            <a:prstGeom prst="ellips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6192838" y="197326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6600"/>
                  </a:solidFill>
                  <a:latin typeface="+mn-lt"/>
                </a:rPr>
                <a:t>A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231063" y="1898650"/>
              <a:ext cx="1066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rgbClr val="FF6600"/>
                  </a:solidFill>
                  <a:latin typeface="+mn-lt"/>
                </a:rPr>
                <a:t>A </a:t>
              </a:r>
              <a:r>
                <a:rPr lang="en-US" sz="1600" dirty="0">
                  <a:latin typeface="+mn-lt"/>
                </a:rPr>
                <a:t> &amp;   </a:t>
              </a:r>
              <a:r>
                <a:rPr lang="en-US" sz="1600" dirty="0">
                  <a:solidFill>
                    <a:srgbClr val="00B050"/>
                  </a:solidFill>
                  <a:latin typeface="+mn-lt"/>
                </a:rPr>
                <a:t>B</a:t>
              </a: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5745163" y="1360488"/>
              <a:ext cx="3354387" cy="1600200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374063" y="2890838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66FF"/>
                  </a:solidFill>
                </a:rPr>
                <a:t>S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8264525" y="204311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B050"/>
                  </a:solidFill>
                  <a:latin typeface="+mn-lt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528FBAE-E3A0-4DA7-BEEE-1D629039E7A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0495" name="Text Box 10"/>
          <p:cNvSpPr txBox="1">
            <a:spLocks noChangeArrowheads="1"/>
          </p:cNvSpPr>
          <p:nvPr/>
        </p:nvSpPr>
        <p:spPr bwMode="auto">
          <a:xfrm>
            <a:off x="466725" y="1443038"/>
            <a:ext cx="4999038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Complement: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)=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P(not A)=1-P(A)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P(A) + P(A</a:t>
            </a:r>
            <a:r>
              <a:rPr lang="en-US" sz="2000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) = 1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Joint: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 and B) = P(A    B)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Union: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P(A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B) = P(A or B or both)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             = P(A) + P(B) - P(A   B)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Conditional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>
                <a:latin typeface="Arial" panose="020B0604020202020204" pitchFamily="34" charset="0"/>
              </a:rPr>
              <a:t> P(A|B) = P(A    B) </a:t>
            </a:r>
            <a:r>
              <a:rPr lang="en-US" sz="2400" dirty="0">
                <a:latin typeface="Arial" panose="020B0604020202020204" pitchFamily="34" charset="0"/>
              </a:rPr>
              <a:t>/ </a:t>
            </a:r>
            <a:r>
              <a:rPr lang="en-US" sz="2000" dirty="0">
                <a:latin typeface="Arial" panose="020B0604020202020204" pitchFamily="34" charset="0"/>
              </a:rPr>
              <a:t>P(B)                    /   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</a:rPr>
              <a:t> P(B|A) = P(A    B) / P(A)                    /</a:t>
            </a:r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5573713" y="3897313"/>
            <a:ext cx="13716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6362700" y="43434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8" name="Oval 20"/>
          <p:cNvSpPr>
            <a:spLocks noChangeArrowheads="1"/>
          </p:cNvSpPr>
          <p:nvPr/>
        </p:nvSpPr>
        <p:spPr bwMode="auto">
          <a:xfrm>
            <a:off x="3024188" y="3014663"/>
            <a:ext cx="1371600" cy="762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Oval 21"/>
          <p:cNvSpPr>
            <a:spLocks noChangeArrowheads="1"/>
          </p:cNvSpPr>
          <p:nvPr/>
        </p:nvSpPr>
        <p:spPr bwMode="auto">
          <a:xfrm>
            <a:off x="3862388" y="3319463"/>
            <a:ext cx="990600" cy="5334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Rectangle 24"/>
          <p:cNvSpPr>
            <a:spLocks noChangeArrowheads="1"/>
          </p:cNvSpPr>
          <p:nvPr/>
        </p:nvSpPr>
        <p:spPr bwMode="auto">
          <a:xfrm>
            <a:off x="3587750" y="1679575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2" name="Oval 25"/>
          <p:cNvSpPr>
            <a:spLocks noChangeArrowheads="1"/>
          </p:cNvSpPr>
          <p:nvPr/>
        </p:nvSpPr>
        <p:spPr bwMode="auto">
          <a:xfrm>
            <a:off x="3625850" y="1697038"/>
            <a:ext cx="4572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4" name="Text Box 30"/>
          <p:cNvSpPr txBox="1">
            <a:spLocks noChangeArrowheads="1"/>
          </p:cNvSpPr>
          <p:nvPr/>
        </p:nvSpPr>
        <p:spPr bwMode="auto">
          <a:xfrm>
            <a:off x="3670300" y="169862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9475" name="Text Box 31"/>
          <p:cNvSpPr txBox="1">
            <a:spLocks noChangeArrowheads="1"/>
          </p:cNvSpPr>
          <p:nvPr/>
        </p:nvSpPr>
        <p:spPr bwMode="auto">
          <a:xfrm>
            <a:off x="5664200" y="389255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9476" name="Text Box 32"/>
          <p:cNvSpPr txBox="1">
            <a:spLocks noChangeArrowheads="1"/>
          </p:cNvSpPr>
          <p:nvPr/>
        </p:nvSpPr>
        <p:spPr bwMode="auto">
          <a:xfrm>
            <a:off x="6919913" y="43275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9477" name="Text Box 33"/>
          <p:cNvSpPr txBox="1">
            <a:spLocks noChangeArrowheads="1"/>
          </p:cNvSpPr>
          <p:nvPr/>
        </p:nvSpPr>
        <p:spPr bwMode="auto">
          <a:xfrm>
            <a:off x="3176588" y="3090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9478" name="Text Box 34"/>
          <p:cNvSpPr txBox="1">
            <a:spLocks noChangeArrowheads="1"/>
          </p:cNvSpPr>
          <p:nvPr/>
        </p:nvSpPr>
        <p:spPr bwMode="auto">
          <a:xfrm>
            <a:off x="5848350" y="55499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9479" name="Text Box 38"/>
          <p:cNvSpPr txBox="1">
            <a:spLocks noChangeArrowheads="1"/>
          </p:cNvSpPr>
          <p:nvPr/>
        </p:nvSpPr>
        <p:spPr bwMode="auto">
          <a:xfrm rot="10800000">
            <a:off x="3671888" y="46593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8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19482" name="Text Box 38"/>
          <p:cNvSpPr txBox="1">
            <a:spLocks noChangeArrowheads="1"/>
          </p:cNvSpPr>
          <p:nvPr/>
        </p:nvSpPr>
        <p:spPr bwMode="auto">
          <a:xfrm rot="10800000">
            <a:off x="2490788" y="3400854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19483" name="Text Box 38"/>
          <p:cNvSpPr txBox="1">
            <a:spLocks noChangeArrowheads="1"/>
          </p:cNvSpPr>
          <p:nvPr/>
        </p:nvSpPr>
        <p:spPr bwMode="auto">
          <a:xfrm rot="10800000">
            <a:off x="2028825" y="55149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U</a:t>
            </a:r>
          </a:p>
        </p:txBody>
      </p:sp>
      <p:sp>
        <p:nvSpPr>
          <p:cNvPr id="19484" name="Text Box 38"/>
          <p:cNvSpPr txBox="1">
            <a:spLocks noChangeArrowheads="1"/>
          </p:cNvSpPr>
          <p:nvPr/>
        </p:nvSpPr>
        <p:spPr bwMode="auto">
          <a:xfrm rot="10800000">
            <a:off x="2022475" y="60102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U</a:t>
            </a:r>
          </a:p>
        </p:txBody>
      </p:sp>
      <p:sp>
        <p:nvSpPr>
          <p:cNvPr id="3" name="Freeform 2"/>
          <p:cNvSpPr/>
          <p:nvPr/>
        </p:nvSpPr>
        <p:spPr>
          <a:xfrm>
            <a:off x="3857625" y="3306763"/>
            <a:ext cx="533400" cy="455612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090988" y="5457825"/>
            <a:ext cx="533400" cy="4540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027488" y="6010275"/>
            <a:ext cx="533400" cy="4540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88" name="Oval 11"/>
          <p:cNvSpPr>
            <a:spLocks noChangeArrowheads="1"/>
          </p:cNvSpPr>
          <p:nvPr/>
        </p:nvSpPr>
        <p:spPr bwMode="auto">
          <a:xfrm>
            <a:off x="4840288" y="5959475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89" name="Oval 12"/>
          <p:cNvSpPr>
            <a:spLocks noChangeArrowheads="1"/>
          </p:cNvSpPr>
          <p:nvPr/>
        </p:nvSpPr>
        <p:spPr bwMode="auto">
          <a:xfrm>
            <a:off x="4872038" y="5397500"/>
            <a:ext cx="990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745163" y="1360488"/>
            <a:ext cx="3354387" cy="1927225"/>
            <a:chOff x="5745163" y="1360488"/>
            <a:chExt cx="3354387" cy="1927225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5846763" y="1407319"/>
              <a:ext cx="2209800" cy="1524000"/>
            </a:xfrm>
            <a:prstGeom prst="ellips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32650" y="1576388"/>
              <a:ext cx="1828800" cy="1219200"/>
            </a:xfrm>
            <a:prstGeom prst="ellips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6192838" y="197326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6600"/>
                  </a:solidFill>
                  <a:latin typeface="+mn-lt"/>
                </a:rPr>
                <a:t>A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231063" y="1898650"/>
              <a:ext cx="1066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rgbClr val="FF6600"/>
                  </a:solidFill>
                  <a:latin typeface="+mn-lt"/>
                </a:rPr>
                <a:t>A </a:t>
              </a:r>
              <a:r>
                <a:rPr lang="en-US" sz="1600" dirty="0">
                  <a:latin typeface="+mn-lt"/>
                </a:rPr>
                <a:t> &amp;   </a:t>
              </a:r>
              <a:r>
                <a:rPr lang="en-US" sz="1600" dirty="0">
                  <a:solidFill>
                    <a:srgbClr val="00B050"/>
                  </a:solidFill>
                  <a:latin typeface="+mn-lt"/>
                </a:rPr>
                <a:t>B</a:t>
              </a: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5745163" y="1360488"/>
              <a:ext cx="3354387" cy="1600200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374063" y="2890838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66FF"/>
                  </a:solidFill>
                </a:rPr>
                <a:t>S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8264525" y="204311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B050"/>
                  </a:solidFill>
                  <a:latin typeface="+mn-lt"/>
                </a:rPr>
                <a:t>B</a:t>
              </a:r>
            </a:p>
          </p:txBody>
        </p:sp>
      </p:grpSp>
      <p:sp>
        <p:nvSpPr>
          <p:cNvPr id="47" name="Text Box 34"/>
          <p:cNvSpPr txBox="1">
            <a:spLocks noChangeArrowheads="1"/>
          </p:cNvSpPr>
          <p:nvPr/>
        </p:nvSpPr>
        <p:spPr bwMode="auto">
          <a:xfrm>
            <a:off x="4467225" y="340360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6170614" y="6306344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5813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68CD188-F2BB-45FE-BA11-4BF91BC968A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77724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en-US" sz="2000" b="1" dirty="0"/>
              <a:t>Some useful variations of the same rules:</a:t>
            </a:r>
          </a:p>
          <a:p>
            <a:pPr>
              <a:lnSpc>
                <a:spcPct val="105000"/>
              </a:lnSpc>
            </a:pPr>
            <a:endParaRPr lang="en-US" altLang="en-US" sz="2000" dirty="0"/>
          </a:p>
          <a:p>
            <a:pPr>
              <a:lnSpc>
                <a:spcPct val="105000"/>
              </a:lnSpc>
            </a:pPr>
            <a:r>
              <a:rPr lang="en-US" altLang="en-US" sz="2000" dirty="0"/>
              <a:t> P(A or B but not both)=P(A)+P(B)-2·P(A and B)</a:t>
            </a:r>
          </a:p>
          <a:p>
            <a:pPr>
              <a:lnSpc>
                <a:spcPct val="105000"/>
              </a:lnSpc>
            </a:pPr>
            <a:endParaRPr lang="en-US" altLang="en-US" sz="2000" dirty="0"/>
          </a:p>
          <a:p>
            <a:pPr>
              <a:lnSpc>
                <a:spcPct val="105000"/>
              </a:lnSpc>
            </a:pPr>
            <a:endParaRPr lang="en-US" altLang="en-US" sz="2000" dirty="0"/>
          </a:p>
          <a:p>
            <a:pPr>
              <a:lnSpc>
                <a:spcPct val="105000"/>
              </a:lnSpc>
            </a:pPr>
            <a:r>
              <a:rPr lang="en-US" altLang="en-US" sz="2000" dirty="0"/>
              <a:t> P(A only)=P(A)-P(A and B)</a:t>
            </a:r>
          </a:p>
          <a:p>
            <a:pPr>
              <a:lnSpc>
                <a:spcPct val="105000"/>
              </a:lnSpc>
            </a:pPr>
            <a:endParaRPr lang="en-US" altLang="en-US" sz="2000" dirty="0"/>
          </a:p>
          <a:p>
            <a:pPr>
              <a:lnSpc>
                <a:spcPct val="105000"/>
              </a:lnSpc>
            </a:pPr>
            <a:r>
              <a:rPr lang="en-US" altLang="en-US" sz="2000" dirty="0"/>
              <a:t> P(B only)=P(B)-P(A and B)</a:t>
            </a:r>
          </a:p>
          <a:p>
            <a:pPr>
              <a:lnSpc>
                <a:spcPct val="105000"/>
              </a:lnSpc>
            </a:pPr>
            <a:endParaRPr lang="en-US" altLang="en-US" sz="2000" dirty="0"/>
          </a:p>
          <a:p>
            <a:pPr>
              <a:lnSpc>
                <a:spcPct val="105000"/>
              </a:lnSpc>
            </a:pPr>
            <a:endParaRPr lang="en-US" altLang="en-US" sz="2000" dirty="0"/>
          </a:p>
          <a:p>
            <a:pPr>
              <a:lnSpc>
                <a:spcPct val="105000"/>
              </a:lnSpc>
            </a:pPr>
            <a:r>
              <a:rPr lang="en-US" altLang="en-US" sz="2000" dirty="0"/>
              <a:t> P(Neither A nor B)=1-P(A or B or both)</a:t>
            </a:r>
          </a:p>
          <a:p>
            <a:pPr>
              <a:lnSpc>
                <a:spcPct val="105000"/>
              </a:lnSpc>
            </a:pPr>
            <a:endParaRPr lang="en-US" altLang="en-US" sz="2000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altLang="en-US" sz="2000" dirty="0"/>
              <a:t> P(A and B)=P(A|B)·P(B)</a:t>
            </a:r>
          </a:p>
          <a:p>
            <a:pPr>
              <a:lnSpc>
                <a:spcPct val="105000"/>
              </a:lnSpc>
            </a:pPr>
            <a:r>
              <a:rPr lang="en-US" altLang="en-US" sz="2000" dirty="0"/>
              <a:t>                 =P(B|A)·P(A)</a:t>
            </a:r>
            <a:endParaRPr lang="en-US" altLang="en-US" dirty="0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7086600" y="2286000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Oval 12"/>
          <p:cNvSpPr>
            <a:spLocks noChangeArrowheads="1"/>
          </p:cNvSpPr>
          <p:nvPr/>
        </p:nvSpPr>
        <p:spPr bwMode="auto">
          <a:xfrm>
            <a:off x="4495800" y="2971800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Oval 14"/>
          <p:cNvSpPr>
            <a:spLocks noChangeArrowheads="1"/>
          </p:cNvSpPr>
          <p:nvPr/>
        </p:nvSpPr>
        <p:spPr bwMode="auto">
          <a:xfrm>
            <a:off x="7924800" y="2590800"/>
            <a:ext cx="990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5943600" y="4572000"/>
            <a:ext cx="21336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90" name="Oval 18"/>
          <p:cNvSpPr>
            <a:spLocks noChangeArrowheads="1"/>
          </p:cNvSpPr>
          <p:nvPr/>
        </p:nvSpPr>
        <p:spPr bwMode="auto">
          <a:xfrm>
            <a:off x="6096000" y="4724400"/>
            <a:ext cx="1371600" cy="762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91" name="Oval 19"/>
          <p:cNvSpPr>
            <a:spLocks noChangeArrowheads="1"/>
          </p:cNvSpPr>
          <p:nvPr/>
        </p:nvSpPr>
        <p:spPr bwMode="auto">
          <a:xfrm>
            <a:off x="6934200" y="5029200"/>
            <a:ext cx="990600" cy="533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92" name="Oval 21"/>
          <p:cNvSpPr>
            <a:spLocks noChangeArrowheads="1"/>
          </p:cNvSpPr>
          <p:nvPr/>
        </p:nvSpPr>
        <p:spPr bwMode="auto">
          <a:xfrm>
            <a:off x="4572000" y="3886200"/>
            <a:ext cx="990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93" name="Text Box 23"/>
          <p:cNvSpPr txBox="1">
            <a:spLocks noChangeArrowheads="1"/>
          </p:cNvSpPr>
          <p:nvPr/>
        </p:nvSpPr>
        <p:spPr bwMode="auto">
          <a:xfrm>
            <a:off x="7315200" y="2362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20494" name="Text Box 24"/>
          <p:cNvSpPr txBox="1">
            <a:spLocks noChangeArrowheads="1"/>
          </p:cNvSpPr>
          <p:nvPr/>
        </p:nvSpPr>
        <p:spPr bwMode="auto">
          <a:xfrm>
            <a:off x="8458200" y="2667000"/>
            <a:ext cx="38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20495" name="Text Box 25"/>
          <p:cNvSpPr txBox="1">
            <a:spLocks noChangeArrowheads="1"/>
          </p:cNvSpPr>
          <p:nvPr/>
        </p:nvSpPr>
        <p:spPr bwMode="auto">
          <a:xfrm>
            <a:off x="48006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20496" name="Text Box 26"/>
          <p:cNvSpPr txBox="1">
            <a:spLocks noChangeArrowheads="1"/>
          </p:cNvSpPr>
          <p:nvPr/>
        </p:nvSpPr>
        <p:spPr bwMode="auto">
          <a:xfrm>
            <a:off x="5181600" y="3962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20497" name="Text Box 31"/>
          <p:cNvSpPr txBox="1">
            <a:spLocks noChangeArrowheads="1"/>
          </p:cNvSpPr>
          <p:nvPr/>
        </p:nvSpPr>
        <p:spPr bwMode="auto">
          <a:xfrm>
            <a:off x="63246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20498" name="Text Box 32"/>
          <p:cNvSpPr txBox="1">
            <a:spLocks noChangeArrowheads="1"/>
          </p:cNvSpPr>
          <p:nvPr/>
        </p:nvSpPr>
        <p:spPr bwMode="auto">
          <a:xfrm>
            <a:off x="7543800" y="5105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0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28" name="Freeform 27"/>
          <p:cNvSpPr/>
          <p:nvPr/>
        </p:nvSpPr>
        <p:spPr>
          <a:xfrm>
            <a:off x="7924800" y="2624138"/>
            <a:ext cx="531813" cy="379412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335588" y="3308350"/>
            <a:ext cx="608012" cy="425450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535488" y="3873500"/>
            <a:ext cx="531812" cy="377825"/>
          </a:xfrm>
          <a:custGeom>
            <a:avLst/>
            <a:gdLst>
              <a:gd name="connsiteX0" fmla="*/ 110323 w 532439"/>
              <a:gd name="connsiteY0" fmla="*/ 451110 h 454621"/>
              <a:gd name="connsiteX1" fmla="*/ 595 w 532439"/>
              <a:gd name="connsiteY1" fmla="*/ 277374 h 454621"/>
              <a:gd name="connsiteX2" fmla="*/ 156043 w 532439"/>
              <a:gd name="connsiteY2" fmla="*/ 76206 h 454621"/>
              <a:gd name="connsiteX3" fmla="*/ 393787 w 532439"/>
              <a:gd name="connsiteY3" fmla="*/ 21342 h 454621"/>
              <a:gd name="connsiteX4" fmla="*/ 521803 w 532439"/>
              <a:gd name="connsiteY4" fmla="*/ 12198 h 454621"/>
              <a:gd name="connsiteX5" fmla="*/ 512659 w 532439"/>
              <a:gd name="connsiteY5" fmla="*/ 185934 h 454621"/>
              <a:gd name="connsiteX6" fmla="*/ 412075 w 532439"/>
              <a:gd name="connsiteY6" fmla="*/ 304806 h 454621"/>
              <a:gd name="connsiteX7" fmla="*/ 302347 w 532439"/>
              <a:gd name="connsiteY7" fmla="*/ 387102 h 454621"/>
              <a:gd name="connsiteX8" fmla="*/ 110323 w 532439"/>
              <a:gd name="connsiteY8" fmla="*/ 451110 h 45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439" h="454621">
                <a:moveTo>
                  <a:pt x="110323" y="451110"/>
                </a:moveTo>
                <a:cubicBezTo>
                  <a:pt x="60031" y="432822"/>
                  <a:pt x="-7025" y="339858"/>
                  <a:pt x="595" y="277374"/>
                </a:cubicBezTo>
                <a:cubicBezTo>
                  <a:pt x="8215" y="214890"/>
                  <a:pt x="90511" y="118878"/>
                  <a:pt x="156043" y="76206"/>
                </a:cubicBezTo>
                <a:cubicBezTo>
                  <a:pt x="221575" y="33534"/>
                  <a:pt x="332827" y="32010"/>
                  <a:pt x="393787" y="21342"/>
                </a:cubicBezTo>
                <a:cubicBezTo>
                  <a:pt x="454747" y="10674"/>
                  <a:pt x="501991" y="-15234"/>
                  <a:pt x="521803" y="12198"/>
                </a:cubicBezTo>
                <a:cubicBezTo>
                  <a:pt x="541615" y="39630"/>
                  <a:pt x="530947" y="137166"/>
                  <a:pt x="512659" y="185934"/>
                </a:cubicBezTo>
                <a:cubicBezTo>
                  <a:pt x="494371" y="234702"/>
                  <a:pt x="447127" y="271278"/>
                  <a:pt x="412075" y="304806"/>
                </a:cubicBezTo>
                <a:cubicBezTo>
                  <a:pt x="377023" y="338334"/>
                  <a:pt x="345019" y="362718"/>
                  <a:pt x="302347" y="387102"/>
                </a:cubicBezTo>
                <a:cubicBezTo>
                  <a:pt x="259675" y="411486"/>
                  <a:pt x="160615" y="469398"/>
                  <a:pt x="110323" y="451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6781800" cy="39624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In previous lectures, we dealt with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samples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In this topic, we’ll be talking about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populations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4B86AF5-F5C6-4F49-950E-B0CBE496928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What we’ve done so far &amp; what’s next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8382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Joint probability </a:t>
            </a:r>
            <a:r>
              <a:rPr lang="en-US" altLang="en-US" b="1" dirty="0"/>
              <a:t>table:</a:t>
            </a:r>
          </a:p>
          <a:p>
            <a:pPr>
              <a:spcBef>
                <a:spcPct val="50000"/>
              </a:spcBef>
            </a:pPr>
            <a:endParaRPr lang="en-US" altLang="en-US" sz="14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23264"/>
              </p:ext>
            </p:extLst>
          </p:nvPr>
        </p:nvGraphicFramePr>
        <p:xfrm>
          <a:off x="1143000" y="2743200"/>
          <a:ext cx="7010400" cy="1741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82" marB="45682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T="45682" marB="45682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P(A and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B)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82" marB="456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P(B and A</a:t>
                      </a:r>
                      <a:r>
                        <a:rPr lang="en-US" sz="1800" baseline="300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82" marB="456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P(B)</a:t>
                      </a:r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B</a:t>
                      </a:r>
                      <a:r>
                        <a:rPr lang="en-US" sz="2400" b="1" baseline="30000" dirty="0" err="1"/>
                        <a:t>c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P(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1800" baseline="30000" dirty="0" err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baseline="30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and A)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82" marB="456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P(A</a:t>
                      </a:r>
                      <a:r>
                        <a:rPr lang="en-US" sz="1800" baseline="300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and 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1800" baseline="30000" dirty="0" err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82" marB="456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P(</a:t>
                      </a:r>
                      <a:r>
                        <a:rPr lang="en-US" sz="1800" b="1" dirty="0" err="1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sz="1800" b="1" baseline="30000" dirty="0" err="1">
                          <a:solidFill>
                            <a:srgbClr val="00B0F0"/>
                          </a:solidFill>
                        </a:rPr>
                        <a:t>c</a:t>
                      </a:r>
                      <a:r>
                        <a:rPr lang="en-US" sz="1800" b="1" baseline="0" dirty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P(A)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P(A</a:t>
                      </a:r>
                      <a:r>
                        <a:rPr lang="en-US" sz="1800" b="1" baseline="30000" dirty="0">
                          <a:solidFill>
                            <a:srgbClr val="00B0F0"/>
                          </a:solidFill>
                        </a:rPr>
                        <a:t>c</a:t>
                      </a:r>
                      <a:r>
                        <a:rPr lang="en-US" sz="1800" b="1" baseline="0" dirty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T="45682" marB="456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88135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0.6</a:t>
                      </a:r>
                    </a:p>
                  </a:txBody>
                  <a:tcPr marT="45682" marB="456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0.55</a:t>
                      </a:r>
                    </a:p>
                  </a:txBody>
                  <a:tcPr marT="45682" marB="456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0.45</a:t>
                      </a:r>
                    </a:p>
                  </a:txBody>
                  <a:tcPr marT="45682" marB="456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</p:spTree>
    <p:extLst>
      <p:ext uri="{BB962C8B-B14F-4D97-AF65-F5344CB8AC3E}">
        <p14:creationId xmlns:p14="http://schemas.microsoft.com/office/powerpoint/2010/main" val="421393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59490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0.55</a:t>
                      </a:r>
                    </a:p>
                  </a:txBody>
                  <a:tcPr marT="45682" marB="4568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What is the probability that Boyce dates Tamara?</a:t>
            </a:r>
          </a:p>
          <a:p>
            <a:endParaRPr lang="en-US" sz="2000" b="1" dirty="0">
              <a:solidFill>
                <a:srgbClr val="FF6600"/>
              </a:solidFill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P(T and H) =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0.55</a:t>
            </a:r>
          </a:p>
        </p:txBody>
      </p:sp>
    </p:spTree>
    <p:extLst>
      <p:ext uri="{BB962C8B-B14F-4D97-AF65-F5344CB8AC3E}">
        <p14:creationId xmlns:p14="http://schemas.microsoft.com/office/powerpoint/2010/main" val="120533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23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47625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What is the probability that Boyce dates Tamara and is happy?</a:t>
            </a:r>
          </a:p>
          <a:p>
            <a:endParaRPr lang="en-US" sz="2000" b="1" dirty="0">
              <a:solidFill>
                <a:srgbClr val="FF6600"/>
              </a:solidFill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P(T and H) = 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46785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59165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What is the probability that Boyce doesn’t date Tamara and is happy?</a:t>
            </a:r>
          </a:p>
          <a:p>
            <a:endParaRPr lang="en-US" sz="2000" b="1" dirty="0">
              <a:solidFill>
                <a:srgbClr val="FF6600"/>
              </a:solidFill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P(T and H</a:t>
            </a:r>
            <a:r>
              <a:rPr lang="en-US" sz="2000" b="1" baseline="30000" dirty="0">
                <a:latin typeface="+mn-lt"/>
              </a:rPr>
              <a:t>C</a:t>
            </a:r>
            <a:r>
              <a:rPr lang="en-US" sz="2000" b="1" dirty="0">
                <a:latin typeface="+mn-lt"/>
              </a:rPr>
              <a:t> ) = 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46117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45" y="1762918"/>
            <a:ext cx="4330310" cy="1819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5" y="3994690"/>
            <a:ext cx="4355905" cy="18412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ular Callout 12"/>
          <p:cNvSpPr/>
          <p:nvPr/>
        </p:nvSpPr>
        <p:spPr>
          <a:xfrm>
            <a:off x="5638800" y="2704431"/>
            <a:ext cx="2362200" cy="2057400"/>
          </a:xfrm>
          <a:prstGeom prst="wedgeRoundRectCallout">
            <a:avLst>
              <a:gd name="adj1" fmla="val -81720"/>
              <a:gd name="adj2" fmla="val 94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5632255" y="2704431"/>
            <a:ext cx="2362200" cy="2057400"/>
          </a:xfrm>
          <a:prstGeom prst="wedgeRoundRectCallout">
            <a:avLst>
              <a:gd name="adj1" fmla="val -84140"/>
              <a:gd name="adj2" fmla="val -148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Notice:</a:t>
            </a:r>
          </a:p>
          <a:p>
            <a:pPr algn="ctr"/>
            <a:r>
              <a:rPr lang="en-US" dirty="0"/>
              <a:t>The two probabilities add up to P(H).</a:t>
            </a:r>
          </a:p>
          <a:p>
            <a:pPr algn="ctr"/>
            <a:r>
              <a:rPr lang="en-US" dirty="0"/>
              <a:t>P(H&amp;T)+P(H&amp;T</a:t>
            </a:r>
            <a:r>
              <a:rPr lang="en-US" baseline="30000" dirty="0"/>
              <a:t>C</a:t>
            </a:r>
            <a:r>
              <a:rPr lang="en-US" dirty="0"/>
              <a:t>)=0.6</a:t>
            </a:r>
          </a:p>
        </p:txBody>
      </p:sp>
    </p:spTree>
    <p:extLst>
      <p:ext uri="{BB962C8B-B14F-4D97-AF65-F5344CB8AC3E}">
        <p14:creationId xmlns:p14="http://schemas.microsoft.com/office/powerpoint/2010/main" val="96331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81899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0.55</a:t>
                      </a:r>
                    </a:p>
                  </a:txBody>
                  <a:tcPr marT="45682" marB="4568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If Boyce dates Tamara, what’s the probability he is happy?</a:t>
            </a:r>
          </a:p>
          <a:p>
            <a:endParaRPr lang="en-US" sz="2000" b="1" dirty="0">
              <a:solidFill>
                <a:srgbClr val="FF6600"/>
              </a:solidFill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P(H | T) 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P(H &amp; T)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P(T) </a:t>
            </a:r>
            <a:r>
              <a:rPr lang="en-US" sz="2000" b="1" dirty="0">
                <a:latin typeface="+mn-lt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0.5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0.55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= 0.91  (or 91%) </a:t>
            </a:r>
          </a:p>
        </p:txBody>
      </p:sp>
    </p:spTree>
    <p:extLst>
      <p:ext uri="{BB962C8B-B14F-4D97-AF65-F5344CB8AC3E}">
        <p14:creationId xmlns:p14="http://schemas.microsoft.com/office/powerpoint/2010/main" val="11438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90184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0.55</a:t>
                      </a:r>
                    </a:p>
                  </a:txBody>
                  <a:tcPr marT="45682" marB="4568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If Boyce dates Tamara, what’s the probability he is NOT happy?</a:t>
            </a:r>
          </a:p>
          <a:p>
            <a:endParaRPr lang="en-US" sz="2000" b="1" dirty="0">
              <a:solidFill>
                <a:srgbClr val="FF6600"/>
              </a:solidFill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P(H</a:t>
            </a:r>
            <a:r>
              <a:rPr lang="en-US" sz="2000" b="1" baseline="30000" dirty="0">
                <a:latin typeface="+mn-lt"/>
              </a:rPr>
              <a:t>C</a:t>
            </a:r>
            <a:r>
              <a:rPr lang="en-US" sz="2000" b="1" dirty="0">
                <a:latin typeface="+mn-lt"/>
              </a:rPr>
              <a:t> | T) 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P(H</a:t>
            </a:r>
            <a:r>
              <a:rPr lang="en-US" sz="2000" b="1" baseline="30000" dirty="0">
                <a:solidFill>
                  <a:srgbClr val="FF6600"/>
                </a:solidFill>
                <a:latin typeface="+mn-lt"/>
              </a:rPr>
              <a:t>C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&amp; T)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P(T) </a:t>
            </a:r>
            <a:r>
              <a:rPr lang="en-US" sz="2000" b="1" dirty="0">
                <a:latin typeface="+mn-lt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0.05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0.55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= 0.09  (or 9%) </a:t>
            </a:r>
          </a:p>
        </p:txBody>
      </p:sp>
    </p:spTree>
    <p:extLst>
      <p:ext uri="{BB962C8B-B14F-4D97-AF65-F5344CB8AC3E}">
        <p14:creationId xmlns:p14="http://schemas.microsoft.com/office/powerpoint/2010/main" val="390017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5051397" cy="2162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4100762"/>
            <a:ext cx="5051397" cy="21476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ular Callout 6"/>
          <p:cNvSpPr/>
          <p:nvPr/>
        </p:nvSpPr>
        <p:spPr>
          <a:xfrm>
            <a:off x="6305550" y="3072062"/>
            <a:ext cx="2362200" cy="2057400"/>
          </a:xfrm>
          <a:prstGeom prst="wedgeRoundRectCallout">
            <a:avLst>
              <a:gd name="adj1" fmla="val -81720"/>
              <a:gd name="adj2" fmla="val 94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305550" y="3072062"/>
            <a:ext cx="2362200" cy="2057400"/>
          </a:xfrm>
          <a:prstGeom prst="wedgeRoundRectCallout">
            <a:avLst>
              <a:gd name="adj1" fmla="val -88172"/>
              <a:gd name="adj2" fmla="val -19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Notice:</a:t>
            </a:r>
          </a:p>
          <a:p>
            <a:pPr algn="ctr"/>
            <a:r>
              <a:rPr lang="en-US" dirty="0"/>
              <a:t>The two probabilities add up to 1.</a:t>
            </a:r>
          </a:p>
          <a:p>
            <a:pPr algn="ctr"/>
            <a:r>
              <a:rPr lang="en-US" dirty="0"/>
              <a:t>P(H|T)+P(H</a:t>
            </a:r>
            <a:r>
              <a:rPr lang="en-US" baseline="30000" dirty="0"/>
              <a:t>C</a:t>
            </a:r>
            <a:r>
              <a:rPr lang="en-US" dirty="0"/>
              <a:t>|T)=1</a:t>
            </a:r>
          </a:p>
        </p:txBody>
      </p:sp>
    </p:spTree>
    <p:extLst>
      <p:ext uri="{BB962C8B-B14F-4D97-AF65-F5344CB8AC3E}">
        <p14:creationId xmlns:p14="http://schemas.microsoft.com/office/powerpoint/2010/main" val="393451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29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08825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0.6</a:t>
                      </a:r>
                    </a:p>
                  </a:txBody>
                  <a:tcPr marT="45682" marB="45682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If Boyce is happy, what’s the probability he is dating Tamara?</a:t>
            </a:r>
          </a:p>
          <a:p>
            <a:endParaRPr lang="en-US" sz="2000" b="1" dirty="0">
              <a:solidFill>
                <a:srgbClr val="FF6600"/>
              </a:solidFill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P(T | H) 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P(H &amp; T)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P(H) </a:t>
            </a:r>
            <a:r>
              <a:rPr lang="en-US" sz="2000" b="1" dirty="0">
                <a:latin typeface="+mn-lt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0.5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0.6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= 0.83  (or 83%) </a:t>
            </a:r>
          </a:p>
        </p:txBody>
      </p:sp>
    </p:spTree>
    <p:extLst>
      <p:ext uri="{BB962C8B-B14F-4D97-AF65-F5344CB8AC3E}">
        <p14:creationId xmlns:p14="http://schemas.microsoft.com/office/powerpoint/2010/main" val="31533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3962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1800" b="1" dirty="0">
                <a:latin typeface="Arial" panose="020B0604020202020204" pitchFamily="34" charset="0"/>
              </a:rPr>
              <a:t>What is probability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Uncertainty and probability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Sample space, events &amp; simple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endParaRPr lang="en-US" sz="8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800" dirty="0">
              <a:latin typeface="Arial" panose="020B0604020202020204" pitchFamily="34" charset="0"/>
            </a:endParaRPr>
          </a:p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</a:rPr>
              <a:t>2.     Basic probability rules for relationship between 2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categorical</a:t>
            </a:r>
            <a:r>
              <a:rPr lang="en-US" sz="1800" dirty="0">
                <a:latin typeface="Arial" panose="020B0604020202020204" pitchFamily="34" charset="0"/>
              </a:rPr>
              <a:t> random variables</a:t>
            </a:r>
          </a:p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Joint &amp; disjoint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Probability of a union of two events   (A or B or both)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Joint probability           (A and B)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Conditional probability (A|B)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Independent vs. mutually exclusive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The Bayes formula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51630B-ADE6-40BF-985F-FCA6379710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Today: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98631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0.6</a:t>
                      </a:r>
                    </a:p>
                  </a:txBody>
                  <a:tcPr marT="45682" marB="45682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If Boyce is happy, what’s the probability he is NOT dating Tamara?</a:t>
            </a:r>
          </a:p>
          <a:p>
            <a:endParaRPr lang="en-US" sz="2000" b="1" dirty="0">
              <a:solidFill>
                <a:srgbClr val="FF6600"/>
              </a:solidFill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P(T</a:t>
            </a:r>
            <a:r>
              <a:rPr lang="en-US" sz="2000" b="1" baseline="30000" dirty="0">
                <a:latin typeface="+mn-lt"/>
              </a:rPr>
              <a:t>C</a:t>
            </a:r>
            <a:r>
              <a:rPr lang="en-US" sz="2000" b="1" dirty="0">
                <a:latin typeface="+mn-lt"/>
              </a:rPr>
              <a:t> | H) 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P(H &amp; T</a:t>
            </a:r>
            <a:r>
              <a:rPr lang="en-US" sz="2000" b="1" baseline="30000" dirty="0">
                <a:solidFill>
                  <a:srgbClr val="FF6600"/>
                </a:solidFill>
                <a:latin typeface="+mn-lt"/>
              </a:rPr>
              <a:t>C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)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P(H) </a:t>
            </a:r>
            <a:r>
              <a:rPr lang="en-US" sz="2000" b="1" dirty="0">
                <a:latin typeface="+mn-lt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0.1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0.6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= 0.17  (or 17%)</a:t>
            </a:r>
          </a:p>
          <a:p>
            <a:pPr algn="ctr"/>
            <a:r>
              <a:rPr lang="en-US" sz="2000" b="1" u="sng" dirty="0">
                <a:latin typeface="+mn-lt"/>
              </a:rPr>
              <a:t>Or:</a:t>
            </a:r>
            <a:r>
              <a:rPr lang="en-US" sz="2000" b="1" dirty="0">
                <a:latin typeface="+mn-lt"/>
              </a:rPr>
              <a:t> P(T</a:t>
            </a:r>
            <a:r>
              <a:rPr lang="en-US" sz="2000" b="1" baseline="30000" dirty="0">
                <a:latin typeface="+mn-lt"/>
              </a:rPr>
              <a:t>C</a:t>
            </a:r>
            <a:r>
              <a:rPr lang="en-US" sz="2000" b="1" dirty="0">
                <a:latin typeface="+mn-lt"/>
              </a:rPr>
              <a:t> | H) = 1 - P(T | H) = 2 – 0.83 = 0.17</a:t>
            </a:r>
          </a:p>
        </p:txBody>
      </p:sp>
    </p:spTree>
    <p:extLst>
      <p:ext uri="{BB962C8B-B14F-4D97-AF65-F5344CB8AC3E}">
        <p14:creationId xmlns:p14="http://schemas.microsoft.com/office/powerpoint/2010/main" val="230852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9CAD75-6282-475A-A7BF-A9316BB75AB2}" type="slidenum">
              <a:rPr lang="en-US" altLang="en-US" smtClean="0"/>
              <a:pPr/>
              <a:t>31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21864"/>
              </p:ext>
            </p:extLst>
          </p:nvPr>
        </p:nvGraphicFramePr>
        <p:xfrm>
          <a:off x="606425" y="2743200"/>
          <a:ext cx="7546975" cy="1985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dates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Boyce doesn’t date Tamara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 is happy</a:t>
                      </a:r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Boyce</a:t>
                      </a:r>
                      <a:r>
                        <a:rPr lang="en-US" sz="2400" b="1" baseline="0" dirty="0"/>
                        <a:t> isn’t happy</a:t>
                      </a:r>
                      <a:endParaRPr lang="en-US" sz="2400" b="1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0.35</a:t>
                      </a:r>
                    </a:p>
                  </a:txBody>
                  <a:tcPr marT="45682" marB="45682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0.4</a:t>
                      </a:r>
                    </a:p>
                  </a:txBody>
                  <a:tcPr marT="45682" marB="45682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3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82" marB="45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682" marB="4568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8600" y="1676611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60009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</a:t>
            </a:r>
            <a:r>
              <a:rPr lang="en-US" b="1" dirty="0"/>
              <a:t>T</a:t>
            </a:r>
            <a:r>
              <a:rPr lang="en-US" dirty="0"/>
              <a:t>  = Boyce dates Tamara next spring</a:t>
            </a:r>
          </a:p>
          <a:p>
            <a:r>
              <a:rPr lang="en-US" dirty="0"/>
              <a:t>Event </a:t>
            </a:r>
            <a:r>
              <a:rPr lang="en-US" b="1" dirty="0"/>
              <a:t>H</a:t>
            </a:r>
            <a:r>
              <a:rPr lang="en-US" dirty="0"/>
              <a:t>  = Boyce is happy next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If Boyce is NOT happy, what’s the probability he is NOT dating Tamara?</a:t>
            </a:r>
          </a:p>
          <a:p>
            <a:endParaRPr lang="en-US" sz="2000" b="1" dirty="0">
              <a:solidFill>
                <a:srgbClr val="FF6600"/>
              </a:solidFill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P(T</a:t>
            </a:r>
            <a:r>
              <a:rPr lang="en-US" sz="2000" b="1" baseline="30000" dirty="0">
                <a:latin typeface="+mn-lt"/>
              </a:rPr>
              <a:t>C</a:t>
            </a:r>
            <a:r>
              <a:rPr lang="en-US" sz="2000" b="1" dirty="0">
                <a:latin typeface="+mn-lt"/>
              </a:rPr>
              <a:t> | H</a:t>
            </a:r>
            <a:r>
              <a:rPr lang="en-US" sz="2000" b="1" baseline="30000" dirty="0">
                <a:latin typeface="+mn-lt"/>
              </a:rPr>
              <a:t>C</a:t>
            </a:r>
            <a:r>
              <a:rPr lang="en-US" sz="2000" b="1" dirty="0">
                <a:latin typeface="+mn-lt"/>
              </a:rPr>
              <a:t> ) 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P(H</a:t>
            </a:r>
            <a:r>
              <a:rPr lang="en-US" sz="2000" b="1" baseline="30000" dirty="0">
                <a:solidFill>
                  <a:srgbClr val="FF6600"/>
                </a:solidFill>
                <a:latin typeface="+mn-lt"/>
              </a:rPr>
              <a:t>C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&amp; T</a:t>
            </a:r>
            <a:r>
              <a:rPr lang="en-US" sz="2000" b="1" baseline="30000" dirty="0">
                <a:solidFill>
                  <a:srgbClr val="FF6600"/>
                </a:solidFill>
                <a:latin typeface="+mn-lt"/>
              </a:rPr>
              <a:t>C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)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P(H</a:t>
            </a:r>
            <a:r>
              <a:rPr lang="en-US" sz="2000" b="1" baseline="30000" dirty="0">
                <a:solidFill>
                  <a:srgbClr val="00B0F0"/>
                </a:solidFill>
                <a:latin typeface="+mn-lt"/>
              </a:rPr>
              <a:t>C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 ) </a:t>
            </a:r>
            <a:r>
              <a:rPr lang="en-US" sz="2000" b="1" dirty="0">
                <a:latin typeface="+mn-lt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0.35 </a:t>
            </a:r>
            <a:r>
              <a:rPr lang="en-US" sz="2000" b="1" dirty="0">
                <a:latin typeface="+mn-lt"/>
              </a:rPr>
              <a:t>/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0.4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= 0.875  (or 87.5%) </a:t>
            </a:r>
          </a:p>
        </p:txBody>
      </p:sp>
    </p:spTree>
    <p:extLst>
      <p:ext uri="{BB962C8B-B14F-4D97-AF65-F5344CB8AC3E}">
        <p14:creationId xmlns:p14="http://schemas.microsoft.com/office/powerpoint/2010/main" val="2706388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48EB3A2-F67A-432C-9B3B-44249BE90635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Independent events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381000" y="2362200"/>
            <a:ext cx="85344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latin typeface="+mn-lt"/>
              </a:rPr>
              <a:t>Events A and B are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independent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if     </a:t>
            </a:r>
            <a:r>
              <a:rPr lang="en-US" sz="2000" b="1" dirty="0">
                <a:latin typeface="+mn-lt"/>
              </a:rPr>
              <a:t>P(A|B)=P(A)     </a:t>
            </a:r>
            <a:r>
              <a:rPr lang="en-US" sz="2000" dirty="0">
                <a:latin typeface="+mn-lt"/>
              </a:rPr>
              <a:t>and    </a:t>
            </a:r>
            <a:r>
              <a:rPr lang="en-US" sz="2000" b="1" dirty="0">
                <a:latin typeface="+mn-lt"/>
              </a:rPr>
              <a:t>P(B|A)=P(B)</a:t>
            </a:r>
          </a:p>
          <a:p>
            <a:pPr marL="1085850" lvl="1" indent="-34290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latin typeface="+mn-lt"/>
              </a:rPr>
              <a:t>If objects are “randomly selected”, it means they are independent. </a:t>
            </a:r>
          </a:p>
          <a:p>
            <a:pPr marL="1085850" lvl="1" indent="-34290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latin typeface="+mn-lt"/>
              </a:rPr>
              <a:t>Are two events independent? Can check mathematically the formula above.</a:t>
            </a:r>
          </a:p>
          <a:p>
            <a:pPr marL="1085850" lvl="1" indent="-34290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endParaRPr lang="en-US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en-US" sz="2000" b="1" dirty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latin typeface="+mn-lt"/>
              </a:rPr>
              <a:t>If events A and B are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independent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, then    </a:t>
            </a:r>
            <a:r>
              <a:rPr lang="en-US" sz="2000" b="1" dirty="0">
                <a:latin typeface="+mn-lt"/>
              </a:rPr>
              <a:t>P(A and B) = P(A) · P(B)  </a:t>
            </a:r>
          </a:p>
          <a:p>
            <a:pPr marL="1085850" lvl="1" indent="-34290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latin typeface="+mn-lt"/>
              </a:rPr>
              <a:t>If events A and B are independent, then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 = 0 </a:t>
            </a:r>
          </a:p>
          <a:p>
            <a:pPr lvl="1" indent="0">
              <a:spcBef>
                <a:spcPts val="600"/>
              </a:spcBef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(But not necessarily vice versa – remember from the last topic?)</a:t>
            </a:r>
          </a:p>
          <a:p>
            <a:pPr marL="1085850" lvl="1" indent="-34290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u="sng" dirty="0">
                <a:latin typeface="+mn-lt"/>
              </a:rPr>
              <a:t>Recall: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If A and B are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disjoint</a:t>
            </a:r>
            <a:r>
              <a:rPr lang="en-US" dirty="0">
                <a:latin typeface="+mn-lt"/>
              </a:rPr>
              <a:t>, then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 and B) = 0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56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E8B5B5D-0514-4789-9A67-F61D3D286D60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3400" y="2320925"/>
            <a:ext cx="81534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In a certain population, 10% of the people can be classified as being high risk for a heart attack. We know also that only 49% of the population are female. Also, </a:t>
            </a:r>
            <a:r>
              <a:rPr lang="en-US" i="1" dirty="0">
                <a:latin typeface="+mn-lt"/>
                <a:cs typeface="Arial" panose="020B0604020202020204" pitchFamily="34" charset="0"/>
              </a:rPr>
              <a:t>of the female patients</a:t>
            </a:r>
            <a:r>
              <a:rPr lang="en-US" dirty="0">
                <a:latin typeface="+mn-lt"/>
                <a:cs typeface="Arial" panose="020B0604020202020204" pitchFamily="34" charset="0"/>
              </a:rPr>
              <a:t>, 8% are high risk. </a:t>
            </a:r>
          </a:p>
          <a:p>
            <a:pPr>
              <a:defRPr/>
            </a:pPr>
            <a:endParaRPr lang="en-US" dirty="0"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A single person is selected at random. </a:t>
            </a:r>
          </a:p>
          <a:p>
            <a:pPr>
              <a:defRPr/>
            </a:pPr>
            <a:endParaRPr lang="en-US" dirty="0"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What is the probability that </a:t>
            </a:r>
            <a:r>
              <a:rPr lang="en-US" i="1" dirty="0">
                <a:latin typeface="+mn-lt"/>
                <a:cs typeface="Arial" panose="020B0604020202020204" pitchFamily="34" charset="0"/>
              </a:rPr>
              <a:t>it is a high risk female</a:t>
            </a:r>
            <a:r>
              <a:rPr lang="en-US" dirty="0">
                <a:latin typeface="+mn-lt"/>
                <a:cs typeface="Arial" panose="020B0604020202020204" pitchFamily="34" charset="0"/>
              </a:rPr>
              <a:t>?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28680" name="TextBox 2"/>
          <p:cNvSpPr txBox="1">
            <a:spLocks noChangeArrowheads="1"/>
          </p:cNvSpPr>
          <p:nvPr/>
        </p:nvSpPr>
        <p:spPr bwMode="auto">
          <a:xfrm>
            <a:off x="582613" y="15986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438400"/>
            <a:ext cx="40386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9900"/>
                </a:solidFill>
              </a:rPr>
              <a:t>The Bayes formula</a:t>
            </a:r>
          </a:p>
        </p:txBody>
      </p:sp>
      <p:graphicFrame>
        <p:nvGraphicFramePr>
          <p:cNvPr id="2570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3657600"/>
          <a:ext cx="65103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3" imgW="1663700" imgH="584200" progId="Equation.3">
                  <p:embed/>
                </p:oleObj>
              </mc:Choice>
              <mc:Fallback>
                <p:oleObj name="Equation" r:id="rId3" imgW="1663700" imgH="584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6510338" cy="2286000"/>
                      </a:xfrm>
                      <a:prstGeom prst="rect">
                        <a:avLst/>
                      </a:prstGeom>
                      <a:solidFill>
                        <a:srgbClr val="FBE5D6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97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8A7E938-3C24-466C-9DF7-85148BF19189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33798" name="Picture 8" descr="bay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7950" y="1371600"/>
            <a:ext cx="2554288" cy="29416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70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5029200" y="2133600"/>
            <a:ext cx="3276600" cy="2971800"/>
          </a:xfrm>
          <a:prstGeom prst="rect">
            <a:avLst/>
          </a:prstGeom>
          <a:solidFill>
            <a:srgbClr val="FFFF00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1752600" y="2133600"/>
            <a:ext cx="3276600" cy="2971800"/>
          </a:xfrm>
          <a:prstGeom prst="rect">
            <a:avLst/>
          </a:prstGeom>
          <a:solidFill>
            <a:schemeClr val="accent1">
              <a:lumMod val="75000"/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1ACFDA1-5F1B-47F4-AB67-9D60185AF72E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30727" name="Oval 4" descr="Denim"/>
          <p:cNvSpPr>
            <a:spLocks noChangeArrowheads="1"/>
          </p:cNvSpPr>
          <p:nvPr/>
        </p:nvSpPr>
        <p:spPr bwMode="auto">
          <a:xfrm>
            <a:off x="2209800" y="2362200"/>
            <a:ext cx="4343400" cy="2362200"/>
          </a:xfrm>
          <a:prstGeom prst="ellipse">
            <a:avLst/>
          </a:prstGeom>
          <a:solidFill>
            <a:srgbClr val="FFC000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905000" y="2209800"/>
            <a:ext cx="53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7531608" y="220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r>
              <a:rPr lang="en-US" sz="24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8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791200" y="5148263"/>
            <a:ext cx="2895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b="1" dirty="0"/>
              <a:t>Event B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+mn-lt"/>
              </a:rPr>
              <a:t>(everything inside the oval is B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+mn-lt"/>
              </a:rPr>
              <a:t> everything outside of the oval is B</a:t>
            </a:r>
            <a:r>
              <a:rPr lang="en-US" sz="1400" baseline="30000" dirty="0">
                <a:latin typeface="+mn-lt"/>
              </a:rPr>
              <a:t>C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997200" y="319563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70C0"/>
                </a:solidFill>
              </a:rPr>
              <a:t>A and B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078413" y="3241675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A</a:t>
            </a:r>
            <a:r>
              <a:rPr lang="en-US" altLang="en-US" sz="2000" b="1" baseline="30000" dirty="0"/>
              <a:t>C</a:t>
            </a:r>
            <a:r>
              <a:rPr lang="en-US" altLang="en-US" sz="2000" b="1" dirty="0"/>
              <a:t> and B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749300" y="5353050"/>
            <a:ext cx="39751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P(B)   = P(A and B)      +      P(A</a:t>
            </a:r>
            <a:r>
              <a:rPr lang="en-US" baseline="30000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B)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          = P(B|A)·P(A)    +      P(B|A</a:t>
            </a:r>
            <a:r>
              <a:rPr lang="en-US" baseline="30000" dirty="0">
                <a:latin typeface="+mn-lt"/>
              </a:rPr>
              <a:t>C</a:t>
            </a:r>
            <a:r>
              <a:rPr lang="en-US" dirty="0">
                <a:latin typeface="+mn-lt"/>
              </a:rPr>
              <a:t>)·P(A</a:t>
            </a:r>
            <a:r>
              <a:rPr lang="en-US" baseline="30000" dirty="0">
                <a:latin typeface="+mn-lt"/>
              </a:rPr>
              <a:t>C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4829" name="Text Box 29"/>
          <p:cNvSpPr txBox="1">
            <a:spLocks noChangeArrowheads="1"/>
          </p:cNvSpPr>
          <p:nvPr/>
        </p:nvSpPr>
        <p:spPr bwMode="auto">
          <a:xfrm>
            <a:off x="263525" y="1530350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latin typeface="+mn-lt"/>
              </a:rPr>
              <a:t>Understanding the denominator in the Bayes formula</a:t>
            </a:r>
          </a:p>
        </p:txBody>
      </p:sp>
      <p:sp>
        <p:nvSpPr>
          <p:cNvPr id="30735" name="Text Box 30"/>
          <p:cNvSpPr txBox="1">
            <a:spLocks noChangeArrowheads="1"/>
          </p:cNvSpPr>
          <p:nvPr/>
        </p:nvSpPr>
        <p:spPr bwMode="auto">
          <a:xfrm>
            <a:off x="117475" y="3230563"/>
            <a:ext cx="1752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/>
              <a:t>Sample space (S)</a:t>
            </a:r>
          </a:p>
        </p:txBody>
      </p:sp>
      <p:cxnSp>
        <p:nvCxnSpPr>
          <p:cNvPr id="30736" name="Straight Connector 2"/>
          <p:cNvCxnSpPr>
            <a:cxnSpLocks noChangeShapeType="1"/>
          </p:cNvCxnSpPr>
          <p:nvPr/>
        </p:nvCxnSpPr>
        <p:spPr bwMode="auto">
          <a:xfrm>
            <a:off x="5029200" y="2438400"/>
            <a:ext cx="0" cy="2286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3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cxnSp>
        <p:nvCxnSpPr>
          <p:cNvPr id="4" name="Straight Arrow Connector 3"/>
          <p:cNvCxnSpPr>
            <a:endCxn id="30727" idx="5"/>
          </p:cNvCxnSpPr>
          <p:nvPr/>
        </p:nvCxnSpPr>
        <p:spPr>
          <a:xfrm flipH="1" flipV="1">
            <a:off x="5916613" y="4378325"/>
            <a:ext cx="636587" cy="87947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9013517-32E1-44AD-B96F-A1B69934AD6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04800" y="1543050"/>
            <a:ext cx="85344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hlink"/>
                </a:solidFill>
                <a:latin typeface="Arial" charset="0"/>
              </a:rPr>
              <a:t>    				</a:t>
            </a:r>
            <a:r>
              <a:rPr lang="en-US" sz="2000" b="1" dirty="0">
                <a:solidFill>
                  <a:srgbClr val="009900"/>
                </a:solidFill>
                <a:latin typeface="Arial" charset="0"/>
              </a:rPr>
              <a:t>Application: Finance (banking)</a:t>
            </a:r>
          </a:p>
          <a:p>
            <a:pPr algn="r">
              <a:spcBef>
                <a:spcPct val="50000"/>
              </a:spcBef>
              <a:defRPr/>
            </a:pPr>
            <a:endParaRPr lang="en-US" sz="2000" b="1" dirty="0">
              <a:solidFill>
                <a:srgbClr val="009900"/>
              </a:solidFill>
              <a:latin typeface="Arial" charset="0"/>
            </a:endParaRPr>
          </a:p>
          <a:p>
            <a:pPr algn="just">
              <a:defRPr/>
            </a:pPr>
            <a:r>
              <a:rPr lang="en-US" dirty="0">
                <a:latin typeface="+mn-lt"/>
              </a:rPr>
              <a:t>Bank of America reviewed its credit card policy with the intention of recalling some of its credit cards. In the past, approximately 5% of cardholders defaulted (i.e., were unable to pay their outstanding balance), leaving the bank unable to collect the outstanding balance. The bank also found that 20% of customers who do not default end up missing their monthly payment. Of course, if a customer has defaulted, the probability that he misses a monthly payment is one! </a:t>
            </a:r>
          </a:p>
          <a:p>
            <a:pPr algn="just">
              <a:defRPr/>
            </a:pPr>
            <a:endParaRPr lang="en-US" dirty="0">
              <a:latin typeface="+mn-lt"/>
            </a:endParaRPr>
          </a:p>
          <a:p>
            <a:pPr marL="342900" indent="-342900" algn="just">
              <a:buFontTx/>
              <a:buAutoNum type="alphaLcParenR"/>
              <a:defRPr/>
            </a:pPr>
            <a:r>
              <a:rPr lang="en-US" dirty="0">
                <a:latin typeface="+mn-lt"/>
              </a:rPr>
              <a:t>Suppose, Bank of America has recorded that one of their customers, Mr. Coleman, has missed one or more monthly payments. What is the probability that he will default?</a:t>
            </a:r>
          </a:p>
          <a:p>
            <a:pPr marL="342900" indent="-342900" algn="just">
              <a:buFontTx/>
              <a:buAutoNum type="alphaLcParenR"/>
              <a:defRPr/>
            </a:pPr>
            <a:endParaRPr lang="en-US" dirty="0">
              <a:latin typeface="+mn-lt"/>
            </a:endParaRPr>
          </a:p>
          <a:p>
            <a:pPr marL="342900" indent="-342900" algn="just">
              <a:buFontTx/>
              <a:buAutoNum type="alphaLcParenR"/>
              <a:defRPr/>
            </a:pPr>
            <a:r>
              <a:rPr lang="en-US" dirty="0">
                <a:latin typeface="+mn-lt"/>
              </a:rPr>
              <a:t>Under the bank’s new credit card policy, the bank would like to recall its card if the probability that a customer will default is greater than 20%. Should the bank recall its card if Mr. Coleman misses a monthly payment?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334963" y="157638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61880EC-0E8C-4E4D-890B-28F1DB49087A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85344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9900"/>
                </a:solidFill>
                <a:latin typeface="Arial" charset="0"/>
              </a:rPr>
              <a:t>				Application: Accounting</a:t>
            </a:r>
          </a:p>
          <a:p>
            <a:pPr>
              <a:spcBef>
                <a:spcPct val="50000"/>
              </a:spcBef>
              <a:defRPr/>
            </a:pPr>
            <a:endParaRPr lang="en-US" sz="2000" b="1" dirty="0">
              <a:solidFill>
                <a:srgbClr val="009900"/>
              </a:solidFill>
              <a:latin typeface="Arial" charset="0"/>
            </a:endParaRPr>
          </a:p>
          <a:p>
            <a:pPr algn="just">
              <a:defRPr/>
            </a:pPr>
            <a:r>
              <a:rPr lang="en-US" dirty="0">
                <a:latin typeface="+mn-lt"/>
              </a:rPr>
              <a:t>The Dallas IRS auditing staff, concerned with identifying potentially fraudulent tax returns, believes that the probability of finding a fraudulent return given that the return contains deductions for contributions exceeding the IRS standard is 20%. However, given that the deductions for contributions do not exceed the IRS standard, the probability of a fraudulent return decreases to just 2%. In total, 8% of all returns exceed the IRS standard for deductions due to contributions.</a:t>
            </a:r>
          </a:p>
          <a:p>
            <a:pPr algn="just">
              <a:defRPr/>
            </a:pPr>
            <a:endParaRPr lang="en-US" dirty="0">
              <a:latin typeface="+mn-lt"/>
            </a:endParaRPr>
          </a:p>
          <a:p>
            <a:pPr marL="342900" indent="-342900" algn="just">
              <a:buFontTx/>
              <a:buAutoNum type="alphaLcParenR"/>
              <a:defRPr/>
            </a:pPr>
            <a:r>
              <a:rPr lang="en-US" dirty="0">
                <a:latin typeface="+mn-lt"/>
              </a:rPr>
              <a:t>What is the best estimate of the percentage of fraudulent returns?</a:t>
            </a:r>
          </a:p>
          <a:p>
            <a:pPr marL="342900" indent="-342900" algn="just">
              <a:defRPr/>
            </a:pPr>
            <a:endParaRPr lang="en-US" dirty="0">
              <a:latin typeface="+mn-lt"/>
            </a:endParaRPr>
          </a:p>
          <a:p>
            <a:pPr marL="342900" indent="-342900" algn="just">
              <a:defRPr/>
            </a:pPr>
            <a:r>
              <a:rPr lang="en-US" dirty="0">
                <a:latin typeface="+mn-lt"/>
              </a:rPr>
              <a:t>b) What is the probability that, if returns </a:t>
            </a:r>
            <a:r>
              <a:rPr lang="en-US" i="1" dirty="0">
                <a:latin typeface="+mn-lt"/>
              </a:rPr>
              <a:t>do not</a:t>
            </a:r>
            <a:r>
              <a:rPr lang="en-US" dirty="0">
                <a:latin typeface="+mn-lt"/>
              </a:rPr>
              <a:t> contain deductions for contributions exceeding the IRS standard, the return would be found to be </a:t>
            </a:r>
            <a:r>
              <a:rPr lang="en-US" i="1" dirty="0">
                <a:latin typeface="+mn-lt"/>
              </a:rPr>
              <a:t>not fraudulent</a:t>
            </a:r>
            <a:r>
              <a:rPr lang="en-US" dirty="0">
                <a:latin typeface="+mn-lt"/>
              </a:rPr>
              <a:t>?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7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334963" y="157638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3962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1800" dirty="0">
                <a:latin typeface="Arial" panose="020B0604020202020204" pitchFamily="34" charset="0"/>
              </a:rPr>
              <a:t>What is probability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Uncertainty and probability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Sample space, events &amp; simple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endParaRPr lang="en-US" sz="8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800" dirty="0">
              <a:latin typeface="Arial" panose="020B0604020202020204" pitchFamily="34" charset="0"/>
            </a:endParaRPr>
          </a:p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</a:rPr>
              <a:t>2.     Basic probability rules for relationship between 2 categorical random variables</a:t>
            </a:r>
          </a:p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Joint &amp; disjoint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Probability of a union of two events   (A or B or both)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Joint probability           (A and B)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Conditional probability (A|B)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Independent vs. mutually exclusive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The Bayes formula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4CD4955-592D-4762-AF57-644B6F1F8A9C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8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Today:</a:t>
            </a:r>
            <a:endParaRPr lang="en-US" altLang="en-US" sz="2400" b="1"/>
          </a:p>
        </p:txBody>
      </p:sp>
      <p:pic>
        <p:nvPicPr>
          <p:cNvPr id="35848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50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13327D2-60DB-48AE-9BF3-5EB45DB201A2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EXTRA SLIDES (probability trees)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091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686800" cy="449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"/>
              <a:defRPr/>
            </a:pPr>
            <a:r>
              <a:rPr lang="en-US" sz="2000" dirty="0">
                <a:latin typeface="Arial" charset="0"/>
              </a:rPr>
              <a:t>  In earlier chapters, we used graphs and numerical measures to describe data sets which were 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samples</a:t>
            </a:r>
            <a:r>
              <a:rPr lang="en-US" sz="2000" dirty="0">
                <a:latin typeface="Arial" charset="0"/>
              </a:rPr>
              <a:t>. We measured 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“how often” </a:t>
            </a:r>
            <a:r>
              <a:rPr lang="en-US" sz="2000" dirty="0">
                <a:latin typeface="Arial" charset="0"/>
              </a:rPr>
              <a:t>using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"/>
              <a:defRPr/>
            </a:pPr>
            <a:endParaRPr lang="en-US" sz="2000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"/>
              <a:defRPr/>
            </a:pPr>
            <a:endParaRPr lang="en-US" sz="2000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"/>
              <a:defRPr/>
            </a:pPr>
            <a:endParaRPr lang="en-US" sz="2000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"/>
              <a:defRPr/>
            </a:pPr>
            <a:r>
              <a:rPr lang="en-US" sz="2000" dirty="0">
                <a:latin typeface="Arial" charset="0"/>
              </a:rPr>
              <a:t>  As sample size gets larger: </a:t>
            </a:r>
            <a:endParaRPr lang="en-US" sz="34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400" dirty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6E4315D-C05D-4BB7-AFD9-A8935532BF2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676400" y="2633663"/>
            <a:ext cx="609600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Relative frequency = </a:t>
            </a:r>
            <a:r>
              <a:rPr lang="en-US" altLang="en-US" sz="2800" b="1" i="1" dirty="0">
                <a:solidFill>
                  <a:srgbClr val="333333"/>
                </a:solidFill>
                <a:latin typeface="Times New Roman" panose="02020603050405020304" pitchFamily="18" charset="0"/>
              </a:rPr>
              <a:t>f/n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1. What is probability</a:t>
            </a:r>
            <a:endParaRPr lang="en-US" altLang="en-US" sz="2400" b="1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1638300" y="4065588"/>
            <a:ext cx="60960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 dirty="0">
                <a:solidFill>
                  <a:srgbClr val="333333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as n  ∞</a:t>
            </a:r>
            <a:endParaRPr lang="en-US" altLang="en-US" sz="2800" b="1" i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Sample </a:t>
            </a:r>
            <a:r>
              <a:rPr lang="en-US" altLang="en-US" sz="2800" b="1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solidFill>
                  <a:srgbClr val="333333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  </a:t>
            </a:r>
            <a:r>
              <a:rPr lang="en-US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Population</a:t>
            </a:r>
            <a:endParaRPr lang="en-US" altLang="en-US" sz="2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 b="1" i="1" dirty="0">
                <a:solidFill>
                  <a:srgbClr val="333333"/>
                </a:solidFill>
                <a:latin typeface="Times New Roman" panose="02020603050405020304" pitchFamily="18" charset="0"/>
              </a:rPr>
              <a:t>f/n       </a:t>
            </a:r>
            <a:r>
              <a:rPr lang="en-US" altLang="en-US" sz="2800" b="1" i="1" dirty="0">
                <a:solidFill>
                  <a:srgbClr val="333333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    probability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2213C10-E767-4F0A-9309-CBAA5D4CC94D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9600" y="176530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</a:rPr>
              <a:t>Probability Tree:</a:t>
            </a:r>
          </a:p>
        </p:txBody>
      </p:sp>
      <p:cxnSp>
        <p:nvCxnSpPr>
          <p:cNvPr id="22534" name="Straight Connector 3"/>
          <p:cNvCxnSpPr>
            <a:cxnSpLocks noChangeShapeType="1"/>
          </p:cNvCxnSpPr>
          <p:nvPr/>
        </p:nvCxnSpPr>
        <p:spPr bwMode="auto">
          <a:xfrm flipV="1">
            <a:off x="838200" y="3159125"/>
            <a:ext cx="914400" cy="96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Straight Connector 5"/>
          <p:cNvCxnSpPr>
            <a:cxnSpLocks noChangeShapeType="1"/>
          </p:cNvCxnSpPr>
          <p:nvPr/>
        </p:nvCxnSpPr>
        <p:spPr bwMode="auto">
          <a:xfrm>
            <a:off x="838200" y="4124325"/>
            <a:ext cx="882650" cy="1066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Straight Connector 8"/>
          <p:cNvCxnSpPr>
            <a:cxnSpLocks noChangeShapeType="1"/>
          </p:cNvCxnSpPr>
          <p:nvPr/>
        </p:nvCxnSpPr>
        <p:spPr bwMode="auto">
          <a:xfrm flipV="1">
            <a:off x="1752600" y="2549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Straight Connector 10"/>
          <p:cNvCxnSpPr>
            <a:cxnSpLocks noChangeShapeType="1"/>
          </p:cNvCxnSpPr>
          <p:nvPr/>
        </p:nvCxnSpPr>
        <p:spPr bwMode="auto">
          <a:xfrm>
            <a:off x="1752600" y="3159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Straight Connector 16"/>
          <p:cNvCxnSpPr>
            <a:cxnSpLocks noChangeShapeType="1"/>
          </p:cNvCxnSpPr>
          <p:nvPr/>
        </p:nvCxnSpPr>
        <p:spPr bwMode="auto">
          <a:xfrm flipV="1">
            <a:off x="1720850" y="4581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Straight Connector 17"/>
          <p:cNvCxnSpPr>
            <a:cxnSpLocks noChangeShapeType="1"/>
          </p:cNvCxnSpPr>
          <p:nvPr/>
        </p:nvCxnSpPr>
        <p:spPr bwMode="auto">
          <a:xfrm>
            <a:off x="1720850" y="5191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419616" y="2790018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22543" name="TextBox 19"/>
          <p:cNvSpPr txBox="1">
            <a:spLocks noChangeArrowheads="1"/>
          </p:cNvSpPr>
          <p:nvPr/>
        </p:nvSpPr>
        <p:spPr bwMode="auto">
          <a:xfrm>
            <a:off x="2819400" y="22621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2544" name="TextBox 20"/>
          <p:cNvSpPr txBox="1">
            <a:spLocks noChangeArrowheads="1"/>
          </p:cNvSpPr>
          <p:nvPr/>
        </p:nvSpPr>
        <p:spPr bwMode="auto">
          <a:xfrm>
            <a:off x="2819400" y="350837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2545" name="TextBox 21"/>
          <p:cNvSpPr txBox="1">
            <a:spLocks noChangeArrowheads="1"/>
          </p:cNvSpPr>
          <p:nvPr/>
        </p:nvSpPr>
        <p:spPr bwMode="auto">
          <a:xfrm>
            <a:off x="2819400" y="43957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2546" name="TextBox 22"/>
          <p:cNvSpPr txBox="1">
            <a:spLocks noChangeArrowheads="1"/>
          </p:cNvSpPr>
          <p:nvPr/>
        </p:nvSpPr>
        <p:spPr bwMode="auto">
          <a:xfrm>
            <a:off x="2794000" y="553878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2547" name="TextBox 23"/>
          <p:cNvSpPr txBox="1">
            <a:spLocks noChangeArrowheads="1"/>
          </p:cNvSpPr>
          <p:nvPr/>
        </p:nvSpPr>
        <p:spPr bwMode="auto">
          <a:xfrm>
            <a:off x="1390650" y="5272088"/>
            <a:ext cx="4191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2548" name="TextBox 24"/>
          <p:cNvSpPr txBox="1">
            <a:spLocks noChangeArrowheads="1"/>
          </p:cNvSpPr>
          <p:nvPr/>
        </p:nvSpPr>
        <p:spPr bwMode="auto">
          <a:xfrm>
            <a:off x="777875" y="34321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P(A)</a:t>
            </a:r>
          </a:p>
        </p:txBody>
      </p:sp>
      <p:sp>
        <p:nvSpPr>
          <p:cNvPr id="22549" name="TextBox 25"/>
          <p:cNvSpPr txBox="1">
            <a:spLocks noChangeArrowheads="1"/>
          </p:cNvSpPr>
          <p:nvPr/>
        </p:nvSpPr>
        <p:spPr bwMode="auto">
          <a:xfrm>
            <a:off x="785813" y="4600575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2550" name="TextBox 26"/>
          <p:cNvSpPr txBox="1">
            <a:spLocks noChangeArrowheads="1"/>
          </p:cNvSpPr>
          <p:nvPr/>
        </p:nvSpPr>
        <p:spPr bwMode="auto">
          <a:xfrm>
            <a:off x="2587625" y="2617788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P(A&amp;B)=P(B|A)P(A)</a:t>
            </a:r>
          </a:p>
        </p:txBody>
      </p:sp>
      <p:sp>
        <p:nvSpPr>
          <p:cNvPr id="22551" name="TextBox 27"/>
          <p:cNvSpPr txBox="1">
            <a:spLocks noChangeArrowheads="1"/>
          </p:cNvSpPr>
          <p:nvPr/>
        </p:nvSpPr>
        <p:spPr bwMode="auto">
          <a:xfrm>
            <a:off x="1752600" y="25050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P(B|A)</a:t>
            </a:r>
          </a:p>
        </p:txBody>
      </p:sp>
      <p:sp>
        <p:nvSpPr>
          <p:cNvPr id="22552" name="TextBox 28"/>
          <p:cNvSpPr txBox="1">
            <a:spLocks noChangeArrowheads="1"/>
          </p:cNvSpPr>
          <p:nvPr/>
        </p:nvSpPr>
        <p:spPr bwMode="auto">
          <a:xfrm>
            <a:off x="1739900" y="35083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|A)</a:t>
            </a:r>
          </a:p>
        </p:txBody>
      </p:sp>
      <p:sp>
        <p:nvSpPr>
          <p:cNvPr id="22553" name="TextBox 29"/>
          <p:cNvSpPr txBox="1">
            <a:spLocks noChangeArrowheads="1"/>
          </p:cNvSpPr>
          <p:nvPr/>
        </p:nvSpPr>
        <p:spPr bwMode="auto">
          <a:xfrm>
            <a:off x="1720850" y="4557713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2554" name="TextBox 30"/>
          <p:cNvSpPr txBox="1">
            <a:spLocks noChangeArrowheads="1"/>
          </p:cNvSpPr>
          <p:nvPr/>
        </p:nvSpPr>
        <p:spPr bwMode="auto">
          <a:xfrm>
            <a:off x="1752600" y="5487988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2555" name="TextBox 31"/>
          <p:cNvSpPr txBox="1">
            <a:spLocks noChangeArrowheads="1"/>
          </p:cNvSpPr>
          <p:nvPr/>
        </p:nvSpPr>
        <p:spPr bwMode="auto">
          <a:xfrm>
            <a:off x="2511425" y="3816350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|A)P(A)</a:t>
            </a:r>
          </a:p>
        </p:txBody>
      </p:sp>
      <p:sp>
        <p:nvSpPr>
          <p:cNvPr id="22556" name="TextBox 32"/>
          <p:cNvSpPr txBox="1">
            <a:spLocks noChangeArrowheads="1"/>
          </p:cNvSpPr>
          <p:nvPr/>
        </p:nvSpPr>
        <p:spPr bwMode="auto">
          <a:xfrm>
            <a:off x="2587625" y="471170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&amp;B)=P(B|A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2557" name="TextBox 33"/>
          <p:cNvSpPr txBox="1">
            <a:spLocks noChangeArrowheads="1"/>
          </p:cNvSpPr>
          <p:nvPr/>
        </p:nvSpPr>
        <p:spPr bwMode="auto">
          <a:xfrm>
            <a:off x="2590800" y="5795963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cxnSp>
        <p:nvCxnSpPr>
          <p:cNvPr id="22558" name="Straight Connector 34"/>
          <p:cNvCxnSpPr>
            <a:cxnSpLocks noChangeShapeType="1"/>
          </p:cNvCxnSpPr>
          <p:nvPr/>
        </p:nvCxnSpPr>
        <p:spPr bwMode="auto">
          <a:xfrm flipV="1">
            <a:off x="5122863" y="2925763"/>
            <a:ext cx="914400" cy="1044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Straight Connector 35"/>
          <p:cNvCxnSpPr>
            <a:cxnSpLocks noChangeShapeType="1"/>
          </p:cNvCxnSpPr>
          <p:nvPr/>
        </p:nvCxnSpPr>
        <p:spPr bwMode="auto">
          <a:xfrm>
            <a:off x="5122863" y="3970338"/>
            <a:ext cx="882650" cy="998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Straight Connector 36"/>
          <p:cNvCxnSpPr>
            <a:cxnSpLocks noChangeShapeType="1"/>
          </p:cNvCxnSpPr>
          <p:nvPr/>
        </p:nvCxnSpPr>
        <p:spPr bwMode="auto">
          <a:xfrm flipV="1">
            <a:off x="6037263" y="2327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Straight Connector 37"/>
          <p:cNvCxnSpPr>
            <a:cxnSpLocks noChangeShapeType="1"/>
          </p:cNvCxnSpPr>
          <p:nvPr/>
        </p:nvCxnSpPr>
        <p:spPr bwMode="auto">
          <a:xfrm>
            <a:off x="6037263" y="2936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Straight Connector 38"/>
          <p:cNvCxnSpPr>
            <a:cxnSpLocks noChangeShapeType="1"/>
          </p:cNvCxnSpPr>
          <p:nvPr/>
        </p:nvCxnSpPr>
        <p:spPr bwMode="auto">
          <a:xfrm flipV="1">
            <a:off x="6005513" y="4359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Straight Connector 39"/>
          <p:cNvCxnSpPr>
            <a:cxnSpLocks noChangeShapeType="1"/>
          </p:cNvCxnSpPr>
          <p:nvPr/>
        </p:nvCxnSpPr>
        <p:spPr bwMode="auto">
          <a:xfrm>
            <a:off x="6005513" y="4968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703516" y="2567517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2567" name="TextBox 41"/>
          <p:cNvSpPr txBox="1">
            <a:spLocks noChangeArrowheads="1"/>
          </p:cNvSpPr>
          <p:nvPr/>
        </p:nvSpPr>
        <p:spPr bwMode="auto">
          <a:xfrm>
            <a:off x="7104063" y="20399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2568" name="TextBox 42"/>
          <p:cNvSpPr txBox="1">
            <a:spLocks noChangeArrowheads="1"/>
          </p:cNvSpPr>
          <p:nvPr/>
        </p:nvSpPr>
        <p:spPr bwMode="auto">
          <a:xfrm>
            <a:off x="7104063" y="328612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2569" name="TextBox 43"/>
          <p:cNvSpPr txBox="1">
            <a:spLocks noChangeArrowheads="1"/>
          </p:cNvSpPr>
          <p:nvPr/>
        </p:nvSpPr>
        <p:spPr bwMode="auto">
          <a:xfrm>
            <a:off x="7104063" y="41735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2570" name="TextBox 44"/>
          <p:cNvSpPr txBox="1">
            <a:spLocks noChangeArrowheads="1"/>
          </p:cNvSpPr>
          <p:nvPr/>
        </p:nvSpPr>
        <p:spPr bwMode="auto">
          <a:xfrm>
            <a:off x="7078663" y="531653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2571" name="TextBox 45"/>
          <p:cNvSpPr txBox="1">
            <a:spLocks noChangeArrowheads="1"/>
          </p:cNvSpPr>
          <p:nvPr/>
        </p:nvSpPr>
        <p:spPr bwMode="auto">
          <a:xfrm>
            <a:off x="5675313" y="5049838"/>
            <a:ext cx="447675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2572" name="TextBox 46"/>
          <p:cNvSpPr txBox="1">
            <a:spLocks noChangeArrowheads="1"/>
          </p:cNvSpPr>
          <p:nvPr/>
        </p:nvSpPr>
        <p:spPr bwMode="auto">
          <a:xfrm>
            <a:off x="5081588" y="3182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P(B)</a:t>
            </a:r>
          </a:p>
        </p:txBody>
      </p:sp>
      <p:sp>
        <p:nvSpPr>
          <p:cNvPr id="22573" name="TextBox 47"/>
          <p:cNvSpPr txBox="1">
            <a:spLocks noChangeArrowheads="1"/>
          </p:cNvSpPr>
          <p:nvPr/>
        </p:nvSpPr>
        <p:spPr bwMode="auto">
          <a:xfrm>
            <a:off x="5081588" y="4356100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2574" name="TextBox 48"/>
          <p:cNvSpPr txBox="1">
            <a:spLocks noChangeArrowheads="1"/>
          </p:cNvSpPr>
          <p:nvPr/>
        </p:nvSpPr>
        <p:spPr bwMode="auto">
          <a:xfrm>
            <a:off x="6872288" y="2395538"/>
            <a:ext cx="2138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P(A&amp;B)=P(A|B)P(B)</a:t>
            </a:r>
          </a:p>
        </p:txBody>
      </p:sp>
      <p:sp>
        <p:nvSpPr>
          <p:cNvPr id="22575" name="TextBox 49"/>
          <p:cNvSpPr txBox="1">
            <a:spLocks noChangeArrowheads="1"/>
          </p:cNvSpPr>
          <p:nvPr/>
        </p:nvSpPr>
        <p:spPr bwMode="auto">
          <a:xfrm>
            <a:off x="6037263" y="2281238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P(A|B)</a:t>
            </a:r>
          </a:p>
        </p:txBody>
      </p:sp>
      <p:sp>
        <p:nvSpPr>
          <p:cNvPr id="22576" name="TextBox 50"/>
          <p:cNvSpPr txBox="1">
            <a:spLocks noChangeArrowheads="1"/>
          </p:cNvSpPr>
          <p:nvPr/>
        </p:nvSpPr>
        <p:spPr bwMode="auto">
          <a:xfrm>
            <a:off x="6024563" y="3286125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|B)</a:t>
            </a:r>
          </a:p>
        </p:txBody>
      </p:sp>
      <p:sp>
        <p:nvSpPr>
          <p:cNvPr id="22577" name="TextBox 51"/>
          <p:cNvSpPr txBox="1">
            <a:spLocks noChangeArrowheads="1"/>
          </p:cNvSpPr>
          <p:nvPr/>
        </p:nvSpPr>
        <p:spPr bwMode="auto">
          <a:xfrm>
            <a:off x="6005513" y="4335463"/>
            <a:ext cx="866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2578" name="TextBox 52"/>
          <p:cNvSpPr txBox="1">
            <a:spLocks noChangeArrowheads="1"/>
          </p:cNvSpPr>
          <p:nvPr/>
        </p:nvSpPr>
        <p:spPr bwMode="auto">
          <a:xfrm>
            <a:off x="6037263" y="5265738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2579" name="TextBox 53"/>
          <p:cNvSpPr txBox="1">
            <a:spLocks noChangeArrowheads="1"/>
          </p:cNvSpPr>
          <p:nvPr/>
        </p:nvSpPr>
        <p:spPr bwMode="auto">
          <a:xfrm>
            <a:off x="6796088" y="3594100"/>
            <a:ext cx="21383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&amp;B)=P(A</a:t>
            </a:r>
            <a:r>
              <a:rPr lang="en-US" altLang="en-US" sz="1400" baseline="30000"/>
              <a:t>c</a:t>
            </a:r>
            <a:r>
              <a:rPr lang="en-US" altLang="en-US" sz="1400"/>
              <a:t>|B)P(B)</a:t>
            </a:r>
          </a:p>
        </p:txBody>
      </p:sp>
      <p:sp>
        <p:nvSpPr>
          <p:cNvPr id="22580" name="TextBox 54"/>
          <p:cNvSpPr txBox="1">
            <a:spLocks noChangeArrowheads="1"/>
          </p:cNvSpPr>
          <p:nvPr/>
        </p:nvSpPr>
        <p:spPr bwMode="auto">
          <a:xfrm>
            <a:off x="6872288" y="448945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)=P(A|B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2581" name="TextBox 55"/>
          <p:cNvSpPr txBox="1">
            <a:spLocks noChangeArrowheads="1"/>
          </p:cNvSpPr>
          <p:nvPr/>
        </p:nvSpPr>
        <p:spPr bwMode="auto">
          <a:xfrm>
            <a:off x="6875463" y="5573713"/>
            <a:ext cx="228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5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2653633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ounded Rectangle 58"/>
          <p:cNvSpPr>
            <a:spLocks noChangeArrowheads="1"/>
          </p:cNvSpPr>
          <p:nvPr/>
        </p:nvSpPr>
        <p:spPr bwMode="auto">
          <a:xfrm>
            <a:off x="1770063" y="5502275"/>
            <a:ext cx="817562" cy="3222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ounded Rectangle 59"/>
          <p:cNvSpPr>
            <a:spLocks noChangeArrowheads="1"/>
          </p:cNvSpPr>
          <p:nvPr/>
        </p:nvSpPr>
        <p:spPr bwMode="auto">
          <a:xfrm>
            <a:off x="1757363" y="4549775"/>
            <a:ext cx="830262" cy="3238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6" name="Rounded Rectangle 57"/>
          <p:cNvSpPr>
            <a:spLocks noChangeArrowheads="1"/>
          </p:cNvSpPr>
          <p:nvPr/>
        </p:nvSpPr>
        <p:spPr bwMode="auto">
          <a:xfrm>
            <a:off x="1806575" y="3506788"/>
            <a:ext cx="704850" cy="3238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ounded Rectangle 1"/>
          <p:cNvSpPr>
            <a:spLocks noChangeArrowheads="1"/>
          </p:cNvSpPr>
          <p:nvPr/>
        </p:nvSpPr>
        <p:spPr bwMode="auto">
          <a:xfrm>
            <a:off x="1793875" y="2505075"/>
            <a:ext cx="717550" cy="3222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355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35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C071A3C-379D-478F-BCBC-BA37E07B6839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23561" name="Text Box 4"/>
          <p:cNvSpPr txBox="1">
            <a:spLocks noChangeArrowheads="1"/>
          </p:cNvSpPr>
          <p:nvPr/>
        </p:nvSpPr>
        <p:spPr bwMode="auto">
          <a:xfrm>
            <a:off x="609600" y="176530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</a:rPr>
              <a:t>Probability Tree:</a:t>
            </a:r>
          </a:p>
        </p:txBody>
      </p:sp>
      <p:cxnSp>
        <p:nvCxnSpPr>
          <p:cNvPr id="23562" name="Straight Connector 3"/>
          <p:cNvCxnSpPr>
            <a:cxnSpLocks noChangeShapeType="1"/>
          </p:cNvCxnSpPr>
          <p:nvPr/>
        </p:nvCxnSpPr>
        <p:spPr bwMode="auto">
          <a:xfrm flipV="1">
            <a:off x="838200" y="3159125"/>
            <a:ext cx="914400" cy="96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Straight Connector 5"/>
          <p:cNvCxnSpPr>
            <a:cxnSpLocks noChangeShapeType="1"/>
          </p:cNvCxnSpPr>
          <p:nvPr/>
        </p:nvCxnSpPr>
        <p:spPr bwMode="auto">
          <a:xfrm>
            <a:off x="838200" y="4124325"/>
            <a:ext cx="882650" cy="1066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Straight Connector 8"/>
          <p:cNvCxnSpPr>
            <a:cxnSpLocks noChangeShapeType="1"/>
          </p:cNvCxnSpPr>
          <p:nvPr/>
        </p:nvCxnSpPr>
        <p:spPr bwMode="auto">
          <a:xfrm flipV="1">
            <a:off x="1752600" y="2549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Straight Connector 10"/>
          <p:cNvCxnSpPr>
            <a:cxnSpLocks noChangeShapeType="1"/>
          </p:cNvCxnSpPr>
          <p:nvPr/>
        </p:nvCxnSpPr>
        <p:spPr bwMode="auto">
          <a:xfrm>
            <a:off x="1752600" y="3159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Straight Connector 16"/>
          <p:cNvCxnSpPr>
            <a:cxnSpLocks noChangeShapeType="1"/>
          </p:cNvCxnSpPr>
          <p:nvPr/>
        </p:nvCxnSpPr>
        <p:spPr bwMode="auto">
          <a:xfrm flipV="1">
            <a:off x="1720850" y="4581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17"/>
          <p:cNvCxnSpPr>
            <a:cxnSpLocks noChangeShapeType="1"/>
          </p:cNvCxnSpPr>
          <p:nvPr/>
        </p:nvCxnSpPr>
        <p:spPr bwMode="auto">
          <a:xfrm>
            <a:off x="1720850" y="5191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419616" y="2790018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23571" name="TextBox 19"/>
          <p:cNvSpPr txBox="1">
            <a:spLocks noChangeArrowheads="1"/>
          </p:cNvSpPr>
          <p:nvPr/>
        </p:nvSpPr>
        <p:spPr bwMode="auto">
          <a:xfrm>
            <a:off x="2819400" y="22621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3572" name="TextBox 20"/>
          <p:cNvSpPr txBox="1">
            <a:spLocks noChangeArrowheads="1"/>
          </p:cNvSpPr>
          <p:nvPr/>
        </p:nvSpPr>
        <p:spPr bwMode="auto">
          <a:xfrm>
            <a:off x="2819400" y="350837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73" name="TextBox 21"/>
          <p:cNvSpPr txBox="1">
            <a:spLocks noChangeArrowheads="1"/>
          </p:cNvSpPr>
          <p:nvPr/>
        </p:nvSpPr>
        <p:spPr bwMode="auto">
          <a:xfrm>
            <a:off x="2819400" y="43957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3574" name="TextBox 22"/>
          <p:cNvSpPr txBox="1">
            <a:spLocks noChangeArrowheads="1"/>
          </p:cNvSpPr>
          <p:nvPr/>
        </p:nvSpPr>
        <p:spPr bwMode="auto">
          <a:xfrm>
            <a:off x="2794000" y="553878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75" name="TextBox 23"/>
          <p:cNvSpPr txBox="1">
            <a:spLocks noChangeArrowheads="1"/>
          </p:cNvSpPr>
          <p:nvPr/>
        </p:nvSpPr>
        <p:spPr bwMode="auto">
          <a:xfrm>
            <a:off x="1390650" y="5272088"/>
            <a:ext cx="4191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76" name="TextBox 24"/>
          <p:cNvSpPr txBox="1">
            <a:spLocks noChangeArrowheads="1"/>
          </p:cNvSpPr>
          <p:nvPr/>
        </p:nvSpPr>
        <p:spPr bwMode="auto">
          <a:xfrm>
            <a:off x="777875" y="34321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P(A)</a:t>
            </a:r>
          </a:p>
        </p:txBody>
      </p:sp>
      <p:sp>
        <p:nvSpPr>
          <p:cNvPr id="23577" name="TextBox 25"/>
          <p:cNvSpPr txBox="1">
            <a:spLocks noChangeArrowheads="1"/>
          </p:cNvSpPr>
          <p:nvPr/>
        </p:nvSpPr>
        <p:spPr bwMode="auto">
          <a:xfrm>
            <a:off x="785813" y="4600575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578" name="TextBox 26"/>
          <p:cNvSpPr txBox="1">
            <a:spLocks noChangeArrowheads="1"/>
          </p:cNvSpPr>
          <p:nvPr/>
        </p:nvSpPr>
        <p:spPr bwMode="auto">
          <a:xfrm>
            <a:off x="2587625" y="2617788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P(A&amp;B)=P(B|A)P(A)</a:t>
            </a:r>
          </a:p>
        </p:txBody>
      </p:sp>
      <p:sp>
        <p:nvSpPr>
          <p:cNvPr id="23579" name="TextBox 27"/>
          <p:cNvSpPr txBox="1">
            <a:spLocks noChangeArrowheads="1"/>
          </p:cNvSpPr>
          <p:nvPr/>
        </p:nvSpPr>
        <p:spPr bwMode="auto">
          <a:xfrm>
            <a:off x="1752600" y="25050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P(B|A)</a:t>
            </a:r>
          </a:p>
        </p:txBody>
      </p:sp>
      <p:sp>
        <p:nvSpPr>
          <p:cNvPr id="23580" name="TextBox 28"/>
          <p:cNvSpPr txBox="1">
            <a:spLocks noChangeArrowheads="1"/>
          </p:cNvSpPr>
          <p:nvPr/>
        </p:nvSpPr>
        <p:spPr bwMode="auto">
          <a:xfrm>
            <a:off x="1739900" y="35083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|A)</a:t>
            </a:r>
          </a:p>
        </p:txBody>
      </p:sp>
      <p:sp>
        <p:nvSpPr>
          <p:cNvPr id="23581" name="TextBox 29"/>
          <p:cNvSpPr txBox="1">
            <a:spLocks noChangeArrowheads="1"/>
          </p:cNvSpPr>
          <p:nvPr/>
        </p:nvSpPr>
        <p:spPr bwMode="auto">
          <a:xfrm>
            <a:off x="1720850" y="4557713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582" name="TextBox 30"/>
          <p:cNvSpPr txBox="1">
            <a:spLocks noChangeArrowheads="1"/>
          </p:cNvSpPr>
          <p:nvPr/>
        </p:nvSpPr>
        <p:spPr bwMode="auto">
          <a:xfrm>
            <a:off x="1752600" y="5487988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583" name="TextBox 31"/>
          <p:cNvSpPr txBox="1">
            <a:spLocks noChangeArrowheads="1"/>
          </p:cNvSpPr>
          <p:nvPr/>
        </p:nvSpPr>
        <p:spPr bwMode="auto">
          <a:xfrm>
            <a:off x="2511425" y="3816350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|A)P(A)</a:t>
            </a:r>
          </a:p>
        </p:txBody>
      </p:sp>
      <p:sp>
        <p:nvSpPr>
          <p:cNvPr id="23584" name="TextBox 32"/>
          <p:cNvSpPr txBox="1">
            <a:spLocks noChangeArrowheads="1"/>
          </p:cNvSpPr>
          <p:nvPr/>
        </p:nvSpPr>
        <p:spPr bwMode="auto">
          <a:xfrm>
            <a:off x="2587625" y="471170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&amp;B)=P(B|A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585" name="TextBox 33"/>
          <p:cNvSpPr txBox="1">
            <a:spLocks noChangeArrowheads="1"/>
          </p:cNvSpPr>
          <p:nvPr/>
        </p:nvSpPr>
        <p:spPr bwMode="auto">
          <a:xfrm>
            <a:off x="2590800" y="5795963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cxnSp>
        <p:nvCxnSpPr>
          <p:cNvPr id="23586" name="Straight Connector 34"/>
          <p:cNvCxnSpPr>
            <a:cxnSpLocks noChangeShapeType="1"/>
          </p:cNvCxnSpPr>
          <p:nvPr/>
        </p:nvCxnSpPr>
        <p:spPr bwMode="auto">
          <a:xfrm flipV="1">
            <a:off x="5122863" y="2925763"/>
            <a:ext cx="914400" cy="1044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Straight Connector 35"/>
          <p:cNvCxnSpPr>
            <a:cxnSpLocks noChangeShapeType="1"/>
          </p:cNvCxnSpPr>
          <p:nvPr/>
        </p:nvCxnSpPr>
        <p:spPr bwMode="auto">
          <a:xfrm>
            <a:off x="5122863" y="3970338"/>
            <a:ext cx="882650" cy="998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Straight Connector 36"/>
          <p:cNvCxnSpPr>
            <a:cxnSpLocks noChangeShapeType="1"/>
          </p:cNvCxnSpPr>
          <p:nvPr/>
        </p:nvCxnSpPr>
        <p:spPr bwMode="auto">
          <a:xfrm flipV="1">
            <a:off x="6037263" y="2327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9" name="Straight Connector 37"/>
          <p:cNvCxnSpPr>
            <a:cxnSpLocks noChangeShapeType="1"/>
          </p:cNvCxnSpPr>
          <p:nvPr/>
        </p:nvCxnSpPr>
        <p:spPr bwMode="auto">
          <a:xfrm>
            <a:off x="6037263" y="2936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Straight Connector 38"/>
          <p:cNvCxnSpPr>
            <a:cxnSpLocks noChangeShapeType="1"/>
          </p:cNvCxnSpPr>
          <p:nvPr/>
        </p:nvCxnSpPr>
        <p:spPr bwMode="auto">
          <a:xfrm flipV="1">
            <a:off x="6005513" y="4359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1" name="Straight Connector 39"/>
          <p:cNvCxnSpPr>
            <a:cxnSpLocks noChangeShapeType="1"/>
          </p:cNvCxnSpPr>
          <p:nvPr/>
        </p:nvCxnSpPr>
        <p:spPr bwMode="auto">
          <a:xfrm>
            <a:off x="6005513" y="4968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703516" y="2567517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95" name="TextBox 41"/>
          <p:cNvSpPr txBox="1">
            <a:spLocks noChangeArrowheads="1"/>
          </p:cNvSpPr>
          <p:nvPr/>
        </p:nvSpPr>
        <p:spPr bwMode="auto">
          <a:xfrm>
            <a:off x="7104063" y="20399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3596" name="TextBox 42"/>
          <p:cNvSpPr txBox="1">
            <a:spLocks noChangeArrowheads="1"/>
          </p:cNvSpPr>
          <p:nvPr/>
        </p:nvSpPr>
        <p:spPr bwMode="auto">
          <a:xfrm>
            <a:off x="7104063" y="328612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97" name="TextBox 43"/>
          <p:cNvSpPr txBox="1">
            <a:spLocks noChangeArrowheads="1"/>
          </p:cNvSpPr>
          <p:nvPr/>
        </p:nvSpPr>
        <p:spPr bwMode="auto">
          <a:xfrm>
            <a:off x="7104063" y="41735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3598" name="TextBox 44"/>
          <p:cNvSpPr txBox="1">
            <a:spLocks noChangeArrowheads="1"/>
          </p:cNvSpPr>
          <p:nvPr/>
        </p:nvSpPr>
        <p:spPr bwMode="auto">
          <a:xfrm>
            <a:off x="7078663" y="531653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99" name="TextBox 45"/>
          <p:cNvSpPr txBox="1">
            <a:spLocks noChangeArrowheads="1"/>
          </p:cNvSpPr>
          <p:nvPr/>
        </p:nvSpPr>
        <p:spPr bwMode="auto">
          <a:xfrm>
            <a:off x="5675313" y="5049838"/>
            <a:ext cx="447675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600" name="TextBox 46"/>
          <p:cNvSpPr txBox="1">
            <a:spLocks noChangeArrowheads="1"/>
          </p:cNvSpPr>
          <p:nvPr/>
        </p:nvSpPr>
        <p:spPr bwMode="auto">
          <a:xfrm>
            <a:off x="5081588" y="3182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P(B)</a:t>
            </a:r>
          </a:p>
        </p:txBody>
      </p:sp>
      <p:sp>
        <p:nvSpPr>
          <p:cNvPr id="23601" name="TextBox 47"/>
          <p:cNvSpPr txBox="1">
            <a:spLocks noChangeArrowheads="1"/>
          </p:cNvSpPr>
          <p:nvPr/>
        </p:nvSpPr>
        <p:spPr bwMode="auto">
          <a:xfrm>
            <a:off x="5081588" y="4356100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02" name="TextBox 48"/>
          <p:cNvSpPr txBox="1">
            <a:spLocks noChangeArrowheads="1"/>
          </p:cNvSpPr>
          <p:nvPr/>
        </p:nvSpPr>
        <p:spPr bwMode="auto">
          <a:xfrm>
            <a:off x="6872288" y="2395538"/>
            <a:ext cx="2138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P(A&amp;B)=P(A|B)P(B)</a:t>
            </a:r>
          </a:p>
        </p:txBody>
      </p:sp>
      <p:sp>
        <p:nvSpPr>
          <p:cNvPr id="23603" name="TextBox 49"/>
          <p:cNvSpPr txBox="1">
            <a:spLocks noChangeArrowheads="1"/>
          </p:cNvSpPr>
          <p:nvPr/>
        </p:nvSpPr>
        <p:spPr bwMode="auto">
          <a:xfrm>
            <a:off x="6037263" y="2281238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P(A|B)</a:t>
            </a:r>
          </a:p>
        </p:txBody>
      </p:sp>
      <p:sp>
        <p:nvSpPr>
          <p:cNvPr id="23604" name="TextBox 50"/>
          <p:cNvSpPr txBox="1">
            <a:spLocks noChangeArrowheads="1"/>
          </p:cNvSpPr>
          <p:nvPr/>
        </p:nvSpPr>
        <p:spPr bwMode="auto">
          <a:xfrm>
            <a:off x="6024563" y="3286125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|B)</a:t>
            </a:r>
          </a:p>
        </p:txBody>
      </p:sp>
      <p:sp>
        <p:nvSpPr>
          <p:cNvPr id="23605" name="TextBox 51"/>
          <p:cNvSpPr txBox="1">
            <a:spLocks noChangeArrowheads="1"/>
          </p:cNvSpPr>
          <p:nvPr/>
        </p:nvSpPr>
        <p:spPr bwMode="auto">
          <a:xfrm>
            <a:off x="6005513" y="4335463"/>
            <a:ext cx="866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06" name="TextBox 52"/>
          <p:cNvSpPr txBox="1">
            <a:spLocks noChangeArrowheads="1"/>
          </p:cNvSpPr>
          <p:nvPr/>
        </p:nvSpPr>
        <p:spPr bwMode="auto">
          <a:xfrm>
            <a:off x="6037263" y="5265738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07" name="TextBox 53"/>
          <p:cNvSpPr txBox="1">
            <a:spLocks noChangeArrowheads="1"/>
          </p:cNvSpPr>
          <p:nvPr/>
        </p:nvSpPr>
        <p:spPr bwMode="auto">
          <a:xfrm>
            <a:off x="6796088" y="3594100"/>
            <a:ext cx="21383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&amp;B)=P(A</a:t>
            </a:r>
            <a:r>
              <a:rPr lang="en-US" altLang="en-US" sz="1400" baseline="30000"/>
              <a:t>c</a:t>
            </a:r>
            <a:r>
              <a:rPr lang="en-US" altLang="en-US" sz="1400"/>
              <a:t>|B)P(B)</a:t>
            </a:r>
          </a:p>
        </p:txBody>
      </p:sp>
      <p:sp>
        <p:nvSpPr>
          <p:cNvPr id="23608" name="TextBox 54"/>
          <p:cNvSpPr txBox="1">
            <a:spLocks noChangeArrowheads="1"/>
          </p:cNvSpPr>
          <p:nvPr/>
        </p:nvSpPr>
        <p:spPr bwMode="auto">
          <a:xfrm>
            <a:off x="6872288" y="448945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)=P(A|B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09" name="TextBox 55"/>
          <p:cNvSpPr txBox="1">
            <a:spLocks noChangeArrowheads="1"/>
          </p:cNvSpPr>
          <p:nvPr/>
        </p:nvSpPr>
        <p:spPr bwMode="auto">
          <a:xfrm>
            <a:off x="6875463" y="5573713"/>
            <a:ext cx="228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10" name="TextBox 2"/>
          <p:cNvSpPr txBox="1">
            <a:spLocks noChangeArrowheads="1"/>
          </p:cNvSpPr>
          <p:nvPr/>
        </p:nvSpPr>
        <p:spPr bwMode="auto">
          <a:xfrm>
            <a:off x="4048125" y="1428750"/>
            <a:ext cx="1712913" cy="5222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CONDITIONAL PROBABILITY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6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2385692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ounded Rectangle 58"/>
          <p:cNvSpPr>
            <a:spLocks noChangeArrowheads="1"/>
          </p:cNvSpPr>
          <p:nvPr/>
        </p:nvSpPr>
        <p:spPr bwMode="auto">
          <a:xfrm>
            <a:off x="1770063" y="5502275"/>
            <a:ext cx="817562" cy="3222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ounded Rectangle 59"/>
          <p:cNvSpPr>
            <a:spLocks noChangeArrowheads="1"/>
          </p:cNvSpPr>
          <p:nvPr/>
        </p:nvSpPr>
        <p:spPr bwMode="auto">
          <a:xfrm>
            <a:off x="1757363" y="4549775"/>
            <a:ext cx="830262" cy="3238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6" name="Rounded Rectangle 57"/>
          <p:cNvSpPr>
            <a:spLocks noChangeArrowheads="1"/>
          </p:cNvSpPr>
          <p:nvPr/>
        </p:nvSpPr>
        <p:spPr bwMode="auto">
          <a:xfrm>
            <a:off x="1806575" y="3506788"/>
            <a:ext cx="704850" cy="3238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ounded Rectangle 1"/>
          <p:cNvSpPr>
            <a:spLocks noChangeArrowheads="1"/>
          </p:cNvSpPr>
          <p:nvPr/>
        </p:nvSpPr>
        <p:spPr bwMode="auto">
          <a:xfrm>
            <a:off x="1793875" y="2505075"/>
            <a:ext cx="717550" cy="3222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355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35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C071A3C-379D-478F-BCBC-BA37E07B6839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23561" name="Text Box 4"/>
          <p:cNvSpPr txBox="1">
            <a:spLocks noChangeArrowheads="1"/>
          </p:cNvSpPr>
          <p:nvPr/>
        </p:nvSpPr>
        <p:spPr bwMode="auto">
          <a:xfrm>
            <a:off x="609600" y="176530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</a:rPr>
              <a:t>Probability Tree:</a:t>
            </a:r>
          </a:p>
        </p:txBody>
      </p:sp>
      <p:cxnSp>
        <p:nvCxnSpPr>
          <p:cNvPr id="23562" name="Straight Connector 3"/>
          <p:cNvCxnSpPr>
            <a:cxnSpLocks noChangeShapeType="1"/>
          </p:cNvCxnSpPr>
          <p:nvPr/>
        </p:nvCxnSpPr>
        <p:spPr bwMode="auto">
          <a:xfrm flipV="1">
            <a:off x="838200" y="3159125"/>
            <a:ext cx="914400" cy="96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Straight Connector 5"/>
          <p:cNvCxnSpPr>
            <a:cxnSpLocks noChangeShapeType="1"/>
          </p:cNvCxnSpPr>
          <p:nvPr/>
        </p:nvCxnSpPr>
        <p:spPr bwMode="auto">
          <a:xfrm>
            <a:off x="838200" y="4124325"/>
            <a:ext cx="882650" cy="1066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Straight Connector 8"/>
          <p:cNvCxnSpPr>
            <a:cxnSpLocks noChangeShapeType="1"/>
          </p:cNvCxnSpPr>
          <p:nvPr/>
        </p:nvCxnSpPr>
        <p:spPr bwMode="auto">
          <a:xfrm flipV="1">
            <a:off x="1752600" y="2549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Straight Connector 10"/>
          <p:cNvCxnSpPr>
            <a:cxnSpLocks noChangeShapeType="1"/>
          </p:cNvCxnSpPr>
          <p:nvPr/>
        </p:nvCxnSpPr>
        <p:spPr bwMode="auto">
          <a:xfrm>
            <a:off x="1752600" y="3159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Straight Connector 16"/>
          <p:cNvCxnSpPr>
            <a:cxnSpLocks noChangeShapeType="1"/>
          </p:cNvCxnSpPr>
          <p:nvPr/>
        </p:nvCxnSpPr>
        <p:spPr bwMode="auto">
          <a:xfrm flipV="1">
            <a:off x="1720850" y="4581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17"/>
          <p:cNvCxnSpPr>
            <a:cxnSpLocks noChangeShapeType="1"/>
          </p:cNvCxnSpPr>
          <p:nvPr/>
        </p:nvCxnSpPr>
        <p:spPr bwMode="auto">
          <a:xfrm>
            <a:off x="1720850" y="5191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419616" y="2790018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23571" name="TextBox 19"/>
          <p:cNvSpPr txBox="1">
            <a:spLocks noChangeArrowheads="1"/>
          </p:cNvSpPr>
          <p:nvPr/>
        </p:nvSpPr>
        <p:spPr bwMode="auto">
          <a:xfrm>
            <a:off x="2819400" y="22621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3572" name="TextBox 20"/>
          <p:cNvSpPr txBox="1">
            <a:spLocks noChangeArrowheads="1"/>
          </p:cNvSpPr>
          <p:nvPr/>
        </p:nvSpPr>
        <p:spPr bwMode="auto">
          <a:xfrm>
            <a:off x="2819400" y="350837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73" name="TextBox 21"/>
          <p:cNvSpPr txBox="1">
            <a:spLocks noChangeArrowheads="1"/>
          </p:cNvSpPr>
          <p:nvPr/>
        </p:nvSpPr>
        <p:spPr bwMode="auto">
          <a:xfrm>
            <a:off x="2819400" y="43957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3574" name="TextBox 22"/>
          <p:cNvSpPr txBox="1">
            <a:spLocks noChangeArrowheads="1"/>
          </p:cNvSpPr>
          <p:nvPr/>
        </p:nvSpPr>
        <p:spPr bwMode="auto">
          <a:xfrm>
            <a:off x="2794000" y="553878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75" name="TextBox 23"/>
          <p:cNvSpPr txBox="1">
            <a:spLocks noChangeArrowheads="1"/>
          </p:cNvSpPr>
          <p:nvPr/>
        </p:nvSpPr>
        <p:spPr bwMode="auto">
          <a:xfrm>
            <a:off x="1390650" y="5272088"/>
            <a:ext cx="4191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76" name="TextBox 24"/>
          <p:cNvSpPr txBox="1">
            <a:spLocks noChangeArrowheads="1"/>
          </p:cNvSpPr>
          <p:nvPr/>
        </p:nvSpPr>
        <p:spPr bwMode="auto">
          <a:xfrm>
            <a:off x="777875" y="34321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P(A)</a:t>
            </a:r>
          </a:p>
        </p:txBody>
      </p:sp>
      <p:sp>
        <p:nvSpPr>
          <p:cNvPr id="23577" name="TextBox 25"/>
          <p:cNvSpPr txBox="1">
            <a:spLocks noChangeArrowheads="1"/>
          </p:cNvSpPr>
          <p:nvPr/>
        </p:nvSpPr>
        <p:spPr bwMode="auto">
          <a:xfrm>
            <a:off x="785813" y="4600575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578" name="TextBox 26"/>
          <p:cNvSpPr txBox="1">
            <a:spLocks noChangeArrowheads="1"/>
          </p:cNvSpPr>
          <p:nvPr/>
        </p:nvSpPr>
        <p:spPr bwMode="auto">
          <a:xfrm>
            <a:off x="2587625" y="2617788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P(A&amp;B)=P(B|A)P(A)</a:t>
            </a:r>
          </a:p>
        </p:txBody>
      </p:sp>
      <p:sp>
        <p:nvSpPr>
          <p:cNvPr id="23579" name="TextBox 27"/>
          <p:cNvSpPr txBox="1">
            <a:spLocks noChangeArrowheads="1"/>
          </p:cNvSpPr>
          <p:nvPr/>
        </p:nvSpPr>
        <p:spPr bwMode="auto">
          <a:xfrm>
            <a:off x="1752600" y="25050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P(B|A)</a:t>
            </a:r>
          </a:p>
        </p:txBody>
      </p:sp>
      <p:sp>
        <p:nvSpPr>
          <p:cNvPr id="23580" name="TextBox 28"/>
          <p:cNvSpPr txBox="1">
            <a:spLocks noChangeArrowheads="1"/>
          </p:cNvSpPr>
          <p:nvPr/>
        </p:nvSpPr>
        <p:spPr bwMode="auto">
          <a:xfrm>
            <a:off x="1739900" y="35083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|A)</a:t>
            </a:r>
          </a:p>
        </p:txBody>
      </p:sp>
      <p:sp>
        <p:nvSpPr>
          <p:cNvPr id="23581" name="TextBox 29"/>
          <p:cNvSpPr txBox="1">
            <a:spLocks noChangeArrowheads="1"/>
          </p:cNvSpPr>
          <p:nvPr/>
        </p:nvSpPr>
        <p:spPr bwMode="auto">
          <a:xfrm>
            <a:off x="1720850" y="4557713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582" name="TextBox 30"/>
          <p:cNvSpPr txBox="1">
            <a:spLocks noChangeArrowheads="1"/>
          </p:cNvSpPr>
          <p:nvPr/>
        </p:nvSpPr>
        <p:spPr bwMode="auto">
          <a:xfrm>
            <a:off x="1752600" y="5487988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583" name="TextBox 31"/>
          <p:cNvSpPr txBox="1">
            <a:spLocks noChangeArrowheads="1"/>
          </p:cNvSpPr>
          <p:nvPr/>
        </p:nvSpPr>
        <p:spPr bwMode="auto">
          <a:xfrm>
            <a:off x="2511425" y="3816350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|A)P(A)</a:t>
            </a:r>
          </a:p>
        </p:txBody>
      </p:sp>
      <p:sp>
        <p:nvSpPr>
          <p:cNvPr id="23584" name="TextBox 32"/>
          <p:cNvSpPr txBox="1">
            <a:spLocks noChangeArrowheads="1"/>
          </p:cNvSpPr>
          <p:nvPr/>
        </p:nvSpPr>
        <p:spPr bwMode="auto">
          <a:xfrm>
            <a:off x="2587625" y="471170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&amp;B)=P(B|A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585" name="TextBox 33"/>
          <p:cNvSpPr txBox="1">
            <a:spLocks noChangeArrowheads="1"/>
          </p:cNvSpPr>
          <p:nvPr/>
        </p:nvSpPr>
        <p:spPr bwMode="auto">
          <a:xfrm>
            <a:off x="2590800" y="5795963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cxnSp>
        <p:nvCxnSpPr>
          <p:cNvPr id="23586" name="Straight Connector 34"/>
          <p:cNvCxnSpPr>
            <a:cxnSpLocks noChangeShapeType="1"/>
          </p:cNvCxnSpPr>
          <p:nvPr/>
        </p:nvCxnSpPr>
        <p:spPr bwMode="auto">
          <a:xfrm flipV="1">
            <a:off x="5122863" y="2925763"/>
            <a:ext cx="914400" cy="1044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Straight Connector 35"/>
          <p:cNvCxnSpPr>
            <a:cxnSpLocks noChangeShapeType="1"/>
          </p:cNvCxnSpPr>
          <p:nvPr/>
        </p:nvCxnSpPr>
        <p:spPr bwMode="auto">
          <a:xfrm>
            <a:off x="5122863" y="3970338"/>
            <a:ext cx="882650" cy="998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Straight Connector 36"/>
          <p:cNvCxnSpPr>
            <a:cxnSpLocks noChangeShapeType="1"/>
          </p:cNvCxnSpPr>
          <p:nvPr/>
        </p:nvCxnSpPr>
        <p:spPr bwMode="auto">
          <a:xfrm flipV="1">
            <a:off x="6037263" y="2327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9" name="Straight Connector 37"/>
          <p:cNvCxnSpPr>
            <a:cxnSpLocks noChangeShapeType="1"/>
          </p:cNvCxnSpPr>
          <p:nvPr/>
        </p:nvCxnSpPr>
        <p:spPr bwMode="auto">
          <a:xfrm>
            <a:off x="6037263" y="2936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Straight Connector 38"/>
          <p:cNvCxnSpPr>
            <a:cxnSpLocks noChangeShapeType="1"/>
          </p:cNvCxnSpPr>
          <p:nvPr/>
        </p:nvCxnSpPr>
        <p:spPr bwMode="auto">
          <a:xfrm flipV="1">
            <a:off x="6005513" y="4359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1" name="Straight Connector 39"/>
          <p:cNvCxnSpPr>
            <a:cxnSpLocks noChangeShapeType="1"/>
          </p:cNvCxnSpPr>
          <p:nvPr/>
        </p:nvCxnSpPr>
        <p:spPr bwMode="auto">
          <a:xfrm>
            <a:off x="6005513" y="4968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703516" y="2567517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95" name="TextBox 41"/>
          <p:cNvSpPr txBox="1">
            <a:spLocks noChangeArrowheads="1"/>
          </p:cNvSpPr>
          <p:nvPr/>
        </p:nvSpPr>
        <p:spPr bwMode="auto">
          <a:xfrm>
            <a:off x="7104063" y="20399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3596" name="TextBox 42"/>
          <p:cNvSpPr txBox="1">
            <a:spLocks noChangeArrowheads="1"/>
          </p:cNvSpPr>
          <p:nvPr/>
        </p:nvSpPr>
        <p:spPr bwMode="auto">
          <a:xfrm>
            <a:off x="7104063" y="328612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97" name="TextBox 43"/>
          <p:cNvSpPr txBox="1">
            <a:spLocks noChangeArrowheads="1"/>
          </p:cNvSpPr>
          <p:nvPr/>
        </p:nvSpPr>
        <p:spPr bwMode="auto">
          <a:xfrm>
            <a:off x="7104063" y="41735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3598" name="TextBox 44"/>
          <p:cNvSpPr txBox="1">
            <a:spLocks noChangeArrowheads="1"/>
          </p:cNvSpPr>
          <p:nvPr/>
        </p:nvSpPr>
        <p:spPr bwMode="auto">
          <a:xfrm>
            <a:off x="7078663" y="531653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599" name="TextBox 45"/>
          <p:cNvSpPr txBox="1">
            <a:spLocks noChangeArrowheads="1"/>
          </p:cNvSpPr>
          <p:nvPr/>
        </p:nvSpPr>
        <p:spPr bwMode="auto">
          <a:xfrm>
            <a:off x="5675313" y="5049838"/>
            <a:ext cx="447675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3600" name="TextBox 46"/>
          <p:cNvSpPr txBox="1">
            <a:spLocks noChangeArrowheads="1"/>
          </p:cNvSpPr>
          <p:nvPr/>
        </p:nvSpPr>
        <p:spPr bwMode="auto">
          <a:xfrm>
            <a:off x="5081588" y="3182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P(B)</a:t>
            </a:r>
          </a:p>
        </p:txBody>
      </p:sp>
      <p:sp>
        <p:nvSpPr>
          <p:cNvPr id="23601" name="TextBox 47"/>
          <p:cNvSpPr txBox="1">
            <a:spLocks noChangeArrowheads="1"/>
          </p:cNvSpPr>
          <p:nvPr/>
        </p:nvSpPr>
        <p:spPr bwMode="auto">
          <a:xfrm>
            <a:off x="5081588" y="4356100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02" name="TextBox 48"/>
          <p:cNvSpPr txBox="1">
            <a:spLocks noChangeArrowheads="1"/>
          </p:cNvSpPr>
          <p:nvPr/>
        </p:nvSpPr>
        <p:spPr bwMode="auto">
          <a:xfrm>
            <a:off x="6872288" y="2395538"/>
            <a:ext cx="2138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P(A&amp;B)=P(A|B)P(B)</a:t>
            </a:r>
          </a:p>
        </p:txBody>
      </p:sp>
      <p:sp>
        <p:nvSpPr>
          <p:cNvPr id="23603" name="TextBox 49"/>
          <p:cNvSpPr txBox="1">
            <a:spLocks noChangeArrowheads="1"/>
          </p:cNvSpPr>
          <p:nvPr/>
        </p:nvSpPr>
        <p:spPr bwMode="auto">
          <a:xfrm>
            <a:off x="6037263" y="2281238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P(A|B)</a:t>
            </a:r>
          </a:p>
        </p:txBody>
      </p:sp>
      <p:sp>
        <p:nvSpPr>
          <p:cNvPr id="23604" name="TextBox 50"/>
          <p:cNvSpPr txBox="1">
            <a:spLocks noChangeArrowheads="1"/>
          </p:cNvSpPr>
          <p:nvPr/>
        </p:nvSpPr>
        <p:spPr bwMode="auto">
          <a:xfrm>
            <a:off x="6024563" y="3286125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|B)</a:t>
            </a:r>
          </a:p>
        </p:txBody>
      </p:sp>
      <p:sp>
        <p:nvSpPr>
          <p:cNvPr id="23605" name="TextBox 51"/>
          <p:cNvSpPr txBox="1">
            <a:spLocks noChangeArrowheads="1"/>
          </p:cNvSpPr>
          <p:nvPr/>
        </p:nvSpPr>
        <p:spPr bwMode="auto">
          <a:xfrm>
            <a:off x="6005513" y="4335463"/>
            <a:ext cx="866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06" name="TextBox 52"/>
          <p:cNvSpPr txBox="1">
            <a:spLocks noChangeArrowheads="1"/>
          </p:cNvSpPr>
          <p:nvPr/>
        </p:nvSpPr>
        <p:spPr bwMode="auto">
          <a:xfrm>
            <a:off x="6037263" y="5265738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07" name="TextBox 53"/>
          <p:cNvSpPr txBox="1">
            <a:spLocks noChangeArrowheads="1"/>
          </p:cNvSpPr>
          <p:nvPr/>
        </p:nvSpPr>
        <p:spPr bwMode="auto">
          <a:xfrm>
            <a:off x="6796088" y="3594100"/>
            <a:ext cx="21383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&amp;B)=P(A</a:t>
            </a:r>
            <a:r>
              <a:rPr lang="en-US" altLang="en-US" sz="1400" baseline="30000"/>
              <a:t>c</a:t>
            </a:r>
            <a:r>
              <a:rPr lang="en-US" altLang="en-US" sz="1400"/>
              <a:t>|B)P(B)</a:t>
            </a:r>
          </a:p>
        </p:txBody>
      </p:sp>
      <p:sp>
        <p:nvSpPr>
          <p:cNvPr id="23608" name="TextBox 54"/>
          <p:cNvSpPr txBox="1">
            <a:spLocks noChangeArrowheads="1"/>
          </p:cNvSpPr>
          <p:nvPr/>
        </p:nvSpPr>
        <p:spPr bwMode="auto">
          <a:xfrm>
            <a:off x="6872288" y="448945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)=P(A|B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09" name="TextBox 55"/>
          <p:cNvSpPr txBox="1">
            <a:spLocks noChangeArrowheads="1"/>
          </p:cNvSpPr>
          <p:nvPr/>
        </p:nvSpPr>
        <p:spPr bwMode="auto">
          <a:xfrm>
            <a:off x="6875463" y="5573713"/>
            <a:ext cx="228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3610" name="TextBox 2"/>
          <p:cNvSpPr txBox="1">
            <a:spLocks noChangeArrowheads="1"/>
          </p:cNvSpPr>
          <p:nvPr/>
        </p:nvSpPr>
        <p:spPr bwMode="auto">
          <a:xfrm>
            <a:off x="4048125" y="1428750"/>
            <a:ext cx="1712913" cy="5222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CONDITIONAL PROBABILITY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6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58" name="TextBox 58"/>
          <p:cNvSpPr txBox="1">
            <a:spLocks noChangeArrowheads="1"/>
          </p:cNvSpPr>
          <p:nvPr/>
        </p:nvSpPr>
        <p:spPr bwMode="auto">
          <a:xfrm>
            <a:off x="2222500" y="2978150"/>
            <a:ext cx="1376363" cy="307975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bg1"/>
                </a:solidFill>
              </a:rPr>
              <a:t>Add up to 1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188472" y="5060949"/>
            <a:ext cx="1376363" cy="30797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bg1"/>
                </a:solidFill>
              </a:rPr>
              <a:t>Add up to 1</a:t>
            </a:r>
          </a:p>
        </p:txBody>
      </p:sp>
    </p:spTree>
    <p:extLst>
      <p:ext uri="{BB962C8B-B14F-4D97-AF65-F5344CB8AC3E}">
        <p14:creationId xmlns:p14="http://schemas.microsoft.com/office/powerpoint/2010/main" val="216171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1"/>
          <p:cNvSpPr>
            <a:spLocks noChangeArrowheads="1"/>
          </p:cNvSpPr>
          <p:nvPr/>
        </p:nvSpPr>
        <p:spPr bwMode="auto">
          <a:xfrm>
            <a:off x="730250" y="4578350"/>
            <a:ext cx="609600" cy="34131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9" name="Rounded Rectangle 1"/>
          <p:cNvSpPr>
            <a:spLocks noChangeArrowheads="1"/>
          </p:cNvSpPr>
          <p:nvPr/>
        </p:nvSpPr>
        <p:spPr bwMode="auto">
          <a:xfrm>
            <a:off x="765175" y="3446463"/>
            <a:ext cx="609600" cy="341312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5604" name="Rounded Rectangle 57"/>
          <p:cNvSpPr>
            <a:spLocks noChangeArrowheads="1"/>
          </p:cNvSpPr>
          <p:nvPr/>
        </p:nvSpPr>
        <p:spPr bwMode="auto">
          <a:xfrm>
            <a:off x="1806575" y="3490913"/>
            <a:ext cx="677863" cy="37782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ounded Rectangle 1"/>
          <p:cNvSpPr>
            <a:spLocks noChangeArrowheads="1"/>
          </p:cNvSpPr>
          <p:nvPr/>
        </p:nvSpPr>
        <p:spPr bwMode="auto">
          <a:xfrm>
            <a:off x="1828800" y="2489200"/>
            <a:ext cx="609600" cy="34131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560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56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D996D16-C1EA-4360-B725-C4D454A17F71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609600" y="176530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</a:rPr>
              <a:t>Probability Tree:</a:t>
            </a:r>
          </a:p>
        </p:txBody>
      </p:sp>
      <p:cxnSp>
        <p:nvCxnSpPr>
          <p:cNvPr id="25610" name="Straight Connector 3"/>
          <p:cNvCxnSpPr>
            <a:cxnSpLocks noChangeShapeType="1"/>
          </p:cNvCxnSpPr>
          <p:nvPr/>
        </p:nvCxnSpPr>
        <p:spPr bwMode="auto">
          <a:xfrm flipV="1">
            <a:off x="838200" y="3159125"/>
            <a:ext cx="914400" cy="96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Straight Connector 5"/>
          <p:cNvCxnSpPr>
            <a:cxnSpLocks noChangeShapeType="1"/>
          </p:cNvCxnSpPr>
          <p:nvPr/>
        </p:nvCxnSpPr>
        <p:spPr bwMode="auto">
          <a:xfrm>
            <a:off x="838200" y="4124325"/>
            <a:ext cx="882650" cy="1066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Connector 8"/>
          <p:cNvCxnSpPr>
            <a:cxnSpLocks noChangeShapeType="1"/>
          </p:cNvCxnSpPr>
          <p:nvPr/>
        </p:nvCxnSpPr>
        <p:spPr bwMode="auto">
          <a:xfrm flipV="1">
            <a:off x="1752600" y="2549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Connector 10"/>
          <p:cNvCxnSpPr>
            <a:cxnSpLocks noChangeShapeType="1"/>
          </p:cNvCxnSpPr>
          <p:nvPr/>
        </p:nvCxnSpPr>
        <p:spPr bwMode="auto">
          <a:xfrm>
            <a:off x="1752600" y="3159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Connector 16"/>
          <p:cNvCxnSpPr>
            <a:cxnSpLocks noChangeShapeType="1"/>
          </p:cNvCxnSpPr>
          <p:nvPr/>
        </p:nvCxnSpPr>
        <p:spPr bwMode="auto">
          <a:xfrm flipV="1">
            <a:off x="1720850" y="4581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Straight Connector 17"/>
          <p:cNvCxnSpPr>
            <a:cxnSpLocks noChangeShapeType="1"/>
          </p:cNvCxnSpPr>
          <p:nvPr/>
        </p:nvCxnSpPr>
        <p:spPr bwMode="auto">
          <a:xfrm>
            <a:off x="1720850" y="5191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419616" y="2790018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25619" name="TextBox 19"/>
          <p:cNvSpPr txBox="1">
            <a:spLocks noChangeArrowheads="1"/>
          </p:cNvSpPr>
          <p:nvPr/>
        </p:nvSpPr>
        <p:spPr bwMode="auto">
          <a:xfrm>
            <a:off x="2819400" y="22621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5620" name="TextBox 20"/>
          <p:cNvSpPr txBox="1">
            <a:spLocks noChangeArrowheads="1"/>
          </p:cNvSpPr>
          <p:nvPr/>
        </p:nvSpPr>
        <p:spPr bwMode="auto">
          <a:xfrm>
            <a:off x="2819400" y="350837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5621" name="TextBox 21"/>
          <p:cNvSpPr txBox="1">
            <a:spLocks noChangeArrowheads="1"/>
          </p:cNvSpPr>
          <p:nvPr/>
        </p:nvSpPr>
        <p:spPr bwMode="auto">
          <a:xfrm>
            <a:off x="2819400" y="43957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5622" name="TextBox 22"/>
          <p:cNvSpPr txBox="1">
            <a:spLocks noChangeArrowheads="1"/>
          </p:cNvSpPr>
          <p:nvPr/>
        </p:nvSpPr>
        <p:spPr bwMode="auto">
          <a:xfrm>
            <a:off x="2794000" y="553878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5623" name="TextBox 23"/>
          <p:cNvSpPr txBox="1">
            <a:spLocks noChangeArrowheads="1"/>
          </p:cNvSpPr>
          <p:nvPr/>
        </p:nvSpPr>
        <p:spPr bwMode="auto">
          <a:xfrm>
            <a:off x="1390650" y="5272088"/>
            <a:ext cx="4191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5624" name="TextBox 24"/>
          <p:cNvSpPr txBox="1">
            <a:spLocks noChangeArrowheads="1"/>
          </p:cNvSpPr>
          <p:nvPr/>
        </p:nvSpPr>
        <p:spPr bwMode="auto">
          <a:xfrm>
            <a:off x="777875" y="34321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P(A)</a:t>
            </a:r>
          </a:p>
        </p:txBody>
      </p:sp>
      <p:sp>
        <p:nvSpPr>
          <p:cNvPr id="25625" name="TextBox 25"/>
          <p:cNvSpPr txBox="1">
            <a:spLocks noChangeArrowheads="1"/>
          </p:cNvSpPr>
          <p:nvPr/>
        </p:nvSpPr>
        <p:spPr bwMode="auto">
          <a:xfrm>
            <a:off x="731838" y="4606925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26" name="TextBox 26"/>
          <p:cNvSpPr txBox="1">
            <a:spLocks noChangeArrowheads="1"/>
          </p:cNvSpPr>
          <p:nvPr/>
        </p:nvSpPr>
        <p:spPr bwMode="auto">
          <a:xfrm>
            <a:off x="2587625" y="2617788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P(A&amp;B)=P(B|A)P(A)</a:t>
            </a:r>
          </a:p>
        </p:txBody>
      </p:sp>
      <p:sp>
        <p:nvSpPr>
          <p:cNvPr id="25627" name="TextBox 27"/>
          <p:cNvSpPr txBox="1">
            <a:spLocks noChangeArrowheads="1"/>
          </p:cNvSpPr>
          <p:nvPr/>
        </p:nvSpPr>
        <p:spPr bwMode="auto">
          <a:xfrm>
            <a:off x="1752600" y="25050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P(B|A)</a:t>
            </a:r>
          </a:p>
        </p:txBody>
      </p:sp>
      <p:sp>
        <p:nvSpPr>
          <p:cNvPr id="25628" name="TextBox 28"/>
          <p:cNvSpPr txBox="1">
            <a:spLocks noChangeArrowheads="1"/>
          </p:cNvSpPr>
          <p:nvPr/>
        </p:nvSpPr>
        <p:spPr bwMode="auto">
          <a:xfrm>
            <a:off x="1739900" y="35083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|A)</a:t>
            </a:r>
          </a:p>
        </p:txBody>
      </p:sp>
      <p:sp>
        <p:nvSpPr>
          <p:cNvPr id="25629" name="TextBox 29"/>
          <p:cNvSpPr txBox="1">
            <a:spLocks noChangeArrowheads="1"/>
          </p:cNvSpPr>
          <p:nvPr/>
        </p:nvSpPr>
        <p:spPr bwMode="auto">
          <a:xfrm>
            <a:off x="1720850" y="4557713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30" name="TextBox 30"/>
          <p:cNvSpPr txBox="1">
            <a:spLocks noChangeArrowheads="1"/>
          </p:cNvSpPr>
          <p:nvPr/>
        </p:nvSpPr>
        <p:spPr bwMode="auto">
          <a:xfrm>
            <a:off x="1752600" y="5487988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31" name="TextBox 31"/>
          <p:cNvSpPr txBox="1">
            <a:spLocks noChangeArrowheads="1"/>
          </p:cNvSpPr>
          <p:nvPr/>
        </p:nvSpPr>
        <p:spPr bwMode="auto">
          <a:xfrm>
            <a:off x="2511425" y="3816350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|A)P(A)</a:t>
            </a:r>
          </a:p>
        </p:txBody>
      </p:sp>
      <p:sp>
        <p:nvSpPr>
          <p:cNvPr id="25632" name="TextBox 32"/>
          <p:cNvSpPr txBox="1">
            <a:spLocks noChangeArrowheads="1"/>
          </p:cNvSpPr>
          <p:nvPr/>
        </p:nvSpPr>
        <p:spPr bwMode="auto">
          <a:xfrm>
            <a:off x="2587625" y="471170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&amp;B)=P(B|A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33" name="TextBox 33"/>
          <p:cNvSpPr txBox="1">
            <a:spLocks noChangeArrowheads="1"/>
          </p:cNvSpPr>
          <p:nvPr/>
        </p:nvSpPr>
        <p:spPr bwMode="auto">
          <a:xfrm>
            <a:off x="2590800" y="5795963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cxnSp>
        <p:nvCxnSpPr>
          <p:cNvPr id="25634" name="Straight Connector 34"/>
          <p:cNvCxnSpPr>
            <a:cxnSpLocks noChangeShapeType="1"/>
          </p:cNvCxnSpPr>
          <p:nvPr/>
        </p:nvCxnSpPr>
        <p:spPr bwMode="auto">
          <a:xfrm flipV="1">
            <a:off x="5122863" y="2925763"/>
            <a:ext cx="914400" cy="1044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5" name="Straight Connector 35"/>
          <p:cNvCxnSpPr>
            <a:cxnSpLocks noChangeShapeType="1"/>
          </p:cNvCxnSpPr>
          <p:nvPr/>
        </p:nvCxnSpPr>
        <p:spPr bwMode="auto">
          <a:xfrm>
            <a:off x="5122863" y="3970338"/>
            <a:ext cx="882650" cy="998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Straight Connector 36"/>
          <p:cNvCxnSpPr>
            <a:cxnSpLocks noChangeShapeType="1"/>
          </p:cNvCxnSpPr>
          <p:nvPr/>
        </p:nvCxnSpPr>
        <p:spPr bwMode="auto">
          <a:xfrm flipV="1">
            <a:off x="6037263" y="2327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Straight Connector 37"/>
          <p:cNvCxnSpPr>
            <a:cxnSpLocks noChangeShapeType="1"/>
          </p:cNvCxnSpPr>
          <p:nvPr/>
        </p:nvCxnSpPr>
        <p:spPr bwMode="auto">
          <a:xfrm>
            <a:off x="6037263" y="2936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Straight Connector 38"/>
          <p:cNvCxnSpPr>
            <a:cxnSpLocks noChangeShapeType="1"/>
          </p:cNvCxnSpPr>
          <p:nvPr/>
        </p:nvCxnSpPr>
        <p:spPr bwMode="auto">
          <a:xfrm flipV="1">
            <a:off x="6005513" y="4359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Straight Connector 39"/>
          <p:cNvCxnSpPr>
            <a:cxnSpLocks noChangeShapeType="1"/>
          </p:cNvCxnSpPr>
          <p:nvPr/>
        </p:nvCxnSpPr>
        <p:spPr bwMode="auto">
          <a:xfrm>
            <a:off x="6005513" y="4968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703516" y="2567517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5643" name="TextBox 41"/>
          <p:cNvSpPr txBox="1">
            <a:spLocks noChangeArrowheads="1"/>
          </p:cNvSpPr>
          <p:nvPr/>
        </p:nvSpPr>
        <p:spPr bwMode="auto">
          <a:xfrm>
            <a:off x="7104063" y="20399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5644" name="TextBox 42"/>
          <p:cNvSpPr txBox="1">
            <a:spLocks noChangeArrowheads="1"/>
          </p:cNvSpPr>
          <p:nvPr/>
        </p:nvSpPr>
        <p:spPr bwMode="auto">
          <a:xfrm>
            <a:off x="7104063" y="328612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5645" name="TextBox 43"/>
          <p:cNvSpPr txBox="1">
            <a:spLocks noChangeArrowheads="1"/>
          </p:cNvSpPr>
          <p:nvPr/>
        </p:nvSpPr>
        <p:spPr bwMode="auto">
          <a:xfrm>
            <a:off x="7104063" y="41735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5646" name="TextBox 44"/>
          <p:cNvSpPr txBox="1">
            <a:spLocks noChangeArrowheads="1"/>
          </p:cNvSpPr>
          <p:nvPr/>
        </p:nvSpPr>
        <p:spPr bwMode="auto">
          <a:xfrm>
            <a:off x="7078663" y="531653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5647" name="TextBox 45"/>
          <p:cNvSpPr txBox="1">
            <a:spLocks noChangeArrowheads="1"/>
          </p:cNvSpPr>
          <p:nvPr/>
        </p:nvSpPr>
        <p:spPr bwMode="auto">
          <a:xfrm>
            <a:off x="5675313" y="5049838"/>
            <a:ext cx="447675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5648" name="TextBox 46"/>
          <p:cNvSpPr txBox="1">
            <a:spLocks noChangeArrowheads="1"/>
          </p:cNvSpPr>
          <p:nvPr/>
        </p:nvSpPr>
        <p:spPr bwMode="auto">
          <a:xfrm>
            <a:off x="5081588" y="3182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P(B)</a:t>
            </a:r>
          </a:p>
        </p:txBody>
      </p:sp>
      <p:sp>
        <p:nvSpPr>
          <p:cNvPr id="25649" name="TextBox 47"/>
          <p:cNvSpPr txBox="1">
            <a:spLocks noChangeArrowheads="1"/>
          </p:cNvSpPr>
          <p:nvPr/>
        </p:nvSpPr>
        <p:spPr bwMode="auto">
          <a:xfrm>
            <a:off x="5081588" y="4356100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50" name="TextBox 48"/>
          <p:cNvSpPr txBox="1">
            <a:spLocks noChangeArrowheads="1"/>
          </p:cNvSpPr>
          <p:nvPr/>
        </p:nvSpPr>
        <p:spPr bwMode="auto">
          <a:xfrm>
            <a:off x="6872288" y="2395538"/>
            <a:ext cx="2138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P(A&amp;B)=P(A|B)P(B)</a:t>
            </a:r>
          </a:p>
        </p:txBody>
      </p:sp>
      <p:sp>
        <p:nvSpPr>
          <p:cNvPr id="25651" name="TextBox 49"/>
          <p:cNvSpPr txBox="1">
            <a:spLocks noChangeArrowheads="1"/>
          </p:cNvSpPr>
          <p:nvPr/>
        </p:nvSpPr>
        <p:spPr bwMode="auto">
          <a:xfrm>
            <a:off x="6037263" y="2281238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P(A|B)</a:t>
            </a:r>
          </a:p>
        </p:txBody>
      </p:sp>
      <p:sp>
        <p:nvSpPr>
          <p:cNvPr id="25652" name="TextBox 50"/>
          <p:cNvSpPr txBox="1">
            <a:spLocks noChangeArrowheads="1"/>
          </p:cNvSpPr>
          <p:nvPr/>
        </p:nvSpPr>
        <p:spPr bwMode="auto">
          <a:xfrm>
            <a:off x="6024563" y="3286125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|B)</a:t>
            </a:r>
          </a:p>
        </p:txBody>
      </p:sp>
      <p:sp>
        <p:nvSpPr>
          <p:cNvPr id="25653" name="TextBox 51"/>
          <p:cNvSpPr txBox="1">
            <a:spLocks noChangeArrowheads="1"/>
          </p:cNvSpPr>
          <p:nvPr/>
        </p:nvSpPr>
        <p:spPr bwMode="auto">
          <a:xfrm>
            <a:off x="6005513" y="4335463"/>
            <a:ext cx="866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54" name="TextBox 52"/>
          <p:cNvSpPr txBox="1">
            <a:spLocks noChangeArrowheads="1"/>
          </p:cNvSpPr>
          <p:nvPr/>
        </p:nvSpPr>
        <p:spPr bwMode="auto">
          <a:xfrm>
            <a:off x="6037263" y="5265738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55" name="TextBox 53"/>
          <p:cNvSpPr txBox="1">
            <a:spLocks noChangeArrowheads="1"/>
          </p:cNvSpPr>
          <p:nvPr/>
        </p:nvSpPr>
        <p:spPr bwMode="auto">
          <a:xfrm>
            <a:off x="6796088" y="3594100"/>
            <a:ext cx="21383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&amp;B)=P(A</a:t>
            </a:r>
            <a:r>
              <a:rPr lang="en-US" altLang="en-US" sz="1400" baseline="30000"/>
              <a:t>c</a:t>
            </a:r>
            <a:r>
              <a:rPr lang="en-US" altLang="en-US" sz="1400"/>
              <a:t>|B)P(B)</a:t>
            </a:r>
          </a:p>
        </p:txBody>
      </p:sp>
      <p:sp>
        <p:nvSpPr>
          <p:cNvPr id="25656" name="TextBox 54"/>
          <p:cNvSpPr txBox="1">
            <a:spLocks noChangeArrowheads="1"/>
          </p:cNvSpPr>
          <p:nvPr/>
        </p:nvSpPr>
        <p:spPr bwMode="auto">
          <a:xfrm>
            <a:off x="6872288" y="448945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)=P(A|B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57" name="TextBox 55"/>
          <p:cNvSpPr txBox="1">
            <a:spLocks noChangeArrowheads="1"/>
          </p:cNvSpPr>
          <p:nvPr/>
        </p:nvSpPr>
        <p:spPr bwMode="auto">
          <a:xfrm>
            <a:off x="6875463" y="5573713"/>
            <a:ext cx="228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5658" name="TextBox 2"/>
          <p:cNvSpPr txBox="1">
            <a:spLocks noChangeArrowheads="1"/>
          </p:cNvSpPr>
          <p:nvPr/>
        </p:nvSpPr>
        <p:spPr bwMode="auto">
          <a:xfrm>
            <a:off x="3876675" y="1444625"/>
            <a:ext cx="1798638" cy="3079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COMPLEMENTS</a:t>
            </a:r>
          </a:p>
        </p:txBody>
      </p:sp>
      <p:sp>
        <p:nvSpPr>
          <p:cNvPr id="25659" name="TextBox 58"/>
          <p:cNvSpPr txBox="1">
            <a:spLocks noChangeArrowheads="1"/>
          </p:cNvSpPr>
          <p:nvPr/>
        </p:nvSpPr>
        <p:spPr bwMode="auto">
          <a:xfrm>
            <a:off x="2222500" y="2978150"/>
            <a:ext cx="1376363" cy="307975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bg1"/>
                </a:solidFill>
              </a:rPr>
              <a:t>Add up to 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6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58" name="TextBox 58"/>
          <p:cNvSpPr txBox="1">
            <a:spLocks noChangeArrowheads="1"/>
          </p:cNvSpPr>
          <p:nvPr/>
        </p:nvSpPr>
        <p:spPr bwMode="auto">
          <a:xfrm>
            <a:off x="998538" y="4064000"/>
            <a:ext cx="1439862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chemeClr val="bg1"/>
                </a:solidFill>
              </a:rPr>
              <a:t>Add up to 1</a:t>
            </a:r>
          </a:p>
        </p:txBody>
      </p:sp>
    </p:spTree>
    <p:extLst>
      <p:ext uri="{BB962C8B-B14F-4D97-AF65-F5344CB8AC3E}">
        <p14:creationId xmlns:p14="http://schemas.microsoft.com/office/powerpoint/2010/main" val="330377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 bwMode="auto">
          <a:xfrm>
            <a:off x="2590800" y="5784850"/>
            <a:ext cx="2286000" cy="3397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Rounded Rectangle 62"/>
          <p:cNvSpPr/>
          <p:nvPr/>
        </p:nvSpPr>
        <p:spPr bwMode="auto">
          <a:xfrm>
            <a:off x="6837363" y="5580063"/>
            <a:ext cx="2286000" cy="3381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80" name="Rounded Rectangle 59"/>
          <p:cNvSpPr>
            <a:spLocks noChangeArrowheads="1"/>
          </p:cNvSpPr>
          <p:nvPr/>
        </p:nvSpPr>
        <p:spPr bwMode="auto">
          <a:xfrm>
            <a:off x="2565400" y="3800475"/>
            <a:ext cx="2022475" cy="338138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ounded Rectangle 60"/>
          <p:cNvSpPr>
            <a:spLocks noChangeArrowheads="1"/>
          </p:cNvSpPr>
          <p:nvPr/>
        </p:nvSpPr>
        <p:spPr bwMode="auto">
          <a:xfrm>
            <a:off x="6929438" y="4489450"/>
            <a:ext cx="2022475" cy="338138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ounded Rectangle 57"/>
          <p:cNvSpPr>
            <a:spLocks noChangeArrowheads="1"/>
          </p:cNvSpPr>
          <p:nvPr/>
        </p:nvSpPr>
        <p:spPr bwMode="auto">
          <a:xfrm>
            <a:off x="2628900" y="4711700"/>
            <a:ext cx="2022475" cy="33813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3" name="Rounded Rectangle 58"/>
          <p:cNvSpPr>
            <a:spLocks noChangeArrowheads="1"/>
          </p:cNvSpPr>
          <p:nvPr/>
        </p:nvSpPr>
        <p:spPr bwMode="auto">
          <a:xfrm>
            <a:off x="6837363" y="3605213"/>
            <a:ext cx="2020887" cy="33813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Rounded Rectangle 56"/>
          <p:cNvSpPr>
            <a:spLocks noChangeArrowheads="1"/>
          </p:cNvSpPr>
          <p:nvPr/>
        </p:nvSpPr>
        <p:spPr bwMode="auto">
          <a:xfrm>
            <a:off x="6875463" y="2414588"/>
            <a:ext cx="1905000" cy="30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5" name="Rounded Rectangle 1"/>
          <p:cNvSpPr>
            <a:spLocks noChangeArrowheads="1"/>
          </p:cNvSpPr>
          <p:nvPr/>
        </p:nvSpPr>
        <p:spPr bwMode="auto">
          <a:xfrm>
            <a:off x="2590800" y="2632075"/>
            <a:ext cx="1905000" cy="30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458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4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4973459-1924-4BB8-8FFB-743954108325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24589" name="Text Box 4"/>
          <p:cNvSpPr txBox="1">
            <a:spLocks noChangeArrowheads="1"/>
          </p:cNvSpPr>
          <p:nvPr/>
        </p:nvSpPr>
        <p:spPr bwMode="auto">
          <a:xfrm>
            <a:off x="609600" y="176530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</a:rPr>
              <a:t>Probability Tree:</a:t>
            </a:r>
          </a:p>
        </p:txBody>
      </p:sp>
      <p:cxnSp>
        <p:nvCxnSpPr>
          <p:cNvPr id="24590" name="Straight Connector 3"/>
          <p:cNvCxnSpPr>
            <a:cxnSpLocks noChangeShapeType="1"/>
          </p:cNvCxnSpPr>
          <p:nvPr/>
        </p:nvCxnSpPr>
        <p:spPr bwMode="auto">
          <a:xfrm flipV="1">
            <a:off x="838200" y="3159125"/>
            <a:ext cx="914400" cy="96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Straight Connector 5"/>
          <p:cNvCxnSpPr>
            <a:cxnSpLocks noChangeShapeType="1"/>
          </p:cNvCxnSpPr>
          <p:nvPr/>
        </p:nvCxnSpPr>
        <p:spPr bwMode="auto">
          <a:xfrm>
            <a:off x="838200" y="4124325"/>
            <a:ext cx="882650" cy="1066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Straight Connector 8"/>
          <p:cNvCxnSpPr>
            <a:cxnSpLocks noChangeShapeType="1"/>
          </p:cNvCxnSpPr>
          <p:nvPr/>
        </p:nvCxnSpPr>
        <p:spPr bwMode="auto">
          <a:xfrm flipV="1">
            <a:off x="1752600" y="2549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Straight Connector 10"/>
          <p:cNvCxnSpPr>
            <a:cxnSpLocks noChangeShapeType="1"/>
          </p:cNvCxnSpPr>
          <p:nvPr/>
        </p:nvCxnSpPr>
        <p:spPr bwMode="auto">
          <a:xfrm>
            <a:off x="1752600" y="3159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Straight Connector 16"/>
          <p:cNvCxnSpPr>
            <a:cxnSpLocks noChangeShapeType="1"/>
          </p:cNvCxnSpPr>
          <p:nvPr/>
        </p:nvCxnSpPr>
        <p:spPr bwMode="auto">
          <a:xfrm flipV="1">
            <a:off x="1720850" y="4581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17"/>
          <p:cNvCxnSpPr>
            <a:cxnSpLocks noChangeShapeType="1"/>
          </p:cNvCxnSpPr>
          <p:nvPr/>
        </p:nvCxnSpPr>
        <p:spPr bwMode="auto">
          <a:xfrm>
            <a:off x="1720850" y="5191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419616" y="2790018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24599" name="TextBox 19"/>
          <p:cNvSpPr txBox="1">
            <a:spLocks noChangeArrowheads="1"/>
          </p:cNvSpPr>
          <p:nvPr/>
        </p:nvSpPr>
        <p:spPr bwMode="auto">
          <a:xfrm>
            <a:off x="2819400" y="22621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4600" name="TextBox 20"/>
          <p:cNvSpPr txBox="1">
            <a:spLocks noChangeArrowheads="1"/>
          </p:cNvSpPr>
          <p:nvPr/>
        </p:nvSpPr>
        <p:spPr bwMode="auto">
          <a:xfrm>
            <a:off x="2819400" y="350837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01" name="TextBox 21"/>
          <p:cNvSpPr txBox="1">
            <a:spLocks noChangeArrowheads="1"/>
          </p:cNvSpPr>
          <p:nvPr/>
        </p:nvSpPr>
        <p:spPr bwMode="auto">
          <a:xfrm>
            <a:off x="2819400" y="43957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4602" name="TextBox 22"/>
          <p:cNvSpPr txBox="1">
            <a:spLocks noChangeArrowheads="1"/>
          </p:cNvSpPr>
          <p:nvPr/>
        </p:nvSpPr>
        <p:spPr bwMode="auto">
          <a:xfrm>
            <a:off x="2794000" y="553878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03" name="TextBox 23"/>
          <p:cNvSpPr txBox="1">
            <a:spLocks noChangeArrowheads="1"/>
          </p:cNvSpPr>
          <p:nvPr/>
        </p:nvSpPr>
        <p:spPr bwMode="auto">
          <a:xfrm>
            <a:off x="1390650" y="5272088"/>
            <a:ext cx="4191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04" name="TextBox 24"/>
          <p:cNvSpPr txBox="1">
            <a:spLocks noChangeArrowheads="1"/>
          </p:cNvSpPr>
          <p:nvPr/>
        </p:nvSpPr>
        <p:spPr bwMode="auto">
          <a:xfrm>
            <a:off x="777875" y="34321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P(A)</a:t>
            </a:r>
          </a:p>
        </p:txBody>
      </p:sp>
      <p:sp>
        <p:nvSpPr>
          <p:cNvPr id="24605" name="TextBox 25"/>
          <p:cNvSpPr txBox="1">
            <a:spLocks noChangeArrowheads="1"/>
          </p:cNvSpPr>
          <p:nvPr/>
        </p:nvSpPr>
        <p:spPr bwMode="auto">
          <a:xfrm>
            <a:off x="785813" y="4600575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06" name="TextBox 26"/>
          <p:cNvSpPr txBox="1">
            <a:spLocks noChangeArrowheads="1"/>
          </p:cNvSpPr>
          <p:nvPr/>
        </p:nvSpPr>
        <p:spPr bwMode="auto">
          <a:xfrm>
            <a:off x="2587625" y="2617788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P(A&amp;B)=P(B|A)P(A)</a:t>
            </a:r>
          </a:p>
        </p:txBody>
      </p:sp>
      <p:sp>
        <p:nvSpPr>
          <p:cNvPr id="24607" name="TextBox 27"/>
          <p:cNvSpPr txBox="1">
            <a:spLocks noChangeArrowheads="1"/>
          </p:cNvSpPr>
          <p:nvPr/>
        </p:nvSpPr>
        <p:spPr bwMode="auto">
          <a:xfrm>
            <a:off x="1752600" y="25050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P(B|A)</a:t>
            </a:r>
          </a:p>
        </p:txBody>
      </p:sp>
      <p:sp>
        <p:nvSpPr>
          <p:cNvPr id="24608" name="TextBox 28"/>
          <p:cNvSpPr txBox="1">
            <a:spLocks noChangeArrowheads="1"/>
          </p:cNvSpPr>
          <p:nvPr/>
        </p:nvSpPr>
        <p:spPr bwMode="auto">
          <a:xfrm>
            <a:off x="1739900" y="35083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|A)</a:t>
            </a:r>
          </a:p>
        </p:txBody>
      </p:sp>
      <p:sp>
        <p:nvSpPr>
          <p:cNvPr id="24609" name="TextBox 29"/>
          <p:cNvSpPr txBox="1">
            <a:spLocks noChangeArrowheads="1"/>
          </p:cNvSpPr>
          <p:nvPr/>
        </p:nvSpPr>
        <p:spPr bwMode="auto">
          <a:xfrm>
            <a:off x="1720850" y="4557713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10" name="TextBox 30"/>
          <p:cNvSpPr txBox="1">
            <a:spLocks noChangeArrowheads="1"/>
          </p:cNvSpPr>
          <p:nvPr/>
        </p:nvSpPr>
        <p:spPr bwMode="auto">
          <a:xfrm>
            <a:off x="1752600" y="5487988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11" name="TextBox 31"/>
          <p:cNvSpPr txBox="1">
            <a:spLocks noChangeArrowheads="1"/>
          </p:cNvSpPr>
          <p:nvPr/>
        </p:nvSpPr>
        <p:spPr bwMode="auto">
          <a:xfrm>
            <a:off x="2511425" y="3816350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|A)P(A)</a:t>
            </a:r>
          </a:p>
        </p:txBody>
      </p:sp>
      <p:sp>
        <p:nvSpPr>
          <p:cNvPr id="24612" name="TextBox 32"/>
          <p:cNvSpPr txBox="1">
            <a:spLocks noChangeArrowheads="1"/>
          </p:cNvSpPr>
          <p:nvPr/>
        </p:nvSpPr>
        <p:spPr bwMode="auto">
          <a:xfrm>
            <a:off x="2587625" y="471170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&amp;B)=P(B|A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13" name="TextBox 33"/>
          <p:cNvSpPr txBox="1">
            <a:spLocks noChangeArrowheads="1"/>
          </p:cNvSpPr>
          <p:nvPr/>
        </p:nvSpPr>
        <p:spPr bwMode="auto">
          <a:xfrm>
            <a:off x="2590800" y="5795963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cxnSp>
        <p:nvCxnSpPr>
          <p:cNvPr id="24614" name="Straight Connector 34"/>
          <p:cNvCxnSpPr>
            <a:cxnSpLocks noChangeShapeType="1"/>
          </p:cNvCxnSpPr>
          <p:nvPr/>
        </p:nvCxnSpPr>
        <p:spPr bwMode="auto">
          <a:xfrm flipV="1">
            <a:off x="5122863" y="2925763"/>
            <a:ext cx="914400" cy="1044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Straight Connector 35"/>
          <p:cNvCxnSpPr>
            <a:cxnSpLocks noChangeShapeType="1"/>
          </p:cNvCxnSpPr>
          <p:nvPr/>
        </p:nvCxnSpPr>
        <p:spPr bwMode="auto">
          <a:xfrm>
            <a:off x="5122863" y="3970338"/>
            <a:ext cx="882650" cy="998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Straight Connector 36"/>
          <p:cNvCxnSpPr>
            <a:cxnSpLocks noChangeShapeType="1"/>
          </p:cNvCxnSpPr>
          <p:nvPr/>
        </p:nvCxnSpPr>
        <p:spPr bwMode="auto">
          <a:xfrm flipV="1">
            <a:off x="6037263" y="2327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7" name="Straight Connector 37"/>
          <p:cNvCxnSpPr>
            <a:cxnSpLocks noChangeShapeType="1"/>
          </p:cNvCxnSpPr>
          <p:nvPr/>
        </p:nvCxnSpPr>
        <p:spPr bwMode="auto">
          <a:xfrm>
            <a:off x="6037263" y="2936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8" name="Straight Connector 38"/>
          <p:cNvCxnSpPr>
            <a:cxnSpLocks noChangeShapeType="1"/>
          </p:cNvCxnSpPr>
          <p:nvPr/>
        </p:nvCxnSpPr>
        <p:spPr bwMode="auto">
          <a:xfrm flipV="1">
            <a:off x="6005513" y="4359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Straight Connector 39"/>
          <p:cNvCxnSpPr>
            <a:cxnSpLocks noChangeShapeType="1"/>
          </p:cNvCxnSpPr>
          <p:nvPr/>
        </p:nvCxnSpPr>
        <p:spPr bwMode="auto">
          <a:xfrm>
            <a:off x="6005513" y="4968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703516" y="2567517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4623" name="TextBox 41"/>
          <p:cNvSpPr txBox="1">
            <a:spLocks noChangeArrowheads="1"/>
          </p:cNvSpPr>
          <p:nvPr/>
        </p:nvSpPr>
        <p:spPr bwMode="auto">
          <a:xfrm>
            <a:off x="7104063" y="20399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4624" name="TextBox 42"/>
          <p:cNvSpPr txBox="1">
            <a:spLocks noChangeArrowheads="1"/>
          </p:cNvSpPr>
          <p:nvPr/>
        </p:nvSpPr>
        <p:spPr bwMode="auto">
          <a:xfrm>
            <a:off x="7104063" y="328612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25" name="TextBox 43"/>
          <p:cNvSpPr txBox="1">
            <a:spLocks noChangeArrowheads="1"/>
          </p:cNvSpPr>
          <p:nvPr/>
        </p:nvSpPr>
        <p:spPr bwMode="auto">
          <a:xfrm>
            <a:off x="7104063" y="41735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4626" name="TextBox 44"/>
          <p:cNvSpPr txBox="1">
            <a:spLocks noChangeArrowheads="1"/>
          </p:cNvSpPr>
          <p:nvPr/>
        </p:nvSpPr>
        <p:spPr bwMode="auto">
          <a:xfrm>
            <a:off x="7078663" y="531653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27" name="TextBox 45"/>
          <p:cNvSpPr txBox="1">
            <a:spLocks noChangeArrowheads="1"/>
          </p:cNvSpPr>
          <p:nvPr/>
        </p:nvSpPr>
        <p:spPr bwMode="auto">
          <a:xfrm>
            <a:off x="5675313" y="5049838"/>
            <a:ext cx="447675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28" name="TextBox 46"/>
          <p:cNvSpPr txBox="1">
            <a:spLocks noChangeArrowheads="1"/>
          </p:cNvSpPr>
          <p:nvPr/>
        </p:nvSpPr>
        <p:spPr bwMode="auto">
          <a:xfrm>
            <a:off x="5081588" y="3182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P(B)</a:t>
            </a:r>
          </a:p>
        </p:txBody>
      </p:sp>
      <p:sp>
        <p:nvSpPr>
          <p:cNvPr id="24629" name="TextBox 47"/>
          <p:cNvSpPr txBox="1">
            <a:spLocks noChangeArrowheads="1"/>
          </p:cNvSpPr>
          <p:nvPr/>
        </p:nvSpPr>
        <p:spPr bwMode="auto">
          <a:xfrm>
            <a:off x="5081588" y="4356100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0" name="TextBox 48"/>
          <p:cNvSpPr txBox="1">
            <a:spLocks noChangeArrowheads="1"/>
          </p:cNvSpPr>
          <p:nvPr/>
        </p:nvSpPr>
        <p:spPr bwMode="auto">
          <a:xfrm>
            <a:off x="6872288" y="2395538"/>
            <a:ext cx="2138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P(A&amp;B)=P(A|B)P(B)</a:t>
            </a:r>
          </a:p>
        </p:txBody>
      </p:sp>
      <p:sp>
        <p:nvSpPr>
          <p:cNvPr id="24631" name="TextBox 49"/>
          <p:cNvSpPr txBox="1">
            <a:spLocks noChangeArrowheads="1"/>
          </p:cNvSpPr>
          <p:nvPr/>
        </p:nvSpPr>
        <p:spPr bwMode="auto">
          <a:xfrm>
            <a:off x="6037263" y="2281238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P(A|B)</a:t>
            </a:r>
          </a:p>
        </p:txBody>
      </p:sp>
      <p:sp>
        <p:nvSpPr>
          <p:cNvPr id="24632" name="TextBox 50"/>
          <p:cNvSpPr txBox="1">
            <a:spLocks noChangeArrowheads="1"/>
          </p:cNvSpPr>
          <p:nvPr/>
        </p:nvSpPr>
        <p:spPr bwMode="auto">
          <a:xfrm>
            <a:off x="6024563" y="3286125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|B)</a:t>
            </a:r>
          </a:p>
        </p:txBody>
      </p:sp>
      <p:sp>
        <p:nvSpPr>
          <p:cNvPr id="24633" name="TextBox 51"/>
          <p:cNvSpPr txBox="1">
            <a:spLocks noChangeArrowheads="1"/>
          </p:cNvSpPr>
          <p:nvPr/>
        </p:nvSpPr>
        <p:spPr bwMode="auto">
          <a:xfrm>
            <a:off x="6005513" y="4335463"/>
            <a:ext cx="866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4" name="TextBox 52"/>
          <p:cNvSpPr txBox="1">
            <a:spLocks noChangeArrowheads="1"/>
          </p:cNvSpPr>
          <p:nvPr/>
        </p:nvSpPr>
        <p:spPr bwMode="auto">
          <a:xfrm>
            <a:off x="6037263" y="5265738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5" name="TextBox 53"/>
          <p:cNvSpPr txBox="1">
            <a:spLocks noChangeArrowheads="1"/>
          </p:cNvSpPr>
          <p:nvPr/>
        </p:nvSpPr>
        <p:spPr bwMode="auto">
          <a:xfrm>
            <a:off x="6796088" y="3594100"/>
            <a:ext cx="21383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&amp;B)=P(A</a:t>
            </a:r>
            <a:r>
              <a:rPr lang="en-US" altLang="en-US" sz="1400" baseline="30000"/>
              <a:t>c</a:t>
            </a:r>
            <a:r>
              <a:rPr lang="en-US" altLang="en-US" sz="1400"/>
              <a:t>|B)P(B)</a:t>
            </a:r>
          </a:p>
        </p:txBody>
      </p:sp>
      <p:sp>
        <p:nvSpPr>
          <p:cNvPr id="24636" name="TextBox 54"/>
          <p:cNvSpPr txBox="1">
            <a:spLocks noChangeArrowheads="1"/>
          </p:cNvSpPr>
          <p:nvPr/>
        </p:nvSpPr>
        <p:spPr bwMode="auto">
          <a:xfrm>
            <a:off x="6872288" y="448945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)=P(A|B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7" name="TextBox 55"/>
          <p:cNvSpPr txBox="1">
            <a:spLocks noChangeArrowheads="1"/>
          </p:cNvSpPr>
          <p:nvPr/>
        </p:nvSpPr>
        <p:spPr bwMode="auto">
          <a:xfrm>
            <a:off x="6875463" y="5573713"/>
            <a:ext cx="228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8" name="TextBox 2"/>
          <p:cNvSpPr txBox="1">
            <a:spLocks noChangeArrowheads="1"/>
          </p:cNvSpPr>
          <p:nvPr/>
        </p:nvSpPr>
        <p:spPr bwMode="auto">
          <a:xfrm>
            <a:off x="3976688" y="1409700"/>
            <a:ext cx="1800225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JOINT PROBABILITY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64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3738941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 bwMode="auto">
          <a:xfrm>
            <a:off x="2590800" y="5784850"/>
            <a:ext cx="2286000" cy="3397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Rounded Rectangle 62"/>
          <p:cNvSpPr/>
          <p:nvPr/>
        </p:nvSpPr>
        <p:spPr bwMode="auto">
          <a:xfrm>
            <a:off x="6837363" y="5580063"/>
            <a:ext cx="2286000" cy="3381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80" name="Rounded Rectangle 59"/>
          <p:cNvSpPr>
            <a:spLocks noChangeArrowheads="1"/>
          </p:cNvSpPr>
          <p:nvPr/>
        </p:nvSpPr>
        <p:spPr bwMode="auto">
          <a:xfrm>
            <a:off x="2565400" y="3800475"/>
            <a:ext cx="2022475" cy="3381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ounded Rectangle 60"/>
          <p:cNvSpPr>
            <a:spLocks noChangeArrowheads="1"/>
          </p:cNvSpPr>
          <p:nvPr/>
        </p:nvSpPr>
        <p:spPr bwMode="auto">
          <a:xfrm>
            <a:off x="6929438" y="4489450"/>
            <a:ext cx="2022475" cy="3381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ounded Rectangle 57"/>
          <p:cNvSpPr>
            <a:spLocks noChangeArrowheads="1"/>
          </p:cNvSpPr>
          <p:nvPr/>
        </p:nvSpPr>
        <p:spPr bwMode="auto">
          <a:xfrm>
            <a:off x="2628900" y="4711700"/>
            <a:ext cx="2022475" cy="3381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3" name="Rounded Rectangle 58"/>
          <p:cNvSpPr>
            <a:spLocks noChangeArrowheads="1"/>
          </p:cNvSpPr>
          <p:nvPr/>
        </p:nvSpPr>
        <p:spPr bwMode="auto">
          <a:xfrm>
            <a:off x="6837363" y="3605213"/>
            <a:ext cx="2020887" cy="33813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Rounded Rectangle 56"/>
          <p:cNvSpPr>
            <a:spLocks noChangeArrowheads="1"/>
          </p:cNvSpPr>
          <p:nvPr/>
        </p:nvSpPr>
        <p:spPr bwMode="auto">
          <a:xfrm>
            <a:off x="6875463" y="2414588"/>
            <a:ext cx="1905000" cy="3048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5" name="Rounded Rectangle 1"/>
          <p:cNvSpPr>
            <a:spLocks noChangeArrowheads="1"/>
          </p:cNvSpPr>
          <p:nvPr/>
        </p:nvSpPr>
        <p:spPr bwMode="auto">
          <a:xfrm>
            <a:off x="2590800" y="2632075"/>
            <a:ext cx="1905000" cy="30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458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24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4973459-1924-4BB8-8FFB-743954108325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24589" name="Text Box 4"/>
          <p:cNvSpPr txBox="1">
            <a:spLocks noChangeArrowheads="1"/>
          </p:cNvSpPr>
          <p:nvPr/>
        </p:nvSpPr>
        <p:spPr bwMode="auto">
          <a:xfrm>
            <a:off x="609600" y="176530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</a:rPr>
              <a:t>Probability Tree:</a:t>
            </a:r>
          </a:p>
        </p:txBody>
      </p:sp>
      <p:cxnSp>
        <p:nvCxnSpPr>
          <p:cNvPr id="24590" name="Straight Connector 3"/>
          <p:cNvCxnSpPr>
            <a:cxnSpLocks noChangeShapeType="1"/>
          </p:cNvCxnSpPr>
          <p:nvPr/>
        </p:nvCxnSpPr>
        <p:spPr bwMode="auto">
          <a:xfrm flipV="1">
            <a:off x="838200" y="3159125"/>
            <a:ext cx="914400" cy="96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Straight Connector 5"/>
          <p:cNvCxnSpPr>
            <a:cxnSpLocks noChangeShapeType="1"/>
          </p:cNvCxnSpPr>
          <p:nvPr/>
        </p:nvCxnSpPr>
        <p:spPr bwMode="auto">
          <a:xfrm>
            <a:off x="838200" y="4124325"/>
            <a:ext cx="882650" cy="1066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Straight Connector 8"/>
          <p:cNvCxnSpPr>
            <a:cxnSpLocks noChangeShapeType="1"/>
          </p:cNvCxnSpPr>
          <p:nvPr/>
        </p:nvCxnSpPr>
        <p:spPr bwMode="auto">
          <a:xfrm flipV="1">
            <a:off x="1752600" y="2549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Straight Connector 10"/>
          <p:cNvCxnSpPr>
            <a:cxnSpLocks noChangeShapeType="1"/>
          </p:cNvCxnSpPr>
          <p:nvPr/>
        </p:nvCxnSpPr>
        <p:spPr bwMode="auto">
          <a:xfrm>
            <a:off x="1752600" y="3159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Straight Connector 16"/>
          <p:cNvCxnSpPr>
            <a:cxnSpLocks noChangeShapeType="1"/>
          </p:cNvCxnSpPr>
          <p:nvPr/>
        </p:nvCxnSpPr>
        <p:spPr bwMode="auto">
          <a:xfrm flipV="1">
            <a:off x="1720850" y="458152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17"/>
          <p:cNvCxnSpPr>
            <a:cxnSpLocks noChangeShapeType="1"/>
          </p:cNvCxnSpPr>
          <p:nvPr/>
        </p:nvCxnSpPr>
        <p:spPr bwMode="auto">
          <a:xfrm>
            <a:off x="1720850" y="519112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419616" y="2790018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24599" name="TextBox 19"/>
          <p:cNvSpPr txBox="1">
            <a:spLocks noChangeArrowheads="1"/>
          </p:cNvSpPr>
          <p:nvPr/>
        </p:nvSpPr>
        <p:spPr bwMode="auto">
          <a:xfrm>
            <a:off x="2819400" y="22621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4600" name="TextBox 20"/>
          <p:cNvSpPr txBox="1">
            <a:spLocks noChangeArrowheads="1"/>
          </p:cNvSpPr>
          <p:nvPr/>
        </p:nvSpPr>
        <p:spPr bwMode="auto">
          <a:xfrm>
            <a:off x="2819400" y="350837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01" name="TextBox 21"/>
          <p:cNvSpPr txBox="1">
            <a:spLocks noChangeArrowheads="1"/>
          </p:cNvSpPr>
          <p:nvPr/>
        </p:nvSpPr>
        <p:spPr bwMode="auto">
          <a:xfrm>
            <a:off x="2819400" y="439578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4602" name="TextBox 22"/>
          <p:cNvSpPr txBox="1">
            <a:spLocks noChangeArrowheads="1"/>
          </p:cNvSpPr>
          <p:nvPr/>
        </p:nvSpPr>
        <p:spPr bwMode="auto">
          <a:xfrm>
            <a:off x="2794000" y="553878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03" name="TextBox 23"/>
          <p:cNvSpPr txBox="1">
            <a:spLocks noChangeArrowheads="1"/>
          </p:cNvSpPr>
          <p:nvPr/>
        </p:nvSpPr>
        <p:spPr bwMode="auto">
          <a:xfrm>
            <a:off x="1390650" y="5272088"/>
            <a:ext cx="4191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04" name="TextBox 24"/>
          <p:cNvSpPr txBox="1">
            <a:spLocks noChangeArrowheads="1"/>
          </p:cNvSpPr>
          <p:nvPr/>
        </p:nvSpPr>
        <p:spPr bwMode="auto">
          <a:xfrm>
            <a:off x="777875" y="34321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P(A)</a:t>
            </a:r>
          </a:p>
        </p:txBody>
      </p:sp>
      <p:sp>
        <p:nvSpPr>
          <p:cNvPr id="24605" name="TextBox 25"/>
          <p:cNvSpPr txBox="1">
            <a:spLocks noChangeArrowheads="1"/>
          </p:cNvSpPr>
          <p:nvPr/>
        </p:nvSpPr>
        <p:spPr bwMode="auto">
          <a:xfrm>
            <a:off x="785813" y="4600575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06" name="TextBox 26"/>
          <p:cNvSpPr txBox="1">
            <a:spLocks noChangeArrowheads="1"/>
          </p:cNvSpPr>
          <p:nvPr/>
        </p:nvSpPr>
        <p:spPr bwMode="auto">
          <a:xfrm>
            <a:off x="2587625" y="2617788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dirty="0"/>
              <a:t>P(A&amp;B)=P(B|A)P(A)</a:t>
            </a:r>
          </a:p>
        </p:txBody>
      </p:sp>
      <p:sp>
        <p:nvSpPr>
          <p:cNvPr id="24607" name="TextBox 27"/>
          <p:cNvSpPr txBox="1">
            <a:spLocks noChangeArrowheads="1"/>
          </p:cNvSpPr>
          <p:nvPr/>
        </p:nvSpPr>
        <p:spPr bwMode="auto">
          <a:xfrm>
            <a:off x="1752600" y="25050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P(B|A)</a:t>
            </a:r>
          </a:p>
        </p:txBody>
      </p:sp>
      <p:sp>
        <p:nvSpPr>
          <p:cNvPr id="24608" name="TextBox 28"/>
          <p:cNvSpPr txBox="1">
            <a:spLocks noChangeArrowheads="1"/>
          </p:cNvSpPr>
          <p:nvPr/>
        </p:nvSpPr>
        <p:spPr bwMode="auto">
          <a:xfrm>
            <a:off x="1739900" y="350837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|A)</a:t>
            </a:r>
          </a:p>
        </p:txBody>
      </p:sp>
      <p:sp>
        <p:nvSpPr>
          <p:cNvPr id="24609" name="TextBox 29"/>
          <p:cNvSpPr txBox="1">
            <a:spLocks noChangeArrowheads="1"/>
          </p:cNvSpPr>
          <p:nvPr/>
        </p:nvSpPr>
        <p:spPr bwMode="auto">
          <a:xfrm>
            <a:off x="1720850" y="4557713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10" name="TextBox 30"/>
          <p:cNvSpPr txBox="1">
            <a:spLocks noChangeArrowheads="1"/>
          </p:cNvSpPr>
          <p:nvPr/>
        </p:nvSpPr>
        <p:spPr bwMode="auto">
          <a:xfrm>
            <a:off x="1752600" y="5487988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11" name="TextBox 31"/>
          <p:cNvSpPr txBox="1">
            <a:spLocks noChangeArrowheads="1"/>
          </p:cNvSpPr>
          <p:nvPr/>
        </p:nvSpPr>
        <p:spPr bwMode="auto">
          <a:xfrm>
            <a:off x="2511425" y="3816350"/>
            <a:ext cx="213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|A)P(A)</a:t>
            </a:r>
          </a:p>
        </p:txBody>
      </p:sp>
      <p:sp>
        <p:nvSpPr>
          <p:cNvPr id="24612" name="TextBox 32"/>
          <p:cNvSpPr txBox="1">
            <a:spLocks noChangeArrowheads="1"/>
          </p:cNvSpPr>
          <p:nvPr/>
        </p:nvSpPr>
        <p:spPr bwMode="auto">
          <a:xfrm>
            <a:off x="2587625" y="471170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dirty="0"/>
              <a:t>P(</a:t>
            </a:r>
            <a:r>
              <a:rPr lang="en-US" altLang="en-US" sz="1400" dirty="0" err="1"/>
              <a:t>A</a:t>
            </a:r>
            <a:r>
              <a:rPr lang="en-US" altLang="en-US" sz="1400" baseline="30000" dirty="0" err="1"/>
              <a:t>c</a:t>
            </a:r>
            <a:r>
              <a:rPr lang="en-US" altLang="en-US" sz="1400" dirty="0" err="1"/>
              <a:t>&amp;B</a:t>
            </a:r>
            <a:r>
              <a:rPr lang="en-US" altLang="en-US" sz="1400" dirty="0"/>
              <a:t>)=P(</a:t>
            </a:r>
            <a:r>
              <a:rPr lang="en-US" altLang="en-US" sz="1400" dirty="0" err="1"/>
              <a:t>B|A</a:t>
            </a:r>
            <a:r>
              <a:rPr lang="en-US" altLang="en-US" sz="1400" baseline="30000" dirty="0" err="1"/>
              <a:t>c</a:t>
            </a:r>
            <a:r>
              <a:rPr lang="en-US" altLang="en-US" sz="1400" dirty="0"/>
              <a:t>)P(A</a:t>
            </a:r>
            <a:r>
              <a:rPr lang="en-US" altLang="en-US" sz="1400" baseline="30000" dirty="0"/>
              <a:t>c</a:t>
            </a:r>
            <a:r>
              <a:rPr lang="en-US" altLang="en-US" sz="1400" dirty="0"/>
              <a:t>)</a:t>
            </a:r>
          </a:p>
        </p:txBody>
      </p:sp>
      <p:sp>
        <p:nvSpPr>
          <p:cNvPr id="24613" name="TextBox 33"/>
          <p:cNvSpPr txBox="1">
            <a:spLocks noChangeArrowheads="1"/>
          </p:cNvSpPr>
          <p:nvPr/>
        </p:nvSpPr>
        <p:spPr bwMode="auto">
          <a:xfrm>
            <a:off x="2590800" y="5795963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)=P(B</a:t>
            </a:r>
            <a:r>
              <a:rPr lang="en-US" altLang="en-US" sz="1400" baseline="30000"/>
              <a:t>c</a:t>
            </a:r>
            <a:r>
              <a:rPr lang="en-US" altLang="en-US" sz="1400"/>
              <a:t>|A</a:t>
            </a:r>
            <a:r>
              <a:rPr lang="en-US" altLang="en-US" sz="1400" baseline="30000"/>
              <a:t>c</a:t>
            </a:r>
            <a:r>
              <a:rPr lang="en-US" altLang="en-US" sz="1400"/>
              <a:t>)P(A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cxnSp>
        <p:nvCxnSpPr>
          <p:cNvPr id="24614" name="Straight Connector 34"/>
          <p:cNvCxnSpPr>
            <a:cxnSpLocks noChangeShapeType="1"/>
          </p:cNvCxnSpPr>
          <p:nvPr/>
        </p:nvCxnSpPr>
        <p:spPr bwMode="auto">
          <a:xfrm flipV="1">
            <a:off x="5122863" y="2925763"/>
            <a:ext cx="914400" cy="1044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Straight Connector 35"/>
          <p:cNvCxnSpPr>
            <a:cxnSpLocks noChangeShapeType="1"/>
          </p:cNvCxnSpPr>
          <p:nvPr/>
        </p:nvCxnSpPr>
        <p:spPr bwMode="auto">
          <a:xfrm>
            <a:off x="5122863" y="3970338"/>
            <a:ext cx="882650" cy="998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Straight Connector 36"/>
          <p:cNvCxnSpPr>
            <a:cxnSpLocks noChangeShapeType="1"/>
          </p:cNvCxnSpPr>
          <p:nvPr/>
        </p:nvCxnSpPr>
        <p:spPr bwMode="auto">
          <a:xfrm flipV="1">
            <a:off x="6037263" y="2327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7" name="Straight Connector 37"/>
          <p:cNvCxnSpPr>
            <a:cxnSpLocks noChangeShapeType="1"/>
          </p:cNvCxnSpPr>
          <p:nvPr/>
        </p:nvCxnSpPr>
        <p:spPr bwMode="auto">
          <a:xfrm>
            <a:off x="6037263" y="2936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8" name="Straight Connector 38"/>
          <p:cNvCxnSpPr>
            <a:cxnSpLocks noChangeShapeType="1"/>
          </p:cNvCxnSpPr>
          <p:nvPr/>
        </p:nvCxnSpPr>
        <p:spPr bwMode="auto">
          <a:xfrm flipV="1">
            <a:off x="6005513" y="4359275"/>
            <a:ext cx="10668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Straight Connector 39"/>
          <p:cNvCxnSpPr>
            <a:cxnSpLocks noChangeShapeType="1"/>
          </p:cNvCxnSpPr>
          <p:nvPr/>
        </p:nvCxnSpPr>
        <p:spPr bwMode="auto">
          <a:xfrm>
            <a:off x="6005513" y="4968875"/>
            <a:ext cx="10668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703516" y="2567517"/>
            <a:ext cx="419100" cy="369332"/>
          </a:xfrm>
          <a:prstGeom prst="rect">
            <a:avLst/>
          </a:prstGeom>
          <a:solidFill>
            <a:srgbClr val="FFFF00">
              <a:alpha val="15000"/>
            </a:srgbClr>
          </a:solidFill>
          <a:effectLst>
            <a:softEdge rad="635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4623" name="TextBox 41"/>
          <p:cNvSpPr txBox="1">
            <a:spLocks noChangeArrowheads="1"/>
          </p:cNvSpPr>
          <p:nvPr/>
        </p:nvSpPr>
        <p:spPr bwMode="auto">
          <a:xfrm>
            <a:off x="7104063" y="20399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4624" name="TextBox 42"/>
          <p:cNvSpPr txBox="1">
            <a:spLocks noChangeArrowheads="1"/>
          </p:cNvSpPr>
          <p:nvPr/>
        </p:nvSpPr>
        <p:spPr bwMode="auto">
          <a:xfrm>
            <a:off x="7104063" y="3286125"/>
            <a:ext cx="457200" cy="3683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25" name="TextBox 43"/>
          <p:cNvSpPr txBox="1">
            <a:spLocks noChangeArrowheads="1"/>
          </p:cNvSpPr>
          <p:nvPr/>
        </p:nvSpPr>
        <p:spPr bwMode="auto">
          <a:xfrm>
            <a:off x="7104063" y="4173538"/>
            <a:ext cx="3810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4626" name="TextBox 44"/>
          <p:cNvSpPr txBox="1">
            <a:spLocks noChangeArrowheads="1"/>
          </p:cNvSpPr>
          <p:nvPr/>
        </p:nvSpPr>
        <p:spPr bwMode="auto">
          <a:xfrm>
            <a:off x="7078663" y="5316538"/>
            <a:ext cx="482600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27" name="TextBox 45"/>
          <p:cNvSpPr txBox="1">
            <a:spLocks noChangeArrowheads="1"/>
          </p:cNvSpPr>
          <p:nvPr/>
        </p:nvSpPr>
        <p:spPr bwMode="auto">
          <a:xfrm>
            <a:off x="5675313" y="5049838"/>
            <a:ext cx="447675" cy="3698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  <a:r>
              <a:rPr lang="en-US" altLang="en-US" baseline="30000"/>
              <a:t>c</a:t>
            </a:r>
            <a:endParaRPr lang="en-US" altLang="en-US"/>
          </a:p>
        </p:txBody>
      </p:sp>
      <p:sp>
        <p:nvSpPr>
          <p:cNvPr id="24628" name="TextBox 46"/>
          <p:cNvSpPr txBox="1">
            <a:spLocks noChangeArrowheads="1"/>
          </p:cNvSpPr>
          <p:nvPr/>
        </p:nvSpPr>
        <p:spPr bwMode="auto">
          <a:xfrm>
            <a:off x="5081588" y="3182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P(B)</a:t>
            </a:r>
          </a:p>
        </p:txBody>
      </p:sp>
      <p:sp>
        <p:nvSpPr>
          <p:cNvPr id="24629" name="TextBox 47"/>
          <p:cNvSpPr txBox="1">
            <a:spLocks noChangeArrowheads="1"/>
          </p:cNvSpPr>
          <p:nvPr/>
        </p:nvSpPr>
        <p:spPr bwMode="auto">
          <a:xfrm>
            <a:off x="5081588" y="4356100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0" name="TextBox 48"/>
          <p:cNvSpPr txBox="1">
            <a:spLocks noChangeArrowheads="1"/>
          </p:cNvSpPr>
          <p:nvPr/>
        </p:nvSpPr>
        <p:spPr bwMode="auto">
          <a:xfrm>
            <a:off x="6872288" y="2395538"/>
            <a:ext cx="2138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P(A&amp;B)=P(A|B)P(B)</a:t>
            </a:r>
          </a:p>
        </p:txBody>
      </p:sp>
      <p:sp>
        <p:nvSpPr>
          <p:cNvPr id="24631" name="TextBox 49"/>
          <p:cNvSpPr txBox="1">
            <a:spLocks noChangeArrowheads="1"/>
          </p:cNvSpPr>
          <p:nvPr/>
        </p:nvSpPr>
        <p:spPr bwMode="auto">
          <a:xfrm>
            <a:off x="6037263" y="2281238"/>
            <a:ext cx="1325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P(A|B)</a:t>
            </a:r>
          </a:p>
        </p:txBody>
      </p:sp>
      <p:sp>
        <p:nvSpPr>
          <p:cNvPr id="24632" name="TextBox 50"/>
          <p:cNvSpPr txBox="1">
            <a:spLocks noChangeArrowheads="1"/>
          </p:cNvSpPr>
          <p:nvPr/>
        </p:nvSpPr>
        <p:spPr bwMode="auto">
          <a:xfrm>
            <a:off x="6024563" y="3286125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|B)</a:t>
            </a:r>
          </a:p>
        </p:txBody>
      </p:sp>
      <p:sp>
        <p:nvSpPr>
          <p:cNvPr id="24633" name="TextBox 51"/>
          <p:cNvSpPr txBox="1">
            <a:spLocks noChangeArrowheads="1"/>
          </p:cNvSpPr>
          <p:nvPr/>
        </p:nvSpPr>
        <p:spPr bwMode="auto">
          <a:xfrm>
            <a:off x="6005513" y="4335463"/>
            <a:ext cx="866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4" name="TextBox 52"/>
          <p:cNvSpPr txBox="1">
            <a:spLocks noChangeArrowheads="1"/>
          </p:cNvSpPr>
          <p:nvPr/>
        </p:nvSpPr>
        <p:spPr bwMode="auto">
          <a:xfrm>
            <a:off x="6037263" y="5265738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5" name="TextBox 53"/>
          <p:cNvSpPr txBox="1">
            <a:spLocks noChangeArrowheads="1"/>
          </p:cNvSpPr>
          <p:nvPr/>
        </p:nvSpPr>
        <p:spPr bwMode="auto">
          <a:xfrm>
            <a:off x="6796088" y="3594100"/>
            <a:ext cx="21383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&amp;B)=P(A</a:t>
            </a:r>
            <a:r>
              <a:rPr lang="en-US" altLang="en-US" sz="1400" baseline="30000"/>
              <a:t>c</a:t>
            </a:r>
            <a:r>
              <a:rPr lang="en-US" altLang="en-US" sz="1400"/>
              <a:t>|B)P(B)</a:t>
            </a:r>
          </a:p>
        </p:txBody>
      </p:sp>
      <p:sp>
        <p:nvSpPr>
          <p:cNvPr id="24636" name="TextBox 54"/>
          <p:cNvSpPr txBox="1">
            <a:spLocks noChangeArrowheads="1"/>
          </p:cNvSpPr>
          <p:nvPr/>
        </p:nvSpPr>
        <p:spPr bwMode="auto">
          <a:xfrm>
            <a:off x="6872288" y="4489450"/>
            <a:ext cx="228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P(A&amp;B</a:t>
            </a:r>
            <a:r>
              <a:rPr lang="en-US" altLang="en-US" sz="1400" baseline="30000"/>
              <a:t>c</a:t>
            </a:r>
            <a:r>
              <a:rPr lang="en-US" altLang="en-US" sz="1400"/>
              <a:t>)=P(A|B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7" name="TextBox 55"/>
          <p:cNvSpPr txBox="1">
            <a:spLocks noChangeArrowheads="1"/>
          </p:cNvSpPr>
          <p:nvPr/>
        </p:nvSpPr>
        <p:spPr bwMode="auto">
          <a:xfrm>
            <a:off x="6875463" y="5573713"/>
            <a:ext cx="2287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P(A</a:t>
            </a:r>
            <a:r>
              <a:rPr lang="en-US" altLang="en-US" sz="1400" baseline="30000"/>
              <a:t>c</a:t>
            </a:r>
            <a:r>
              <a:rPr lang="en-US" altLang="en-US" sz="1400"/>
              <a:t>&amp;B</a:t>
            </a:r>
            <a:r>
              <a:rPr lang="en-US" altLang="en-US" sz="1400" baseline="30000"/>
              <a:t>c</a:t>
            </a:r>
            <a:r>
              <a:rPr lang="en-US" altLang="en-US" sz="1400"/>
              <a:t>)=P(A</a:t>
            </a:r>
            <a:r>
              <a:rPr lang="en-US" altLang="en-US" sz="1400" baseline="30000"/>
              <a:t>c</a:t>
            </a:r>
            <a:r>
              <a:rPr lang="en-US" altLang="en-US" sz="1400"/>
              <a:t>|B</a:t>
            </a:r>
            <a:r>
              <a:rPr lang="en-US" altLang="en-US" sz="1400" baseline="30000"/>
              <a:t>c</a:t>
            </a:r>
            <a:r>
              <a:rPr lang="en-US" altLang="en-US" sz="1400"/>
              <a:t>)P(B</a:t>
            </a:r>
            <a:r>
              <a:rPr lang="en-US" altLang="en-US" sz="1400" baseline="30000"/>
              <a:t>c</a:t>
            </a:r>
            <a:r>
              <a:rPr lang="en-US" altLang="en-US" sz="1400"/>
              <a:t>)</a:t>
            </a:r>
          </a:p>
        </p:txBody>
      </p:sp>
      <p:sp>
        <p:nvSpPr>
          <p:cNvPr id="24638" name="TextBox 2"/>
          <p:cNvSpPr txBox="1">
            <a:spLocks noChangeArrowheads="1"/>
          </p:cNvSpPr>
          <p:nvPr/>
        </p:nvSpPr>
        <p:spPr bwMode="auto">
          <a:xfrm>
            <a:off x="3976688" y="1409700"/>
            <a:ext cx="1800225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JOINT PROBABILITY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64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2. Probability rules</a:t>
            </a:r>
            <a:endParaRPr lang="en-US" altLang="en-US" sz="2400" b="1"/>
          </a:p>
        </p:txBody>
      </p:sp>
      <p:sp>
        <p:nvSpPr>
          <p:cNvPr id="65" name="TextBox 58"/>
          <p:cNvSpPr txBox="1">
            <a:spLocks noChangeArrowheads="1"/>
          </p:cNvSpPr>
          <p:nvPr/>
        </p:nvSpPr>
        <p:spPr bwMode="auto">
          <a:xfrm>
            <a:off x="3214689" y="3146666"/>
            <a:ext cx="1677194" cy="307975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bg1"/>
                </a:solidFill>
              </a:rPr>
              <a:t>Add up to P(A)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281863" y="2933701"/>
            <a:ext cx="1670050" cy="307975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b="1" dirty="0">
                <a:solidFill>
                  <a:schemeClr val="bg1"/>
                </a:solidFill>
              </a:rPr>
              <a:t>Add up to P(B)</a:t>
            </a:r>
          </a:p>
        </p:txBody>
      </p:sp>
    </p:spTree>
    <p:extLst>
      <p:ext uri="{BB962C8B-B14F-4D97-AF65-F5344CB8AC3E}">
        <p14:creationId xmlns:p14="http://schemas.microsoft.com/office/powerpoint/2010/main" val="358913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534400" cy="40386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Some notations: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1800" dirty="0">
                <a:solidFill>
                  <a:srgbClr val="CC0066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P(A)     =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Prob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(A)      </a:t>
            </a:r>
            <a:r>
              <a:rPr lang="en-US" sz="1800" dirty="0">
                <a:latin typeface="Arial" panose="020B0604020202020204" pitchFamily="34" charset="0"/>
              </a:rPr>
              <a:t>The probability of an event A 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 P(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) =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Prob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)  </a:t>
            </a:r>
            <a:r>
              <a:rPr lang="en-US" sz="1800" dirty="0">
                <a:latin typeface="Arial" panose="020B0604020202020204" pitchFamily="34" charset="0"/>
              </a:rPr>
              <a:t>The probability that variable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Arial" panose="020B0604020202020204" pitchFamily="34" charset="0"/>
              </a:rPr>
              <a:t> takes a specific value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1800" dirty="0">
                <a:latin typeface="Arial" panose="020B0604020202020204" pitchFamily="34" charset="0"/>
              </a:rPr>
              <a:t> The most important rule of probability:   </a:t>
            </a:r>
            <a:r>
              <a:rPr lang="en-US" sz="1800" b="1" dirty="0"/>
              <a:t>0 ≤ P(A) ≤ 1    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137DAD-CB8A-4F04-A6BA-F9C7FB74E06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1. What is probability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73063" y="1714500"/>
            <a:ext cx="8737600" cy="255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Sample space, events, simple events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Sample space</a:t>
            </a:r>
            <a:r>
              <a:rPr lang="en-US" altLang="en-US" dirty="0">
                <a:latin typeface="Arial" panose="020B0604020202020204" pitchFamily="34" charset="0"/>
              </a:rPr>
              <a:t> = a set of </a:t>
            </a:r>
            <a:r>
              <a:rPr lang="en-US" altLang="en-US" b="1" dirty="0">
                <a:latin typeface="Arial" panose="020B0604020202020204" pitchFamily="34" charset="0"/>
              </a:rPr>
              <a:t>all</a:t>
            </a:r>
            <a:r>
              <a:rPr lang="en-US" altLang="en-US" dirty="0">
                <a:latin typeface="Arial" panose="020B0604020202020204" pitchFamily="34" charset="0"/>
              </a:rPr>
              <a:t> basic outcomes (=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simple events</a:t>
            </a:r>
            <a:r>
              <a:rPr lang="en-US" altLang="en-US" dirty="0">
                <a:latin typeface="Arial" panose="020B0604020202020204" pitchFamily="34" charset="0"/>
              </a:rPr>
              <a:t>) in the population.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    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S</a:t>
            </a:r>
            <a:r>
              <a:rPr lang="en-US" altLang="en-US" dirty="0">
                <a:latin typeface="Arial" panose="020B0604020202020204" pitchFamily="34" charset="0"/>
              </a:rPr>
              <a:t> = {</a:t>
            </a:r>
            <a:r>
              <a:rPr lang="en-US" altLang="en-US" i="1" dirty="0">
                <a:latin typeface="Arial" panose="020B0604020202020204" pitchFamily="34" charset="0"/>
              </a:rPr>
              <a:t>list of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i="1" dirty="0">
                <a:latin typeface="Arial" panose="020B0604020202020204" pitchFamily="34" charset="0"/>
              </a:rPr>
              <a:t>all</a:t>
            </a:r>
            <a:r>
              <a:rPr lang="en-US" altLang="en-US" i="1" dirty="0">
                <a:latin typeface="Arial" panose="020B0604020202020204" pitchFamily="34" charset="0"/>
              </a:rPr>
              <a:t> simple events</a:t>
            </a:r>
            <a:r>
              <a:rPr lang="en-US" altLang="en-US" dirty="0">
                <a:latin typeface="Arial" panose="020B0604020202020204" pitchFamily="34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Event</a:t>
            </a:r>
            <a:r>
              <a:rPr lang="en-US" altLang="en-US" dirty="0">
                <a:latin typeface="Arial" panose="020B0604020202020204" pitchFamily="34" charset="0"/>
              </a:rPr>
              <a:t>               = a subset of basic outcomes from the sample space.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           An event can consist of simple events.</a:t>
            </a:r>
            <a:r>
              <a:rPr lang="en-US" altLang="en-US" dirty="0"/>
              <a:t> 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8483401-7BAE-43AB-82A9-0ED57A26DE2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1. What is probability</a:t>
            </a:r>
            <a:endParaRPr lang="en-US" altLang="en-US" sz="2400" b="1"/>
          </a:p>
        </p:txBody>
      </p:sp>
      <p:sp>
        <p:nvSpPr>
          <p:cNvPr id="3" name="Rectangle 2"/>
          <p:cNvSpPr/>
          <p:nvPr/>
        </p:nvSpPr>
        <p:spPr>
          <a:xfrm>
            <a:off x="712788" y="4572000"/>
            <a:ext cx="2441575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203200" dist="38100" dir="2700000" sx="106000" sy="106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725" y="46466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0450" y="4638675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65300" y="46386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12963" y="46386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71738" y="46466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46466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09700" y="46386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0725" y="48958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60450" y="4889500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5300" y="48895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12963" y="48895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71738" y="48958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9400" y="48958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09700" y="48895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00088" y="51562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49338" y="5180013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54188" y="51800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01850" y="51800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460625" y="51863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08288" y="51863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397000" y="51800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06438" y="539432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81088" y="5422900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70063" y="54149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33600" y="54229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66975" y="54229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795588" y="54229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452563" y="54133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20725" y="56197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60450" y="5613400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65300" y="56134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12963" y="56134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471738" y="56197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801938" y="56292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09700" y="56134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4538" y="58578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92200" y="5881688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798638" y="588168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6300" y="588168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503488" y="58880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851150" y="58880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441450" y="588168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06788" y="4572000"/>
            <a:ext cx="2441575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203200" dist="38100" dir="2700000" sx="106000" sy="106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514725" y="46466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856038" y="4638675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0888" y="46386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908550" y="4638675"/>
            <a:ext cx="3048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67325" y="46466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14988" y="46466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203700" y="46386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514725" y="48958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856038" y="4887913"/>
            <a:ext cx="304800" cy="2206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560888" y="48879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908550" y="48879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67325" y="48958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614988" y="4895850"/>
            <a:ext cx="3048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203700" y="48879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495675" y="51562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844925" y="5178425"/>
            <a:ext cx="304800" cy="2206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549775" y="517842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897438" y="517842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256213" y="51863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603875" y="51863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192588" y="5178425"/>
            <a:ext cx="3048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502025" y="539432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76675" y="5422900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565650" y="54133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929188" y="54229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262563" y="54229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591175" y="54229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246563" y="54133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514725" y="56197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856038" y="5611813"/>
            <a:ext cx="304800" cy="2206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560888" y="56118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908550" y="56118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267325" y="56197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597525" y="56292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203700" y="561181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540125" y="58578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87788" y="5880100"/>
            <a:ext cx="304800" cy="2206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594225" y="5880100"/>
            <a:ext cx="3048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941888" y="58801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299075" y="58880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646738" y="58880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237038" y="58801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37300" y="4551363"/>
            <a:ext cx="2441575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203200" dist="38100" dir="2700000" sx="106000" sy="106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345238" y="4625975"/>
            <a:ext cx="304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684963" y="4618038"/>
            <a:ext cx="304800" cy="220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391400" y="46180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739063" y="46180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096250" y="46259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8443913" y="46259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34213" y="46180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345238" y="4876800"/>
            <a:ext cx="304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684963" y="4868863"/>
            <a:ext cx="304800" cy="2190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391400" y="48688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739063" y="48688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096250" y="48768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443913" y="48768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7034213" y="48688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324600" y="51355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673850" y="5159375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378700" y="51593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726363" y="5159375"/>
            <a:ext cx="3048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085138" y="5167313"/>
            <a:ext cx="3048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432800" y="5167313"/>
            <a:ext cx="3048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021513" y="515937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330950" y="537368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707188" y="5402263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394575" y="5394325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758113" y="5402263"/>
            <a:ext cx="3048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8091488" y="5402263"/>
            <a:ext cx="3048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8420100" y="5402263"/>
            <a:ext cx="3048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077075" y="53927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345238" y="56007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684963" y="5592763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391400" y="55927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7739063" y="55927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8096250" y="560070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426450" y="56086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034213" y="5592763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369050" y="583723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716713" y="5861050"/>
            <a:ext cx="304800" cy="219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423150" y="58610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70813" y="58610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128000" y="586898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75663" y="5868988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065963" y="5861050"/>
            <a:ext cx="3048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4888" y="4270375"/>
            <a:ext cx="77739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sample space		simple events		 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4C0BD6-0B79-48C8-8F9D-59BB402D306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33363" y="2330450"/>
            <a:ext cx="4267200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sz="1600" u="sng" dirty="0">
                <a:solidFill>
                  <a:srgbClr val="C00000"/>
                </a:solidFill>
                <a:latin typeface="+mn-lt"/>
              </a:rPr>
              <a:t>Experiment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: Toss a fair coin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once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sz="1600" dirty="0">
                <a:latin typeface="+mn-lt"/>
              </a:rPr>
              <a:t>Sample space: S = {H,T}</a:t>
            </a:r>
          </a:p>
          <a:p>
            <a:pPr>
              <a:spcBef>
                <a:spcPts val="600"/>
              </a:spcBef>
              <a:defRPr/>
            </a:pPr>
            <a:r>
              <a:rPr lang="en-US" sz="1600" dirty="0">
                <a:latin typeface="+mn-lt"/>
              </a:rPr>
              <a:t>Sample space consists of 2 </a:t>
            </a:r>
            <a:r>
              <a:rPr lang="en-US" sz="1600" b="1" dirty="0">
                <a:latin typeface="+mn-lt"/>
              </a:rPr>
              <a:t>simple events</a:t>
            </a:r>
            <a:r>
              <a:rPr lang="en-US" sz="1600" dirty="0">
                <a:latin typeface="+mn-lt"/>
              </a:rPr>
              <a:t>: H,T.</a:t>
            </a:r>
          </a:p>
          <a:p>
            <a:pPr>
              <a:spcBef>
                <a:spcPts val="600"/>
              </a:spcBef>
              <a:defRPr/>
            </a:pPr>
            <a:r>
              <a:rPr lang="en-US" sz="1600" b="1" dirty="0">
                <a:latin typeface="+mn-lt"/>
              </a:rPr>
              <a:t>Simple event</a:t>
            </a:r>
            <a:r>
              <a:rPr lang="en-US" sz="1600" dirty="0">
                <a:latin typeface="+mn-lt"/>
              </a:rPr>
              <a:t> example: {T}</a:t>
            </a:r>
          </a:p>
          <a:p>
            <a:pPr>
              <a:spcBef>
                <a:spcPts val="600"/>
              </a:spcBef>
              <a:defRPr/>
            </a:pP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defRPr/>
            </a:pP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en-US" sz="1600" u="sng" dirty="0">
                <a:solidFill>
                  <a:schemeClr val="hlink"/>
                </a:solidFill>
                <a:latin typeface="+mn-lt"/>
              </a:rPr>
              <a:t>Question:</a:t>
            </a:r>
            <a:r>
              <a:rPr lang="en-US" sz="1600" dirty="0">
                <a:solidFill>
                  <a:schemeClr val="hlink"/>
                </a:solidFill>
                <a:latin typeface="+mn-lt"/>
              </a:rPr>
              <a:t> What is the prob. of getting T?</a:t>
            </a:r>
          </a:p>
          <a:p>
            <a:pPr>
              <a:spcBef>
                <a:spcPts val="600"/>
              </a:spcBef>
              <a:defRPr/>
            </a:pPr>
            <a:r>
              <a:rPr lang="en-US" sz="1600" b="1" dirty="0">
                <a:latin typeface="+mn-lt"/>
              </a:rPr>
              <a:t>Event</a:t>
            </a:r>
            <a:r>
              <a:rPr lang="en-US" sz="1600" dirty="0">
                <a:latin typeface="+mn-lt"/>
              </a:rPr>
              <a:t> = {get T}</a:t>
            </a:r>
          </a:p>
          <a:p>
            <a:pPr>
              <a:spcBef>
                <a:spcPts val="600"/>
              </a:spcBef>
              <a:defRPr/>
            </a:pPr>
            <a:r>
              <a:rPr lang="en-US" sz="1600" dirty="0">
                <a:latin typeface="+mn-lt"/>
              </a:rPr>
              <a:t>This </a:t>
            </a:r>
            <a:r>
              <a:rPr lang="en-US" sz="1600" b="1" dirty="0">
                <a:latin typeface="+mn-lt"/>
              </a:rPr>
              <a:t>event</a:t>
            </a:r>
            <a:r>
              <a:rPr lang="en-US" sz="1600" dirty="0">
                <a:latin typeface="+mn-lt"/>
              </a:rPr>
              <a:t> consists of one </a:t>
            </a:r>
            <a:r>
              <a:rPr lang="en-US" sz="1600" b="1" dirty="0">
                <a:latin typeface="+mn-lt"/>
              </a:rPr>
              <a:t>simple event</a:t>
            </a:r>
            <a:r>
              <a:rPr lang="en-US" sz="1600" dirty="0">
                <a:latin typeface="+mn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sz="1600" u="sng" dirty="0">
                <a:solidFill>
                  <a:schemeClr val="hlink"/>
                </a:solidFill>
                <a:latin typeface="+mn-lt"/>
              </a:rPr>
              <a:t>Answer:</a:t>
            </a:r>
            <a:r>
              <a:rPr lang="en-US" sz="1600" dirty="0">
                <a:solidFill>
                  <a:schemeClr val="hlink"/>
                </a:solidFill>
                <a:latin typeface="+mn-lt"/>
              </a:rPr>
              <a:t> P(T) = 0.5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4419600" y="2303463"/>
            <a:ext cx="4648200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sz="1600" u="sng" dirty="0">
                <a:solidFill>
                  <a:srgbClr val="C00000"/>
                </a:solidFill>
                <a:latin typeface="+mn-lt"/>
              </a:rPr>
              <a:t>Experiment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: Toss a fair coin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twice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sz="1600" dirty="0">
                <a:latin typeface="+mn-lt"/>
              </a:rPr>
              <a:t>Sample space: S = {HH,TT,TH,HT}</a:t>
            </a:r>
          </a:p>
          <a:p>
            <a:pPr>
              <a:spcBef>
                <a:spcPts val="600"/>
              </a:spcBef>
              <a:defRPr/>
            </a:pPr>
            <a:r>
              <a:rPr lang="en-US" sz="1600" dirty="0">
                <a:latin typeface="+mn-lt"/>
              </a:rPr>
              <a:t>Sample space consists of 4 </a:t>
            </a:r>
            <a:r>
              <a:rPr lang="en-US" sz="1600" b="1" dirty="0">
                <a:latin typeface="+mn-lt"/>
              </a:rPr>
              <a:t>simple events</a:t>
            </a:r>
            <a:r>
              <a:rPr lang="en-US" sz="1600" dirty="0">
                <a:latin typeface="+mn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sz="1600" b="1" dirty="0">
                <a:latin typeface="+mn-lt"/>
              </a:rPr>
              <a:t>Simple event</a:t>
            </a:r>
            <a:r>
              <a:rPr lang="en-US" sz="1600" dirty="0">
                <a:latin typeface="+mn-lt"/>
              </a:rPr>
              <a:t> examples: {HT}, {TT}</a:t>
            </a:r>
          </a:p>
          <a:p>
            <a:pPr>
              <a:spcBef>
                <a:spcPts val="600"/>
              </a:spcBef>
              <a:defRPr/>
            </a:pP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defRPr/>
            </a:pP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en-US" sz="1600" u="sng" dirty="0">
                <a:solidFill>
                  <a:schemeClr val="hlink"/>
                </a:solidFill>
                <a:latin typeface="+mn-lt"/>
              </a:rPr>
              <a:t>Question:</a:t>
            </a:r>
            <a:r>
              <a:rPr lang="en-US" sz="1600" dirty="0">
                <a:solidFill>
                  <a:schemeClr val="hlink"/>
                </a:solidFill>
                <a:latin typeface="+mn-lt"/>
              </a:rPr>
              <a:t> What is the prob. of getting at least one H?</a:t>
            </a:r>
          </a:p>
          <a:p>
            <a:pPr>
              <a:spcBef>
                <a:spcPts val="600"/>
              </a:spcBef>
              <a:defRPr/>
            </a:pPr>
            <a:r>
              <a:rPr lang="en-US" sz="1600" b="1" dirty="0">
                <a:latin typeface="+mn-lt"/>
              </a:rPr>
              <a:t>Event</a:t>
            </a:r>
            <a:r>
              <a:rPr lang="en-US" sz="1600" dirty="0">
                <a:latin typeface="+mn-lt"/>
              </a:rPr>
              <a:t> = {get at least one H}</a:t>
            </a:r>
          </a:p>
          <a:p>
            <a:pPr>
              <a:spcBef>
                <a:spcPts val="600"/>
              </a:spcBef>
              <a:defRPr/>
            </a:pPr>
            <a:r>
              <a:rPr lang="en-US" sz="1600" dirty="0">
                <a:latin typeface="+mn-lt"/>
              </a:rPr>
              <a:t>This </a:t>
            </a:r>
            <a:r>
              <a:rPr lang="en-US" sz="1600" b="1" dirty="0">
                <a:latin typeface="+mn-lt"/>
              </a:rPr>
              <a:t>event</a:t>
            </a:r>
            <a:r>
              <a:rPr lang="en-US" sz="1600" dirty="0">
                <a:latin typeface="+mn-lt"/>
              </a:rPr>
              <a:t> consists of 3 </a:t>
            </a:r>
            <a:r>
              <a:rPr lang="en-US" sz="1600" b="1" dirty="0">
                <a:latin typeface="+mn-lt"/>
              </a:rPr>
              <a:t>simple events</a:t>
            </a:r>
            <a:r>
              <a:rPr lang="en-US" sz="1600" dirty="0">
                <a:latin typeface="+mn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sz="1600" u="sng" dirty="0">
                <a:solidFill>
                  <a:schemeClr val="hlink"/>
                </a:solidFill>
                <a:latin typeface="+mn-lt"/>
              </a:rPr>
              <a:t>Answer:</a:t>
            </a:r>
            <a:r>
              <a:rPr lang="en-US" sz="1600" dirty="0">
                <a:solidFill>
                  <a:schemeClr val="hlink"/>
                </a:solidFill>
                <a:latin typeface="+mn-lt"/>
              </a:rPr>
              <a:t> P(HT or TH or HH)   = 1/4+1/4+1/4 = 3/4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296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1. What is probability</a:t>
            </a:r>
            <a:endParaRPr lang="en-US" altLang="en-US" sz="2400" b="1"/>
          </a:p>
        </p:txBody>
      </p:sp>
      <p:sp>
        <p:nvSpPr>
          <p:cNvPr id="12297" name="TextBox 2"/>
          <p:cNvSpPr txBox="1">
            <a:spLocks noChangeArrowheads="1"/>
          </p:cNvSpPr>
          <p:nvPr/>
        </p:nvSpPr>
        <p:spPr bwMode="auto">
          <a:xfrm>
            <a:off x="4543425" y="1481138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2298" name="TextBox 2"/>
          <p:cNvSpPr txBox="1">
            <a:spLocks noChangeArrowheads="1"/>
          </p:cNvSpPr>
          <p:nvPr/>
        </p:nvSpPr>
        <p:spPr bwMode="auto">
          <a:xfrm>
            <a:off x="304800" y="1479550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627" name="Group 3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68236555"/>
              </p:ext>
            </p:extLst>
          </p:nvPr>
        </p:nvGraphicFramePr>
        <p:xfrm>
          <a:off x="457200" y="2327274"/>
          <a:ext cx="8458200" cy="4029076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Event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Simple events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Probability of the event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Dice add to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(1,2),(2,1)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2/36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Dice add to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(1,5),(2,4),(3,3),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(4,2),(5,1)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5/36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First die shows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,1),(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,2),(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,3),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,4),(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,5),(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6/36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Second die shows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(1,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),(2,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),(3,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(4,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),(5,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),(6,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6/36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6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436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07</a:t>
            </a:r>
          </a:p>
        </p:txBody>
      </p:sp>
      <p:sp>
        <p:nvSpPr>
          <p:cNvPr id="14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308A78-6396-40DC-B774-A2D98DDBFAC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6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1. What is probability</a:t>
            </a:r>
            <a:endParaRPr lang="en-US" altLang="en-US" sz="2400" b="1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04800" y="1479550"/>
            <a:ext cx="1143000" cy="369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447800"/>
            <a:ext cx="666432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B0F0"/>
                </a:solidFill>
              </a:rPr>
              <a:t>Throw a pair of dice. </a:t>
            </a:r>
          </a:p>
          <a:p>
            <a:r>
              <a:rPr lang="en-US" sz="1400" dirty="0"/>
              <a:t>There are 36 simple events: (1,1), (1,2), … (6,6), all </a:t>
            </a:r>
            <a:r>
              <a:rPr lang="en-US" sz="1400" dirty="0">
                <a:solidFill>
                  <a:srgbClr val="C00000"/>
                </a:solidFill>
              </a:rPr>
              <a:t>equally likely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3962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1800" dirty="0">
                <a:latin typeface="Arial" panose="020B0604020202020204" pitchFamily="34" charset="0"/>
              </a:rPr>
              <a:t>What is probability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Uncertainty and probability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Sample space, events &amp; simple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endParaRPr lang="en-US" sz="8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800" dirty="0">
              <a:latin typeface="Arial" panose="020B0604020202020204" pitchFamily="34" charset="0"/>
            </a:endParaRPr>
          </a:p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AutoNum type="arabicPeriod" startAt="2"/>
              <a:defRPr/>
            </a:pPr>
            <a:r>
              <a:rPr lang="en-US" sz="1600" b="1" dirty="0">
                <a:latin typeface="Arial" panose="020B0604020202020204" pitchFamily="34" charset="0"/>
              </a:rPr>
              <a:t>Basic probability rules for relationship between 2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categorical</a:t>
            </a:r>
            <a:r>
              <a:rPr lang="en-US" sz="1600" b="1" dirty="0">
                <a:latin typeface="Arial" panose="020B0604020202020204" pitchFamily="34" charset="0"/>
              </a:rPr>
              <a:t> random variables</a:t>
            </a:r>
          </a:p>
          <a:p>
            <a:pPr marL="533400" indent="-53340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AutoNum type="arabicPeriod" startAt="2"/>
              <a:defRPr/>
            </a:pPr>
            <a:endParaRPr lang="en-US" sz="1600" dirty="0">
              <a:latin typeface="Arial" panose="020B0604020202020204" pitchFamily="34" charset="0"/>
            </a:endParaRP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Joint &amp; disjoint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Probability of a union of two events   (A or B or both)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Joint probability           (A and B)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Conditional probability (A|B)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Independent vs. mutually exclusive events</a:t>
            </a:r>
          </a:p>
          <a:p>
            <a:pPr marL="1714500" lvl="3" indent="-407988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/>
            </a:pPr>
            <a:r>
              <a:rPr lang="en-US" sz="1350" dirty="0">
                <a:latin typeface="Arial" panose="020B0604020202020204" pitchFamily="34" charset="0"/>
              </a:rPr>
              <a:t>The Bayes formula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07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AF851D4-FE0F-4C96-AE83-828AA83317D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Today:</a:t>
            </a:r>
            <a:endParaRPr lang="en-US" altLang="en-US" sz="2400" b="1"/>
          </a:p>
        </p:txBody>
      </p:sp>
      <p:pic>
        <p:nvPicPr>
          <p:cNvPr id="15368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50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4227</Words>
  <Application>Microsoft Office PowerPoint</Application>
  <PresentationFormat>On-screen Show (4:3)</PresentationFormat>
  <Paragraphs>899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Aharoni</vt:lpstr>
      <vt:lpstr>Arial</vt:lpstr>
      <vt:lpstr>Calibri</vt:lpstr>
      <vt:lpstr>Calibri Light</vt:lpstr>
      <vt:lpstr>Courier New</vt:lpstr>
      <vt:lpstr>Times New Roman</vt:lpstr>
      <vt:lpstr>Verdana</vt:lpstr>
      <vt:lpstr>Webdings</vt:lpstr>
      <vt:lpstr>Wingdings</vt:lpstr>
      <vt:lpstr>Wingdings 3</vt:lpstr>
      <vt:lpstr>Office Theme</vt:lpstr>
      <vt:lpstr>Equation</vt:lpstr>
      <vt:lpstr>MBC 638:  Data Analysis &amp; Decision Making</vt:lpstr>
      <vt:lpstr>What we’ve done so far &amp; what’s next</vt:lpstr>
      <vt:lpstr>Today:</vt:lpstr>
      <vt:lpstr>1. What is probability</vt:lpstr>
      <vt:lpstr>1. What is probability</vt:lpstr>
      <vt:lpstr>1. What is probability</vt:lpstr>
      <vt:lpstr>1. What is probability</vt:lpstr>
      <vt:lpstr>1. What is probability</vt:lpstr>
      <vt:lpstr>Today: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  <vt:lpstr>Today:</vt:lpstr>
      <vt:lpstr>EXTRA SLIDES (probability trees)</vt:lpstr>
      <vt:lpstr>2. Probability rules</vt:lpstr>
      <vt:lpstr>2. Probability rules</vt:lpstr>
      <vt:lpstr>2. Probability rules</vt:lpstr>
      <vt:lpstr>2. Probability rules</vt:lpstr>
      <vt:lpstr>2. Probability rules</vt:lpstr>
      <vt:lpstr>2. Probability rules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Pan Chen</cp:lastModifiedBy>
  <cp:revision>288</cp:revision>
  <dcterms:created xsi:type="dcterms:W3CDTF">2006-08-20T01:32:20Z</dcterms:created>
  <dcterms:modified xsi:type="dcterms:W3CDTF">2017-10-16T00:25:34Z</dcterms:modified>
</cp:coreProperties>
</file>