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25"/>
  </p:notesMasterIdLst>
  <p:sldIdLst>
    <p:sldId id="403" r:id="rId2"/>
    <p:sldId id="257" r:id="rId3"/>
    <p:sldId id="404" r:id="rId4"/>
    <p:sldId id="408" r:id="rId5"/>
    <p:sldId id="377" r:id="rId6"/>
    <p:sldId id="409" r:id="rId7"/>
    <p:sldId id="385" r:id="rId8"/>
    <p:sldId id="410" r:id="rId9"/>
    <p:sldId id="411" r:id="rId10"/>
    <p:sldId id="402" r:id="rId11"/>
    <p:sldId id="386" r:id="rId12"/>
    <p:sldId id="415" r:id="rId13"/>
    <p:sldId id="414" r:id="rId14"/>
    <p:sldId id="392" r:id="rId15"/>
    <p:sldId id="412" r:id="rId16"/>
    <p:sldId id="413" r:id="rId17"/>
    <p:sldId id="393" r:id="rId18"/>
    <p:sldId id="406" r:id="rId19"/>
    <p:sldId id="397" r:id="rId20"/>
    <p:sldId id="396" r:id="rId21"/>
    <p:sldId id="398" r:id="rId22"/>
    <p:sldId id="399" r:id="rId23"/>
    <p:sldId id="407" r:id="rId2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FFFFCC"/>
    <a:srgbClr val="CCECFF"/>
    <a:srgbClr val="FFFF99"/>
    <a:srgbClr val="DBE29A"/>
    <a:srgbClr val="FFD4B7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8" autoAdjust="0"/>
    <p:restoredTop sz="78684" autoAdjust="0"/>
  </p:normalViewPr>
  <p:slideViewPr>
    <p:cSldViewPr>
      <p:cViewPr varScale="1">
        <p:scale>
          <a:sx n="80" d="100"/>
          <a:sy n="80" d="100"/>
        </p:scale>
        <p:origin x="771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96FDCE-BD98-47AD-BED2-906C228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92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Chernobai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F5C22-A24E-40EA-93E2-1FE3ED01D9F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8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6FDCE-BD98-47AD-BED2-906C22887B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851D8AD-6BAF-491E-B321-72EF4946A17C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0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69816-BFA6-42BB-BFE6-A51E91B8A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3E04B-DE13-474B-9E13-0ED5F276E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A2D5E-C3CD-4104-B045-B5DB4F9AD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377FA-84B3-484E-AA2E-13ED48019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EF879-437F-4230-B10F-CF4E23DD1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A4645-6373-490C-899A-A2A7677B0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3FF1D-B828-45DE-A027-892303644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FD1A-05BB-42A0-8876-03FF2DCB4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B9602-4D10-41D0-9620-F372D7539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DAB95-6DEF-4835-A4FC-BEB228127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B2CBC-4976-4CA4-82D6-6F412D933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578B62-67D3-495D-B8E9-D1AEF5ADC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7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04825" y="5353050"/>
            <a:ext cx="8562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Lecture 08: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Population mean, variance, covariance; weighted sums (Chapter 4: 4.3-4.8)</a:t>
            </a: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br>
              <a:rPr lang="en-US" altLang="en-US" b="1" dirty="0">
                <a:solidFill>
                  <a:srgbClr val="990033"/>
                </a:solidFill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Anna Chernobai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MBC 638: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Data Analysis &amp; Decision Making</a:t>
            </a: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latin typeface="Arial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Computing Formula for Variance</a:t>
            </a: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var</a:t>
            </a:r>
            <a:r>
              <a:rPr lang="en-US" sz="2000" dirty="0"/>
              <a:t>(X) = E(X</a:t>
            </a:r>
            <a:r>
              <a:rPr lang="en-US" sz="2000" baseline="30000" dirty="0"/>
              <a:t>2</a:t>
            </a:r>
            <a:r>
              <a:rPr lang="en-US" sz="2000" dirty="0"/>
              <a:t>) – [E(X)]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B0F0"/>
              </a:solidFill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Proof: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latin typeface="Arial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31F0E7D-9965-4EA1-97DF-C536B5774181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92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80846"/>
              </p:ext>
            </p:extLst>
          </p:nvPr>
        </p:nvGraphicFramePr>
        <p:xfrm>
          <a:off x="3048000" y="3286126"/>
          <a:ext cx="5054600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2489040" imgH="1282680" progId="Equation.3">
                  <p:embed/>
                </p:oleObj>
              </mc:Choice>
              <mc:Fallback>
                <p:oleObj name="Equation" r:id="rId3" imgW="2489040" imgH="1282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86126"/>
                        <a:ext cx="5054600" cy="260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1. Population mean and variance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A6C88D-4A82-41EB-9F31-1B989D1FA57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381000" y="1905000"/>
            <a:ext cx="87630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</a:rPr>
              <a:t>Population mean and variance in </a:t>
            </a:r>
            <a:r>
              <a:rPr lang="en-US" sz="2000" b="1" dirty="0">
                <a:solidFill>
                  <a:srgbClr val="00B050"/>
                </a:solidFill>
                <a:latin typeface="+mn-lt"/>
              </a:rPr>
              <a:t>Excel</a:t>
            </a:r>
            <a:r>
              <a:rPr lang="en-US" sz="2000" dirty="0">
                <a:latin typeface="+mn-lt"/>
              </a:rPr>
              <a:t>: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SUMPRODUCT(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l-G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σ</a:t>
            </a:r>
            <a:r>
              <a:rPr lang="en-US" sz="2000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SUMPRODUCT(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x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x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)-SUMPRODUCT(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x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)^2</a:t>
            </a:r>
            <a:r>
              <a:rPr lang="en-US" sz="2000" dirty="0">
                <a:latin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</a:rPr>
              <a:t>using computing formula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</a:rPr>
              <a:t>       or  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SUMPRODUCT(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x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- </a:t>
            </a:r>
            <a:r>
              <a:rPr lang="el-GR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μ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x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- </a:t>
            </a:r>
            <a:r>
              <a:rPr lang="el-GR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μ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sz="2000" u="sng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en-US" sz="20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US" sz="1600" dirty="0">
                <a:solidFill>
                  <a:srgbClr val="0066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                            </a:t>
            </a:r>
            <a:r>
              <a:rPr lang="en-US" sz="16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using basic formula</a:t>
            </a:r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000" dirty="0"/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1" t="33365" r="67941" b="50130"/>
          <a:stretch>
            <a:fillRect/>
          </a:stretch>
        </p:blipFill>
        <p:spPr bwMode="auto">
          <a:xfrm>
            <a:off x="1600200" y="3886200"/>
            <a:ext cx="5961063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4025" y="4386263"/>
            <a:ext cx="511175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1.79</a:t>
            </a:r>
          </a:p>
        </p:txBody>
      </p:sp>
      <p:sp>
        <p:nvSpPr>
          <p:cNvPr id="10248" name="TextBox 2"/>
          <p:cNvSpPr txBox="1">
            <a:spLocks noChangeArrowheads="1"/>
          </p:cNvSpPr>
          <p:nvPr/>
        </p:nvSpPr>
        <p:spPr bwMode="auto">
          <a:xfrm>
            <a:off x="381000" y="6017915"/>
            <a:ext cx="73342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200" u="sng" dirty="0"/>
              <a:t>Notations: </a:t>
            </a:r>
            <a:r>
              <a:rPr lang="en-US" altLang="en-US" sz="1200" dirty="0"/>
              <a:t>The underscore in the formulas above means that it’s a vector, not a number.</a:t>
            </a:r>
            <a:endParaRPr lang="en-US" altLang="en-US" sz="1200" b="1" dirty="0">
              <a:solidFill>
                <a:srgbClr val="0099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5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1. Population mean and variance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E972413-D95B-4CEA-9A40-59BBB79C099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9916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b="1" dirty="0">
                <a:solidFill>
                  <a:srgbClr val="009900"/>
                </a:solidFill>
              </a:rPr>
              <a:t>GM </a:t>
            </a:r>
            <a:r>
              <a:rPr lang="en-US" b="1" dirty="0" err="1">
                <a:solidFill>
                  <a:srgbClr val="009900"/>
                </a:solidFill>
              </a:rPr>
              <a:t>vs</a:t>
            </a:r>
            <a:r>
              <a:rPr lang="en-US" b="1" dirty="0">
                <a:solidFill>
                  <a:srgbClr val="009900"/>
                </a:solidFill>
              </a:rPr>
              <a:t> Gold.xlsx</a:t>
            </a:r>
            <a:endParaRPr lang="en-US" b="1" u="sng" dirty="0">
              <a:solidFill>
                <a:srgbClr val="009900"/>
              </a:solidFill>
            </a:endParaRPr>
          </a:p>
          <a:p>
            <a:pPr>
              <a:defRPr/>
            </a:pPr>
            <a:endParaRPr lang="en-US" sz="2000" b="1" dirty="0">
              <a:solidFill>
                <a:srgbClr val="009900"/>
              </a:solidFill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An investor plans to invest in General Motors (GM) stock and in gold. Their returns depend on the state of the economy. He identifies 4 possible states: depression, recession, normal, or boom.  He assesses their probabilities as 0.05, 0.3, 0.5, and 0.15. Expected returns for each state of the economy for GM and Gold are given below: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AutoNum type="alphaLcParenR"/>
              <a:defRPr/>
            </a:pPr>
            <a:r>
              <a:rPr lang="en-US" dirty="0">
                <a:latin typeface="+mn-lt"/>
              </a:rPr>
              <a:t>Find unconditional </a:t>
            </a:r>
            <a:r>
              <a:rPr lang="en-US" b="1" dirty="0">
                <a:latin typeface="+mn-lt"/>
              </a:rPr>
              <a:t>expected returns </a:t>
            </a:r>
            <a:r>
              <a:rPr lang="en-US" dirty="0">
                <a:latin typeface="+mn-lt"/>
              </a:rPr>
              <a:t>from the two investments.</a:t>
            </a:r>
          </a:p>
          <a:p>
            <a:pPr>
              <a:buAutoNum type="alphaLcParenR"/>
              <a:defRPr/>
            </a:pPr>
            <a:r>
              <a:rPr lang="en-US" dirty="0">
                <a:latin typeface="+mn-lt"/>
              </a:rPr>
              <a:t>Find </a:t>
            </a:r>
            <a:r>
              <a:rPr lang="en-US" b="1" dirty="0">
                <a:latin typeface="+mn-lt"/>
              </a:rPr>
              <a:t>variances</a:t>
            </a:r>
            <a:r>
              <a:rPr lang="en-US" dirty="0">
                <a:latin typeface="+mn-lt"/>
              </a:rPr>
              <a:t> and the </a:t>
            </a:r>
            <a:r>
              <a:rPr lang="en-US" b="1" dirty="0">
                <a:latin typeface="+mn-lt"/>
              </a:rPr>
              <a:t>standard deviations</a:t>
            </a:r>
            <a:r>
              <a:rPr lang="en-US" dirty="0">
                <a:latin typeface="+mn-lt"/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10918"/>
              </p:ext>
            </p:extLst>
          </p:nvPr>
        </p:nvGraphicFramePr>
        <p:xfrm>
          <a:off x="2247900" y="3869293"/>
          <a:ext cx="4243682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Economic 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GM Return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Gold Return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94" name="Rectangle 2"/>
          <p:cNvSpPr>
            <a:spLocks noChangeArrowheads="1"/>
          </p:cNvSpPr>
          <p:nvPr/>
        </p:nvSpPr>
        <p:spPr bwMode="auto">
          <a:xfrm>
            <a:off x="2133599" y="3793093"/>
            <a:ext cx="5029200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9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1. Population mean and variance</a:t>
            </a:r>
            <a:endParaRPr lang="en-US" altLang="en-US" sz="2400" b="1" dirty="0"/>
          </a:p>
        </p:txBody>
      </p:sp>
      <p:sp>
        <p:nvSpPr>
          <p:cNvPr id="19498" name="TextBox 2"/>
          <p:cNvSpPr txBox="1">
            <a:spLocks noChangeArrowheads="1"/>
          </p:cNvSpPr>
          <p:nvPr/>
        </p:nvSpPr>
        <p:spPr bwMode="auto">
          <a:xfrm>
            <a:off x="304800" y="1479550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1478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752600"/>
            <a:ext cx="8534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 Population mean and variance</a:t>
            </a:r>
          </a:p>
          <a:p>
            <a:pPr marL="1306512" lvl="3" indent="0">
              <a:lnSpc>
                <a:spcPct val="80000"/>
              </a:lnSpc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2. Covariance and correlation for two populations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3. Weighted sums of random variables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A628E7D-A6EC-4B52-833E-150ED8F6CF8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Today: Describing distribution of a population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426871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8FF6D5C-2937-4430-A22C-9AD89F3475B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6106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Covariance between X and Y</a:t>
            </a: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r>
              <a:rPr lang="en-US" sz="1600" dirty="0">
                <a:latin typeface="+mn-lt"/>
              </a:rPr>
              <a:t>        </a:t>
            </a:r>
          </a:p>
          <a:p>
            <a:pPr>
              <a:defRPr/>
            </a:pPr>
            <a:endParaRPr lang="en-US" sz="1600" dirty="0">
              <a:latin typeface="+mn-lt"/>
            </a:endParaRPr>
          </a:p>
          <a:p>
            <a:pPr>
              <a:defRPr/>
            </a:pPr>
            <a:r>
              <a:rPr lang="en-US" sz="1600" dirty="0">
                <a:latin typeface="+mn-lt"/>
              </a:rPr>
              <a:t> Computing formula:</a:t>
            </a: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dirty="0">
              <a:solidFill>
                <a:srgbClr val="009900"/>
              </a:solidFill>
            </a:endParaRPr>
          </a:p>
          <a:p>
            <a:pPr>
              <a:defRPr/>
            </a:pPr>
            <a:endParaRPr lang="en-US" dirty="0">
              <a:solidFill>
                <a:srgbClr val="009900"/>
              </a:solidFill>
            </a:endParaRPr>
          </a:p>
        </p:txBody>
      </p:sp>
      <p:graphicFrame>
        <p:nvGraphicFramePr>
          <p:cNvPr id="215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626230"/>
              </p:ext>
            </p:extLst>
          </p:nvPr>
        </p:nvGraphicFramePr>
        <p:xfrm>
          <a:off x="3200400" y="2173909"/>
          <a:ext cx="5257800" cy="79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3" imgW="2844800" imgH="431800" progId="Equation.3">
                  <p:embed/>
                </p:oleObj>
              </mc:Choice>
              <mc:Fallback>
                <p:oleObj name="Equation" r:id="rId3" imgW="2844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73909"/>
                        <a:ext cx="5257800" cy="797891"/>
                      </a:xfrm>
                      <a:prstGeom prst="rect">
                        <a:avLst/>
                      </a:prstGeom>
                      <a:solidFill>
                        <a:srgbClr val="FFF2CC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V="1">
            <a:off x="7848600" y="2870200"/>
            <a:ext cx="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stealth" w="lg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467600" y="28702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514" name="TextBox 8"/>
          <p:cNvSpPr txBox="1">
            <a:spLocks noChangeArrowheads="1"/>
          </p:cNvSpPr>
          <p:nvPr/>
        </p:nvSpPr>
        <p:spPr bwMode="auto">
          <a:xfrm>
            <a:off x="7086600" y="3053334"/>
            <a:ext cx="185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C00000"/>
                </a:solidFill>
              </a:rPr>
              <a:t>Joint probability 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P(X=x</a:t>
            </a:r>
            <a:r>
              <a:rPr lang="en-US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Y=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1515" name="Object 1"/>
          <p:cNvGraphicFramePr>
            <a:graphicFrameLocks noChangeAspect="1"/>
          </p:cNvGraphicFramePr>
          <p:nvPr/>
        </p:nvGraphicFramePr>
        <p:xfrm>
          <a:off x="3222625" y="3657600"/>
          <a:ext cx="52879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5" imgW="3390900" imgH="685800" progId="Equation.3">
                  <p:embed/>
                </p:oleObj>
              </mc:Choice>
              <mc:Fallback>
                <p:oleObj name="Equation" r:id="rId5" imgW="33909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3657600"/>
                        <a:ext cx="5287963" cy="106838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51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8537575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2. Covariance &amp; correlation for 2 populations</a:t>
            </a:r>
            <a:endParaRPr lang="en-US" altLang="en-US" sz="1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8FF6D5C-2937-4430-A22C-9AD89F3475B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6106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Covariance between X and Y</a:t>
            </a: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r>
              <a:rPr lang="en-US" sz="1600" dirty="0">
                <a:latin typeface="+mn-lt"/>
              </a:rPr>
              <a:t>        </a:t>
            </a:r>
          </a:p>
          <a:p>
            <a:pPr>
              <a:defRPr/>
            </a:pPr>
            <a:endParaRPr lang="en-US" sz="1600" dirty="0">
              <a:latin typeface="+mn-lt"/>
            </a:endParaRPr>
          </a:p>
          <a:p>
            <a:pPr>
              <a:defRPr/>
            </a:pPr>
            <a:endParaRPr lang="en-US" sz="1600" dirty="0"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dirty="0">
              <a:solidFill>
                <a:srgbClr val="009900"/>
              </a:solidFill>
            </a:endParaRPr>
          </a:p>
          <a:p>
            <a:pPr>
              <a:defRPr/>
            </a:pPr>
            <a:endParaRPr lang="en-US" dirty="0">
              <a:solidFill>
                <a:srgbClr val="009900"/>
              </a:solidFill>
            </a:endParaRPr>
          </a:p>
        </p:txBody>
      </p:sp>
      <p:graphicFrame>
        <p:nvGraphicFramePr>
          <p:cNvPr id="21510" name="Object 3"/>
          <p:cNvGraphicFramePr>
            <a:graphicFrameLocks noChangeAspect="1"/>
          </p:cNvGraphicFramePr>
          <p:nvPr>
            <p:extLst/>
          </p:nvPr>
        </p:nvGraphicFramePr>
        <p:xfrm>
          <a:off x="3200400" y="2173909"/>
          <a:ext cx="5257800" cy="79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3" imgW="2844800" imgH="431800" progId="Equation.3">
                  <p:embed/>
                </p:oleObj>
              </mc:Choice>
              <mc:Fallback>
                <p:oleObj name="Equation" r:id="rId3" imgW="2844800" imgH="431800" progId="Equation.3">
                  <p:embed/>
                  <p:pic>
                    <p:nvPicPr>
                      <p:cNvPr id="215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73909"/>
                        <a:ext cx="5257800" cy="797891"/>
                      </a:xfrm>
                      <a:prstGeom prst="rect">
                        <a:avLst/>
                      </a:prstGeom>
                      <a:solidFill>
                        <a:srgbClr val="FFF2CC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V="1">
            <a:off x="7848600" y="2870200"/>
            <a:ext cx="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stealth" w="lg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467600" y="28702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514" name="TextBox 8"/>
          <p:cNvSpPr txBox="1">
            <a:spLocks noChangeArrowheads="1"/>
          </p:cNvSpPr>
          <p:nvPr/>
        </p:nvSpPr>
        <p:spPr bwMode="auto">
          <a:xfrm>
            <a:off x="7086600" y="3053334"/>
            <a:ext cx="185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C00000"/>
                </a:solidFill>
              </a:rPr>
              <a:t>Joint probability 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P(X=x</a:t>
            </a:r>
            <a:r>
              <a:rPr lang="en-US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Y=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51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8537575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2. Covariance &amp; correlation for 2 populations </a:t>
            </a:r>
            <a:r>
              <a:rPr lang="en-US" altLang="en-US" sz="1800" b="1">
                <a:latin typeface="Arial" panose="020B0604020202020204" pitchFamily="34" charset="0"/>
              </a:rPr>
              <a:t>(</a:t>
            </a:r>
            <a:r>
              <a:rPr lang="en-US" altLang="en-US" sz="1800" b="1" u="sng">
                <a:latin typeface="Arial" panose="020B0604020202020204" pitchFamily="34" charset="0"/>
              </a:rPr>
              <a:t>discrete</a:t>
            </a:r>
            <a:r>
              <a:rPr lang="en-US" altLang="en-US" sz="1800" b="1">
                <a:latin typeface="Arial" panose="020B0604020202020204" pitchFamily="34" charset="0"/>
              </a:rPr>
              <a:t> case)</a:t>
            </a:r>
            <a:endParaRPr lang="en-US" altLang="en-US" sz="1800" b="1"/>
          </a:p>
        </p:txBody>
      </p:sp>
      <p:sp>
        <p:nvSpPr>
          <p:cNvPr id="15" name="Cloud Callout 14"/>
          <p:cNvSpPr/>
          <p:nvPr/>
        </p:nvSpPr>
        <p:spPr>
          <a:xfrm>
            <a:off x="381000" y="4419600"/>
            <a:ext cx="6553200" cy="2301875"/>
          </a:xfrm>
          <a:prstGeom prst="cloudCallout">
            <a:avLst>
              <a:gd name="adj1" fmla="val 4327"/>
              <a:gd name="adj2" fmla="val -101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Compare with Sample Covariance: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60442842"/>
              </p:ext>
            </p:extLst>
          </p:nvPr>
        </p:nvGraphicFramePr>
        <p:xfrm>
          <a:off x="2514600" y="5533473"/>
          <a:ext cx="2692950" cy="87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5" imgW="1879560" imgH="609480" progId="Equation.3">
                  <p:embed/>
                </p:oleObj>
              </mc:Choice>
              <mc:Fallback>
                <p:oleObj name="Equation" r:id="rId5" imgW="1879560" imgH="609480" progId="Equation.3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33473"/>
                        <a:ext cx="2692950" cy="873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10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8FF6D5C-2937-4430-A22C-9AD89F3475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" y="1550897"/>
            <a:ext cx="861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sz="1600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Correlation between X and Y</a:t>
            </a:r>
          </a:p>
          <a:p>
            <a:pPr>
              <a:defRPr/>
            </a:pPr>
            <a:endParaRPr lang="en-US" dirty="0">
              <a:solidFill>
                <a:srgbClr val="009900"/>
              </a:solidFill>
            </a:endParaRPr>
          </a:p>
          <a:p>
            <a:pPr>
              <a:defRPr/>
            </a:pPr>
            <a:endParaRPr lang="en-US" dirty="0">
              <a:solidFill>
                <a:srgbClr val="009900"/>
              </a:solidFill>
            </a:endParaRPr>
          </a:p>
        </p:txBody>
      </p:sp>
      <p:graphicFrame>
        <p:nvGraphicFramePr>
          <p:cNvPr id="215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82339"/>
              </p:ext>
            </p:extLst>
          </p:nvPr>
        </p:nvGraphicFramePr>
        <p:xfrm>
          <a:off x="4419600" y="2352764"/>
          <a:ext cx="2740599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3" imgW="1485900" imgH="431800" progId="Equation.3">
                  <p:embed/>
                </p:oleObj>
              </mc:Choice>
              <mc:Fallback>
                <p:oleObj name="Equation" r:id="rId3" imgW="1485900" imgH="431800" progId="Equation.3">
                  <p:embed/>
                  <p:pic>
                    <p:nvPicPr>
                      <p:cNvPr id="215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52764"/>
                        <a:ext cx="2740599" cy="796925"/>
                      </a:xfrm>
                      <a:prstGeom prst="rect">
                        <a:avLst/>
                      </a:prstGeom>
                      <a:solidFill>
                        <a:srgbClr val="FFF2CC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51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8537575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2. Covariance &amp; correlation for 2 populations </a:t>
            </a:r>
            <a:r>
              <a:rPr lang="en-US" altLang="en-US" sz="1800" b="1">
                <a:latin typeface="Arial" panose="020B0604020202020204" pitchFamily="34" charset="0"/>
              </a:rPr>
              <a:t>(</a:t>
            </a:r>
            <a:r>
              <a:rPr lang="en-US" altLang="en-US" sz="1800" b="1" u="sng">
                <a:latin typeface="Arial" panose="020B0604020202020204" pitchFamily="34" charset="0"/>
              </a:rPr>
              <a:t>discrete</a:t>
            </a:r>
            <a:r>
              <a:rPr lang="en-US" altLang="en-US" sz="1800" b="1">
                <a:latin typeface="Arial" panose="020B0604020202020204" pitchFamily="34" charset="0"/>
              </a:rPr>
              <a:t> case)</a:t>
            </a:r>
            <a:endParaRPr lang="en-US" altLang="en-US" sz="1800" b="1"/>
          </a:p>
        </p:txBody>
      </p:sp>
      <p:sp>
        <p:nvSpPr>
          <p:cNvPr id="15" name="Cloud Callout 14"/>
          <p:cNvSpPr/>
          <p:nvPr/>
        </p:nvSpPr>
        <p:spPr>
          <a:xfrm>
            <a:off x="381000" y="4419601"/>
            <a:ext cx="6553200" cy="1936750"/>
          </a:xfrm>
          <a:prstGeom prst="cloudCallout">
            <a:avLst>
              <a:gd name="adj1" fmla="val 4327"/>
              <a:gd name="adj2" fmla="val -101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Compare with Sample Correlation: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0067961"/>
              </p:ext>
            </p:extLst>
          </p:nvPr>
        </p:nvGraphicFramePr>
        <p:xfrm>
          <a:off x="3014590" y="5360534"/>
          <a:ext cx="1443110" cy="71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5" imgW="901440" imgH="444240" progId="Equation.3">
                  <p:embed/>
                </p:oleObj>
              </mc:Choice>
              <mc:Fallback>
                <p:oleObj name="Equation" r:id="rId5" imgW="901440" imgH="44424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90" y="5360534"/>
                        <a:ext cx="1443110" cy="711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48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E082408-D51F-4781-988B-730FBAC7CA7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61060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sz="2000" b="1" dirty="0">
                <a:solidFill>
                  <a:srgbClr val="009900"/>
                </a:solidFill>
              </a:rPr>
              <a:t>GM </a:t>
            </a:r>
            <a:r>
              <a:rPr lang="en-US" sz="2000" b="1" dirty="0" err="1">
                <a:solidFill>
                  <a:srgbClr val="009900"/>
                </a:solidFill>
              </a:rPr>
              <a:t>vs</a:t>
            </a:r>
            <a:r>
              <a:rPr lang="en-US" sz="2000" b="1" dirty="0">
                <a:solidFill>
                  <a:srgbClr val="009900"/>
                </a:solidFill>
              </a:rPr>
              <a:t> Gold.xlsx</a:t>
            </a:r>
            <a:endParaRPr lang="en-US" sz="2000" b="1" u="sng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b="1" dirty="0">
              <a:solidFill>
                <a:srgbClr val="009900"/>
              </a:solidFill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An investor plans to invest in General Motors (GM) stock and in gold. Their returns depend on the state of the economy. He identifies 4 possible states: depression, recession, normal, or boom.  He assesses their probabilities as 0.05, 0.3, 0.5, and 0.15. Returns for each state of the economy for GM and Gold: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c) Find </a:t>
            </a:r>
            <a:r>
              <a:rPr lang="en-US" b="1" dirty="0">
                <a:latin typeface="+mn-lt"/>
              </a:rPr>
              <a:t>covariance</a:t>
            </a:r>
            <a:r>
              <a:rPr lang="en-US" dirty="0">
                <a:latin typeface="+mn-lt"/>
              </a:rPr>
              <a:t> and </a:t>
            </a:r>
            <a:r>
              <a:rPr lang="en-US" b="1" dirty="0">
                <a:latin typeface="+mn-lt"/>
              </a:rPr>
              <a:t>correlation</a:t>
            </a:r>
            <a:r>
              <a:rPr lang="en-US" dirty="0">
                <a:latin typeface="+mn-lt"/>
              </a:rPr>
              <a:t> between the two investments. </a:t>
            </a:r>
          </a:p>
          <a:p>
            <a:pPr>
              <a:defRPr/>
            </a:pPr>
            <a:endParaRPr lang="en-US" dirty="0">
              <a:solidFill>
                <a:srgbClr val="00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9300" y="4556125"/>
          <a:ext cx="4800599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Economic 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GM Return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Gold Return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66" name="Rectangle 2"/>
          <p:cNvSpPr>
            <a:spLocks noChangeArrowheads="1"/>
          </p:cNvSpPr>
          <p:nvPr/>
        </p:nvSpPr>
        <p:spPr bwMode="auto">
          <a:xfrm>
            <a:off x="1905000" y="4518025"/>
            <a:ext cx="5029200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67" name="TextBox 8"/>
          <p:cNvSpPr txBox="1">
            <a:spLocks noChangeArrowheads="1"/>
          </p:cNvSpPr>
          <p:nvPr/>
        </p:nvSpPr>
        <p:spPr bwMode="auto">
          <a:xfrm>
            <a:off x="1638300" y="3868738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                                                </a:t>
            </a:r>
            <a:r>
              <a:rPr lang="en-US" altLang="en-US" dirty="0"/>
              <a:t>                    </a:t>
            </a:r>
          </a:p>
          <a:p>
            <a:r>
              <a:rPr lang="en-US" altLang="en-US" sz="1400" b="1" dirty="0">
                <a:solidFill>
                  <a:srgbClr val="FF0000"/>
                </a:solidFill>
              </a:rPr>
              <a:t>                                   P(X=</a:t>
            </a:r>
            <a:r>
              <a:rPr lang="en-US" altLang="en-US" sz="1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 b="1" dirty="0" err="1">
                <a:solidFill>
                  <a:srgbClr val="FF0000"/>
                </a:solidFill>
              </a:rPr>
              <a:t>,Y</a:t>
            </a:r>
            <a:r>
              <a:rPr lang="en-US" altLang="en-US" sz="1400" b="1" dirty="0">
                <a:solidFill>
                  <a:srgbClr val="FF0000"/>
                </a:solidFill>
              </a:rPr>
              <a:t>=</a:t>
            </a:r>
            <a:r>
              <a:rPr lang="en-US" alt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b="1" dirty="0">
                <a:solidFill>
                  <a:srgbClr val="FF0000"/>
                </a:solidFill>
              </a:rPr>
              <a:t>)       X</a:t>
            </a:r>
            <a:r>
              <a:rPr lang="en-US" altLang="en-US" sz="1400" dirty="0"/>
              <a:t>           </a:t>
            </a:r>
            <a:r>
              <a:rPr lang="en-US" altLang="en-US" sz="14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569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8537575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2. Covariance &amp; correlation for 2 populations </a:t>
            </a:r>
            <a:r>
              <a:rPr lang="en-US" altLang="en-US" sz="1800" b="1">
                <a:latin typeface="Arial" panose="020B0604020202020204" pitchFamily="34" charset="0"/>
              </a:rPr>
              <a:t>(</a:t>
            </a:r>
            <a:r>
              <a:rPr lang="en-US" altLang="en-US" sz="1800" b="1" u="sng">
                <a:latin typeface="Arial" panose="020B0604020202020204" pitchFamily="34" charset="0"/>
              </a:rPr>
              <a:t>discrete</a:t>
            </a:r>
            <a:r>
              <a:rPr lang="en-US" altLang="en-US" sz="1800" b="1">
                <a:latin typeface="Arial" panose="020B0604020202020204" pitchFamily="34" charset="0"/>
              </a:rPr>
              <a:t> case)</a:t>
            </a:r>
            <a:endParaRPr lang="en-US" altLang="en-US" sz="1800" b="1"/>
          </a:p>
        </p:txBody>
      </p:sp>
      <p:sp>
        <p:nvSpPr>
          <p:cNvPr id="22570" name="TextBox 2"/>
          <p:cNvSpPr txBox="1">
            <a:spLocks noChangeArrowheads="1"/>
          </p:cNvSpPr>
          <p:nvPr/>
        </p:nvSpPr>
        <p:spPr bwMode="auto">
          <a:xfrm>
            <a:off x="304800" y="1479550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752600"/>
            <a:ext cx="8534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 Population mean and variance</a:t>
            </a:r>
          </a:p>
          <a:p>
            <a:pPr marL="1306512" lvl="3" indent="0">
              <a:lnSpc>
                <a:spcPct val="80000"/>
              </a:lnSpc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2. Covariance and correlation for two populations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3. Weighted sums of random variables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CAA05BD-2DB0-4E35-B5AD-CFA15BEAED7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Today: Describing distribution of a population</a:t>
            </a:r>
            <a:endParaRPr lang="en-US" altLang="en-US" sz="2400" b="1"/>
          </a:p>
        </p:txBody>
      </p:sp>
      <p:pic>
        <p:nvPicPr>
          <p:cNvPr id="23560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45" y="14573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82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2822B0B-8342-442A-B8C4-0F4210421ED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304800" y="1643063"/>
            <a:ext cx="86868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400" b="1" dirty="0">
                <a:solidFill>
                  <a:srgbClr val="009900"/>
                </a:solidFill>
                <a:latin typeface="+mn-lt"/>
              </a:rPr>
              <a:t>Transformations of random variables: basic rules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(The following rules apply to both populations and samples)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endParaRPr lang="en-US" dirty="0">
              <a:latin typeface="+mn-lt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Suppose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+mn-lt"/>
              </a:rPr>
              <a:t> and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+mn-lt"/>
              </a:rPr>
              <a:t> are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constants</a:t>
            </a:r>
            <a:r>
              <a:rPr lang="en-US" dirty="0">
                <a:latin typeface="+mn-lt"/>
              </a:rPr>
              <a:t>.</a:t>
            </a:r>
            <a:r>
              <a:rPr lang="en-US" dirty="0">
                <a:solidFill>
                  <a:srgbClr val="0099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99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is a </a:t>
            </a:r>
            <a:r>
              <a:rPr lang="en-US" dirty="0">
                <a:solidFill>
                  <a:srgbClr val="009900"/>
                </a:solidFill>
                <a:latin typeface="+mn-lt"/>
              </a:rPr>
              <a:t>random variable</a:t>
            </a:r>
            <a:r>
              <a:rPr lang="en-US" dirty="0">
                <a:latin typeface="+mn-lt"/>
              </a:rPr>
              <a:t>. </a:t>
            </a:r>
          </a:p>
          <a:p>
            <a:pPr>
              <a:buClr>
                <a:srgbClr val="C00000"/>
              </a:buClr>
              <a:defRPr/>
            </a:pPr>
            <a:endParaRPr lang="en-US" dirty="0">
              <a:latin typeface="+mn-lt"/>
            </a:endParaRPr>
          </a:p>
          <a:p>
            <a:pPr>
              <a:buClr>
                <a:srgbClr val="C00000"/>
              </a:buClr>
              <a:defRPr/>
            </a:pPr>
            <a:r>
              <a:rPr lang="en-US" dirty="0">
                <a:latin typeface="+mn-lt"/>
              </a:rPr>
              <a:t>   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 + b*X  </a:t>
            </a:r>
            <a:r>
              <a:rPr lang="en-US" dirty="0">
                <a:latin typeface="+mn-lt"/>
              </a:rPr>
              <a:t>.  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E(Y) = a + b*E(X)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= 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Suppose random variables 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are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independent</a:t>
            </a:r>
            <a:r>
              <a:rPr lang="en-US" dirty="0">
                <a:latin typeface="+mn-lt"/>
              </a:rPr>
              <a:t>.</a:t>
            </a:r>
          </a:p>
          <a:p>
            <a:pPr>
              <a:defRPr/>
            </a:pPr>
            <a:r>
              <a:rPr lang="en-US" dirty="0">
                <a:latin typeface="+mn-lt"/>
              </a:rPr>
              <a:t> 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</a:rPr>
              <a:t>.  Then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E(Y) = E(X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</a:rPr>
              <a:t>.  Then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E(Y) = E(X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Suppose random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+mn-lt"/>
              </a:rPr>
              <a:t> are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dependent</a:t>
            </a:r>
            <a:r>
              <a:rPr lang="en-US" dirty="0">
                <a:latin typeface="+mn-lt"/>
              </a:rPr>
              <a:t>.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</a:rPr>
              <a:t>. Then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E(Y)=E(X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2cov(X,Y)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</a:rPr>
              <a:t>.  Then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E(Y)=E(X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2cov(X,Y)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5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3. Weighted sums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752600"/>
            <a:ext cx="87630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 Population mean and variance</a:t>
            </a:r>
          </a:p>
          <a:p>
            <a:pPr marL="1306512" lvl="3" indent="0">
              <a:lnSpc>
                <a:spcPct val="80000"/>
              </a:lnSpc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2. Covariance and correlation for two populations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3. Weighted sums of random variables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1800" dirty="0">
                <a:latin typeface="Arial" panose="020B0604020202020204" pitchFamily="34" charset="0"/>
              </a:rPr>
              <a:t>In this lecture, we will focus on </a:t>
            </a:r>
            <a:r>
              <a:rPr lang="en-US" altLang="en-US" sz="1800" u="sng" dirty="0">
                <a:solidFill>
                  <a:srgbClr val="006600"/>
                </a:solidFill>
                <a:latin typeface="Arial" panose="020B0604020202020204" pitchFamily="34" charset="0"/>
              </a:rPr>
              <a:t>discrete</a:t>
            </a:r>
            <a:r>
              <a:rPr lang="en-US" altLang="en-US" sz="1800" dirty="0">
                <a:solidFill>
                  <a:srgbClr val="006600"/>
                </a:solidFill>
                <a:latin typeface="Arial" panose="020B0604020202020204" pitchFamily="34" charset="0"/>
              </a:rPr>
              <a:t> quantitative </a:t>
            </a:r>
            <a:r>
              <a:rPr lang="en-US" altLang="en-US" sz="1800" dirty="0">
                <a:latin typeface="Arial" panose="020B0604020202020204" pitchFamily="34" charset="0"/>
              </a:rPr>
              <a:t>random variables. (For </a:t>
            </a:r>
            <a:r>
              <a:rPr lang="en-US" altLang="en-US" sz="1800" dirty="0">
                <a:solidFill>
                  <a:srgbClr val="006600"/>
                </a:solidFill>
                <a:latin typeface="Arial" panose="020B0604020202020204" pitchFamily="34" charset="0"/>
              </a:rPr>
              <a:t>continuous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006600"/>
                </a:solidFill>
                <a:latin typeface="Arial" panose="020B0604020202020204" pitchFamily="34" charset="0"/>
              </a:rPr>
              <a:t>quantitative</a:t>
            </a:r>
            <a:r>
              <a:rPr lang="en-US" altLang="en-US" sz="1800" dirty="0">
                <a:latin typeface="Arial" panose="020B0604020202020204" pitchFamily="34" charset="0"/>
              </a:rPr>
              <a:t> random variables, we need </a:t>
            </a:r>
            <a:r>
              <a:rPr lang="en-US" altLang="en-US" sz="1800" i="1" dirty="0">
                <a:latin typeface="Arial" panose="020B0604020202020204" pitchFamily="34" charset="0"/>
              </a:rPr>
              <a:t>integral algebra</a:t>
            </a:r>
            <a:r>
              <a:rPr lang="en-US" altLang="en-US" sz="1800" dirty="0">
                <a:latin typeface="Arial" panose="020B0604020202020204" pitchFamily="34" charset="0"/>
              </a:rPr>
              <a:t> -- outside the scope of this course.)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0E01F8F-4023-49FD-8844-AC52A1A5250B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5126" name="Picture 8" descr="C:\Users\annac\AppData\Local\Microsoft\Windows\Temporary Internet Files\Content.IE5\O8W3BI0C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00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Today: Describing distribution of a population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05B08AA-155A-4DE7-86E6-B6EF3F0BB10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7630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+mn-lt"/>
              </a:rPr>
              <a:t>An application to financial investments. </a:t>
            </a:r>
            <a:r>
              <a:rPr lang="en-US" dirty="0">
                <a:latin typeface="+mn-lt"/>
              </a:rPr>
              <a:t>Suppose you hold a portfolio of stocks with different weights. Then, your </a:t>
            </a:r>
            <a:r>
              <a:rPr lang="en-US" u="sng" dirty="0">
                <a:latin typeface="+mn-lt"/>
              </a:rPr>
              <a:t>portfolio return</a:t>
            </a:r>
            <a:r>
              <a:rPr lang="en-US" dirty="0">
                <a:latin typeface="+mn-lt"/>
              </a:rPr>
              <a:t> Y is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weighted sum</a:t>
            </a:r>
            <a:r>
              <a:rPr lang="en-US" dirty="0">
                <a:latin typeface="+mn-lt"/>
              </a:rPr>
              <a:t> of individual returns X: </a:t>
            </a:r>
          </a:p>
          <a:p>
            <a:pPr>
              <a:defRPr/>
            </a:pPr>
            <a:r>
              <a:rPr lang="en-US" b="1" dirty="0">
                <a:latin typeface="+mn-lt"/>
              </a:rPr>
              <a:t>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      </a:t>
            </a:r>
            <a:r>
              <a:rPr lang="en-US" dirty="0">
                <a:latin typeface="+mn-lt"/>
              </a:rPr>
              <a:t>How do you evaluate the portfolio return’s mean and variance?</a:t>
            </a:r>
          </a:p>
          <a:p>
            <a:pPr>
              <a:defRPr/>
            </a:pPr>
            <a:endParaRPr lang="en-US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r>
              <a:rPr lang="en-US" b="1" dirty="0">
                <a:solidFill>
                  <a:srgbClr val="009900"/>
                </a:solidFill>
                <a:latin typeface="+mn-lt"/>
              </a:rPr>
              <a:t>Expected value of a weighted sum  </a:t>
            </a:r>
            <a:r>
              <a:rPr lang="en-US" dirty="0">
                <a:solidFill>
                  <a:srgbClr val="009900"/>
                </a:solidFill>
                <a:latin typeface="+mn-lt"/>
              </a:rPr>
              <a:t>(for n=2)</a:t>
            </a:r>
          </a:p>
          <a:p>
            <a:pPr>
              <a:defRPr/>
            </a:pPr>
            <a:endParaRPr lang="en-US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b="1" dirty="0">
              <a:solidFill>
                <a:srgbClr val="009900"/>
              </a:solidFill>
              <a:latin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009900"/>
                </a:solidFill>
                <a:latin typeface="+mn-lt"/>
              </a:rPr>
              <a:t>Variance of a weighted sum with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independent</a:t>
            </a:r>
            <a:r>
              <a:rPr lang="en-US" b="1" dirty="0">
                <a:solidFill>
                  <a:srgbClr val="009900"/>
                </a:solidFill>
                <a:latin typeface="+mn-lt"/>
              </a:rPr>
              <a:t> variables </a:t>
            </a:r>
            <a:r>
              <a:rPr lang="en-US" dirty="0">
                <a:solidFill>
                  <a:srgbClr val="009900"/>
                </a:solidFill>
                <a:latin typeface="+mn-lt"/>
              </a:rPr>
              <a:t>(for n=2)</a:t>
            </a:r>
          </a:p>
          <a:p>
            <a:pPr>
              <a:spcBef>
                <a:spcPts val="600"/>
              </a:spcBef>
              <a:defRPr/>
            </a:pPr>
            <a:endParaRPr lang="en-US" b="1" dirty="0">
              <a:solidFill>
                <a:srgbClr val="009900"/>
              </a:solidFill>
              <a:latin typeface="+mn-lt"/>
            </a:endParaRPr>
          </a:p>
          <a:p>
            <a:pPr>
              <a:spcBef>
                <a:spcPts val="600"/>
              </a:spcBef>
              <a:defRPr/>
            </a:pPr>
            <a:endParaRPr lang="en-US" b="1" dirty="0">
              <a:solidFill>
                <a:srgbClr val="009900"/>
              </a:solidFill>
              <a:latin typeface="+mn-lt"/>
            </a:endParaRPr>
          </a:p>
          <a:p>
            <a:pPr>
              <a:defRPr/>
            </a:pPr>
            <a:endParaRPr lang="en-US" b="1" dirty="0">
              <a:solidFill>
                <a:srgbClr val="009900"/>
              </a:solidFill>
              <a:latin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009900"/>
                </a:solidFill>
                <a:latin typeface="+mn-lt"/>
              </a:rPr>
              <a:t>Variance of a weighted sum with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dependent</a:t>
            </a:r>
            <a:r>
              <a:rPr lang="en-US" b="1" dirty="0">
                <a:solidFill>
                  <a:srgbClr val="009900"/>
                </a:solidFill>
                <a:latin typeface="+mn-lt"/>
              </a:rPr>
              <a:t> variables </a:t>
            </a:r>
            <a:r>
              <a:rPr lang="en-US" dirty="0">
                <a:solidFill>
                  <a:srgbClr val="009900"/>
                </a:solidFill>
                <a:latin typeface="+mn-lt"/>
              </a:rPr>
              <a:t>(for n=2)</a:t>
            </a:r>
          </a:p>
          <a:p>
            <a:pPr>
              <a:spcBef>
                <a:spcPts val="600"/>
              </a:spcBef>
              <a:defRPr/>
            </a:pPr>
            <a:endParaRPr lang="en-US" b="1" dirty="0">
              <a:solidFill>
                <a:srgbClr val="009900"/>
              </a:solidFill>
            </a:endParaRPr>
          </a:p>
          <a:p>
            <a:pPr>
              <a:defRPr/>
            </a:pPr>
            <a:endParaRPr lang="en-US" dirty="0">
              <a:solidFill>
                <a:srgbClr val="009900"/>
              </a:solidFill>
            </a:endParaRP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88868"/>
              </p:ext>
            </p:extLst>
          </p:nvPr>
        </p:nvGraphicFramePr>
        <p:xfrm>
          <a:off x="2301875" y="3179763"/>
          <a:ext cx="46164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4" imgW="2501640" imgH="431640" progId="Equation.3">
                  <p:embed/>
                </p:oleObj>
              </mc:Choice>
              <mc:Fallback>
                <p:oleObj name="Equation" r:id="rId4" imgW="25016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3179763"/>
                        <a:ext cx="4616450" cy="796925"/>
                      </a:xfrm>
                      <a:prstGeom prst="rect">
                        <a:avLst/>
                      </a:prstGeom>
                      <a:solidFill>
                        <a:srgbClr val="FFF2CC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92974"/>
              </p:ext>
            </p:extLst>
          </p:nvPr>
        </p:nvGraphicFramePr>
        <p:xfrm>
          <a:off x="2286000" y="4430713"/>
          <a:ext cx="5267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6" imgW="2984500" imgH="431800" progId="Equation.3">
                  <p:embed/>
                </p:oleObj>
              </mc:Choice>
              <mc:Fallback>
                <p:oleObj name="Equation" r:id="rId6" imgW="2984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30713"/>
                        <a:ext cx="5267325" cy="762000"/>
                      </a:xfrm>
                      <a:prstGeom prst="rect">
                        <a:avLst/>
                      </a:prstGeom>
                      <a:solidFill>
                        <a:srgbClr val="FFF2CC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63389"/>
              </p:ext>
            </p:extLst>
          </p:nvPr>
        </p:nvGraphicFramePr>
        <p:xfrm>
          <a:off x="265557" y="5701856"/>
          <a:ext cx="88185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8" imgW="5600700" imgH="444500" progId="Equation.3">
                  <p:embed/>
                </p:oleObj>
              </mc:Choice>
              <mc:Fallback>
                <p:oleObj name="Equation" r:id="rId8" imgW="56007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57" y="5701856"/>
                        <a:ext cx="8818563" cy="700087"/>
                      </a:xfrm>
                      <a:prstGeom prst="rect">
                        <a:avLst/>
                      </a:prstGeom>
                      <a:solidFill>
                        <a:srgbClr val="FFF2CC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3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3. Weighted sums</a:t>
            </a:r>
            <a:endParaRPr lang="en-US" altLang="en-US" sz="24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9B31265-CE11-49F7-B0A2-4FF6EFAC9E6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9154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sz="2000" b="1" dirty="0">
                <a:solidFill>
                  <a:srgbClr val="009900"/>
                </a:solidFill>
              </a:rPr>
              <a:t>GM </a:t>
            </a:r>
            <a:r>
              <a:rPr lang="en-US" sz="2000" b="1" dirty="0" err="1">
                <a:solidFill>
                  <a:srgbClr val="009900"/>
                </a:solidFill>
              </a:rPr>
              <a:t>vs</a:t>
            </a:r>
            <a:r>
              <a:rPr lang="en-US" sz="2000" b="1" dirty="0">
                <a:solidFill>
                  <a:srgbClr val="009900"/>
                </a:solidFill>
              </a:rPr>
              <a:t> Gold.xlsx</a:t>
            </a:r>
            <a:endParaRPr lang="en-US" sz="2000" b="1" u="sng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b="1" dirty="0">
              <a:solidFill>
                <a:srgbClr val="009900"/>
              </a:solidFill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An investor plans to invest in General Motors (GM) stock and in gold. Their returns depend on the state of the economy. He identifies 4 possible states: depression, recession, normal, or boom.  He assesses their probabilities as 0.05, 0.3, 0.5, and 0.15. Returns for each state of the economy for GM and Gold are as follows: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+mn-lt"/>
              </a:rPr>
              <a:t>       Suppose the investor holds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40% in GM </a:t>
            </a:r>
            <a:r>
              <a:rPr lang="en-US" dirty="0">
                <a:latin typeface="+mn-lt"/>
              </a:rPr>
              <a:t>and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60% in Gold</a:t>
            </a:r>
            <a:r>
              <a:rPr lang="en-US" dirty="0">
                <a:latin typeface="+mn-lt"/>
              </a:rPr>
              <a:t>.</a:t>
            </a:r>
          </a:p>
          <a:p>
            <a:pPr>
              <a:defRPr/>
            </a:pPr>
            <a:r>
              <a:rPr lang="en-US" dirty="0">
                <a:latin typeface="+mn-lt"/>
              </a:rPr>
              <a:t>d) Find the expected value and variance of his </a:t>
            </a:r>
            <a:r>
              <a:rPr lang="en-US" b="1" dirty="0">
                <a:latin typeface="+mn-lt"/>
              </a:rPr>
              <a:t>portfolio return</a:t>
            </a:r>
            <a:r>
              <a:rPr lang="en-US" dirty="0">
                <a:latin typeface="+mn-lt"/>
              </a:rPr>
              <a:t>.</a:t>
            </a:r>
          </a:p>
          <a:p>
            <a:pPr>
              <a:defRPr/>
            </a:pPr>
            <a:r>
              <a:rPr lang="en-US" dirty="0">
                <a:latin typeface="+mn-lt"/>
              </a:rPr>
              <a:t>e) The risk-free rate is constant at 5%. Then find GM’s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effective rate of return</a:t>
            </a:r>
            <a:r>
              <a:rPr lang="en-US" dirty="0">
                <a:latin typeface="+mn-lt"/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4038600"/>
          <a:ext cx="4800599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Economic 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GM Return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Gold Return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10" name="Rectangle 2"/>
          <p:cNvSpPr>
            <a:spLocks noChangeArrowheads="1"/>
          </p:cNvSpPr>
          <p:nvPr/>
        </p:nvSpPr>
        <p:spPr bwMode="auto">
          <a:xfrm>
            <a:off x="1905000" y="3962400"/>
            <a:ext cx="5029200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7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3. Weighted sums</a:t>
            </a:r>
            <a:endParaRPr lang="en-US" altLang="en-US" sz="2400" b="1"/>
          </a:p>
        </p:txBody>
      </p:sp>
      <p:sp>
        <p:nvSpPr>
          <p:cNvPr id="28713" name="TextBox 2"/>
          <p:cNvSpPr txBox="1">
            <a:spLocks noChangeArrowheads="1"/>
          </p:cNvSpPr>
          <p:nvPr/>
        </p:nvSpPr>
        <p:spPr bwMode="auto">
          <a:xfrm>
            <a:off x="304800" y="1479550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524000" y="3424313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                                                </a:t>
            </a:r>
            <a:r>
              <a:rPr lang="en-US" altLang="en-US" dirty="0"/>
              <a:t>                    </a:t>
            </a:r>
          </a:p>
          <a:p>
            <a:r>
              <a:rPr lang="en-US" altLang="en-US" sz="1400" b="1" dirty="0">
                <a:solidFill>
                  <a:srgbClr val="FF0000"/>
                </a:solidFill>
              </a:rPr>
              <a:t>                                   P(X=</a:t>
            </a:r>
            <a:r>
              <a:rPr lang="en-US" altLang="en-US" sz="1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400" b="1" dirty="0" err="1">
                <a:solidFill>
                  <a:srgbClr val="FF0000"/>
                </a:solidFill>
              </a:rPr>
              <a:t>,Y</a:t>
            </a:r>
            <a:r>
              <a:rPr lang="en-US" altLang="en-US" sz="1400" b="1" dirty="0">
                <a:solidFill>
                  <a:srgbClr val="FF0000"/>
                </a:solidFill>
              </a:rPr>
              <a:t>=</a:t>
            </a:r>
            <a:r>
              <a:rPr lang="en-US" alt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b="1" dirty="0">
                <a:solidFill>
                  <a:srgbClr val="FF0000"/>
                </a:solidFill>
              </a:rPr>
              <a:t>)       X</a:t>
            </a:r>
            <a:r>
              <a:rPr lang="en-US" altLang="en-US" sz="1400" dirty="0"/>
              <a:t>           </a:t>
            </a:r>
            <a:r>
              <a:rPr lang="en-US" altLang="en-US" sz="1400" b="1" dirty="0">
                <a:solidFill>
                  <a:srgbClr val="FF0000"/>
                </a:solidFill>
              </a:rPr>
              <a:t>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2EB9AFA-C42F-4A7F-9913-AFFBCEB2668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915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sz="2000" b="1" dirty="0">
              <a:solidFill>
                <a:srgbClr val="009900"/>
              </a:solidFill>
            </a:endParaRPr>
          </a:p>
          <a:p>
            <a:pPr>
              <a:defRPr/>
            </a:pPr>
            <a:endParaRPr lang="en-US" sz="2000" b="1" dirty="0">
              <a:solidFill>
                <a:srgbClr val="009900"/>
              </a:solidFill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A financial services salesperson’s annual salary consists of both a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fixed portion of $25,000</a:t>
            </a:r>
            <a:r>
              <a:rPr lang="en-US" dirty="0">
                <a:latin typeface="+mn-lt"/>
              </a:rPr>
              <a:t> and a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variable portion </a:t>
            </a:r>
            <a:r>
              <a:rPr lang="en-US" dirty="0">
                <a:latin typeface="+mn-lt"/>
              </a:rPr>
              <a:t>that is a commission based on her sales performance. In particular, she estimates that her </a:t>
            </a:r>
            <a:r>
              <a:rPr lang="en-US" i="1" dirty="0">
                <a:latin typeface="+mn-lt"/>
              </a:rPr>
              <a:t>monthly</a:t>
            </a:r>
            <a:r>
              <a:rPr lang="en-US" dirty="0">
                <a:latin typeface="+mn-lt"/>
              </a:rPr>
              <a:t> sales commission can be represented by a random variable with mean $5,000 and standard deviation $700.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buFontTx/>
              <a:buAutoNum type="alphaLcParenR"/>
              <a:defRPr/>
            </a:pPr>
            <a:r>
              <a:rPr lang="en-US" dirty="0">
                <a:latin typeface="+mn-lt"/>
              </a:rPr>
              <a:t>What </a:t>
            </a:r>
            <a:r>
              <a:rPr lang="en-US" i="1" dirty="0">
                <a:latin typeface="+mn-lt"/>
              </a:rPr>
              <a:t>annual</a:t>
            </a:r>
            <a:r>
              <a:rPr lang="en-US" dirty="0">
                <a:latin typeface="+mn-lt"/>
              </a:rPr>
              <a:t> salary can this salesperson expect to earn?</a:t>
            </a:r>
          </a:p>
          <a:p>
            <a:pPr>
              <a:buFontTx/>
              <a:buAutoNum type="alphaLcParenR"/>
              <a:defRPr/>
            </a:pPr>
            <a:endParaRPr lang="en-US" dirty="0">
              <a:latin typeface="+mn-lt"/>
            </a:endParaRPr>
          </a:p>
          <a:p>
            <a:pPr>
              <a:buFontTx/>
              <a:buAutoNum type="alphaLcParenR"/>
              <a:defRPr/>
            </a:pPr>
            <a:r>
              <a:rPr lang="en-US" dirty="0">
                <a:latin typeface="+mn-lt"/>
              </a:rPr>
              <a:t>Assuming that her sales commissions in different months are independent random variables, what is the standard deviation of her </a:t>
            </a:r>
            <a:r>
              <a:rPr lang="en-US" i="1" dirty="0">
                <a:latin typeface="+mn-lt"/>
              </a:rPr>
              <a:t>annual</a:t>
            </a:r>
            <a:r>
              <a:rPr lang="en-US" dirty="0">
                <a:latin typeface="+mn-lt"/>
              </a:rPr>
              <a:t> salary?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3. Weighted sums</a:t>
            </a:r>
            <a:endParaRPr lang="en-US" altLang="en-US" sz="2400" b="1"/>
          </a:p>
        </p:txBody>
      </p:sp>
      <p:sp>
        <p:nvSpPr>
          <p:cNvPr id="25608" name="TextBox 2"/>
          <p:cNvSpPr txBox="1">
            <a:spLocks noChangeArrowheads="1"/>
          </p:cNvSpPr>
          <p:nvPr/>
        </p:nvSpPr>
        <p:spPr bwMode="auto">
          <a:xfrm>
            <a:off x="304800" y="1479550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752600"/>
            <a:ext cx="8534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 Population mean and variance</a:t>
            </a:r>
          </a:p>
          <a:p>
            <a:pPr marL="1306512" lvl="3" indent="0">
              <a:lnSpc>
                <a:spcPct val="80000"/>
              </a:lnSpc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2. Covariance and correlation for two populations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3. Weighted sums of random variables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2A27A88-6085-4BC3-9A52-BF91A099563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7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Today: Describing distribution of a population</a:t>
            </a:r>
            <a:endParaRPr lang="en-US" altLang="en-US" sz="2400" b="1"/>
          </a:p>
        </p:txBody>
      </p:sp>
      <p:pic>
        <p:nvPicPr>
          <p:cNvPr id="29704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62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090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345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752600"/>
            <a:ext cx="8534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 </a:t>
            </a:r>
            <a:r>
              <a:rPr lang="en-US" altLang="en-US" sz="1800" b="1" dirty="0">
                <a:latin typeface="Arial" panose="020B0604020202020204" pitchFamily="34" charset="0"/>
              </a:rPr>
              <a:t>Population mean and variance</a:t>
            </a:r>
          </a:p>
          <a:p>
            <a:pPr marL="1306512" lvl="3" indent="0">
              <a:lnSpc>
                <a:spcPct val="80000"/>
              </a:lnSpc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2. Covariance and correlation for two populations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3. Weighted sums of random variables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A628E7D-A6EC-4B52-833E-150ED8F6CF8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Today: Describing distribution of a population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752600"/>
            <a:ext cx="8534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u="sng" dirty="0">
                <a:latin typeface="Arial" panose="020B0604020202020204" pitchFamily="34" charset="0"/>
              </a:rPr>
              <a:t>Recall</a:t>
            </a:r>
            <a:r>
              <a:rPr lang="en-US" altLang="en-US" sz="2000" dirty="0">
                <a:latin typeface="Arial" panose="020B0604020202020204" pitchFamily="34" charset="0"/>
              </a:rPr>
              <a:t>: Population vs Sample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A628E7D-A6EC-4B52-833E-150ED8F6CF8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Today: Describing distribution of a population</a:t>
            </a:r>
            <a:endParaRPr lang="en-US" altLang="en-US" sz="2400" b="1"/>
          </a:p>
        </p:txBody>
      </p:sp>
      <p:grpSp>
        <p:nvGrpSpPr>
          <p:cNvPr id="8" name="Group 7"/>
          <p:cNvGrpSpPr/>
          <p:nvPr/>
        </p:nvGrpSpPr>
        <p:grpSpPr>
          <a:xfrm>
            <a:off x="3657600" y="2667000"/>
            <a:ext cx="4343400" cy="2362200"/>
            <a:chOff x="4890781" y="4421763"/>
            <a:chExt cx="4128179" cy="1937857"/>
          </a:xfrm>
        </p:grpSpPr>
        <p:sp>
          <p:nvSpPr>
            <p:cNvPr id="11" name="Freeform 10"/>
            <p:cNvSpPr/>
            <p:nvPr/>
          </p:nvSpPr>
          <p:spPr>
            <a:xfrm>
              <a:off x="4890781" y="4421763"/>
              <a:ext cx="4128179" cy="1937857"/>
            </a:xfrm>
            <a:custGeom>
              <a:avLst/>
              <a:gdLst>
                <a:gd name="connsiteX0" fmla="*/ 394282 w 4128179"/>
                <a:gd name="connsiteY0" fmla="*/ 444616 h 1937857"/>
                <a:gd name="connsiteX1" fmla="*/ 394282 w 4128179"/>
                <a:gd name="connsiteY1" fmla="*/ 444616 h 1937857"/>
                <a:gd name="connsiteX2" fmla="*/ 461394 w 4128179"/>
                <a:gd name="connsiteY2" fmla="*/ 411060 h 1937857"/>
                <a:gd name="connsiteX3" fmla="*/ 536895 w 4128179"/>
                <a:gd name="connsiteY3" fmla="*/ 327170 h 1937857"/>
                <a:gd name="connsiteX4" fmla="*/ 570451 w 4128179"/>
                <a:gd name="connsiteY4" fmla="*/ 302003 h 1937857"/>
                <a:gd name="connsiteX5" fmla="*/ 629174 w 4128179"/>
                <a:gd name="connsiteY5" fmla="*/ 243281 h 1937857"/>
                <a:gd name="connsiteX6" fmla="*/ 654341 w 4128179"/>
                <a:gd name="connsiteY6" fmla="*/ 234892 h 1937857"/>
                <a:gd name="connsiteX7" fmla="*/ 713064 w 4128179"/>
                <a:gd name="connsiteY7" fmla="*/ 201336 h 1937857"/>
                <a:gd name="connsiteX8" fmla="*/ 729842 w 4128179"/>
                <a:gd name="connsiteY8" fmla="*/ 176169 h 1937857"/>
                <a:gd name="connsiteX9" fmla="*/ 755009 w 4128179"/>
                <a:gd name="connsiteY9" fmla="*/ 167780 h 1937857"/>
                <a:gd name="connsiteX10" fmla="*/ 1166069 w 4128179"/>
                <a:gd name="connsiteY10" fmla="*/ 192947 h 1937857"/>
                <a:gd name="connsiteX11" fmla="*/ 1241570 w 4128179"/>
                <a:gd name="connsiteY11" fmla="*/ 209725 h 1937857"/>
                <a:gd name="connsiteX12" fmla="*/ 1308682 w 4128179"/>
                <a:gd name="connsiteY12" fmla="*/ 226503 h 1937857"/>
                <a:gd name="connsiteX13" fmla="*/ 1711354 w 4128179"/>
                <a:gd name="connsiteY13" fmla="*/ 209725 h 1937857"/>
                <a:gd name="connsiteX14" fmla="*/ 1770077 w 4128179"/>
                <a:gd name="connsiteY14" fmla="*/ 184558 h 1937857"/>
                <a:gd name="connsiteX15" fmla="*/ 1820411 w 4128179"/>
                <a:gd name="connsiteY15" fmla="*/ 176169 h 1937857"/>
                <a:gd name="connsiteX16" fmla="*/ 1845578 w 4128179"/>
                <a:gd name="connsiteY16" fmla="*/ 151002 h 1937857"/>
                <a:gd name="connsiteX17" fmla="*/ 2055302 w 4128179"/>
                <a:gd name="connsiteY17" fmla="*/ 92279 h 1937857"/>
                <a:gd name="connsiteX18" fmla="*/ 2172748 w 4128179"/>
                <a:gd name="connsiteY18" fmla="*/ 50334 h 1937857"/>
                <a:gd name="connsiteX19" fmla="*/ 2206304 w 4128179"/>
                <a:gd name="connsiteY19" fmla="*/ 33556 h 1937857"/>
                <a:gd name="connsiteX20" fmla="*/ 2231471 w 4128179"/>
                <a:gd name="connsiteY20" fmla="*/ 16778 h 1937857"/>
                <a:gd name="connsiteX21" fmla="*/ 2793534 w 4128179"/>
                <a:gd name="connsiteY21" fmla="*/ 0 h 1937857"/>
                <a:gd name="connsiteX22" fmla="*/ 3036814 w 4128179"/>
                <a:gd name="connsiteY22" fmla="*/ 8389 h 1937857"/>
                <a:gd name="connsiteX23" fmla="*/ 3070370 w 4128179"/>
                <a:gd name="connsiteY23" fmla="*/ 16778 h 1937857"/>
                <a:gd name="connsiteX24" fmla="*/ 3154260 w 4128179"/>
                <a:gd name="connsiteY24" fmla="*/ 33556 h 1937857"/>
                <a:gd name="connsiteX25" fmla="*/ 3229761 w 4128179"/>
                <a:gd name="connsiteY25" fmla="*/ 41945 h 1937857"/>
                <a:gd name="connsiteX26" fmla="*/ 3254928 w 4128179"/>
                <a:gd name="connsiteY26" fmla="*/ 67112 h 1937857"/>
                <a:gd name="connsiteX27" fmla="*/ 3892491 w 4128179"/>
                <a:gd name="connsiteY27" fmla="*/ 109057 h 1937857"/>
                <a:gd name="connsiteX28" fmla="*/ 3942825 w 4128179"/>
                <a:gd name="connsiteY28" fmla="*/ 201336 h 1937857"/>
                <a:gd name="connsiteX29" fmla="*/ 3967992 w 4128179"/>
                <a:gd name="connsiteY29" fmla="*/ 260058 h 1937857"/>
                <a:gd name="connsiteX30" fmla="*/ 3976381 w 4128179"/>
                <a:gd name="connsiteY30" fmla="*/ 293614 h 1937857"/>
                <a:gd name="connsiteX31" fmla="*/ 4077049 w 4128179"/>
                <a:gd name="connsiteY31" fmla="*/ 486561 h 1937857"/>
                <a:gd name="connsiteX32" fmla="*/ 4085438 w 4128179"/>
                <a:gd name="connsiteY32" fmla="*/ 520117 h 1937857"/>
                <a:gd name="connsiteX33" fmla="*/ 4093827 w 4128179"/>
                <a:gd name="connsiteY33" fmla="*/ 570451 h 1937857"/>
                <a:gd name="connsiteX34" fmla="*/ 4110605 w 4128179"/>
                <a:gd name="connsiteY34" fmla="*/ 604007 h 1937857"/>
                <a:gd name="connsiteX35" fmla="*/ 4127383 w 4128179"/>
                <a:gd name="connsiteY35" fmla="*/ 729842 h 1937857"/>
                <a:gd name="connsiteX36" fmla="*/ 4118994 w 4128179"/>
                <a:gd name="connsiteY36" fmla="*/ 947956 h 1937857"/>
                <a:gd name="connsiteX37" fmla="*/ 4093827 w 4128179"/>
                <a:gd name="connsiteY37" fmla="*/ 981512 h 1937857"/>
                <a:gd name="connsiteX38" fmla="*/ 4077049 w 4128179"/>
                <a:gd name="connsiteY38" fmla="*/ 1006679 h 1937857"/>
                <a:gd name="connsiteX39" fmla="*/ 4035104 w 4128179"/>
                <a:gd name="connsiteY39" fmla="*/ 1031846 h 1937857"/>
                <a:gd name="connsiteX40" fmla="*/ 3875713 w 4128179"/>
                <a:gd name="connsiteY40" fmla="*/ 1098958 h 1937857"/>
                <a:gd name="connsiteX41" fmla="*/ 3833768 w 4128179"/>
                <a:gd name="connsiteY41" fmla="*/ 1140903 h 1937857"/>
                <a:gd name="connsiteX42" fmla="*/ 3791824 w 4128179"/>
                <a:gd name="connsiteY42" fmla="*/ 1149292 h 1937857"/>
                <a:gd name="connsiteX43" fmla="*/ 3741490 w 4128179"/>
                <a:gd name="connsiteY43" fmla="*/ 1174458 h 1937857"/>
                <a:gd name="connsiteX44" fmla="*/ 3724712 w 4128179"/>
                <a:gd name="connsiteY44" fmla="*/ 1224792 h 1937857"/>
                <a:gd name="connsiteX45" fmla="*/ 3707934 w 4128179"/>
                <a:gd name="connsiteY45" fmla="*/ 1249959 h 1937857"/>
                <a:gd name="connsiteX46" fmla="*/ 3682767 w 4128179"/>
                <a:gd name="connsiteY46" fmla="*/ 1300293 h 1937857"/>
                <a:gd name="connsiteX47" fmla="*/ 3649211 w 4128179"/>
                <a:gd name="connsiteY47" fmla="*/ 1392572 h 1937857"/>
                <a:gd name="connsiteX48" fmla="*/ 3624044 w 4128179"/>
                <a:gd name="connsiteY48" fmla="*/ 1426128 h 1937857"/>
                <a:gd name="connsiteX49" fmla="*/ 3607266 w 4128179"/>
                <a:gd name="connsiteY49" fmla="*/ 1484851 h 1937857"/>
                <a:gd name="connsiteX50" fmla="*/ 3565321 w 4128179"/>
                <a:gd name="connsiteY50" fmla="*/ 1551963 h 1937857"/>
                <a:gd name="connsiteX51" fmla="*/ 3556932 w 4128179"/>
                <a:gd name="connsiteY51" fmla="*/ 1593908 h 1937857"/>
                <a:gd name="connsiteX52" fmla="*/ 3498209 w 4128179"/>
                <a:gd name="connsiteY52" fmla="*/ 1677798 h 1937857"/>
                <a:gd name="connsiteX53" fmla="*/ 3464653 w 4128179"/>
                <a:gd name="connsiteY53" fmla="*/ 1702965 h 1937857"/>
                <a:gd name="connsiteX54" fmla="*/ 3414319 w 4128179"/>
                <a:gd name="connsiteY54" fmla="*/ 1744910 h 1937857"/>
                <a:gd name="connsiteX55" fmla="*/ 3380763 w 4128179"/>
                <a:gd name="connsiteY55" fmla="*/ 1770077 h 1937857"/>
                <a:gd name="connsiteX56" fmla="*/ 3330429 w 4128179"/>
                <a:gd name="connsiteY56" fmla="*/ 1786855 h 1937857"/>
                <a:gd name="connsiteX57" fmla="*/ 3238150 w 4128179"/>
                <a:gd name="connsiteY57" fmla="*/ 1828800 h 1937857"/>
                <a:gd name="connsiteX58" fmla="*/ 3212983 w 4128179"/>
                <a:gd name="connsiteY58" fmla="*/ 1837189 h 1937857"/>
                <a:gd name="connsiteX59" fmla="*/ 3179427 w 4128179"/>
                <a:gd name="connsiteY59" fmla="*/ 1853967 h 1937857"/>
                <a:gd name="connsiteX60" fmla="*/ 3112315 w 4128179"/>
                <a:gd name="connsiteY60" fmla="*/ 1870745 h 1937857"/>
                <a:gd name="connsiteX61" fmla="*/ 2927757 w 4128179"/>
                <a:gd name="connsiteY61" fmla="*/ 1912690 h 1937857"/>
                <a:gd name="connsiteX62" fmla="*/ 2751589 w 4128179"/>
                <a:gd name="connsiteY62" fmla="*/ 1921079 h 1937857"/>
                <a:gd name="connsiteX63" fmla="*/ 2323750 w 4128179"/>
                <a:gd name="connsiteY63" fmla="*/ 1937857 h 1937857"/>
                <a:gd name="connsiteX64" fmla="*/ 1887523 w 4128179"/>
                <a:gd name="connsiteY64" fmla="*/ 1895912 h 1937857"/>
                <a:gd name="connsiteX65" fmla="*/ 1828800 w 4128179"/>
                <a:gd name="connsiteY65" fmla="*/ 1870745 h 1937857"/>
                <a:gd name="connsiteX66" fmla="*/ 1761688 w 4128179"/>
                <a:gd name="connsiteY66" fmla="*/ 1853967 h 1937857"/>
                <a:gd name="connsiteX67" fmla="*/ 1434517 w 4128179"/>
                <a:gd name="connsiteY67" fmla="*/ 1711354 h 1937857"/>
                <a:gd name="connsiteX68" fmla="*/ 1174458 w 4128179"/>
                <a:gd name="connsiteY68" fmla="*/ 1627464 h 1937857"/>
                <a:gd name="connsiteX69" fmla="*/ 1124124 w 4128179"/>
                <a:gd name="connsiteY69" fmla="*/ 1610686 h 1937857"/>
                <a:gd name="connsiteX70" fmla="*/ 1023457 w 4128179"/>
                <a:gd name="connsiteY70" fmla="*/ 1568741 h 1937857"/>
                <a:gd name="connsiteX71" fmla="*/ 973123 w 4128179"/>
                <a:gd name="connsiteY71" fmla="*/ 1535185 h 1937857"/>
                <a:gd name="connsiteX72" fmla="*/ 822121 w 4128179"/>
                <a:gd name="connsiteY72" fmla="*/ 1510018 h 1937857"/>
                <a:gd name="connsiteX73" fmla="*/ 578840 w 4128179"/>
                <a:gd name="connsiteY73" fmla="*/ 1484851 h 1937857"/>
                <a:gd name="connsiteX74" fmla="*/ 251669 w 4128179"/>
                <a:gd name="connsiteY74" fmla="*/ 1434517 h 1937857"/>
                <a:gd name="connsiteX75" fmla="*/ 201335 w 4128179"/>
                <a:gd name="connsiteY75" fmla="*/ 1417739 h 1937857"/>
                <a:gd name="connsiteX76" fmla="*/ 75501 w 4128179"/>
                <a:gd name="connsiteY76" fmla="*/ 1375794 h 1937857"/>
                <a:gd name="connsiteX77" fmla="*/ 41945 w 4128179"/>
                <a:gd name="connsiteY77" fmla="*/ 1300293 h 1937857"/>
                <a:gd name="connsiteX78" fmla="*/ 25167 w 4128179"/>
                <a:gd name="connsiteY78" fmla="*/ 1275126 h 1937857"/>
                <a:gd name="connsiteX79" fmla="*/ 16778 w 4128179"/>
                <a:gd name="connsiteY79" fmla="*/ 1249959 h 1937857"/>
                <a:gd name="connsiteX80" fmla="*/ 0 w 4128179"/>
                <a:gd name="connsiteY80" fmla="*/ 1174458 h 1937857"/>
                <a:gd name="connsiteX81" fmla="*/ 16778 w 4128179"/>
                <a:gd name="connsiteY81" fmla="*/ 956345 h 1937857"/>
                <a:gd name="connsiteX82" fmla="*/ 75501 w 4128179"/>
                <a:gd name="connsiteY82" fmla="*/ 880844 h 1937857"/>
                <a:gd name="connsiteX83" fmla="*/ 109057 w 4128179"/>
                <a:gd name="connsiteY83" fmla="*/ 822121 h 1937857"/>
                <a:gd name="connsiteX84" fmla="*/ 134224 w 4128179"/>
                <a:gd name="connsiteY84" fmla="*/ 796954 h 1937857"/>
                <a:gd name="connsiteX85" fmla="*/ 159390 w 4128179"/>
                <a:gd name="connsiteY85" fmla="*/ 763398 h 1937857"/>
                <a:gd name="connsiteX86" fmla="*/ 167779 w 4128179"/>
                <a:gd name="connsiteY86" fmla="*/ 704675 h 1937857"/>
                <a:gd name="connsiteX87" fmla="*/ 184557 w 4128179"/>
                <a:gd name="connsiteY87" fmla="*/ 679508 h 1937857"/>
                <a:gd name="connsiteX88" fmla="*/ 209724 w 4128179"/>
                <a:gd name="connsiteY88" fmla="*/ 629174 h 1937857"/>
                <a:gd name="connsiteX89" fmla="*/ 234891 w 4128179"/>
                <a:gd name="connsiteY89" fmla="*/ 612396 h 1937857"/>
                <a:gd name="connsiteX90" fmla="*/ 251669 w 4128179"/>
                <a:gd name="connsiteY90" fmla="*/ 587229 h 1937857"/>
                <a:gd name="connsiteX91" fmla="*/ 276836 w 4128179"/>
                <a:gd name="connsiteY91" fmla="*/ 570451 h 1937857"/>
                <a:gd name="connsiteX92" fmla="*/ 302003 w 4128179"/>
                <a:gd name="connsiteY92" fmla="*/ 545284 h 1937857"/>
                <a:gd name="connsiteX93" fmla="*/ 335559 w 4128179"/>
                <a:gd name="connsiteY93" fmla="*/ 503339 h 1937857"/>
                <a:gd name="connsiteX94" fmla="*/ 369115 w 4128179"/>
                <a:gd name="connsiteY94" fmla="*/ 453005 h 1937857"/>
                <a:gd name="connsiteX95" fmla="*/ 394282 w 4128179"/>
                <a:gd name="connsiteY95" fmla="*/ 444616 h 1937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128179" h="1937857">
                  <a:moveTo>
                    <a:pt x="394282" y="444616"/>
                  </a:moveTo>
                  <a:lnTo>
                    <a:pt x="394282" y="444616"/>
                  </a:lnTo>
                  <a:cubicBezTo>
                    <a:pt x="416653" y="433431"/>
                    <a:pt x="441225" y="425851"/>
                    <a:pt x="461394" y="411060"/>
                  </a:cubicBezTo>
                  <a:cubicBezTo>
                    <a:pt x="626818" y="289749"/>
                    <a:pt x="468496" y="395569"/>
                    <a:pt x="536895" y="327170"/>
                  </a:cubicBezTo>
                  <a:cubicBezTo>
                    <a:pt x="546782" y="317283"/>
                    <a:pt x="560105" y="311408"/>
                    <a:pt x="570451" y="302003"/>
                  </a:cubicBezTo>
                  <a:cubicBezTo>
                    <a:pt x="590934" y="283382"/>
                    <a:pt x="607558" y="260574"/>
                    <a:pt x="629174" y="243281"/>
                  </a:cubicBezTo>
                  <a:cubicBezTo>
                    <a:pt x="636079" y="237757"/>
                    <a:pt x="646432" y="238847"/>
                    <a:pt x="654341" y="234892"/>
                  </a:cubicBezTo>
                  <a:cubicBezTo>
                    <a:pt x="674506" y="224810"/>
                    <a:pt x="693490" y="212521"/>
                    <a:pt x="713064" y="201336"/>
                  </a:cubicBezTo>
                  <a:cubicBezTo>
                    <a:pt x="718657" y="192947"/>
                    <a:pt x="721969" y="182467"/>
                    <a:pt x="729842" y="176169"/>
                  </a:cubicBezTo>
                  <a:cubicBezTo>
                    <a:pt x="736747" y="170645"/>
                    <a:pt x="746173" y="167440"/>
                    <a:pt x="755009" y="167780"/>
                  </a:cubicBezTo>
                  <a:cubicBezTo>
                    <a:pt x="892184" y="173056"/>
                    <a:pt x="1029049" y="184558"/>
                    <a:pt x="1166069" y="192947"/>
                  </a:cubicBezTo>
                  <a:lnTo>
                    <a:pt x="1241570" y="209725"/>
                  </a:lnTo>
                  <a:cubicBezTo>
                    <a:pt x="1264016" y="215006"/>
                    <a:pt x="1285623" y="226503"/>
                    <a:pt x="1308682" y="226503"/>
                  </a:cubicBezTo>
                  <a:cubicBezTo>
                    <a:pt x="1443022" y="226503"/>
                    <a:pt x="1577130" y="215318"/>
                    <a:pt x="1711354" y="209725"/>
                  </a:cubicBezTo>
                  <a:cubicBezTo>
                    <a:pt x="1730928" y="201336"/>
                    <a:pt x="1749723" y="190821"/>
                    <a:pt x="1770077" y="184558"/>
                  </a:cubicBezTo>
                  <a:cubicBezTo>
                    <a:pt x="1786334" y="179556"/>
                    <a:pt x="1804868" y="183077"/>
                    <a:pt x="1820411" y="176169"/>
                  </a:cubicBezTo>
                  <a:cubicBezTo>
                    <a:pt x="1831252" y="171351"/>
                    <a:pt x="1834759" y="155871"/>
                    <a:pt x="1845578" y="151002"/>
                  </a:cubicBezTo>
                  <a:cubicBezTo>
                    <a:pt x="1960511" y="99282"/>
                    <a:pt x="1960054" y="104185"/>
                    <a:pt x="2055302" y="92279"/>
                  </a:cubicBezTo>
                  <a:cubicBezTo>
                    <a:pt x="2303649" y="-18097"/>
                    <a:pt x="2021056" y="100898"/>
                    <a:pt x="2172748" y="50334"/>
                  </a:cubicBezTo>
                  <a:cubicBezTo>
                    <a:pt x="2184612" y="46379"/>
                    <a:pt x="2195446" y="39761"/>
                    <a:pt x="2206304" y="33556"/>
                  </a:cubicBezTo>
                  <a:cubicBezTo>
                    <a:pt x="2215058" y="28554"/>
                    <a:pt x="2221405" y="17353"/>
                    <a:pt x="2231471" y="16778"/>
                  </a:cubicBezTo>
                  <a:cubicBezTo>
                    <a:pt x="2418604" y="6085"/>
                    <a:pt x="2606180" y="5593"/>
                    <a:pt x="2793534" y="0"/>
                  </a:cubicBezTo>
                  <a:cubicBezTo>
                    <a:pt x="2874627" y="2796"/>
                    <a:pt x="2955821" y="3480"/>
                    <a:pt x="3036814" y="8389"/>
                  </a:cubicBezTo>
                  <a:cubicBezTo>
                    <a:pt x="3048322" y="9086"/>
                    <a:pt x="3059096" y="14362"/>
                    <a:pt x="3070370" y="16778"/>
                  </a:cubicBezTo>
                  <a:cubicBezTo>
                    <a:pt x="3098254" y="22753"/>
                    <a:pt x="3126092" y="29108"/>
                    <a:pt x="3154260" y="33556"/>
                  </a:cubicBezTo>
                  <a:cubicBezTo>
                    <a:pt x="3179272" y="37505"/>
                    <a:pt x="3204594" y="39149"/>
                    <a:pt x="3229761" y="41945"/>
                  </a:cubicBezTo>
                  <a:cubicBezTo>
                    <a:pt x="3238150" y="50334"/>
                    <a:pt x="3244919" y="60743"/>
                    <a:pt x="3254928" y="67112"/>
                  </a:cubicBezTo>
                  <a:cubicBezTo>
                    <a:pt x="3440102" y="184950"/>
                    <a:pt x="3692656" y="106118"/>
                    <a:pt x="3892491" y="109057"/>
                  </a:cubicBezTo>
                  <a:cubicBezTo>
                    <a:pt x="3934144" y="213190"/>
                    <a:pt x="3877635" y="80270"/>
                    <a:pt x="3942825" y="201336"/>
                  </a:cubicBezTo>
                  <a:cubicBezTo>
                    <a:pt x="3952921" y="220086"/>
                    <a:pt x="3960714" y="240044"/>
                    <a:pt x="3967992" y="260058"/>
                  </a:cubicBezTo>
                  <a:cubicBezTo>
                    <a:pt x="3971932" y="270893"/>
                    <a:pt x="3971549" y="283146"/>
                    <a:pt x="3976381" y="293614"/>
                  </a:cubicBezTo>
                  <a:cubicBezTo>
                    <a:pt x="4000847" y="346623"/>
                    <a:pt x="4064341" y="435729"/>
                    <a:pt x="4077049" y="486561"/>
                  </a:cubicBezTo>
                  <a:cubicBezTo>
                    <a:pt x="4079845" y="497746"/>
                    <a:pt x="4083177" y="508811"/>
                    <a:pt x="4085438" y="520117"/>
                  </a:cubicBezTo>
                  <a:cubicBezTo>
                    <a:pt x="4088774" y="536796"/>
                    <a:pt x="4088939" y="554159"/>
                    <a:pt x="4093827" y="570451"/>
                  </a:cubicBezTo>
                  <a:cubicBezTo>
                    <a:pt x="4097420" y="582429"/>
                    <a:pt x="4105012" y="592822"/>
                    <a:pt x="4110605" y="604007"/>
                  </a:cubicBezTo>
                  <a:cubicBezTo>
                    <a:pt x="4116198" y="645952"/>
                    <a:pt x="4126351" y="687538"/>
                    <a:pt x="4127383" y="729842"/>
                  </a:cubicBezTo>
                  <a:cubicBezTo>
                    <a:pt x="4129157" y="802579"/>
                    <a:pt x="4128610" y="875836"/>
                    <a:pt x="4118994" y="947956"/>
                  </a:cubicBezTo>
                  <a:cubicBezTo>
                    <a:pt x="4117146" y="961815"/>
                    <a:pt x="4101954" y="970135"/>
                    <a:pt x="4093827" y="981512"/>
                  </a:cubicBezTo>
                  <a:cubicBezTo>
                    <a:pt x="4087967" y="989716"/>
                    <a:pt x="4084704" y="1000118"/>
                    <a:pt x="4077049" y="1006679"/>
                  </a:cubicBezTo>
                  <a:cubicBezTo>
                    <a:pt x="4064669" y="1017290"/>
                    <a:pt x="4049927" y="1025052"/>
                    <a:pt x="4035104" y="1031846"/>
                  </a:cubicBezTo>
                  <a:cubicBezTo>
                    <a:pt x="3982698" y="1055865"/>
                    <a:pt x="3928843" y="1076587"/>
                    <a:pt x="3875713" y="1098958"/>
                  </a:cubicBezTo>
                  <a:cubicBezTo>
                    <a:pt x="3861731" y="1112940"/>
                    <a:pt x="3850723" y="1130730"/>
                    <a:pt x="3833768" y="1140903"/>
                  </a:cubicBezTo>
                  <a:cubicBezTo>
                    <a:pt x="3821542" y="1148239"/>
                    <a:pt x="3805224" y="1144419"/>
                    <a:pt x="3791824" y="1149292"/>
                  </a:cubicBezTo>
                  <a:cubicBezTo>
                    <a:pt x="3774195" y="1155702"/>
                    <a:pt x="3758268" y="1166069"/>
                    <a:pt x="3741490" y="1174458"/>
                  </a:cubicBezTo>
                  <a:cubicBezTo>
                    <a:pt x="3735897" y="1191236"/>
                    <a:pt x="3731895" y="1208631"/>
                    <a:pt x="3724712" y="1224792"/>
                  </a:cubicBezTo>
                  <a:cubicBezTo>
                    <a:pt x="3720617" y="1234005"/>
                    <a:pt x="3712830" y="1241145"/>
                    <a:pt x="3707934" y="1249959"/>
                  </a:cubicBezTo>
                  <a:cubicBezTo>
                    <a:pt x="3698824" y="1266357"/>
                    <a:pt x="3689982" y="1282978"/>
                    <a:pt x="3682767" y="1300293"/>
                  </a:cubicBezTo>
                  <a:cubicBezTo>
                    <a:pt x="3671676" y="1326912"/>
                    <a:pt x="3663661" y="1366563"/>
                    <a:pt x="3649211" y="1392572"/>
                  </a:cubicBezTo>
                  <a:cubicBezTo>
                    <a:pt x="3642421" y="1404794"/>
                    <a:pt x="3632433" y="1414943"/>
                    <a:pt x="3624044" y="1426128"/>
                  </a:cubicBezTo>
                  <a:cubicBezTo>
                    <a:pt x="3618451" y="1445702"/>
                    <a:pt x="3614223" y="1465719"/>
                    <a:pt x="3607266" y="1484851"/>
                  </a:cubicBezTo>
                  <a:cubicBezTo>
                    <a:pt x="3596428" y="1514656"/>
                    <a:pt x="3584359" y="1526578"/>
                    <a:pt x="3565321" y="1551963"/>
                  </a:cubicBezTo>
                  <a:cubicBezTo>
                    <a:pt x="3562525" y="1565945"/>
                    <a:pt x="3562227" y="1580669"/>
                    <a:pt x="3556932" y="1593908"/>
                  </a:cubicBezTo>
                  <a:cubicBezTo>
                    <a:pt x="3548291" y="1615510"/>
                    <a:pt x="3513687" y="1662320"/>
                    <a:pt x="3498209" y="1677798"/>
                  </a:cubicBezTo>
                  <a:cubicBezTo>
                    <a:pt x="3488322" y="1687685"/>
                    <a:pt x="3475269" y="1693866"/>
                    <a:pt x="3464653" y="1702965"/>
                  </a:cubicBezTo>
                  <a:cubicBezTo>
                    <a:pt x="3386317" y="1770110"/>
                    <a:pt x="3488483" y="1691935"/>
                    <a:pt x="3414319" y="1744910"/>
                  </a:cubicBezTo>
                  <a:cubicBezTo>
                    <a:pt x="3402942" y="1753037"/>
                    <a:pt x="3393269" y="1763824"/>
                    <a:pt x="3380763" y="1770077"/>
                  </a:cubicBezTo>
                  <a:cubicBezTo>
                    <a:pt x="3364945" y="1777986"/>
                    <a:pt x="3346529" y="1779537"/>
                    <a:pt x="3330429" y="1786855"/>
                  </a:cubicBezTo>
                  <a:cubicBezTo>
                    <a:pt x="3299669" y="1800837"/>
                    <a:pt x="3269206" y="1815490"/>
                    <a:pt x="3238150" y="1828800"/>
                  </a:cubicBezTo>
                  <a:cubicBezTo>
                    <a:pt x="3230022" y="1832283"/>
                    <a:pt x="3221111" y="1833706"/>
                    <a:pt x="3212983" y="1837189"/>
                  </a:cubicBezTo>
                  <a:cubicBezTo>
                    <a:pt x="3201489" y="1842115"/>
                    <a:pt x="3191291" y="1850012"/>
                    <a:pt x="3179427" y="1853967"/>
                  </a:cubicBezTo>
                  <a:cubicBezTo>
                    <a:pt x="3157551" y="1861259"/>
                    <a:pt x="3134437" y="1864238"/>
                    <a:pt x="3112315" y="1870745"/>
                  </a:cubicBezTo>
                  <a:cubicBezTo>
                    <a:pt x="3011988" y="1900253"/>
                    <a:pt x="3049077" y="1901985"/>
                    <a:pt x="2927757" y="1912690"/>
                  </a:cubicBezTo>
                  <a:cubicBezTo>
                    <a:pt x="2869195" y="1917857"/>
                    <a:pt x="2810327" y="1918632"/>
                    <a:pt x="2751589" y="1921079"/>
                  </a:cubicBezTo>
                  <a:lnTo>
                    <a:pt x="2323750" y="1937857"/>
                  </a:lnTo>
                  <a:cubicBezTo>
                    <a:pt x="2178341" y="1923875"/>
                    <a:pt x="2032278" y="1915540"/>
                    <a:pt x="1887523" y="1895912"/>
                  </a:cubicBezTo>
                  <a:cubicBezTo>
                    <a:pt x="1866420" y="1893051"/>
                    <a:pt x="1849003" y="1877479"/>
                    <a:pt x="1828800" y="1870745"/>
                  </a:cubicBezTo>
                  <a:cubicBezTo>
                    <a:pt x="1806924" y="1863453"/>
                    <a:pt x="1783066" y="1862609"/>
                    <a:pt x="1761688" y="1853967"/>
                  </a:cubicBezTo>
                  <a:cubicBezTo>
                    <a:pt x="1651392" y="1809379"/>
                    <a:pt x="1547739" y="1747877"/>
                    <a:pt x="1434517" y="1711354"/>
                  </a:cubicBezTo>
                  <a:lnTo>
                    <a:pt x="1174458" y="1627464"/>
                  </a:lnTo>
                  <a:cubicBezTo>
                    <a:pt x="1157635" y="1622008"/>
                    <a:pt x="1140449" y="1617488"/>
                    <a:pt x="1124124" y="1610686"/>
                  </a:cubicBezTo>
                  <a:cubicBezTo>
                    <a:pt x="1090568" y="1596704"/>
                    <a:pt x="1055971" y="1584998"/>
                    <a:pt x="1023457" y="1568741"/>
                  </a:cubicBezTo>
                  <a:cubicBezTo>
                    <a:pt x="1005421" y="1559723"/>
                    <a:pt x="993013" y="1538500"/>
                    <a:pt x="973123" y="1535185"/>
                  </a:cubicBezTo>
                  <a:lnTo>
                    <a:pt x="822121" y="1510018"/>
                  </a:lnTo>
                  <a:cubicBezTo>
                    <a:pt x="758317" y="1500202"/>
                    <a:pt x="615644" y="1488356"/>
                    <a:pt x="578840" y="1484851"/>
                  </a:cubicBezTo>
                  <a:cubicBezTo>
                    <a:pt x="370053" y="1438454"/>
                    <a:pt x="695229" y="1508444"/>
                    <a:pt x="251669" y="1434517"/>
                  </a:cubicBezTo>
                  <a:cubicBezTo>
                    <a:pt x="234224" y="1431610"/>
                    <a:pt x="218275" y="1422821"/>
                    <a:pt x="201335" y="1417739"/>
                  </a:cubicBezTo>
                  <a:cubicBezTo>
                    <a:pt x="84716" y="1382753"/>
                    <a:pt x="324274" y="1466258"/>
                    <a:pt x="75501" y="1375794"/>
                  </a:cubicBezTo>
                  <a:cubicBezTo>
                    <a:pt x="37530" y="1318838"/>
                    <a:pt x="81878" y="1390141"/>
                    <a:pt x="41945" y="1300293"/>
                  </a:cubicBezTo>
                  <a:cubicBezTo>
                    <a:pt x="37850" y="1291080"/>
                    <a:pt x="29676" y="1284144"/>
                    <a:pt x="25167" y="1275126"/>
                  </a:cubicBezTo>
                  <a:cubicBezTo>
                    <a:pt x="21212" y="1267217"/>
                    <a:pt x="18923" y="1258538"/>
                    <a:pt x="16778" y="1249959"/>
                  </a:cubicBezTo>
                  <a:cubicBezTo>
                    <a:pt x="10525" y="1224948"/>
                    <a:pt x="5593" y="1199625"/>
                    <a:pt x="0" y="1174458"/>
                  </a:cubicBezTo>
                  <a:cubicBezTo>
                    <a:pt x="5593" y="1101754"/>
                    <a:pt x="7141" y="1028624"/>
                    <a:pt x="16778" y="956345"/>
                  </a:cubicBezTo>
                  <a:cubicBezTo>
                    <a:pt x="21284" y="922549"/>
                    <a:pt x="58098" y="904047"/>
                    <a:pt x="75501" y="880844"/>
                  </a:cubicBezTo>
                  <a:cubicBezTo>
                    <a:pt x="89028" y="862808"/>
                    <a:pt x="96128" y="840590"/>
                    <a:pt x="109057" y="822121"/>
                  </a:cubicBezTo>
                  <a:cubicBezTo>
                    <a:pt x="115860" y="812402"/>
                    <a:pt x="126503" y="805962"/>
                    <a:pt x="134224" y="796954"/>
                  </a:cubicBezTo>
                  <a:cubicBezTo>
                    <a:pt x="143323" y="786338"/>
                    <a:pt x="151001" y="774583"/>
                    <a:pt x="159390" y="763398"/>
                  </a:cubicBezTo>
                  <a:cubicBezTo>
                    <a:pt x="162186" y="743824"/>
                    <a:pt x="162097" y="723614"/>
                    <a:pt x="167779" y="704675"/>
                  </a:cubicBezTo>
                  <a:cubicBezTo>
                    <a:pt x="170676" y="695018"/>
                    <a:pt x="180048" y="688526"/>
                    <a:pt x="184557" y="679508"/>
                  </a:cubicBezTo>
                  <a:cubicBezTo>
                    <a:pt x="198203" y="652216"/>
                    <a:pt x="185682" y="653216"/>
                    <a:pt x="209724" y="629174"/>
                  </a:cubicBezTo>
                  <a:cubicBezTo>
                    <a:pt x="216853" y="622045"/>
                    <a:pt x="226502" y="617989"/>
                    <a:pt x="234891" y="612396"/>
                  </a:cubicBezTo>
                  <a:cubicBezTo>
                    <a:pt x="240484" y="604007"/>
                    <a:pt x="244540" y="594358"/>
                    <a:pt x="251669" y="587229"/>
                  </a:cubicBezTo>
                  <a:cubicBezTo>
                    <a:pt x="258798" y="580100"/>
                    <a:pt x="269091" y="576906"/>
                    <a:pt x="276836" y="570451"/>
                  </a:cubicBezTo>
                  <a:cubicBezTo>
                    <a:pt x="285950" y="562856"/>
                    <a:pt x="293614" y="553673"/>
                    <a:pt x="302003" y="545284"/>
                  </a:cubicBezTo>
                  <a:cubicBezTo>
                    <a:pt x="320895" y="488609"/>
                    <a:pt x="294695" y="550041"/>
                    <a:pt x="335559" y="503339"/>
                  </a:cubicBezTo>
                  <a:cubicBezTo>
                    <a:pt x="348838" y="488164"/>
                    <a:pt x="354856" y="467264"/>
                    <a:pt x="369115" y="453005"/>
                  </a:cubicBezTo>
                  <a:lnTo>
                    <a:pt x="394282" y="444616"/>
                  </a:lnTo>
                  <a:close/>
                </a:path>
              </a:pathLst>
            </a:custGeom>
            <a:solidFill>
              <a:srgbClr val="92D050">
                <a:alpha val="47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18171" y="4989462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108759" y="5167337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225767" y="5327577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86500" y="5591127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88291" y="4997865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40691" y="5150265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93091" y="5302665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045491" y="5455065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499770" y="5328065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52170" y="5480465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04570" y="5632865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07916" y="5682274"/>
              <a:ext cx="171450" cy="15240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29269" y="294654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Population</a:t>
            </a:r>
            <a:r>
              <a:rPr lang="en-US" dirty="0"/>
              <a:t> = all measurements of interest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13243" y="4091309"/>
            <a:ext cx="202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Sample</a:t>
            </a:r>
            <a:r>
              <a:rPr lang="en-US" sz="1600" dirty="0"/>
              <a:t> = subset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342816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7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84677"/>
              </p:ext>
            </p:extLst>
          </p:nvPr>
        </p:nvGraphicFramePr>
        <p:xfrm>
          <a:off x="4776788" y="2332038"/>
          <a:ext cx="32035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1295400" imgH="469900" progId="Equation.3">
                  <p:embed/>
                </p:oleObj>
              </mc:Choice>
              <mc:Fallback>
                <p:oleObj name="Equation" r:id="rId3" imgW="1295400" imgH="469900" progId="Equation.3">
                  <p:embed/>
                  <p:pic>
                    <p:nvPicPr>
                      <p:cNvPr id="0" name="Object 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332038"/>
                        <a:ext cx="3203575" cy="1162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08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B0D1B3D-E2D9-4B40-9D2E-002316BE587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4" name="Text Box 64"/>
          <p:cNvSpPr txBox="1">
            <a:spLocks noChangeArrowheads="1"/>
          </p:cNvSpPr>
          <p:nvPr/>
        </p:nvSpPr>
        <p:spPr bwMode="auto">
          <a:xfrm>
            <a:off x="381000" y="2322513"/>
            <a:ext cx="845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Population Mean</a:t>
            </a:r>
          </a:p>
        </p:txBody>
      </p:sp>
      <p:sp>
        <p:nvSpPr>
          <p:cNvPr id="8198" name="Text Box 71"/>
          <p:cNvSpPr txBox="1">
            <a:spLocks noChangeArrowheads="1"/>
          </p:cNvSpPr>
          <p:nvPr/>
        </p:nvSpPr>
        <p:spPr bwMode="auto">
          <a:xfrm>
            <a:off x="395288" y="2884488"/>
            <a:ext cx="7986712" cy="242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i="1" dirty="0">
                <a:latin typeface="+mn-lt"/>
                <a:cs typeface="Times New Roman" panose="02020603050405020304" pitchFamily="18" charset="0"/>
              </a:rPr>
              <a:t>µ</a:t>
            </a:r>
            <a:r>
              <a:rPr lang="en-US" b="1" dirty="0">
                <a:latin typeface="+mn-lt"/>
              </a:rPr>
              <a:t> = E(X) = expected value of 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   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                                                         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2000" i="1" dirty="0">
                <a:latin typeface="Arial" panose="020B0604020202020204" pitchFamily="34" charset="0"/>
                <a:cs typeface="Times New Roman" panose="02020603050405020304" pitchFamily="18" charset="0"/>
              </a:rPr>
              <a:t>				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Arial" panose="020B0604020202020204" pitchFamily="34" charset="0"/>
              </a:rPr>
              <a:t> is variable name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                                                      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is a specific value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1600" u="sng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1600" u="sng" dirty="0">
              <a:latin typeface="+mn-lt"/>
            </a:endParaRPr>
          </a:p>
        </p:txBody>
      </p:sp>
      <p:sp>
        <p:nvSpPr>
          <p:cNvPr id="7176" name="Text Box 77"/>
          <p:cNvSpPr txBox="1">
            <a:spLocks noChangeArrowheads="1"/>
          </p:cNvSpPr>
          <p:nvPr/>
        </p:nvSpPr>
        <p:spPr bwMode="auto">
          <a:xfrm>
            <a:off x="403225" y="1676400"/>
            <a:ext cx="6226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Suppose X is a </a:t>
            </a:r>
            <a:r>
              <a:rPr lang="en-US" altLang="en-US" b="1" dirty="0">
                <a:solidFill>
                  <a:srgbClr val="3333CC"/>
                </a:solidFill>
                <a:latin typeface="Arial" panose="020B0604020202020204" pitchFamily="34" charset="0"/>
              </a:rPr>
              <a:t>discrete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numerical</a:t>
            </a:r>
            <a:r>
              <a:rPr lang="en-US" altLang="en-US" dirty="0">
                <a:latin typeface="Arial" panose="020B0604020202020204" pitchFamily="34" charset="0"/>
              </a:rPr>
              <a:t> random variable.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6934200" y="3048000"/>
            <a:ext cx="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620000" y="3198813"/>
            <a:ext cx="0" cy="1068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stealth" w="lg" len="lg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8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1. Population mean and variance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7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776788" y="2332038"/>
          <a:ext cx="32035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3" imgW="1295400" imgH="469900" progId="Equation.3">
                  <p:embed/>
                </p:oleObj>
              </mc:Choice>
              <mc:Fallback>
                <p:oleObj name="Equation" r:id="rId3" imgW="1295400" imgH="469900" progId="Equation.3">
                  <p:embed/>
                  <p:pic>
                    <p:nvPicPr>
                      <p:cNvPr id="7170" name="Object 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332038"/>
                        <a:ext cx="3203575" cy="1162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08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B0D1B3D-E2D9-4B40-9D2E-002316BE587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4" name="Text Box 64"/>
          <p:cNvSpPr txBox="1">
            <a:spLocks noChangeArrowheads="1"/>
          </p:cNvSpPr>
          <p:nvPr/>
        </p:nvSpPr>
        <p:spPr bwMode="auto">
          <a:xfrm>
            <a:off x="381000" y="2322513"/>
            <a:ext cx="845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Population Mean</a:t>
            </a:r>
          </a:p>
        </p:txBody>
      </p:sp>
      <p:sp>
        <p:nvSpPr>
          <p:cNvPr id="8198" name="Text Box 71"/>
          <p:cNvSpPr txBox="1">
            <a:spLocks noChangeArrowheads="1"/>
          </p:cNvSpPr>
          <p:nvPr/>
        </p:nvSpPr>
        <p:spPr bwMode="auto">
          <a:xfrm>
            <a:off x="395288" y="2884488"/>
            <a:ext cx="7986712" cy="242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i="1" dirty="0">
                <a:latin typeface="+mn-lt"/>
                <a:cs typeface="Times New Roman" panose="02020603050405020304" pitchFamily="18" charset="0"/>
              </a:rPr>
              <a:t>µ</a:t>
            </a:r>
            <a:r>
              <a:rPr lang="en-US" b="1" dirty="0">
                <a:latin typeface="+mn-lt"/>
              </a:rPr>
              <a:t> = E(X) = expected value of 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   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                                                         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2000" i="1" dirty="0">
                <a:latin typeface="Arial" panose="020B0604020202020204" pitchFamily="34" charset="0"/>
                <a:cs typeface="Times New Roman" panose="02020603050405020304" pitchFamily="18" charset="0"/>
              </a:rPr>
              <a:t>				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Arial" panose="020B0604020202020204" pitchFamily="34" charset="0"/>
              </a:rPr>
              <a:t> is variable name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                                                      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is a specific value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1600" u="sng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1600" u="sng" dirty="0">
              <a:latin typeface="+mn-lt"/>
            </a:endParaRPr>
          </a:p>
        </p:txBody>
      </p:sp>
      <p:sp>
        <p:nvSpPr>
          <p:cNvPr id="7176" name="Text Box 77"/>
          <p:cNvSpPr txBox="1">
            <a:spLocks noChangeArrowheads="1"/>
          </p:cNvSpPr>
          <p:nvPr/>
        </p:nvSpPr>
        <p:spPr bwMode="auto">
          <a:xfrm>
            <a:off x="403225" y="1676400"/>
            <a:ext cx="6226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Suppose X is a </a:t>
            </a:r>
            <a:r>
              <a:rPr lang="en-US" altLang="en-US" b="1" dirty="0">
                <a:solidFill>
                  <a:srgbClr val="3333CC"/>
                </a:solidFill>
                <a:latin typeface="Arial" panose="020B0604020202020204" pitchFamily="34" charset="0"/>
              </a:rPr>
              <a:t>discrete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numerical</a:t>
            </a:r>
            <a:r>
              <a:rPr lang="en-US" altLang="en-US" dirty="0">
                <a:latin typeface="Arial" panose="020B0604020202020204" pitchFamily="34" charset="0"/>
              </a:rPr>
              <a:t> random variable.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6934200" y="3048000"/>
            <a:ext cx="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620000" y="3198813"/>
            <a:ext cx="0" cy="1068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stealth" w="lg" len="lg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8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1. Population mean and variance</a:t>
            </a:r>
            <a:endParaRPr lang="en-US" altLang="en-US" sz="2400" b="1" dirty="0"/>
          </a:p>
        </p:txBody>
      </p:sp>
      <p:sp>
        <p:nvSpPr>
          <p:cNvPr id="2" name="Cloud Callout 1"/>
          <p:cNvSpPr/>
          <p:nvPr/>
        </p:nvSpPr>
        <p:spPr>
          <a:xfrm>
            <a:off x="381000" y="4784101"/>
            <a:ext cx="6553200" cy="1493611"/>
          </a:xfrm>
          <a:prstGeom prst="cloudCallout">
            <a:avLst>
              <a:gd name="adj1" fmla="val 14183"/>
              <a:gd name="adj2" fmla="val -1038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Compare with Sample Mean: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520746" y="4824661"/>
          <a:ext cx="10493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5" imgW="609480" imgH="609480" progId="Equation.3">
                  <p:embed/>
                </p:oleObj>
              </mc:Choice>
              <mc:Fallback>
                <p:oleObj name="Equation" r:id="rId5" imgW="609480" imgH="609480" progId="Equation.3">
                  <p:embed/>
                  <p:pic>
                    <p:nvPicPr>
                      <p:cNvPr id="14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746" y="4824661"/>
                        <a:ext cx="10493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241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87E794-DD00-4018-9C92-091A3B2A356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7" name="Text Box 77"/>
          <p:cNvSpPr txBox="1">
            <a:spLocks noChangeArrowheads="1"/>
          </p:cNvSpPr>
          <p:nvPr/>
        </p:nvSpPr>
        <p:spPr bwMode="auto">
          <a:xfrm>
            <a:off x="411163" y="1676400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Suppose X is a </a:t>
            </a: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discrete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numerical</a:t>
            </a:r>
            <a:r>
              <a:rPr lang="en-US" altLang="en-US" sz="2000" dirty="0">
                <a:latin typeface="Arial" panose="020B0604020202020204" pitchFamily="34" charset="0"/>
              </a:rPr>
              <a:t> random variable.</a:t>
            </a:r>
          </a:p>
        </p:txBody>
      </p:sp>
      <p:sp>
        <p:nvSpPr>
          <p:cNvPr id="9221" name="Text Box 78"/>
          <p:cNvSpPr txBox="1">
            <a:spLocks noChangeArrowheads="1"/>
          </p:cNvSpPr>
          <p:nvPr/>
        </p:nvSpPr>
        <p:spPr bwMode="auto">
          <a:xfrm>
            <a:off x="381000" y="2441575"/>
            <a:ext cx="825976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Population Variance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</a:rPr>
              <a:t>= E[ (X -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2000" b="1" dirty="0">
                <a:latin typeface="Arial" panose="020B0604020202020204" pitchFamily="34" charset="0"/>
              </a:rPr>
              <a:t>)</a:t>
            </a:r>
            <a:r>
              <a:rPr lang="en-US" sz="2000" b="1" baseline="30000" dirty="0">
                <a:latin typeface="Arial" panose="020B0604020202020204" pitchFamily="34" charset="0"/>
              </a:rPr>
              <a:t>2</a:t>
            </a:r>
            <a:r>
              <a:rPr lang="en-US" sz="2000" b="1" dirty="0">
                <a:latin typeface="Arial" panose="020B0604020202020204" pitchFamily="34" charset="0"/>
              </a:rPr>
              <a:t> ]  = </a:t>
            </a:r>
            <a:r>
              <a:rPr lang="en-US" sz="2000" b="1" dirty="0" err="1">
                <a:latin typeface="Arial" panose="020B0604020202020204" pitchFamily="34" charset="0"/>
              </a:rPr>
              <a:t>var</a:t>
            </a:r>
            <a:r>
              <a:rPr lang="en-US" sz="2000" b="1" dirty="0">
                <a:latin typeface="Arial" panose="020B0604020202020204" pitchFamily="34" charset="0"/>
              </a:rPr>
              <a:t>(X)</a:t>
            </a:r>
          </a:p>
          <a:p>
            <a:pPr>
              <a:spcBef>
                <a:spcPct val="50000"/>
              </a:spcBef>
              <a:defRPr/>
            </a:pPr>
            <a:endParaRPr lang="en-US" u="sng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u="sng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u="sng" dirty="0">
                <a:latin typeface="+mn-lt"/>
              </a:rPr>
              <a:t>Note:</a:t>
            </a:r>
            <a:r>
              <a:rPr lang="en-US" sz="1600" dirty="0">
                <a:latin typeface="+mn-lt"/>
              </a:rPr>
              <a:t> Computing formula for variance: </a:t>
            </a:r>
          </a:p>
          <a:p>
            <a:pPr>
              <a:spcBef>
                <a:spcPts val="600"/>
              </a:spcBef>
              <a:defRPr/>
            </a:pPr>
            <a:endParaRPr lang="en-US" sz="1600" u="sng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en-US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199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00516"/>
              </p:ext>
            </p:extLst>
          </p:nvPr>
        </p:nvGraphicFramePr>
        <p:xfrm>
          <a:off x="4762500" y="2205038"/>
          <a:ext cx="418623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3" imgW="1752600" imgH="469900" progId="Equation.3">
                  <p:embed/>
                </p:oleObj>
              </mc:Choice>
              <mc:Fallback>
                <p:oleObj name="Equation" r:id="rId3" imgW="1752600" imgH="4699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205038"/>
                        <a:ext cx="4186238" cy="12604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26447"/>
              </p:ext>
            </p:extLst>
          </p:nvPr>
        </p:nvGraphicFramePr>
        <p:xfrm>
          <a:off x="4762499" y="3677443"/>
          <a:ext cx="4195515" cy="85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5" imgW="2603500" imgH="469900" progId="Equation.3">
                  <p:embed/>
                </p:oleObj>
              </mc:Choice>
              <mc:Fallback>
                <p:oleObj name="Equation" r:id="rId5" imgW="26035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499" y="3677443"/>
                        <a:ext cx="4195515" cy="851014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1. Population mean and variance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87E794-DD00-4018-9C92-091A3B2A356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7" name="Text Box 77"/>
          <p:cNvSpPr txBox="1">
            <a:spLocks noChangeArrowheads="1"/>
          </p:cNvSpPr>
          <p:nvPr/>
        </p:nvSpPr>
        <p:spPr bwMode="auto">
          <a:xfrm>
            <a:off x="411163" y="1676400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Suppose X is a </a:t>
            </a:r>
            <a:r>
              <a:rPr lang="en-US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discrete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numerical</a:t>
            </a:r>
            <a:r>
              <a:rPr lang="en-US" altLang="en-US" sz="2000" dirty="0">
                <a:latin typeface="Arial" panose="020B0604020202020204" pitchFamily="34" charset="0"/>
              </a:rPr>
              <a:t> random variable.</a:t>
            </a:r>
          </a:p>
        </p:txBody>
      </p:sp>
      <p:sp>
        <p:nvSpPr>
          <p:cNvPr id="9221" name="Text Box 78"/>
          <p:cNvSpPr txBox="1">
            <a:spLocks noChangeArrowheads="1"/>
          </p:cNvSpPr>
          <p:nvPr/>
        </p:nvSpPr>
        <p:spPr bwMode="auto">
          <a:xfrm>
            <a:off x="381000" y="2441575"/>
            <a:ext cx="825976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Population Variance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</a:rPr>
              <a:t>= E[ (X -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2000" b="1" dirty="0">
                <a:latin typeface="Arial" panose="020B0604020202020204" pitchFamily="34" charset="0"/>
              </a:rPr>
              <a:t>)</a:t>
            </a:r>
            <a:r>
              <a:rPr lang="en-US" sz="2000" b="1" baseline="30000" dirty="0">
                <a:latin typeface="Arial" panose="020B0604020202020204" pitchFamily="34" charset="0"/>
              </a:rPr>
              <a:t>2</a:t>
            </a:r>
            <a:r>
              <a:rPr lang="en-US" sz="2000" b="1" dirty="0">
                <a:latin typeface="Arial" panose="020B0604020202020204" pitchFamily="34" charset="0"/>
              </a:rPr>
              <a:t> ]  = </a:t>
            </a:r>
            <a:r>
              <a:rPr lang="en-US" sz="2000" b="1" dirty="0" err="1">
                <a:latin typeface="Arial" panose="020B0604020202020204" pitchFamily="34" charset="0"/>
              </a:rPr>
              <a:t>var</a:t>
            </a:r>
            <a:r>
              <a:rPr lang="en-US" sz="2000" b="1" dirty="0">
                <a:latin typeface="Arial" panose="020B0604020202020204" pitchFamily="34" charset="0"/>
              </a:rPr>
              <a:t>(X)</a:t>
            </a:r>
          </a:p>
          <a:p>
            <a:pPr>
              <a:spcBef>
                <a:spcPct val="50000"/>
              </a:spcBef>
              <a:defRPr/>
            </a:pPr>
            <a:endParaRPr lang="en-US" u="sng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u="sng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u="sng" dirty="0">
                <a:latin typeface="+mn-lt"/>
              </a:rPr>
              <a:t>Note:</a:t>
            </a:r>
            <a:r>
              <a:rPr lang="en-US" sz="1600" dirty="0">
                <a:latin typeface="+mn-lt"/>
              </a:rPr>
              <a:t> Computing formula for variance: </a:t>
            </a:r>
          </a:p>
          <a:p>
            <a:pPr>
              <a:spcBef>
                <a:spcPts val="600"/>
              </a:spcBef>
              <a:defRPr/>
            </a:pPr>
            <a:endParaRPr lang="en-US" sz="1600" u="sng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en-US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199" name="Object 82"/>
          <p:cNvGraphicFramePr>
            <a:graphicFrameLocks noChangeAspect="1"/>
          </p:cNvGraphicFramePr>
          <p:nvPr>
            <p:extLst/>
          </p:nvPr>
        </p:nvGraphicFramePr>
        <p:xfrm>
          <a:off x="4762500" y="2205038"/>
          <a:ext cx="418623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1752600" imgH="469900" progId="Equation.3">
                  <p:embed/>
                </p:oleObj>
              </mc:Choice>
              <mc:Fallback>
                <p:oleObj name="Equation" r:id="rId3" imgW="1752600" imgH="469900" progId="Equation.3">
                  <p:embed/>
                  <p:pic>
                    <p:nvPicPr>
                      <p:cNvPr id="8199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205038"/>
                        <a:ext cx="4186238" cy="12604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3"/>
          <p:cNvGraphicFramePr>
            <a:graphicFrameLocks noChangeAspect="1"/>
          </p:cNvGraphicFramePr>
          <p:nvPr>
            <p:extLst/>
          </p:nvPr>
        </p:nvGraphicFramePr>
        <p:xfrm>
          <a:off x="4762499" y="3677443"/>
          <a:ext cx="4195515" cy="85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2603500" imgH="469900" progId="Equation.3">
                  <p:embed/>
                </p:oleObj>
              </mc:Choice>
              <mc:Fallback>
                <p:oleObj name="Equation" r:id="rId5" imgW="2603500" imgH="469900" progId="Equation.3">
                  <p:embed/>
                  <p:pic>
                    <p:nvPicPr>
                      <p:cNvPr id="82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499" y="3677443"/>
                        <a:ext cx="4195515" cy="851014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1. Population mean and variance</a:t>
            </a:r>
            <a:endParaRPr lang="en-US" altLang="en-US" sz="2400" b="1" dirty="0"/>
          </a:p>
        </p:txBody>
      </p:sp>
      <p:sp>
        <p:nvSpPr>
          <p:cNvPr id="12" name="Cloud Callout 11"/>
          <p:cNvSpPr/>
          <p:nvPr/>
        </p:nvSpPr>
        <p:spPr>
          <a:xfrm>
            <a:off x="381000" y="4784101"/>
            <a:ext cx="6553200" cy="1493611"/>
          </a:xfrm>
          <a:prstGeom prst="cloudCallout">
            <a:avLst>
              <a:gd name="adj1" fmla="val 14183"/>
              <a:gd name="adj2" fmla="val -1038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Compare with Sample Variance: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8339503"/>
              </p:ext>
            </p:extLst>
          </p:nvPr>
        </p:nvGraphicFramePr>
        <p:xfrm>
          <a:off x="4478224" y="4865376"/>
          <a:ext cx="1617776" cy="93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7" imgW="1054100" imgH="609600" progId="Equation.3">
                  <p:embed/>
                </p:oleObj>
              </mc:Choice>
              <mc:Fallback>
                <p:oleObj name="Equation" r:id="rId7" imgW="1054100" imgH="609600" progId="Equation.3">
                  <p:embed/>
                  <p:pic>
                    <p:nvPicPr>
                      <p:cNvPr id="7270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224" y="4865376"/>
                        <a:ext cx="1617776" cy="935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0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08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87E794-DD00-4018-9C92-091A3B2A356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1" name="Text Box 78"/>
          <p:cNvSpPr txBox="1">
            <a:spLocks noChangeArrowheads="1"/>
          </p:cNvSpPr>
          <p:nvPr/>
        </p:nvSpPr>
        <p:spPr bwMode="auto">
          <a:xfrm>
            <a:off x="442118" y="1827213"/>
            <a:ext cx="8259763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defRPr/>
            </a:pPr>
            <a:endParaRPr lang="en-US" sz="1600" u="sng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en-US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Population Standard Deviation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</a:rPr>
              <a:t>= </a:t>
            </a:r>
            <a:r>
              <a:rPr lang="en-US" sz="2000" b="1" dirty="0" err="1">
                <a:latin typeface="Arial" panose="020B0604020202020204" pitchFamily="34" charset="0"/>
              </a:rPr>
              <a:t>stdev</a:t>
            </a:r>
            <a:r>
              <a:rPr lang="en-US" sz="2000" b="1" dirty="0">
                <a:latin typeface="Arial" panose="020B0604020202020204" pitchFamily="34" charset="0"/>
              </a:rPr>
              <a:t>(X)</a:t>
            </a:r>
          </a:p>
          <a:p>
            <a:pPr>
              <a:spcBef>
                <a:spcPct val="50000"/>
              </a:spcBef>
              <a:defRPr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200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89075"/>
              </p:ext>
            </p:extLst>
          </p:nvPr>
        </p:nvGraphicFramePr>
        <p:xfrm>
          <a:off x="5562600" y="2729232"/>
          <a:ext cx="16208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596641" imgH="253890" progId="Equation.3">
                  <p:embed/>
                </p:oleObj>
              </mc:Choice>
              <mc:Fallback>
                <p:oleObj name="Equation" r:id="rId3" imgW="596641" imgH="253890" progId="Equation.3">
                  <p:embed/>
                  <p:pic>
                    <p:nvPicPr>
                      <p:cNvPr id="820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29232"/>
                        <a:ext cx="1620837" cy="774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1. Population mean and variance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1366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8166</TotalTime>
  <Words>1510</Words>
  <Application>Microsoft Office PowerPoint</Application>
  <PresentationFormat>On-screen Show (4:3)</PresentationFormat>
  <Paragraphs>368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Aharoni</vt:lpstr>
      <vt:lpstr>Batang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Equation</vt:lpstr>
      <vt:lpstr>MBC 638:  Data Analysis &amp; Decision Making</vt:lpstr>
      <vt:lpstr>Today: Describing distribution of a population</vt:lpstr>
      <vt:lpstr>Today: Describing distribution of a population</vt:lpstr>
      <vt:lpstr>Today: Describing distribution of a population</vt:lpstr>
      <vt:lpstr>1. Population mean and variance</vt:lpstr>
      <vt:lpstr>1. Population mean and variance</vt:lpstr>
      <vt:lpstr>1. Population mean and variance</vt:lpstr>
      <vt:lpstr>1. Population mean and variance</vt:lpstr>
      <vt:lpstr>1. Population mean and variance</vt:lpstr>
      <vt:lpstr>1. Population mean and variance</vt:lpstr>
      <vt:lpstr>1. Population mean and variance</vt:lpstr>
      <vt:lpstr>1. Population mean and variance</vt:lpstr>
      <vt:lpstr>Today: Describing distribution of a population</vt:lpstr>
      <vt:lpstr>2. Covariance &amp; correlation for 2 populations</vt:lpstr>
      <vt:lpstr>2. Covariance &amp; correlation for 2 populations (discrete case)</vt:lpstr>
      <vt:lpstr>2. Covariance &amp; correlation for 2 populations (discrete case)</vt:lpstr>
      <vt:lpstr>2. Covariance &amp; correlation for 2 populations (discrete case)</vt:lpstr>
      <vt:lpstr>Today: Describing distribution of a population</vt:lpstr>
      <vt:lpstr>3. Weighted sums</vt:lpstr>
      <vt:lpstr>3. Weighted sums</vt:lpstr>
      <vt:lpstr>3. Weighted sums</vt:lpstr>
      <vt:lpstr>3. Weighted sums</vt:lpstr>
      <vt:lpstr>Today: Describing distribution of a population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Pan Chen</cp:lastModifiedBy>
  <cp:revision>308</cp:revision>
  <cp:lastPrinted>2014-09-17T14:00:33Z</cp:lastPrinted>
  <dcterms:created xsi:type="dcterms:W3CDTF">2006-08-20T01:32:20Z</dcterms:created>
  <dcterms:modified xsi:type="dcterms:W3CDTF">2017-10-18T16:22:07Z</dcterms:modified>
</cp:coreProperties>
</file>