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2"/>
  </p:notesMasterIdLst>
  <p:handoutMasterIdLst>
    <p:handoutMasterId r:id="rId23"/>
  </p:handoutMasterIdLst>
  <p:sldIdLst>
    <p:sldId id="295" r:id="rId5"/>
    <p:sldId id="334" r:id="rId6"/>
    <p:sldId id="2147474046" r:id="rId7"/>
    <p:sldId id="2147474045" r:id="rId8"/>
    <p:sldId id="337" r:id="rId9"/>
    <p:sldId id="277" r:id="rId10"/>
    <p:sldId id="2147474053" r:id="rId11"/>
    <p:sldId id="2147474055" r:id="rId12"/>
    <p:sldId id="2147474058" r:id="rId13"/>
    <p:sldId id="2147474047" r:id="rId14"/>
    <p:sldId id="2147474048" r:id="rId15"/>
    <p:sldId id="2147474049" r:id="rId16"/>
    <p:sldId id="2147474050" r:id="rId17"/>
    <p:sldId id="2147474051" r:id="rId18"/>
    <p:sldId id="2147474057" r:id="rId19"/>
    <p:sldId id="257" r:id="rId20"/>
    <p:sldId id="274" r:id="rId21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7"/>
            <p14:sldId id="2147474053"/>
            <p14:sldId id="2147474055"/>
            <p14:sldId id="2147474058"/>
            <p14:sldId id="2147474047"/>
            <p14:sldId id="2147474048"/>
            <p14:sldId id="2147474049"/>
            <p14:sldId id="2147474050"/>
            <p14:sldId id="2147474051"/>
            <p14:sldId id="2147474057"/>
          </p14:sldIdLst>
        </p14:section>
        <p14:section name="Fin" id="{9CF3C226-B334-4E16-8AF2-95D0DE59AB66}">
          <p14:sldIdLst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A1E"/>
    <a:srgbClr val="CCAA00"/>
    <a:srgbClr val="FFD700"/>
    <a:srgbClr val="8A8A8A"/>
    <a:srgbClr val="C0C0C0"/>
    <a:srgbClr val="666666"/>
    <a:srgbClr val="BC9D00"/>
    <a:srgbClr val="888888"/>
    <a:srgbClr val="B873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86925" autoAdjust="0"/>
  </p:normalViewPr>
  <p:slideViewPr>
    <p:cSldViewPr>
      <p:cViewPr varScale="1">
        <p:scale>
          <a:sx n="138" d="100"/>
          <a:sy n="138" d="100"/>
        </p:scale>
        <p:origin x="2838" y="12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24/10/2025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456230C-2169-4E2D-3E0C-5DDC574A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2BE84276-4BB7-F0C0-2077-5F4BBBE40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FE5F50E9-F23D-4B25-F664-79437FD6B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19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5688632" cy="653095"/>
            <a:chOff x="2915816" y="1839797"/>
            <a:chExt cx="5688632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5688632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072538" y="1953751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3B4A1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577556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5316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653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</a:t>
            </a:r>
          </a:p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89954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565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3013296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3.5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3DE0B30-8A66-7534-91B3-A3647CF4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8184"/>
            <a:ext cx="7139428" cy="3614273"/>
          </a:xfrm>
          <a:prstGeom prst="rect">
            <a:avLst/>
          </a:prstGeom>
        </p:spPr>
      </p:pic>
      <p:sp>
        <p:nvSpPr>
          <p:cNvPr id="7" name="Google Shape;303;g35ee5cc475b_0_63">
            <a:extLst>
              <a:ext uri="{FF2B5EF4-FFF2-40B4-BE49-F238E27FC236}">
                <a16:creationId xmlns:a16="http://schemas.microsoft.com/office/drawing/2014/main" id="{B6EEC626-C2AD-4C5C-1FA3-73371E69A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3.6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Ejercicio de la sesión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1D34CE-AF1B-0DE1-D7C2-344B936A3157}"/>
              </a:ext>
            </a:extLst>
          </p:cNvPr>
          <p:cNvSpPr txBox="1"/>
          <p:nvPr/>
        </p:nvSpPr>
        <p:spPr>
          <a:xfrm>
            <a:off x="783302" y="5013176"/>
            <a:ext cx="68850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Este ejercicio se centra en garantizar la </a:t>
            </a:r>
            <a:r>
              <a:rPr lang="es-ES" sz="900" b="1" dirty="0">
                <a:latin typeface="Montserrat" panose="00000500000000000000" pitchFamily="2" charset="0"/>
              </a:rPr>
              <a:t>integridad de los datos</a:t>
            </a:r>
            <a:r>
              <a:rPr lang="es-ES" sz="900" dirty="0">
                <a:latin typeface="Montserrat" panose="00000500000000000000" pitchFamily="2" charset="0"/>
              </a:rPr>
              <a:t> desde el momento de la ingesta.</a:t>
            </a:r>
          </a:p>
          <a:p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Validaremos cada columna usando un </a:t>
            </a:r>
            <a:r>
              <a:rPr lang="es-ES" sz="900" b="1" dirty="0">
                <a:latin typeface="Montserrat" panose="00000500000000000000" pitchFamily="2" charset="0"/>
              </a:rPr>
              <a:t>JSON de metadatos </a:t>
            </a:r>
            <a:r>
              <a:rPr lang="es-ES" sz="900" dirty="0" err="1">
                <a:latin typeface="Montserrat" panose="00000500000000000000" pitchFamily="2" charset="0"/>
              </a:rPr>
              <a:t>superdetallado</a:t>
            </a:r>
            <a:r>
              <a:rPr lang="es-ES" sz="900" dirty="0">
                <a:latin typeface="Montserrat" panose="00000500000000000000" pitchFamily="2" charset="0"/>
              </a:rPr>
              <a:t> (tipos, rangos, </a:t>
            </a:r>
            <a:r>
              <a:rPr lang="es-ES" sz="900" dirty="0" err="1">
                <a:latin typeface="Montserrat" panose="00000500000000000000" pitchFamily="2" charset="0"/>
              </a:rPr>
              <a:t>nulabilidad</a:t>
            </a:r>
            <a:r>
              <a:rPr lang="es-ES" sz="900" dirty="0">
                <a:latin typeface="Montserrat" panose="00000500000000000000" pitchFamily="2" charset="0"/>
              </a:rPr>
              <a:t>...).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Los registros inválidos irán automáticamente a una </a:t>
            </a:r>
            <a:r>
              <a:rPr lang="es-ES" sz="900" b="1" dirty="0">
                <a:latin typeface="Montserrat" panose="00000500000000000000" pitchFamily="2" charset="0"/>
              </a:rPr>
              <a:t>tabla de cuarentena</a:t>
            </a:r>
            <a:r>
              <a:rPr lang="es-ES" sz="900" dirty="0">
                <a:latin typeface="Montserrat" panose="00000500000000000000" pitchFamily="2" charset="0"/>
              </a:rPr>
              <a:t>, sin perder trazabilidad.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Este enfoque refleja una arquitectura profesional</a:t>
            </a:r>
            <a:r>
              <a:rPr lang="es-ES" sz="900" b="1" dirty="0">
                <a:latin typeface="Montserrat" panose="00000500000000000000" pitchFamily="2" charset="0"/>
              </a:rPr>
              <a:t> de gobernanza y control del ciclo de calidad del dato</a:t>
            </a:r>
            <a:r>
              <a:rPr lang="es-ES" sz="9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69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Ej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r>
              <a:rPr lang="es-ES" sz="1400" dirty="0">
                <a:latin typeface="Montserrat" panose="00000500000000000000" pitchFamily="2" charset="0"/>
              </a:rPr>
              <a:t> con foco en integridad del dato y ciclo de vida del dato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33529"/>
            <a:ext cx="7886700" cy="3456384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Gobernanza en UC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Introdución</a:t>
            </a:r>
            <a:r>
              <a:rPr lang="es-ES" sz="1400" dirty="0">
                <a:latin typeface="Montserrat" panose="00000500000000000000" pitchFamily="2" charset="0"/>
              </a:rPr>
              <a:t> a UC y JOB con objetivo de Integridad de Datos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Introducción</a:t>
            </a:r>
            <a:r>
              <a:rPr lang="en-US" sz="1400" dirty="0">
                <a:latin typeface="Montserrat" panose="00000500000000000000" pitchFamily="2" charset="0"/>
              </a:rPr>
              <a:t> a Unity Catalog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con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2.1 Introducción a UC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Entorno tipo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cio 5">
            <a:extLst>
              <a:ext uri="{FF2B5EF4-FFF2-40B4-BE49-F238E27FC236}">
                <a16:creationId xmlns:a16="http://schemas.microsoft.com/office/drawing/2014/main" id="{67BA6D96-C62B-BEBB-AAFD-6638BBF55B9A}"/>
              </a:ext>
            </a:extLst>
          </p:cNvPr>
          <p:cNvSpPr/>
          <p:nvPr/>
        </p:nvSpPr>
        <p:spPr>
          <a:xfrm rot="5400000">
            <a:off x="1435463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9F5C17-5CB4-1030-CE93-9F9D1C12A546}"/>
              </a:ext>
            </a:extLst>
          </p:cNvPr>
          <p:cNvSpPr/>
          <p:nvPr/>
        </p:nvSpPr>
        <p:spPr>
          <a:xfrm>
            <a:off x="463355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EDA760EA-4913-77A5-8736-64C4B30612B4}"/>
              </a:ext>
            </a:extLst>
          </p:cNvPr>
          <p:cNvSpPr/>
          <p:nvPr/>
        </p:nvSpPr>
        <p:spPr>
          <a:xfrm rot="16200000">
            <a:off x="4819839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4BD114-6878-E17B-2AD3-9D227B4785B8}"/>
              </a:ext>
            </a:extLst>
          </p:cNvPr>
          <p:cNvSpPr/>
          <p:nvPr/>
        </p:nvSpPr>
        <p:spPr>
          <a:xfrm>
            <a:off x="2947631" y="1628800"/>
            <a:ext cx="3312368" cy="2340260"/>
          </a:xfrm>
          <a:prstGeom prst="roundRect">
            <a:avLst>
              <a:gd name="adj" fmla="val 13247"/>
            </a:avLst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pic>
        <p:nvPicPr>
          <p:cNvPr id="10" name="Gráfico 9" descr="Usuario con relleno sólido">
            <a:extLst>
              <a:ext uri="{FF2B5EF4-FFF2-40B4-BE49-F238E27FC236}">
                <a16:creationId xmlns:a16="http://schemas.microsoft.com/office/drawing/2014/main" id="{7F0BE224-DAAD-9060-8339-BDEFBF34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1196752"/>
            <a:ext cx="628748" cy="628748"/>
          </a:xfrm>
          <a:prstGeom prst="rect">
            <a:avLst/>
          </a:prstGeom>
        </p:spPr>
      </p:pic>
      <p:pic>
        <p:nvPicPr>
          <p:cNvPr id="11" name="Gráfico 10" descr="Usuario con relleno sólido">
            <a:extLst>
              <a:ext uri="{FF2B5EF4-FFF2-40B4-BE49-F238E27FC236}">
                <a16:creationId xmlns:a16="http://schemas.microsoft.com/office/drawing/2014/main" id="{A995CC66-85DD-0E45-6574-00DC00D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2132856"/>
            <a:ext cx="628748" cy="628748"/>
          </a:xfrm>
          <a:prstGeom prst="rect">
            <a:avLst/>
          </a:prstGeom>
        </p:spPr>
      </p:pic>
      <p:pic>
        <p:nvPicPr>
          <p:cNvPr id="12" name="Gráfico 11" descr="Usuario con relleno sólido">
            <a:extLst>
              <a:ext uri="{FF2B5EF4-FFF2-40B4-BE49-F238E27FC236}">
                <a16:creationId xmlns:a16="http://schemas.microsoft.com/office/drawing/2014/main" id="{2D2F9EA7-5B02-2112-FAAC-6FCB5AC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3191095"/>
            <a:ext cx="628748" cy="628748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215386-F474-FA1F-AB86-88477331ABAA}"/>
              </a:ext>
            </a:extLst>
          </p:cNvPr>
          <p:cNvSpPr/>
          <p:nvPr/>
        </p:nvSpPr>
        <p:spPr>
          <a:xfrm>
            <a:off x="7294453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DC6D66-90CD-FB16-9CB5-9DDB06FA3B0C}"/>
              </a:ext>
            </a:extLst>
          </p:cNvPr>
          <p:cNvSpPr txBox="1"/>
          <p:nvPr/>
        </p:nvSpPr>
        <p:spPr>
          <a:xfrm>
            <a:off x="7602616" y="1479773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Lake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620D1A-A4E0-C9A6-3D76-5E3931FE91B8}"/>
              </a:ext>
            </a:extLst>
          </p:cNvPr>
          <p:cNvSpPr txBox="1"/>
          <p:nvPr/>
        </p:nvSpPr>
        <p:spPr>
          <a:xfrm>
            <a:off x="611560" y="271784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Engineer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991B9D4-757A-DDC5-59A8-B89E30640293}"/>
              </a:ext>
            </a:extLst>
          </p:cNvPr>
          <p:cNvSpPr txBox="1"/>
          <p:nvPr/>
        </p:nvSpPr>
        <p:spPr>
          <a:xfrm>
            <a:off x="573476" y="3794859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Scientist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8" name="Imagen 17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669D84B6-F6A6-D4CB-99BD-9F1E1E859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18" y="1951515"/>
            <a:ext cx="312442" cy="312442"/>
          </a:xfrm>
          <a:prstGeom prst="rect">
            <a:avLst/>
          </a:prstGeom>
        </p:spPr>
      </p:pic>
      <p:pic>
        <p:nvPicPr>
          <p:cNvPr id="20" name="Imagen 19" descr="Imagen que contiene muebles&#10;&#10;El contenido generado por IA puede ser incorrecto.">
            <a:extLst>
              <a:ext uri="{FF2B5EF4-FFF2-40B4-BE49-F238E27FC236}">
                <a16:creationId xmlns:a16="http://schemas.microsoft.com/office/drawing/2014/main" id="{594D3727-4F5D-98F1-791B-8D7DA5809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8" y="1193508"/>
            <a:ext cx="316228" cy="316228"/>
          </a:xfrm>
          <a:prstGeom prst="rect">
            <a:avLst/>
          </a:prstGeom>
        </p:spPr>
      </p:pic>
      <p:pic>
        <p:nvPicPr>
          <p:cNvPr id="22" name="Imagen 21" descr="Forma&#10;&#10;El contenido generado por IA puede ser incorrecto.">
            <a:extLst>
              <a:ext uri="{FF2B5EF4-FFF2-40B4-BE49-F238E27FC236}">
                <a16:creationId xmlns:a16="http://schemas.microsoft.com/office/drawing/2014/main" id="{171E5199-E5EF-FE60-32C1-4E368AC49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21" y="3501230"/>
            <a:ext cx="378430" cy="378430"/>
          </a:xfrm>
          <a:prstGeom prst="rect">
            <a:avLst/>
          </a:prstGeom>
        </p:spPr>
      </p:pic>
      <p:pic>
        <p:nvPicPr>
          <p:cNvPr id="24" name="Imagen 23" descr="Imagen que contiene reloj&#10;&#10;El contenido generado por IA puede ser incorrecto.">
            <a:extLst>
              <a:ext uri="{FF2B5EF4-FFF2-40B4-BE49-F238E27FC236}">
                <a16:creationId xmlns:a16="http://schemas.microsoft.com/office/drawing/2014/main" id="{7BE40A91-F5D0-0CA5-40FB-70ABFEE19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57" y="2698232"/>
            <a:ext cx="434555" cy="43455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FF57925-D1F5-F66E-50F0-30DF1A7D3722}"/>
              </a:ext>
            </a:extLst>
          </p:cNvPr>
          <p:cNvSpPr txBox="1"/>
          <p:nvPr/>
        </p:nvSpPr>
        <p:spPr>
          <a:xfrm>
            <a:off x="655146" y="1786608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Analyst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71CBC4-0112-EF41-E9DA-0AB68F91455A}"/>
              </a:ext>
            </a:extLst>
          </p:cNvPr>
          <p:cNvSpPr txBox="1"/>
          <p:nvPr/>
        </p:nvSpPr>
        <p:spPr>
          <a:xfrm>
            <a:off x="7447374" y="2226223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Warehouse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BBC0E0-F075-10CA-BB8B-CBE00DBFC2D0}"/>
              </a:ext>
            </a:extLst>
          </p:cNvPr>
          <p:cNvSpPr txBox="1"/>
          <p:nvPr/>
        </p:nvSpPr>
        <p:spPr>
          <a:xfrm>
            <a:off x="7649975" y="3084994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Metadata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A407C4-5677-C529-EEA9-050C8114A17E}"/>
              </a:ext>
            </a:extLst>
          </p:cNvPr>
          <p:cNvSpPr txBox="1"/>
          <p:nvPr/>
        </p:nvSpPr>
        <p:spPr>
          <a:xfrm>
            <a:off x="7574321" y="3852445"/>
            <a:ext cx="12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ML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Models</a:t>
            </a:r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 &amp;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Dashboards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b="1" dirty="0">
                <a:latin typeface="Montserrat" panose="00000500000000000000" pitchFamily="2" charset="0"/>
              </a:rPr>
              <a:t> </a:t>
            </a:r>
            <a:r>
              <a:rPr lang="es-ES" sz="1000" dirty="0">
                <a:latin typeface="Montserrat" panose="00000500000000000000" pitchFamily="2" charset="0"/>
              </a:rPr>
              <a:t>es un catálogo de datos centralizado que proporciona funcionalidades de control de acceso, auditoría, linaje, supervisión de calidad y detección de datos en áreas de trabajo de Azure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F1B8B8CF-C22A-AD62-A10C-5DCEA3CD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5FF90CE-D2E5-055E-BDE0-583790ABBEEC}"/>
              </a:ext>
            </a:extLst>
          </p:cNvPr>
          <p:cNvSpPr/>
          <p:nvPr/>
        </p:nvSpPr>
        <p:spPr>
          <a:xfrm>
            <a:off x="2615262" y="5145933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12623CB-0AFA-4BC1-3224-28F3B250C87B}"/>
              </a:ext>
            </a:extLst>
          </p:cNvPr>
          <p:cNvSpPr/>
          <p:nvPr/>
        </p:nvSpPr>
        <p:spPr>
          <a:xfrm>
            <a:off x="2605817" y="4098314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07AE27B-2AE7-E6FF-A560-F2FDDA0816F6}"/>
              </a:ext>
            </a:extLst>
          </p:cNvPr>
          <p:cNvSpPr/>
          <p:nvPr/>
        </p:nvSpPr>
        <p:spPr>
          <a:xfrm>
            <a:off x="2568552" y="3052266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5852A2F-22D4-CC5D-7933-C4E8CF6C7C5F}"/>
              </a:ext>
            </a:extLst>
          </p:cNvPr>
          <p:cNvSpPr/>
          <p:nvPr/>
        </p:nvSpPr>
        <p:spPr>
          <a:xfrm>
            <a:off x="2615262" y="2060848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0DDC0CC-45CC-3412-8178-6C5188AEDABD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59AAFE-3333-9B65-0E1C-5DDF811967F0}"/>
              </a:ext>
            </a:extLst>
          </p:cNvPr>
          <p:cNvSpPr txBox="1"/>
          <p:nvPr/>
        </p:nvSpPr>
        <p:spPr>
          <a:xfrm>
            <a:off x="2725896" y="2109554"/>
            <a:ext cx="5653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Definir una vez, proteger en todas partes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El catálogo de Unity ofrece un único lugar para administrar directivas de acceso a datos que se aplican en todas las áreas de trabajo de una región.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BF53A0-30A9-03AB-D6AE-7F354EB2DD00}"/>
              </a:ext>
            </a:extLst>
          </p:cNvPr>
          <p:cNvSpPr txBox="1"/>
          <p:nvPr/>
        </p:nvSpPr>
        <p:spPr>
          <a:xfrm>
            <a:off x="2708027" y="3151980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Modelo de seguridad compatible con estándares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permite a los administradores conceder permisos en su lago de datos existente mediante una sintaxis conocida. (ANSI SQL)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B3209-497A-8721-E746-9278E42B7409}"/>
              </a:ext>
            </a:extLst>
          </p:cNvPr>
          <p:cNvSpPr txBox="1"/>
          <p:nvPr/>
        </p:nvSpPr>
        <p:spPr>
          <a:xfrm>
            <a:off x="2745292" y="4137679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Unity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Catalog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captura automáticamente los registros de 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auditoría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nivel de usuario que registran el acceso a los datos. Además, se rastrean los datos cómo se crean y cómo se utilizan (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Linage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9B1EDC-C010-FCB4-9438-074A782E47BA}"/>
              </a:ext>
            </a:extLst>
          </p:cNvPr>
          <p:cNvSpPr txBox="1"/>
          <p:nvPr/>
        </p:nvSpPr>
        <p:spPr>
          <a:xfrm>
            <a:off x="2733219" y="5161569"/>
            <a:ext cx="5497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Tablas del sistema: 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El catálogo de Unity le permite acceder y consultar fácilmente los datos operativos de su cuenta, incluidos los registros de auditoría, el uso facturable y el linaje.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5E95DA5-0599-C6C4-42E2-537A213AF6A9}"/>
              </a:ext>
            </a:extLst>
          </p:cNvPr>
          <p:cNvSpPr/>
          <p:nvPr/>
        </p:nvSpPr>
        <p:spPr>
          <a:xfrm>
            <a:off x="323528" y="1271677"/>
            <a:ext cx="1799755" cy="608002"/>
          </a:xfrm>
          <a:prstGeom prst="roundRect">
            <a:avLst>
              <a:gd name="adj" fmla="val 1324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sp>
        <p:nvSpPr>
          <p:cNvPr id="14" name="Google Shape;303;g35ee5cc475b_0_63">
            <a:extLst>
              <a:ext uri="{FF2B5EF4-FFF2-40B4-BE49-F238E27FC236}">
                <a16:creationId xmlns:a16="http://schemas.microsoft.com/office/drawing/2014/main" id="{2A60C797-CFA3-4344-4AEB-305EDC30AF3E}"/>
              </a:ext>
            </a:extLst>
          </p:cNvPr>
          <p:cNvSpPr txBox="1">
            <a:spLocks/>
          </p:cNvSpPr>
          <p:nvPr/>
        </p:nvSpPr>
        <p:spPr>
          <a:xfrm>
            <a:off x="493131" y="28830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2.3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UC: Principales Características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9B10F24-44E4-C706-79A8-6DC0FB5D051D}"/>
              </a:ext>
            </a:extLst>
          </p:cNvPr>
          <p:cNvCxnSpPr/>
          <p:nvPr/>
        </p:nvCxnSpPr>
        <p:spPr>
          <a:xfrm>
            <a:off x="2483768" y="177281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E9E1A7B-1741-993C-8DBD-6DD52D10B936}"/>
              </a:ext>
            </a:extLst>
          </p:cNvPr>
          <p:cNvSpPr/>
          <p:nvPr/>
        </p:nvSpPr>
        <p:spPr>
          <a:xfrm>
            <a:off x="2464985" y="1957800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E2B2728-2D3B-123C-0879-054D6095E103}"/>
              </a:ext>
            </a:extLst>
          </p:cNvPr>
          <p:cNvSpPr/>
          <p:nvPr/>
        </p:nvSpPr>
        <p:spPr>
          <a:xfrm>
            <a:off x="2418275" y="2949218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C968CC9-AA5C-1222-3686-68231485515B}"/>
              </a:ext>
            </a:extLst>
          </p:cNvPr>
          <p:cNvSpPr/>
          <p:nvPr/>
        </p:nvSpPr>
        <p:spPr>
          <a:xfrm>
            <a:off x="2455540" y="3995266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8234498-85BD-3413-64B6-15A653E91AF0}"/>
              </a:ext>
            </a:extLst>
          </p:cNvPr>
          <p:cNvSpPr/>
          <p:nvPr/>
        </p:nvSpPr>
        <p:spPr>
          <a:xfrm>
            <a:off x="2464985" y="5042885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55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204;p106">
            <a:extLst>
              <a:ext uri="{FF2B5EF4-FFF2-40B4-BE49-F238E27FC236}">
                <a16:creationId xmlns:a16="http://schemas.microsoft.com/office/drawing/2014/main" id="{50E5BB37-FAA5-8F4B-D9C8-E874897259CC}"/>
              </a:ext>
            </a:extLst>
          </p:cNvPr>
          <p:cNvSpPr/>
          <p:nvPr/>
        </p:nvSpPr>
        <p:spPr>
          <a:xfrm>
            <a:off x="628650" y="957198"/>
            <a:ext cx="8263830" cy="625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716016" y="2131495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99E4B82-AC67-77EB-E742-72BDFC9695B6}"/>
              </a:ext>
            </a:extLst>
          </p:cNvPr>
          <p:cNvSpPr txBox="1"/>
          <p:nvPr/>
        </p:nvSpPr>
        <p:spPr>
          <a:xfrm>
            <a:off x="708751" y="1034339"/>
            <a:ext cx="8111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900" dirty="0" err="1">
                <a:latin typeface="Montserrat" panose="00000500000000000000" pitchFamily="2" charset="0"/>
              </a:rPr>
              <a:t>Catalog</a:t>
            </a:r>
            <a:r>
              <a:rPr lang="es-ES" sz="900" dirty="0">
                <a:latin typeface="Montserrat" panose="00000500000000000000" pitchFamily="2" charset="0"/>
              </a:rPr>
              <a:t> es clave para organizar, asegurar y gobernar los datos: desde el nivel global (catálogo), pasando por el espacio de trabajo lógico (</a:t>
            </a:r>
            <a:r>
              <a:rPr lang="es-ES" sz="900" dirty="0" err="1">
                <a:latin typeface="Montserrat" panose="00000500000000000000" pitchFamily="2" charset="0"/>
              </a:rPr>
              <a:t>schema</a:t>
            </a:r>
            <a:r>
              <a:rPr lang="es-ES" sz="900" dirty="0">
                <a:latin typeface="Montserrat" panose="00000500000000000000" pitchFamily="2" charset="0"/>
              </a:rPr>
              <a:t>), hasta los objetos concretos donde residen y se consumen los datos (tablas, vistas, volúmenes y funciones).</a:t>
            </a:r>
          </a:p>
        </p:txBody>
      </p: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2.4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Objetos dentro de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72642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83839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99337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310534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4260325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378574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18077</TotalTime>
  <Words>1578</Words>
  <Application>Microsoft Office PowerPoint</Application>
  <PresentationFormat>Presentación en pantalla (4:3)</PresentationFormat>
  <Paragraphs>167</Paragraphs>
  <Slides>17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2.1 Introducción a UC| Entorno tipo Data Lakehouse</vt:lpstr>
      <vt:lpstr>2.2 Introducción a UC | ¿Qué es Unity Catalog?</vt:lpstr>
      <vt:lpstr>Presentación de PowerPoint</vt:lpstr>
      <vt:lpstr>2.4 Introducción a UC | Objetos dentro de UC</vt:lpstr>
      <vt:lpstr>3.1 Estructura Medallón I| Ampliacion de conceptos</vt:lpstr>
      <vt:lpstr>3.2 Estructura Medallón | Ejemplo de Arquitectura</vt:lpstr>
      <vt:lpstr>3.3 Estructura Medallón I | Bronze Layer</vt:lpstr>
      <vt:lpstr>3.4 Estructura Medallón I| Silver Layer</vt:lpstr>
      <vt:lpstr>3.5 Estructura Medallón I | Bronze Layer</vt:lpstr>
      <vt:lpstr>3.6 Estructura Medallón I | Ejercicio de la sesión</vt:lpstr>
      <vt:lpstr>Presentación de PowerPoint</vt:lpstr>
      <vt:lpstr>3.1 DB Fundmentales I| Los 3 pilares de Databricks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404</cp:revision>
  <cp:lastPrinted>2018-06-15T07:54:48Z</cp:lastPrinted>
  <dcterms:created xsi:type="dcterms:W3CDTF">2014-05-13T08:36:54Z</dcterms:created>
  <dcterms:modified xsi:type="dcterms:W3CDTF">2025-10-24T05:53:03Z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