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68" r:id="rId2"/>
    <p:sldId id="267" r:id="rId3"/>
    <p:sldId id="272" r:id="rId4"/>
    <p:sldId id="271" r:id="rId5"/>
    <p:sldId id="257" r:id="rId6"/>
    <p:sldId id="258" r:id="rId7"/>
    <p:sldId id="259" r:id="rId8"/>
    <p:sldId id="273" r:id="rId9"/>
    <p:sldId id="274" r:id="rId10"/>
    <p:sldId id="275" r:id="rId11"/>
    <p:sldId id="270" r:id="rId12"/>
    <p:sldId id="266" r:id="rId13"/>
    <p:sldId id="310" r:id="rId14"/>
    <p:sldId id="309" r:id="rId15"/>
    <p:sldId id="316" r:id="rId16"/>
    <p:sldId id="297" r:id="rId17"/>
    <p:sldId id="311" r:id="rId18"/>
    <p:sldId id="312" r:id="rId19"/>
    <p:sldId id="314" r:id="rId20"/>
    <p:sldId id="296" r:id="rId21"/>
    <p:sldId id="315" r:id="rId22"/>
    <p:sldId id="298" r:id="rId23"/>
    <p:sldId id="304" r:id="rId24"/>
    <p:sldId id="299" r:id="rId25"/>
    <p:sldId id="317" r:id="rId26"/>
    <p:sldId id="300" r:id="rId27"/>
    <p:sldId id="305" r:id="rId28"/>
    <p:sldId id="301" r:id="rId29"/>
    <p:sldId id="318" r:id="rId30"/>
    <p:sldId id="302" r:id="rId31"/>
    <p:sldId id="319" r:id="rId32"/>
    <p:sldId id="293" r:id="rId33"/>
    <p:sldId id="292" r:id="rId34"/>
    <p:sldId id="306" r:id="rId35"/>
    <p:sldId id="321" r:id="rId36"/>
    <p:sldId id="322" r:id="rId37"/>
    <p:sldId id="288" r:id="rId38"/>
    <p:sldId id="307" r:id="rId39"/>
    <p:sldId id="289" r:id="rId40"/>
    <p:sldId id="323" r:id="rId41"/>
    <p:sldId id="303" r:id="rId42"/>
    <p:sldId id="286" r:id="rId43"/>
    <p:sldId id="287" r:id="rId44"/>
    <p:sldId id="291" r:id="rId45"/>
    <p:sldId id="279" r:id="rId46"/>
    <p:sldId id="276" r:id="rId47"/>
    <p:sldId id="277" r:id="rId48"/>
    <p:sldId id="278" r:id="rId49"/>
    <p:sldId id="280" r:id="rId50"/>
    <p:sldId id="281" r:id="rId51"/>
    <p:sldId id="283" r:id="rId52"/>
    <p:sldId id="284" r:id="rId53"/>
    <p:sldId id="269" r:id="rId54"/>
    <p:sldId id="29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E12D3F-FE1C-498C-9968-BE7EBD6B01F4}">
          <p14:sldIdLst>
            <p14:sldId id="268"/>
            <p14:sldId id="267"/>
            <p14:sldId id="272"/>
            <p14:sldId id="271"/>
            <p14:sldId id="257"/>
            <p14:sldId id="258"/>
            <p14:sldId id="259"/>
            <p14:sldId id="273"/>
            <p14:sldId id="274"/>
            <p14:sldId id="275"/>
            <p14:sldId id="270"/>
            <p14:sldId id="266"/>
            <p14:sldId id="310"/>
            <p14:sldId id="309"/>
            <p14:sldId id="316"/>
            <p14:sldId id="297"/>
            <p14:sldId id="311"/>
            <p14:sldId id="312"/>
            <p14:sldId id="314"/>
            <p14:sldId id="296"/>
            <p14:sldId id="315"/>
            <p14:sldId id="298"/>
            <p14:sldId id="304"/>
            <p14:sldId id="299"/>
            <p14:sldId id="317"/>
            <p14:sldId id="300"/>
            <p14:sldId id="305"/>
            <p14:sldId id="301"/>
            <p14:sldId id="318"/>
            <p14:sldId id="302"/>
            <p14:sldId id="319"/>
            <p14:sldId id="293"/>
            <p14:sldId id="292"/>
            <p14:sldId id="306"/>
            <p14:sldId id="321"/>
            <p14:sldId id="322"/>
            <p14:sldId id="288"/>
            <p14:sldId id="307"/>
            <p14:sldId id="289"/>
            <p14:sldId id="323"/>
            <p14:sldId id="303"/>
          </p14:sldIdLst>
        </p14:section>
        <p14:section name="If Time" id="{4A1D9F9B-649F-4E68-812E-16543ABCDD4C}">
          <p14:sldIdLst>
            <p14:sldId id="286"/>
            <p14:sldId id="287"/>
            <p14:sldId id="291"/>
            <p14:sldId id="279"/>
            <p14:sldId id="276"/>
            <p14:sldId id="277"/>
            <p14:sldId id="278"/>
            <p14:sldId id="280"/>
            <p14:sldId id="281"/>
            <p14:sldId id="283"/>
            <p14:sldId id="284"/>
            <p14:sldId id="269"/>
            <p14:sldId id="2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9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22DB6D-C7E3-4E7F-9F77-91DD34C44844}"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EDD0E3BC-F73D-4366-9F85-BA8B24D4E769}">
      <dgm:prSet phldrT="[Text]"/>
      <dgm:spPr/>
      <dgm:t>
        <a:bodyPr/>
        <a:lstStyle/>
        <a:p>
          <a:r>
            <a:rPr lang="en-US" dirty="0" smtClean="0"/>
            <a:t>Copy Number Variation</a:t>
          </a:r>
          <a:endParaRPr lang="en-US" dirty="0"/>
        </a:p>
      </dgm:t>
    </dgm:pt>
    <dgm:pt modelId="{52693D40-7EBF-482D-970D-B31FB10B94CE}" type="parTrans" cxnId="{8653C80A-6DC1-46F7-A66B-B84D09806FA7}">
      <dgm:prSet/>
      <dgm:spPr/>
      <dgm:t>
        <a:bodyPr/>
        <a:lstStyle/>
        <a:p>
          <a:endParaRPr lang="en-US"/>
        </a:p>
      </dgm:t>
    </dgm:pt>
    <dgm:pt modelId="{7F346306-B890-46EA-A9EA-3285C4C03C07}" type="sibTrans" cxnId="{8653C80A-6DC1-46F7-A66B-B84D09806FA7}">
      <dgm:prSet/>
      <dgm:spPr/>
      <dgm:t>
        <a:bodyPr/>
        <a:lstStyle/>
        <a:p>
          <a:endParaRPr lang="en-US"/>
        </a:p>
      </dgm:t>
    </dgm:pt>
    <dgm:pt modelId="{CCF46569-7F9E-462C-B389-3E2694DCFB64}">
      <dgm:prSet phldrT="[Text]"/>
      <dgm:spPr/>
      <dgm:t>
        <a:bodyPr/>
        <a:lstStyle/>
        <a:p>
          <a:r>
            <a:rPr lang="en-US" dirty="0" smtClean="0"/>
            <a:t>miRNA Expression</a:t>
          </a:r>
          <a:endParaRPr lang="en-US" dirty="0"/>
        </a:p>
      </dgm:t>
    </dgm:pt>
    <dgm:pt modelId="{77347FE5-EE77-4A98-AE62-BE6F4411C32B}" type="parTrans" cxnId="{28D37C34-982C-4A02-9B7C-E68FBD790F99}">
      <dgm:prSet/>
      <dgm:spPr/>
      <dgm:t>
        <a:bodyPr/>
        <a:lstStyle/>
        <a:p>
          <a:endParaRPr lang="en-US"/>
        </a:p>
      </dgm:t>
    </dgm:pt>
    <dgm:pt modelId="{3CAE9B14-4BAF-43FD-93F8-CF2CD11745B6}" type="sibTrans" cxnId="{28D37C34-982C-4A02-9B7C-E68FBD790F99}">
      <dgm:prSet/>
      <dgm:spPr/>
      <dgm:t>
        <a:bodyPr/>
        <a:lstStyle/>
        <a:p>
          <a:endParaRPr lang="en-US"/>
        </a:p>
      </dgm:t>
    </dgm:pt>
    <dgm:pt modelId="{4FE33001-E334-4BDA-ABC1-1E7592696B6B}">
      <dgm:prSet phldrT="[Text]"/>
      <dgm:spPr/>
      <dgm:t>
        <a:bodyPr/>
        <a:lstStyle/>
        <a:p>
          <a:r>
            <a:rPr lang="en-US" dirty="0" smtClean="0"/>
            <a:t>miRNA Target Gene Expression</a:t>
          </a:r>
          <a:endParaRPr lang="en-US" dirty="0"/>
        </a:p>
      </dgm:t>
    </dgm:pt>
    <dgm:pt modelId="{800085D2-22AA-48A8-9AE2-4A4D4CA5E031}" type="parTrans" cxnId="{64526CF1-9477-4FEC-83D9-BA7F64FB44C8}">
      <dgm:prSet/>
      <dgm:spPr/>
      <dgm:t>
        <a:bodyPr/>
        <a:lstStyle/>
        <a:p>
          <a:endParaRPr lang="en-US"/>
        </a:p>
      </dgm:t>
    </dgm:pt>
    <dgm:pt modelId="{A8380D51-ADB8-4269-B808-B79810E123EE}" type="sibTrans" cxnId="{64526CF1-9477-4FEC-83D9-BA7F64FB44C8}">
      <dgm:prSet/>
      <dgm:spPr/>
      <dgm:t>
        <a:bodyPr/>
        <a:lstStyle/>
        <a:p>
          <a:endParaRPr lang="en-US"/>
        </a:p>
      </dgm:t>
    </dgm:pt>
    <dgm:pt modelId="{A50469C5-9B2C-4B00-A823-BC1011CCB157}" type="pres">
      <dgm:prSet presAssocID="{5A22DB6D-C7E3-4E7F-9F77-91DD34C44844}" presName="Name0" presStyleCnt="0">
        <dgm:presLayoutVars>
          <dgm:dir/>
          <dgm:resizeHandles val="exact"/>
        </dgm:presLayoutVars>
      </dgm:prSet>
      <dgm:spPr/>
    </dgm:pt>
    <dgm:pt modelId="{2D4827FD-5405-456D-80A8-DAAAA24401B3}" type="pres">
      <dgm:prSet presAssocID="{EDD0E3BC-F73D-4366-9F85-BA8B24D4E769}" presName="composite" presStyleCnt="0"/>
      <dgm:spPr/>
    </dgm:pt>
    <dgm:pt modelId="{F93DB276-2F66-4FCD-8128-EC5D5E2F4578}" type="pres">
      <dgm:prSet presAssocID="{EDD0E3BC-F73D-4366-9F85-BA8B24D4E769}" presName="bgChev" presStyleLbl="node1" presStyleIdx="0" presStyleCnt="3"/>
      <dgm:spPr>
        <a:solidFill>
          <a:schemeClr val="bg2">
            <a:lumMod val="50000"/>
          </a:schemeClr>
        </a:solidFill>
      </dgm:spPr>
    </dgm:pt>
    <dgm:pt modelId="{A1F084B3-BC09-4471-86FB-B8B1D015F572}" type="pres">
      <dgm:prSet presAssocID="{EDD0E3BC-F73D-4366-9F85-BA8B24D4E769}" presName="txNode" presStyleLbl="fgAcc1" presStyleIdx="0" presStyleCnt="3">
        <dgm:presLayoutVars>
          <dgm:bulletEnabled val="1"/>
        </dgm:presLayoutVars>
      </dgm:prSet>
      <dgm:spPr/>
    </dgm:pt>
    <dgm:pt modelId="{641C59CA-903A-474D-8007-26973943FADB}" type="pres">
      <dgm:prSet presAssocID="{7F346306-B890-46EA-A9EA-3285C4C03C07}" presName="compositeSpace" presStyleCnt="0"/>
      <dgm:spPr/>
    </dgm:pt>
    <dgm:pt modelId="{093216FC-F7F2-4D46-B7F9-40C7DC7AA5AC}" type="pres">
      <dgm:prSet presAssocID="{CCF46569-7F9E-462C-B389-3E2694DCFB64}" presName="composite" presStyleCnt="0"/>
      <dgm:spPr/>
    </dgm:pt>
    <dgm:pt modelId="{65FA89F5-E0D6-456A-BF0A-0D50D23403E5}" type="pres">
      <dgm:prSet presAssocID="{CCF46569-7F9E-462C-B389-3E2694DCFB64}" presName="bgChev" presStyleLbl="node1" presStyleIdx="1" presStyleCnt="3"/>
      <dgm:spPr>
        <a:solidFill>
          <a:schemeClr val="accent2">
            <a:lumMod val="75000"/>
          </a:schemeClr>
        </a:solidFill>
      </dgm:spPr>
    </dgm:pt>
    <dgm:pt modelId="{3CFAFF2F-A9C4-434B-8C6E-5C6FBF1469F7}" type="pres">
      <dgm:prSet presAssocID="{CCF46569-7F9E-462C-B389-3E2694DCFB64}" presName="txNode" presStyleLbl="fgAcc1" presStyleIdx="1" presStyleCnt="3">
        <dgm:presLayoutVars>
          <dgm:bulletEnabled val="1"/>
        </dgm:presLayoutVars>
      </dgm:prSet>
      <dgm:spPr/>
      <dgm:t>
        <a:bodyPr/>
        <a:lstStyle/>
        <a:p>
          <a:endParaRPr lang="en-US"/>
        </a:p>
      </dgm:t>
    </dgm:pt>
    <dgm:pt modelId="{9C320431-5253-4EB6-B62B-43FF97DBD109}" type="pres">
      <dgm:prSet presAssocID="{3CAE9B14-4BAF-43FD-93F8-CF2CD11745B6}" presName="compositeSpace" presStyleCnt="0"/>
      <dgm:spPr/>
    </dgm:pt>
    <dgm:pt modelId="{B1F1F69E-8BF9-42B7-85AB-4653B68C55AF}" type="pres">
      <dgm:prSet presAssocID="{4FE33001-E334-4BDA-ABC1-1E7592696B6B}" presName="composite" presStyleCnt="0"/>
      <dgm:spPr/>
    </dgm:pt>
    <dgm:pt modelId="{6C226FA8-0ACE-4C47-9DF1-28E62D8C9A19}" type="pres">
      <dgm:prSet presAssocID="{4FE33001-E334-4BDA-ABC1-1E7592696B6B}" presName="bgChev" presStyleLbl="node1" presStyleIdx="2" presStyleCnt="3"/>
      <dgm:spPr/>
    </dgm:pt>
    <dgm:pt modelId="{AF2A003A-E494-4F14-AD18-6DEEFEF52C59}" type="pres">
      <dgm:prSet presAssocID="{4FE33001-E334-4BDA-ABC1-1E7592696B6B}" presName="txNode" presStyleLbl="fgAcc1" presStyleIdx="2" presStyleCnt="3">
        <dgm:presLayoutVars>
          <dgm:bulletEnabled val="1"/>
        </dgm:presLayoutVars>
      </dgm:prSet>
      <dgm:spPr/>
    </dgm:pt>
  </dgm:ptLst>
  <dgm:cxnLst>
    <dgm:cxn modelId="{478F3AD5-5839-45E9-ADBE-5DB2C59ADCCE}" type="presOf" srcId="{5A22DB6D-C7E3-4E7F-9F77-91DD34C44844}" destId="{A50469C5-9B2C-4B00-A823-BC1011CCB157}" srcOrd="0" destOrd="0" presId="urn:microsoft.com/office/officeart/2005/8/layout/chevronAccent+Icon"/>
    <dgm:cxn modelId="{AEA65A49-005B-4EE2-98DE-8D176B67E655}" type="presOf" srcId="{CCF46569-7F9E-462C-B389-3E2694DCFB64}" destId="{3CFAFF2F-A9C4-434B-8C6E-5C6FBF1469F7}" srcOrd="0" destOrd="0" presId="urn:microsoft.com/office/officeart/2005/8/layout/chevronAccent+Icon"/>
    <dgm:cxn modelId="{64526CF1-9477-4FEC-83D9-BA7F64FB44C8}" srcId="{5A22DB6D-C7E3-4E7F-9F77-91DD34C44844}" destId="{4FE33001-E334-4BDA-ABC1-1E7592696B6B}" srcOrd="2" destOrd="0" parTransId="{800085D2-22AA-48A8-9AE2-4A4D4CA5E031}" sibTransId="{A8380D51-ADB8-4269-B808-B79810E123EE}"/>
    <dgm:cxn modelId="{28D37C34-982C-4A02-9B7C-E68FBD790F99}" srcId="{5A22DB6D-C7E3-4E7F-9F77-91DD34C44844}" destId="{CCF46569-7F9E-462C-B389-3E2694DCFB64}" srcOrd="1" destOrd="0" parTransId="{77347FE5-EE77-4A98-AE62-BE6F4411C32B}" sibTransId="{3CAE9B14-4BAF-43FD-93F8-CF2CD11745B6}"/>
    <dgm:cxn modelId="{8653C80A-6DC1-46F7-A66B-B84D09806FA7}" srcId="{5A22DB6D-C7E3-4E7F-9F77-91DD34C44844}" destId="{EDD0E3BC-F73D-4366-9F85-BA8B24D4E769}" srcOrd="0" destOrd="0" parTransId="{52693D40-7EBF-482D-970D-B31FB10B94CE}" sibTransId="{7F346306-B890-46EA-A9EA-3285C4C03C07}"/>
    <dgm:cxn modelId="{B1C34B81-A716-446E-ABCA-6C0E15FEDFEA}" type="presOf" srcId="{EDD0E3BC-F73D-4366-9F85-BA8B24D4E769}" destId="{A1F084B3-BC09-4471-86FB-B8B1D015F572}" srcOrd="0" destOrd="0" presId="urn:microsoft.com/office/officeart/2005/8/layout/chevronAccent+Icon"/>
    <dgm:cxn modelId="{30B381DA-4383-4C16-B71D-835F1DBA8607}" type="presOf" srcId="{4FE33001-E334-4BDA-ABC1-1E7592696B6B}" destId="{AF2A003A-E494-4F14-AD18-6DEEFEF52C59}" srcOrd="0" destOrd="0" presId="urn:microsoft.com/office/officeart/2005/8/layout/chevronAccent+Icon"/>
    <dgm:cxn modelId="{84CE3988-A727-4EED-8D65-682101D51B30}" type="presParOf" srcId="{A50469C5-9B2C-4B00-A823-BC1011CCB157}" destId="{2D4827FD-5405-456D-80A8-DAAAA24401B3}" srcOrd="0" destOrd="0" presId="urn:microsoft.com/office/officeart/2005/8/layout/chevronAccent+Icon"/>
    <dgm:cxn modelId="{55B67E95-E0C2-4B1E-992F-354CC87372F1}" type="presParOf" srcId="{2D4827FD-5405-456D-80A8-DAAAA24401B3}" destId="{F93DB276-2F66-4FCD-8128-EC5D5E2F4578}" srcOrd="0" destOrd="0" presId="urn:microsoft.com/office/officeart/2005/8/layout/chevronAccent+Icon"/>
    <dgm:cxn modelId="{AFBEC311-7553-4043-A0F4-B30DFE1A989E}" type="presParOf" srcId="{2D4827FD-5405-456D-80A8-DAAAA24401B3}" destId="{A1F084B3-BC09-4471-86FB-B8B1D015F572}" srcOrd="1" destOrd="0" presId="urn:microsoft.com/office/officeart/2005/8/layout/chevronAccent+Icon"/>
    <dgm:cxn modelId="{70C3A072-2054-4207-8C2F-0C0A6E033F0C}" type="presParOf" srcId="{A50469C5-9B2C-4B00-A823-BC1011CCB157}" destId="{641C59CA-903A-474D-8007-26973943FADB}" srcOrd="1" destOrd="0" presId="urn:microsoft.com/office/officeart/2005/8/layout/chevronAccent+Icon"/>
    <dgm:cxn modelId="{452F93B1-A26F-40FB-89A7-F8EEA0C63675}" type="presParOf" srcId="{A50469C5-9B2C-4B00-A823-BC1011CCB157}" destId="{093216FC-F7F2-4D46-B7F9-40C7DC7AA5AC}" srcOrd="2" destOrd="0" presId="urn:microsoft.com/office/officeart/2005/8/layout/chevronAccent+Icon"/>
    <dgm:cxn modelId="{20483502-AE00-44A8-B4DB-1A6CBAE204A0}" type="presParOf" srcId="{093216FC-F7F2-4D46-B7F9-40C7DC7AA5AC}" destId="{65FA89F5-E0D6-456A-BF0A-0D50D23403E5}" srcOrd="0" destOrd="0" presId="urn:microsoft.com/office/officeart/2005/8/layout/chevronAccent+Icon"/>
    <dgm:cxn modelId="{D56162F6-5DE0-415F-B0B6-B64F0DD96E11}" type="presParOf" srcId="{093216FC-F7F2-4D46-B7F9-40C7DC7AA5AC}" destId="{3CFAFF2F-A9C4-434B-8C6E-5C6FBF1469F7}" srcOrd="1" destOrd="0" presId="urn:microsoft.com/office/officeart/2005/8/layout/chevronAccent+Icon"/>
    <dgm:cxn modelId="{DA7D9F01-EDCF-4BDE-B46D-F3D2B2530271}" type="presParOf" srcId="{A50469C5-9B2C-4B00-A823-BC1011CCB157}" destId="{9C320431-5253-4EB6-B62B-43FF97DBD109}" srcOrd="3" destOrd="0" presId="urn:microsoft.com/office/officeart/2005/8/layout/chevronAccent+Icon"/>
    <dgm:cxn modelId="{A8BD6EB5-CBFC-4A88-95A4-8F1F94EF4435}" type="presParOf" srcId="{A50469C5-9B2C-4B00-A823-BC1011CCB157}" destId="{B1F1F69E-8BF9-42B7-85AB-4653B68C55AF}" srcOrd="4" destOrd="0" presId="urn:microsoft.com/office/officeart/2005/8/layout/chevronAccent+Icon"/>
    <dgm:cxn modelId="{28E9317B-E874-4727-94B3-8464725E1EB5}" type="presParOf" srcId="{B1F1F69E-8BF9-42B7-85AB-4653B68C55AF}" destId="{6C226FA8-0ACE-4C47-9DF1-28E62D8C9A19}" srcOrd="0" destOrd="0" presId="urn:microsoft.com/office/officeart/2005/8/layout/chevronAccent+Icon"/>
    <dgm:cxn modelId="{98569C61-4B22-4022-8969-C548EE3AEFC5}" type="presParOf" srcId="{B1F1F69E-8BF9-42B7-85AB-4653B68C55AF}" destId="{AF2A003A-E494-4F14-AD18-6DEEFEF52C59}"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22DB6D-C7E3-4E7F-9F77-91DD34C44844}"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EDD0E3BC-F73D-4366-9F85-BA8B24D4E769}">
      <dgm:prSet phldrT="[Text]"/>
      <dgm:spPr/>
      <dgm:t>
        <a:bodyPr/>
        <a:lstStyle/>
        <a:p>
          <a:r>
            <a:rPr lang="en-US" dirty="0" smtClean="0"/>
            <a:t>Copy Number Variation</a:t>
          </a:r>
          <a:endParaRPr lang="en-US" dirty="0"/>
        </a:p>
      </dgm:t>
    </dgm:pt>
    <dgm:pt modelId="{52693D40-7EBF-482D-970D-B31FB10B94CE}" type="parTrans" cxnId="{8653C80A-6DC1-46F7-A66B-B84D09806FA7}">
      <dgm:prSet/>
      <dgm:spPr/>
      <dgm:t>
        <a:bodyPr/>
        <a:lstStyle/>
        <a:p>
          <a:endParaRPr lang="en-US"/>
        </a:p>
      </dgm:t>
    </dgm:pt>
    <dgm:pt modelId="{7F346306-B890-46EA-A9EA-3285C4C03C07}" type="sibTrans" cxnId="{8653C80A-6DC1-46F7-A66B-B84D09806FA7}">
      <dgm:prSet/>
      <dgm:spPr/>
      <dgm:t>
        <a:bodyPr/>
        <a:lstStyle/>
        <a:p>
          <a:endParaRPr lang="en-US"/>
        </a:p>
      </dgm:t>
    </dgm:pt>
    <dgm:pt modelId="{CCF46569-7F9E-462C-B389-3E2694DCFB64}">
      <dgm:prSet phldrT="[Text]"/>
      <dgm:spPr/>
      <dgm:t>
        <a:bodyPr/>
        <a:lstStyle/>
        <a:p>
          <a:r>
            <a:rPr lang="en-US" dirty="0" smtClean="0"/>
            <a:t>miRNA Expression</a:t>
          </a:r>
          <a:endParaRPr lang="en-US" dirty="0"/>
        </a:p>
      </dgm:t>
    </dgm:pt>
    <dgm:pt modelId="{77347FE5-EE77-4A98-AE62-BE6F4411C32B}" type="parTrans" cxnId="{28D37C34-982C-4A02-9B7C-E68FBD790F99}">
      <dgm:prSet/>
      <dgm:spPr/>
      <dgm:t>
        <a:bodyPr/>
        <a:lstStyle/>
        <a:p>
          <a:endParaRPr lang="en-US"/>
        </a:p>
      </dgm:t>
    </dgm:pt>
    <dgm:pt modelId="{3CAE9B14-4BAF-43FD-93F8-CF2CD11745B6}" type="sibTrans" cxnId="{28D37C34-982C-4A02-9B7C-E68FBD790F99}">
      <dgm:prSet/>
      <dgm:spPr/>
      <dgm:t>
        <a:bodyPr/>
        <a:lstStyle/>
        <a:p>
          <a:endParaRPr lang="en-US"/>
        </a:p>
      </dgm:t>
    </dgm:pt>
    <dgm:pt modelId="{4FE33001-E334-4BDA-ABC1-1E7592696B6B}">
      <dgm:prSet phldrT="[Text]"/>
      <dgm:spPr/>
      <dgm:t>
        <a:bodyPr/>
        <a:lstStyle/>
        <a:p>
          <a:r>
            <a:rPr lang="en-US" dirty="0" smtClean="0"/>
            <a:t>miRNA Target Gene Expression</a:t>
          </a:r>
          <a:endParaRPr lang="en-US" dirty="0"/>
        </a:p>
      </dgm:t>
    </dgm:pt>
    <dgm:pt modelId="{800085D2-22AA-48A8-9AE2-4A4D4CA5E031}" type="parTrans" cxnId="{64526CF1-9477-4FEC-83D9-BA7F64FB44C8}">
      <dgm:prSet/>
      <dgm:spPr/>
      <dgm:t>
        <a:bodyPr/>
        <a:lstStyle/>
        <a:p>
          <a:endParaRPr lang="en-US"/>
        </a:p>
      </dgm:t>
    </dgm:pt>
    <dgm:pt modelId="{A8380D51-ADB8-4269-B808-B79810E123EE}" type="sibTrans" cxnId="{64526CF1-9477-4FEC-83D9-BA7F64FB44C8}">
      <dgm:prSet/>
      <dgm:spPr/>
      <dgm:t>
        <a:bodyPr/>
        <a:lstStyle/>
        <a:p>
          <a:endParaRPr lang="en-US"/>
        </a:p>
      </dgm:t>
    </dgm:pt>
    <dgm:pt modelId="{A50469C5-9B2C-4B00-A823-BC1011CCB157}" type="pres">
      <dgm:prSet presAssocID="{5A22DB6D-C7E3-4E7F-9F77-91DD34C44844}" presName="Name0" presStyleCnt="0">
        <dgm:presLayoutVars>
          <dgm:dir/>
          <dgm:resizeHandles val="exact"/>
        </dgm:presLayoutVars>
      </dgm:prSet>
      <dgm:spPr/>
    </dgm:pt>
    <dgm:pt modelId="{2D4827FD-5405-456D-80A8-DAAAA24401B3}" type="pres">
      <dgm:prSet presAssocID="{EDD0E3BC-F73D-4366-9F85-BA8B24D4E769}" presName="composite" presStyleCnt="0"/>
      <dgm:spPr/>
    </dgm:pt>
    <dgm:pt modelId="{F93DB276-2F66-4FCD-8128-EC5D5E2F4578}" type="pres">
      <dgm:prSet presAssocID="{EDD0E3BC-F73D-4366-9F85-BA8B24D4E769}" presName="bgChev" presStyleLbl="node1" presStyleIdx="0" presStyleCnt="3"/>
      <dgm:spPr>
        <a:solidFill>
          <a:schemeClr val="bg2">
            <a:lumMod val="50000"/>
          </a:schemeClr>
        </a:solidFill>
      </dgm:spPr>
    </dgm:pt>
    <dgm:pt modelId="{A1F084B3-BC09-4471-86FB-B8B1D015F572}" type="pres">
      <dgm:prSet presAssocID="{EDD0E3BC-F73D-4366-9F85-BA8B24D4E769}" presName="txNode" presStyleLbl="fgAcc1" presStyleIdx="0" presStyleCnt="3">
        <dgm:presLayoutVars>
          <dgm:bulletEnabled val="1"/>
        </dgm:presLayoutVars>
      </dgm:prSet>
      <dgm:spPr/>
    </dgm:pt>
    <dgm:pt modelId="{641C59CA-903A-474D-8007-26973943FADB}" type="pres">
      <dgm:prSet presAssocID="{7F346306-B890-46EA-A9EA-3285C4C03C07}" presName="compositeSpace" presStyleCnt="0"/>
      <dgm:spPr/>
    </dgm:pt>
    <dgm:pt modelId="{093216FC-F7F2-4D46-B7F9-40C7DC7AA5AC}" type="pres">
      <dgm:prSet presAssocID="{CCF46569-7F9E-462C-B389-3E2694DCFB64}" presName="composite" presStyleCnt="0"/>
      <dgm:spPr/>
    </dgm:pt>
    <dgm:pt modelId="{65FA89F5-E0D6-456A-BF0A-0D50D23403E5}" type="pres">
      <dgm:prSet presAssocID="{CCF46569-7F9E-462C-B389-3E2694DCFB64}" presName="bgChev" presStyleLbl="node1" presStyleIdx="1" presStyleCnt="3"/>
      <dgm:spPr>
        <a:solidFill>
          <a:schemeClr val="accent2">
            <a:lumMod val="75000"/>
          </a:schemeClr>
        </a:solidFill>
      </dgm:spPr>
    </dgm:pt>
    <dgm:pt modelId="{3CFAFF2F-A9C4-434B-8C6E-5C6FBF1469F7}" type="pres">
      <dgm:prSet presAssocID="{CCF46569-7F9E-462C-B389-3E2694DCFB64}" presName="txNode" presStyleLbl="fgAcc1" presStyleIdx="1" presStyleCnt="3">
        <dgm:presLayoutVars>
          <dgm:bulletEnabled val="1"/>
        </dgm:presLayoutVars>
      </dgm:prSet>
      <dgm:spPr/>
      <dgm:t>
        <a:bodyPr/>
        <a:lstStyle/>
        <a:p>
          <a:endParaRPr lang="en-US"/>
        </a:p>
      </dgm:t>
    </dgm:pt>
    <dgm:pt modelId="{9C320431-5253-4EB6-B62B-43FF97DBD109}" type="pres">
      <dgm:prSet presAssocID="{3CAE9B14-4BAF-43FD-93F8-CF2CD11745B6}" presName="compositeSpace" presStyleCnt="0"/>
      <dgm:spPr/>
    </dgm:pt>
    <dgm:pt modelId="{B1F1F69E-8BF9-42B7-85AB-4653B68C55AF}" type="pres">
      <dgm:prSet presAssocID="{4FE33001-E334-4BDA-ABC1-1E7592696B6B}" presName="composite" presStyleCnt="0"/>
      <dgm:spPr/>
    </dgm:pt>
    <dgm:pt modelId="{6C226FA8-0ACE-4C47-9DF1-28E62D8C9A19}" type="pres">
      <dgm:prSet presAssocID="{4FE33001-E334-4BDA-ABC1-1E7592696B6B}" presName="bgChev" presStyleLbl="node1" presStyleIdx="2" presStyleCnt="3"/>
      <dgm:spPr/>
    </dgm:pt>
    <dgm:pt modelId="{AF2A003A-E494-4F14-AD18-6DEEFEF52C59}" type="pres">
      <dgm:prSet presAssocID="{4FE33001-E334-4BDA-ABC1-1E7592696B6B}" presName="txNode" presStyleLbl="fgAcc1" presStyleIdx="2" presStyleCnt="3">
        <dgm:presLayoutVars>
          <dgm:bulletEnabled val="1"/>
        </dgm:presLayoutVars>
      </dgm:prSet>
      <dgm:spPr/>
    </dgm:pt>
  </dgm:ptLst>
  <dgm:cxnLst>
    <dgm:cxn modelId="{03E6D3C0-1AF3-4BDB-872C-DE1FA6EC4C2E}" type="presOf" srcId="{4FE33001-E334-4BDA-ABC1-1E7592696B6B}" destId="{AF2A003A-E494-4F14-AD18-6DEEFEF52C59}" srcOrd="0" destOrd="0" presId="urn:microsoft.com/office/officeart/2005/8/layout/chevronAccent+Icon"/>
    <dgm:cxn modelId="{3CEC1CAD-17DB-4819-A28B-9D432A71E381}" type="presOf" srcId="{EDD0E3BC-F73D-4366-9F85-BA8B24D4E769}" destId="{A1F084B3-BC09-4471-86FB-B8B1D015F572}" srcOrd="0" destOrd="0" presId="urn:microsoft.com/office/officeart/2005/8/layout/chevronAccent+Icon"/>
    <dgm:cxn modelId="{017F7360-9BD3-4C38-AC89-39F2E5D9893B}" type="presOf" srcId="{5A22DB6D-C7E3-4E7F-9F77-91DD34C44844}" destId="{A50469C5-9B2C-4B00-A823-BC1011CCB157}" srcOrd="0" destOrd="0" presId="urn:microsoft.com/office/officeart/2005/8/layout/chevronAccent+Icon"/>
    <dgm:cxn modelId="{64526CF1-9477-4FEC-83D9-BA7F64FB44C8}" srcId="{5A22DB6D-C7E3-4E7F-9F77-91DD34C44844}" destId="{4FE33001-E334-4BDA-ABC1-1E7592696B6B}" srcOrd="2" destOrd="0" parTransId="{800085D2-22AA-48A8-9AE2-4A4D4CA5E031}" sibTransId="{A8380D51-ADB8-4269-B808-B79810E123EE}"/>
    <dgm:cxn modelId="{28D37C34-982C-4A02-9B7C-E68FBD790F99}" srcId="{5A22DB6D-C7E3-4E7F-9F77-91DD34C44844}" destId="{CCF46569-7F9E-462C-B389-3E2694DCFB64}" srcOrd="1" destOrd="0" parTransId="{77347FE5-EE77-4A98-AE62-BE6F4411C32B}" sibTransId="{3CAE9B14-4BAF-43FD-93F8-CF2CD11745B6}"/>
    <dgm:cxn modelId="{8653C80A-6DC1-46F7-A66B-B84D09806FA7}" srcId="{5A22DB6D-C7E3-4E7F-9F77-91DD34C44844}" destId="{EDD0E3BC-F73D-4366-9F85-BA8B24D4E769}" srcOrd="0" destOrd="0" parTransId="{52693D40-7EBF-482D-970D-B31FB10B94CE}" sibTransId="{7F346306-B890-46EA-A9EA-3285C4C03C07}"/>
    <dgm:cxn modelId="{4F45F0DE-62D3-41CF-AA5F-9731FB594301}" type="presOf" srcId="{CCF46569-7F9E-462C-B389-3E2694DCFB64}" destId="{3CFAFF2F-A9C4-434B-8C6E-5C6FBF1469F7}" srcOrd="0" destOrd="0" presId="urn:microsoft.com/office/officeart/2005/8/layout/chevronAccent+Icon"/>
    <dgm:cxn modelId="{A80B9801-01C0-407D-8CCE-F1B03C6ECD3A}" type="presParOf" srcId="{A50469C5-9B2C-4B00-A823-BC1011CCB157}" destId="{2D4827FD-5405-456D-80A8-DAAAA24401B3}" srcOrd="0" destOrd="0" presId="urn:microsoft.com/office/officeart/2005/8/layout/chevronAccent+Icon"/>
    <dgm:cxn modelId="{6B4FA9BB-F76B-4FE2-88B8-F9C7E2C83E27}" type="presParOf" srcId="{2D4827FD-5405-456D-80A8-DAAAA24401B3}" destId="{F93DB276-2F66-4FCD-8128-EC5D5E2F4578}" srcOrd="0" destOrd="0" presId="urn:microsoft.com/office/officeart/2005/8/layout/chevronAccent+Icon"/>
    <dgm:cxn modelId="{6DB0E1C4-B5D2-4A0F-A36B-721F57A9CC00}" type="presParOf" srcId="{2D4827FD-5405-456D-80A8-DAAAA24401B3}" destId="{A1F084B3-BC09-4471-86FB-B8B1D015F572}" srcOrd="1" destOrd="0" presId="urn:microsoft.com/office/officeart/2005/8/layout/chevronAccent+Icon"/>
    <dgm:cxn modelId="{01B81DEE-05C1-4BE4-B56F-496ACB33E546}" type="presParOf" srcId="{A50469C5-9B2C-4B00-A823-BC1011CCB157}" destId="{641C59CA-903A-474D-8007-26973943FADB}" srcOrd="1" destOrd="0" presId="urn:microsoft.com/office/officeart/2005/8/layout/chevronAccent+Icon"/>
    <dgm:cxn modelId="{C1D3E731-0134-4752-AECF-5EC931694FF0}" type="presParOf" srcId="{A50469C5-9B2C-4B00-A823-BC1011CCB157}" destId="{093216FC-F7F2-4D46-B7F9-40C7DC7AA5AC}" srcOrd="2" destOrd="0" presId="urn:microsoft.com/office/officeart/2005/8/layout/chevronAccent+Icon"/>
    <dgm:cxn modelId="{F14B86C3-ADA1-4356-ABA6-30279E13A78B}" type="presParOf" srcId="{093216FC-F7F2-4D46-B7F9-40C7DC7AA5AC}" destId="{65FA89F5-E0D6-456A-BF0A-0D50D23403E5}" srcOrd="0" destOrd="0" presId="urn:microsoft.com/office/officeart/2005/8/layout/chevronAccent+Icon"/>
    <dgm:cxn modelId="{1F79FE93-8D8B-4A95-AD68-43FA64AC93B9}" type="presParOf" srcId="{093216FC-F7F2-4D46-B7F9-40C7DC7AA5AC}" destId="{3CFAFF2F-A9C4-434B-8C6E-5C6FBF1469F7}" srcOrd="1" destOrd="0" presId="urn:microsoft.com/office/officeart/2005/8/layout/chevronAccent+Icon"/>
    <dgm:cxn modelId="{F7EBF20A-28E7-47E7-8AA4-9D6739309616}" type="presParOf" srcId="{A50469C5-9B2C-4B00-A823-BC1011CCB157}" destId="{9C320431-5253-4EB6-B62B-43FF97DBD109}" srcOrd="3" destOrd="0" presId="urn:microsoft.com/office/officeart/2005/8/layout/chevronAccent+Icon"/>
    <dgm:cxn modelId="{A0D784BA-85DD-4B77-8FB8-FACDB2AA4766}" type="presParOf" srcId="{A50469C5-9B2C-4B00-A823-BC1011CCB157}" destId="{B1F1F69E-8BF9-42B7-85AB-4653B68C55AF}" srcOrd="4" destOrd="0" presId="urn:microsoft.com/office/officeart/2005/8/layout/chevronAccent+Icon"/>
    <dgm:cxn modelId="{8B3B915D-08F3-435A-ABB9-7B3087DF7CC6}" type="presParOf" srcId="{B1F1F69E-8BF9-42B7-85AB-4653B68C55AF}" destId="{6C226FA8-0ACE-4C47-9DF1-28E62D8C9A19}" srcOrd="0" destOrd="0" presId="urn:microsoft.com/office/officeart/2005/8/layout/chevronAccent+Icon"/>
    <dgm:cxn modelId="{06830D74-8600-4B02-AABC-D1936FEA5314}" type="presParOf" srcId="{B1F1F69E-8BF9-42B7-85AB-4653B68C55AF}" destId="{AF2A003A-E494-4F14-AD18-6DEEFEF52C59}"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DB276-2F66-4FCD-8128-EC5D5E2F4578}">
      <dsp:nvSpPr>
        <dsp:cNvPr id="0" name=""/>
        <dsp:cNvSpPr/>
      </dsp:nvSpPr>
      <dsp:spPr>
        <a:xfrm>
          <a:off x="714" y="430588"/>
          <a:ext cx="1794867" cy="692818"/>
        </a:xfrm>
        <a:prstGeom prst="chevron">
          <a:avLst>
            <a:gd name="adj" fmla="val 4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084B3-BC09-4471-86FB-B8B1D015F572}">
      <dsp:nvSpPr>
        <dsp:cNvPr id="0" name=""/>
        <dsp:cNvSpPr/>
      </dsp:nvSpPr>
      <dsp:spPr>
        <a:xfrm>
          <a:off x="479345" y="603792"/>
          <a:ext cx="1515665" cy="69281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Copy Number Variation</a:t>
          </a:r>
          <a:endParaRPr lang="en-US" sz="1400" kern="1200" dirty="0"/>
        </a:p>
      </dsp:txBody>
      <dsp:txXfrm>
        <a:off x="499637" y="624084"/>
        <a:ext cx="1475081" cy="652234"/>
      </dsp:txXfrm>
    </dsp:sp>
    <dsp:sp modelId="{65FA89F5-E0D6-456A-BF0A-0D50D23403E5}">
      <dsp:nvSpPr>
        <dsp:cNvPr id="0" name=""/>
        <dsp:cNvSpPr/>
      </dsp:nvSpPr>
      <dsp:spPr>
        <a:xfrm>
          <a:off x="2050851" y="430588"/>
          <a:ext cx="1794867" cy="692818"/>
        </a:xfrm>
        <a:prstGeom prst="chevron">
          <a:avLst>
            <a:gd name="adj" fmla="val 4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FAFF2F-A9C4-434B-8C6E-5C6FBF1469F7}">
      <dsp:nvSpPr>
        <dsp:cNvPr id="0" name=""/>
        <dsp:cNvSpPr/>
      </dsp:nvSpPr>
      <dsp:spPr>
        <a:xfrm>
          <a:off x="2529482" y="603792"/>
          <a:ext cx="1515665" cy="69281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miRNA Expression</a:t>
          </a:r>
          <a:endParaRPr lang="en-US" sz="1400" kern="1200" dirty="0"/>
        </a:p>
      </dsp:txBody>
      <dsp:txXfrm>
        <a:off x="2549774" y="624084"/>
        <a:ext cx="1475081" cy="652234"/>
      </dsp:txXfrm>
    </dsp:sp>
    <dsp:sp modelId="{6C226FA8-0ACE-4C47-9DF1-28E62D8C9A19}">
      <dsp:nvSpPr>
        <dsp:cNvPr id="0" name=""/>
        <dsp:cNvSpPr/>
      </dsp:nvSpPr>
      <dsp:spPr>
        <a:xfrm>
          <a:off x="4100988" y="430588"/>
          <a:ext cx="1794867" cy="692818"/>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2A003A-E494-4F14-AD18-6DEEFEF52C59}">
      <dsp:nvSpPr>
        <dsp:cNvPr id="0" name=""/>
        <dsp:cNvSpPr/>
      </dsp:nvSpPr>
      <dsp:spPr>
        <a:xfrm>
          <a:off x="4579620" y="603792"/>
          <a:ext cx="1515665" cy="69281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miRNA Target Gene Expression</a:t>
          </a:r>
          <a:endParaRPr lang="en-US" sz="1400" kern="1200" dirty="0"/>
        </a:p>
      </dsp:txBody>
      <dsp:txXfrm>
        <a:off x="4599912" y="624084"/>
        <a:ext cx="1475081" cy="652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DB276-2F66-4FCD-8128-EC5D5E2F4578}">
      <dsp:nvSpPr>
        <dsp:cNvPr id="0" name=""/>
        <dsp:cNvSpPr/>
      </dsp:nvSpPr>
      <dsp:spPr>
        <a:xfrm>
          <a:off x="714" y="430588"/>
          <a:ext cx="1794867" cy="692818"/>
        </a:xfrm>
        <a:prstGeom prst="chevron">
          <a:avLst>
            <a:gd name="adj" fmla="val 4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084B3-BC09-4471-86FB-B8B1D015F572}">
      <dsp:nvSpPr>
        <dsp:cNvPr id="0" name=""/>
        <dsp:cNvSpPr/>
      </dsp:nvSpPr>
      <dsp:spPr>
        <a:xfrm>
          <a:off x="479345" y="603792"/>
          <a:ext cx="1515665" cy="69281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Copy Number Variation</a:t>
          </a:r>
          <a:endParaRPr lang="en-US" sz="1400" kern="1200" dirty="0"/>
        </a:p>
      </dsp:txBody>
      <dsp:txXfrm>
        <a:off x="499637" y="624084"/>
        <a:ext cx="1475081" cy="652234"/>
      </dsp:txXfrm>
    </dsp:sp>
    <dsp:sp modelId="{65FA89F5-E0D6-456A-BF0A-0D50D23403E5}">
      <dsp:nvSpPr>
        <dsp:cNvPr id="0" name=""/>
        <dsp:cNvSpPr/>
      </dsp:nvSpPr>
      <dsp:spPr>
        <a:xfrm>
          <a:off x="2050851" y="430588"/>
          <a:ext cx="1794867" cy="692818"/>
        </a:xfrm>
        <a:prstGeom prst="chevron">
          <a:avLst>
            <a:gd name="adj" fmla="val 4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FAFF2F-A9C4-434B-8C6E-5C6FBF1469F7}">
      <dsp:nvSpPr>
        <dsp:cNvPr id="0" name=""/>
        <dsp:cNvSpPr/>
      </dsp:nvSpPr>
      <dsp:spPr>
        <a:xfrm>
          <a:off x="2529482" y="603792"/>
          <a:ext cx="1515665" cy="69281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miRNA Expression</a:t>
          </a:r>
          <a:endParaRPr lang="en-US" sz="1400" kern="1200" dirty="0"/>
        </a:p>
      </dsp:txBody>
      <dsp:txXfrm>
        <a:off x="2549774" y="624084"/>
        <a:ext cx="1475081" cy="652234"/>
      </dsp:txXfrm>
    </dsp:sp>
    <dsp:sp modelId="{6C226FA8-0ACE-4C47-9DF1-28E62D8C9A19}">
      <dsp:nvSpPr>
        <dsp:cNvPr id="0" name=""/>
        <dsp:cNvSpPr/>
      </dsp:nvSpPr>
      <dsp:spPr>
        <a:xfrm>
          <a:off x="4100988" y="430588"/>
          <a:ext cx="1794867" cy="692818"/>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2A003A-E494-4F14-AD18-6DEEFEF52C59}">
      <dsp:nvSpPr>
        <dsp:cNvPr id="0" name=""/>
        <dsp:cNvSpPr/>
      </dsp:nvSpPr>
      <dsp:spPr>
        <a:xfrm>
          <a:off x="4579620" y="603792"/>
          <a:ext cx="1515665" cy="69281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miRNA Target Gene Expression</a:t>
          </a:r>
          <a:endParaRPr lang="en-US" sz="1400" kern="1200" dirty="0"/>
        </a:p>
      </dsp:txBody>
      <dsp:txXfrm>
        <a:off x="4599912" y="624084"/>
        <a:ext cx="1475081" cy="652234"/>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B7B1BA-AF2D-4A3C-87B6-1D07C61F19B4}" type="datetimeFigureOut">
              <a:rPr lang="en-US" smtClean="0"/>
              <a:t>8/17/2012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F749FA-6AB6-40E0-B6DE-107ACAC3F270}" type="slidenum">
              <a:rPr lang="en-US" smtClean="0"/>
              <a:t>‹#›</a:t>
            </a:fld>
            <a:endParaRPr lang="en-US"/>
          </a:p>
        </p:txBody>
      </p:sp>
    </p:spTree>
    <p:extLst>
      <p:ext uri="{BB962C8B-B14F-4D97-AF65-F5344CB8AC3E}">
        <p14:creationId xmlns:p14="http://schemas.microsoft.com/office/powerpoint/2010/main" val="2235287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1</a:t>
            </a:fld>
            <a:endParaRPr lang="en-US"/>
          </a:p>
        </p:txBody>
      </p:sp>
    </p:spTree>
    <p:extLst>
      <p:ext uri="{BB962C8B-B14F-4D97-AF65-F5344CB8AC3E}">
        <p14:creationId xmlns:p14="http://schemas.microsoft.com/office/powerpoint/2010/main" val="2191625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FB4A50-4941-452A-9401-D1C0E19CF03B}" type="slidenum">
              <a:rPr lang="en-US" smtClean="0"/>
              <a:pPr>
                <a:defRPr/>
              </a:pPr>
              <a:t>10</a:t>
            </a:fld>
            <a:endParaRPr lang="en-US"/>
          </a:p>
        </p:txBody>
      </p:sp>
    </p:spTree>
    <p:extLst>
      <p:ext uri="{BB962C8B-B14F-4D97-AF65-F5344CB8AC3E}">
        <p14:creationId xmlns:p14="http://schemas.microsoft.com/office/powerpoint/2010/main" val="3435607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11</a:t>
            </a:fld>
            <a:endParaRPr lang="en-US"/>
          </a:p>
        </p:txBody>
      </p:sp>
    </p:spTree>
    <p:extLst>
      <p:ext uri="{BB962C8B-B14F-4D97-AF65-F5344CB8AC3E}">
        <p14:creationId xmlns:p14="http://schemas.microsoft.com/office/powerpoint/2010/main" val="3491234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12</a:t>
            </a:fld>
            <a:endParaRPr lang="en-US"/>
          </a:p>
        </p:txBody>
      </p:sp>
    </p:spTree>
    <p:extLst>
      <p:ext uri="{BB962C8B-B14F-4D97-AF65-F5344CB8AC3E}">
        <p14:creationId xmlns:p14="http://schemas.microsoft.com/office/powerpoint/2010/main" val="3008461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13</a:t>
            </a:fld>
            <a:endParaRPr lang="en-US"/>
          </a:p>
        </p:txBody>
      </p:sp>
    </p:spTree>
    <p:extLst>
      <p:ext uri="{BB962C8B-B14F-4D97-AF65-F5344CB8AC3E}">
        <p14:creationId xmlns:p14="http://schemas.microsoft.com/office/powerpoint/2010/main" val="596579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14</a:t>
            </a:fld>
            <a:endParaRPr lang="en-US"/>
          </a:p>
        </p:txBody>
      </p:sp>
    </p:spTree>
    <p:extLst>
      <p:ext uri="{BB962C8B-B14F-4D97-AF65-F5344CB8AC3E}">
        <p14:creationId xmlns:p14="http://schemas.microsoft.com/office/powerpoint/2010/main" val="2620272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15</a:t>
            </a:fld>
            <a:endParaRPr lang="en-US"/>
          </a:p>
        </p:txBody>
      </p:sp>
    </p:spTree>
    <p:extLst>
      <p:ext uri="{BB962C8B-B14F-4D97-AF65-F5344CB8AC3E}">
        <p14:creationId xmlns:p14="http://schemas.microsoft.com/office/powerpoint/2010/main" val="4187446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16</a:t>
            </a:fld>
            <a:endParaRPr lang="en-US"/>
          </a:p>
        </p:txBody>
      </p:sp>
    </p:spTree>
    <p:extLst>
      <p:ext uri="{BB962C8B-B14F-4D97-AF65-F5344CB8AC3E}">
        <p14:creationId xmlns:p14="http://schemas.microsoft.com/office/powerpoint/2010/main" val="3584400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17</a:t>
            </a:fld>
            <a:endParaRPr lang="en-US"/>
          </a:p>
        </p:txBody>
      </p:sp>
    </p:spTree>
    <p:extLst>
      <p:ext uri="{BB962C8B-B14F-4D97-AF65-F5344CB8AC3E}">
        <p14:creationId xmlns:p14="http://schemas.microsoft.com/office/powerpoint/2010/main" val="4260538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CA4ED133-357E-4196-90F0-DC0330F48714}" type="slidenum">
              <a:rPr lang="en-US" b="0" smtClean="0"/>
              <a:pPr eaLnBrk="1" hangingPunct="1"/>
              <a:t>18</a:t>
            </a:fld>
            <a:endParaRPr lang="en-US" b="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CA4CA199-49B8-4273-8256-FAEEFD3CC3F8}" type="slidenum">
              <a:rPr lang="en-US" b="0" smtClean="0"/>
              <a:pPr eaLnBrk="1" hangingPunct="1"/>
              <a:t>19</a:t>
            </a:fld>
            <a:endParaRPr lang="en-US" b="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0890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hangingPunct="1"/>
            <a:fld id="{EC11E6A9-08C5-4466-9DDB-44BD7FD0B3B2}" type="slidenum">
              <a:rPr lang="en-US" sz="1200" b="0"/>
              <a:pPr algn="r" eaLnBrk="1" hangingPunct="1"/>
              <a:t>2</a:t>
            </a:fld>
            <a:endParaRPr lang="en-US" sz="1200"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20</a:t>
            </a:fld>
            <a:endParaRPr lang="en-US"/>
          </a:p>
        </p:txBody>
      </p:sp>
    </p:spTree>
    <p:extLst>
      <p:ext uri="{BB962C8B-B14F-4D97-AF65-F5344CB8AC3E}">
        <p14:creationId xmlns:p14="http://schemas.microsoft.com/office/powerpoint/2010/main" val="2016060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21</a:t>
            </a:fld>
            <a:endParaRPr lang="en-US"/>
          </a:p>
        </p:txBody>
      </p:sp>
    </p:spTree>
    <p:extLst>
      <p:ext uri="{BB962C8B-B14F-4D97-AF65-F5344CB8AC3E}">
        <p14:creationId xmlns:p14="http://schemas.microsoft.com/office/powerpoint/2010/main" val="3013646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22</a:t>
            </a:fld>
            <a:endParaRPr lang="en-US"/>
          </a:p>
        </p:txBody>
      </p:sp>
    </p:spTree>
    <p:extLst>
      <p:ext uri="{BB962C8B-B14F-4D97-AF65-F5344CB8AC3E}">
        <p14:creationId xmlns:p14="http://schemas.microsoft.com/office/powerpoint/2010/main" val="4063640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23</a:t>
            </a:fld>
            <a:endParaRPr lang="en-US"/>
          </a:p>
        </p:txBody>
      </p:sp>
    </p:spTree>
    <p:extLst>
      <p:ext uri="{BB962C8B-B14F-4D97-AF65-F5344CB8AC3E}">
        <p14:creationId xmlns:p14="http://schemas.microsoft.com/office/powerpoint/2010/main" val="1454142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24</a:t>
            </a:fld>
            <a:endParaRPr lang="en-US"/>
          </a:p>
        </p:txBody>
      </p:sp>
    </p:spTree>
    <p:extLst>
      <p:ext uri="{BB962C8B-B14F-4D97-AF65-F5344CB8AC3E}">
        <p14:creationId xmlns:p14="http://schemas.microsoft.com/office/powerpoint/2010/main" val="1744398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25</a:t>
            </a:fld>
            <a:endParaRPr lang="en-US"/>
          </a:p>
        </p:txBody>
      </p:sp>
    </p:spTree>
    <p:extLst>
      <p:ext uri="{BB962C8B-B14F-4D97-AF65-F5344CB8AC3E}">
        <p14:creationId xmlns:p14="http://schemas.microsoft.com/office/powerpoint/2010/main" val="1293838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26</a:t>
            </a:fld>
            <a:endParaRPr lang="en-US"/>
          </a:p>
        </p:txBody>
      </p:sp>
    </p:spTree>
    <p:extLst>
      <p:ext uri="{BB962C8B-B14F-4D97-AF65-F5344CB8AC3E}">
        <p14:creationId xmlns:p14="http://schemas.microsoft.com/office/powerpoint/2010/main" val="319447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27</a:t>
            </a:fld>
            <a:endParaRPr lang="en-US"/>
          </a:p>
        </p:txBody>
      </p:sp>
    </p:spTree>
    <p:extLst>
      <p:ext uri="{BB962C8B-B14F-4D97-AF65-F5344CB8AC3E}">
        <p14:creationId xmlns:p14="http://schemas.microsoft.com/office/powerpoint/2010/main" val="501462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28</a:t>
            </a:fld>
            <a:endParaRPr lang="en-US"/>
          </a:p>
        </p:txBody>
      </p:sp>
    </p:spTree>
    <p:extLst>
      <p:ext uri="{BB962C8B-B14F-4D97-AF65-F5344CB8AC3E}">
        <p14:creationId xmlns:p14="http://schemas.microsoft.com/office/powerpoint/2010/main" val="2008706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29</a:t>
            </a:fld>
            <a:endParaRPr lang="en-US"/>
          </a:p>
        </p:txBody>
      </p:sp>
    </p:spTree>
    <p:extLst>
      <p:ext uri="{BB962C8B-B14F-4D97-AF65-F5344CB8AC3E}">
        <p14:creationId xmlns:p14="http://schemas.microsoft.com/office/powerpoint/2010/main" val="2395973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6239348-70DE-4EF2-82D3-DC41463E3FAB}" type="slidenum">
              <a:rPr lang="en-US" smtClean="0"/>
              <a:pPr>
                <a:defRPr/>
              </a:pPr>
              <a:t>3</a:t>
            </a:fld>
            <a:endParaRPr lang="en-US" dirty="0"/>
          </a:p>
        </p:txBody>
      </p:sp>
    </p:spTree>
    <p:extLst>
      <p:ext uri="{BB962C8B-B14F-4D97-AF65-F5344CB8AC3E}">
        <p14:creationId xmlns:p14="http://schemas.microsoft.com/office/powerpoint/2010/main" val="941531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30</a:t>
            </a:fld>
            <a:endParaRPr lang="en-US"/>
          </a:p>
        </p:txBody>
      </p:sp>
    </p:spTree>
    <p:extLst>
      <p:ext uri="{BB962C8B-B14F-4D97-AF65-F5344CB8AC3E}">
        <p14:creationId xmlns:p14="http://schemas.microsoft.com/office/powerpoint/2010/main" val="33307080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31</a:t>
            </a:fld>
            <a:endParaRPr lang="en-US"/>
          </a:p>
        </p:txBody>
      </p:sp>
    </p:spTree>
    <p:extLst>
      <p:ext uri="{BB962C8B-B14F-4D97-AF65-F5344CB8AC3E}">
        <p14:creationId xmlns:p14="http://schemas.microsoft.com/office/powerpoint/2010/main" val="3387830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32</a:t>
            </a:fld>
            <a:endParaRPr lang="en-US"/>
          </a:p>
        </p:txBody>
      </p:sp>
    </p:spTree>
    <p:extLst>
      <p:ext uri="{BB962C8B-B14F-4D97-AF65-F5344CB8AC3E}">
        <p14:creationId xmlns:p14="http://schemas.microsoft.com/office/powerpoint/2010/main" val="1287310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33</a:t>
            </a:fld>
            <a:endParaRPr lang="en-US"/>
          </a:p>
        </p:txBody>
      </p:sp>
    </p:spTree>
    <p:extLst>
      <p:ext uri="{BB962C8B-B14F-4D97-AF65-F5344CB8AC3E}">
        <p14:creationId xmlns:p14="http://schemas.microsoft.com/office/powerpoint/2010/main" val="4192142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34</a:t>
            </a:fld>
            <a:endParaRPr lang="en-US"/>
          </a:p>
        </p:txBody>
      </p:sp>
    </p:spTree>
    <p:extLst>
      <p:ext uri="{BB962C8B-B14F-4D97-AF65-F5344CB8AC3E}">
        <p14:creationId xmlns:p14="http://schemas.microsoft.com/office/powerpoint/2010/main" val="8267100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35</a:t>
            </a:fld>
            <a:endParaRPr lang="en-US"/>
          </a:p>
        </p:txBody>
      </p:sp>
    </p:spTree>
    <p:extLst>
      <p:ext uri="{BB962C8B-B14F-4D97-AF65-F5344CB8AC3E}">
        <p14:creationId xmlns:p14="http://schemas.microsoft.com/office/powerpoint/2010/main" val="1744398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36</a:t>
            </a:fld>
            <a:endParaRPr lang="en-US"/>
          </a:p>
        </p:txBody>
      </p:sp>
    </p:spTree>
    <p:extLst>
      <p:ext uri="{BB962C8B-B14F-4D97-AF65-F5344CB8AC3E}">
        <p14:creationId xmlns:p14="http://schemas.microsoft.com/office/powerpoint/2010/main" val="12938388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37</a:t>
            </a:fld>
            <a:endParaRPr lang="en-US"/>
          </a:p>
        </p:txBody>
      </p:sp>
    </p:spTree>
    <p:extLst>
      <p:ext uri="{BB962C8B-B14F-4D97-AF65-F5344CB8AC3E}">
        <p14:creationId xmlns:p14="http://schemas.microsoft.com/office/powerpoint/2010/main" val="6818491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38</a:t>
            </a:fld>
            <a:endParaRPr lang="en-US"/>
          </a:p>
        </p:txBody>
      </p:sp>
    </p:spTree>
    <p:extLst>
      <p:ext uri="{BB962C8B-B14F-4D97-AF65-F5344CB8AC3E}">
        <p14:creationId xmlns:p14="http://schemas.microsoft.com/office/powerpoint/2010/main" val="22972062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39</a:t>
            </a:fld>
            <a:endParaRPr lang="en-US"/>
          </a:p>
        </p:txBody>
      </p:sp>
    </p:spTree>
    <p:extLst>
      <p:ext uri="{BB962C8B-B14F-4D97-AF65-F5344CB8AC3E}">
        <p14:creationId xmlns:p14="http://schemas.microsoft.com/office/powerpoint/2010/main" val="2274999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4</a:t>
            </a:fld>
            <a:endParaRPr lang="en-US"/>
          </a:p>
        </p:txBody>
      </p:sp>
    </p:spTree>
    <p:extLst>
      <p:ext uri="{BB962C8B-B14F-4D97-AF65-F5344CB8AC3E}">
        <p14:creationId xmlns:p14="http://schemas.microsoft.com/office/powerpoint/2010/main" val="8243486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40</a:t>
            </a:fld>
            <a:endParaRPr lang="en-US"/>
          </a:p>
        </p:txBody>
      </p:sp>
    </p:spTree>
    <p:extLst>
      <p:ext uri="{BB962C8B-B14F-4D97-AF65-F5344CB8AC3E}">
        <p14:creationId xmlns:p14="http://schemas.microsoft.com/office/powerpoint/2010/main" val="38949398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41</a:t>
            </a:fld>
            <a:endParaRPr lang="en-US"/>
          </a:p>
        </p:txBody>
      </p:sp>
    </p:spTree>
    <p:extLst>
      <p:ext uri="{BB962C8B-B14F-4D97-AF65-F5344CB8AC3E}">
        <p14:creationId xmlns:p14="http://schemas.microsoft.com/office/powerpoint/2010/main" val="25026265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42</a:t>
            </a:fld>
            <a:endParaRPr lang="en-US"/>
          </a:p>
        </p:txBody>
      </p:sp>
    </p:spTree>
    <p:extLst>
      <p:ext uri="{BB962C8B-B14F-4D97-AF65-F5344CB8AC3E}">
        <p14:creationId xmlns:p14="http://schemas.microsoft.com/office/powerpoint/2010/main" val="5949560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43</a:t>
            </a:fld>
            <a:endParaRPr lang="en-US"/>
          </a:p>
        </p:txBody>
      </p:sp>
    </p:spTree>
    <p:extLst>
      <p:ext uri="{BB962C8B-B14F-4D97-AF65-F5344CB8AC3E}">
        <p14:creationId xmlns:p14="http://schemas.microsoft.com/office/powerpoint/2010/main" val="8621428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44</a:t>
            </a:fld>
            <a:endParaRPr lang="en-US"/>
          </a:p>
        </p:txBody>
      </p:sp>
    </p:spTree>
    <p:extLst>
      <p:ext uri="{BB962C8B-B14F-4D97-AF65-F5344CB8AC3E}">
        <p14:creationId xmlns:p14="http://schemas.microsoft.com/office/powerpoint/2010/main" val="25654971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45</a:t>
            </a:fld>
            <a:endParaRPr lang="en-US"/>
          </a:p>
        </p:txBody>
      </p:sp>
    </p:spTree>
    <p:extLst>
      <p:ext uri="{BB962C8B-B14F-4D97-AF65-F5344CB8AC3E}">
        <p14:creationId xmlns:p14="http://schemas.microsoft.com/office/powerpoint/2010/main" val="27095535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46</a:t>
            </a:fld>
            <a:endParaRPr lang="en-US"/>
          </a:p>
        </p:txBody>
      </p:sp>
    </p:spTree>
    <p:extLst>
      <p:ext uri="{BB962C8B-B14F-4D97-AF65-F5344CB8AC3E}">
        <p14:creationId xmlns:p14="http://schemas.microsoft.com/office/powerpoint/2010/main" val="33772739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47</a:t>
            </a:fld>
            <a:endParaRPr lang="en-US"/>
          </a:p>
        </p:txBody>
      </p:sp>
    </p:spTree>
    <p:extLst>
      <p:ext uri="{BB962C8B-B14F-4D97-AF65-F5344CB8AC3E}">
        <p14:creationId xmlns:p14="http://schemas.microsoft.com/office/powerpoint/2010/main" val="28003558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48</a:t>
            </a:fld>
            <a:endParaRPr lang="en-US"/>
          </a:p>
        </p:txBody>
      </p:sp>
    </p:spTree>
    <p:extLst>
      <p:ext uri="{BB962C8B-B14F-4D97-AF65-F5344CB8AC3E}">
        <p14:creationId xmlns:p14="http://schemas.microsoft.com/office/powerpoint/2010/main" val="9574065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49</a:t>
            </a:fld>
            <a:endParaRPr lang="en-US"/>
          </a:p>
        </p:txBody>
      </p:sp>
    </p:spTree>
    <p:extLst>
      <p:ext uri="{BB962C8B-B14F-4D97-AF65-F5344CB8AC3E}">
        <p14:creationId xmlns:p14="http://schemas.microsoft.com/office/powerpoint/2010/main" val="63623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6239348-70DE-4EF2-82D3-DC41463E3FAB}" type="slidenum">
              <a:rPr lang="en-US" smtClean="0"/>
              <a:pPr>
                <a:defRPr/>
              </a:pPr>
              <a:t>5</a:t>
            </a:fld>
            <a:endParaRPr lang="en-US" dirty="0"/>
          </a:p>
        </p:txBody>
      </p:sp>
    </p:spTree>
    <p:extLst>
      <p:ext uri="{BB962C8B-B14F-4D97-AF65-F5344CB8AC3E}">
        <p14:creationId xmlns:p14="http://schemas.microsoft.com/office/powerpoint/2010/main" val="9415312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50</a:t>
            </a:fld>
            <a:endParaRPr lang="en-US"/>
          </a:p>
        </p:txBody>
      </p:sp>
    </p:spTree>
    <p:extLst>
      <p:ext uri="{BB962C8B-B14F-4D97-AF65-F5344CB8AC3E}">
        <p14:creationId xmlns:p14="http://schemas.microsoft.com/office/powerpoint/2010/main" val="36391776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51</a:t>
            </a:fld>
            <a:endParaRPr lang="en-US"/>
          </a:p>
        </p:txBody>
      </p:sp>
    </p:spTree>
    <p:extLst>
      <p:ext uri="{BB962C8B-B14F-4D97-AF65-F5344CB8AC3E}">
        <p14:creationId xmlns:p14="http://schemas.microsoft.com/office/powerpoint/2010/main" val="17296503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52</a:t>
            </a:fld>
            <a:endParaRPr lang="en-US"/>
          </a:p>
        </p:txBody>
      </p:sp>
    </p:spTree>
    <p:extLst>
      <p:ext uri="{BB962C8B-B14F-4D97-AF65-F5344CB8AC3E}">
        <p14:creationId xmlns:p14="http://schemas.microsoft.com/office/powerpoint/2010/main" val="19943975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53</a:t>
            </a:fld>
            <a:endParaRPr lang="en-US"/>
          </a:p>
        </p:txBody>
      </p:sp>
    </p:spTree>
    <p:extLst>
      <p:ext uri="{BB962C8B-B14F-4D97-AF65-F5344CB8AC3E}">
        <p14:creationId xmlns:p14="http://schemas.microsoft.com/office/powerpoint/2010/main" val="632570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54</a:t>
            </a:fld>
            <a:endParaRPr lang="en-US"/>
          </a:p>
        </p:txBody>
      </p:sp>
    </p:spTree>
    <p:extLst>
      <p:ext uri="{BB962C8B-B14F-4D97-AF65-F5344CB8AC3E}">
        <p14:creationId xmlns:p14="http://schemas.microsoft.com/office/powerpoint/2010/main" val="41553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6</a:t>
            </a:fld>
            <a:endParaRPr lang="en-US"/>
          </a:p>
        </p:txBody>
      </p:sp>
    </p:spTree>
    <p:extLst>
      <p:ext uri="{BB962C8B-B14F-4D97-AF65-F5344CB8AC3E}">
        <p14:creationId xmlns:p14="http://schemas.microsoft.com/office/powerpoint/2010/main" val="1521040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t>7</a:t>
            </a:fld>
            <a:endParaRPr lang="en-US"/>
          </a:p>
        </p:txBody>
      </p:sp>
    </p:spTree>
    <p:extLst>
      <p:ext uri="{BB962C8B-B14F-4D97-AF65-F5344CB8AC3E}">
        <p14:creationId xmlns:p14="http://schemas.microsoft.com/office/powerpoint/2010/main" val="1244828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F749FA-6AB6-40E0-B6DE-107ACAC3F270}" type="slidenum">
              <a:rPr lang="en-US" smtClean="0"/>
              <a:t>8</a:t>
            </a:fld>
            <a:endParaRPr lang="en-US"/>
          </a:p>
        </p:txBody>
      </p:sp>
    </p:spTree>
    <p:extLst>
      <p:ext uri="{BB962C8B-B14F-4D97-AF65-F5344CB8AC3E}">
        <p14:creationId xmlns:p14="http://schemas.microsoft.com/office/powerpoint/2010/main" val="4270790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100" b="0" i="0" smtClean="0"/>
              <a:t>National Cancer Institute</a:t>
            </a:r>
            <a:endParaRPr lang="en-US" sz="1100" smtClean="0"/>
          </a:p>
          <a:p>
            <a:r>
              <a:rPr lang="en-US" sz="1200" smtClean="0"/>
              <a:t>Understanding Cancer and Related Topics  </a:t>
            </a:r>
          </a:p>
          <a:p>
            <a:r>
              <a:rPr lang="en-US" sz="1400" i="0" smtClean="0">
                <a:solidFill>
                  <a:srgbClr val="000000"/>
                </a:solidFill>
              </a:rPr>
              <a:t>Understanding Genome-Wide Profiling of Cancer</a:t>
            </a:r>
            <a:endParaRPr lang="en-US" sz="1200" b="0" i="0" smtClean="0"/>
          </a:p>
        </p:txBody>
      </p:sp>
      <p:sp>
        <p:nvSpPr>
          <p:cNvPr id="256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200" smtClean="0">
                <a:latin typeface="Times" charset="0"/>
              </a:rPr>
              <a:t>NCI Web site: http://cancer.gov/cancertopics/understandingcancer</a:t>
            </a:r>
          </a:p>
        </p:txBody>
      </p:sp>
      <p:sp>
        <p:nvSpPr>
          <p:cNvPr id="256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E63BC95E-62C1-4721-999E-C1A6AAD31C17}" type="slidenum">
              <a:rPr lang="en-US" sz="1200">
                <a:latin typeface="Times" charset="0"/>
              </a:rPr>
              <a:pPr/>
              <a:t>9</a:t>
            </a:fld>
            <a:endParaRPr lang="en-US" sz="1200">
              <a:latin typeface="Times" charset="0"/>
            </a:endParaRPr>
          </a:p>
        </p:txBody>
      </p:sp>
      <p:sp>
        <p:nvSpPr>
          <p:cNvPr id="25605" name="Rectangle 2"/>
          <p:cNvSpPr>
            <a:spLocks noGrp="1" noRot="1" noChangeAspect="1" noChangeArrowheads="1" noTextEdit="1"/>
          </p:cNvSpPr>
          <p:nvPr>
            <p:ph type="sldImg"/>
          </p:nvPr>
        </p:nvSpPr>
        <p:spPr/>
      </p:sp>
      <p:sp>
        <p:nvSpPr>
          <p:cNvPr id="256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charset="0"/>
                <a:ea typeface="ＭＳ Ｐゴシック" charset="-128"/>
              </a:rPr>
              <a:t>Comparative genomic hybridization (CGH) is a method that allows researchers to detect large-scale changes in chromosomes. They can visualize where extra genetic material (repeating copies) has been added or deleted. They can see where large portions of genetic material have been inserted into chromosomes. Many cancers exhibit these types of chromosomal abnormalities.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98A6B1-712E-494A-9ABF-FEA317F9BFD2}" type="datetimeFigureOut">
              <a:rPr lang="en-US" smtClean="0"/>
              <a:t>8/17/2012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44083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8A6B1-712E-494A-9ABF-FEA317F9BFD2}" type="datetimeFigureOut">
              <a:rPr lang="en-US" smtClean="0"/>
              <a:t>8/17/2012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318103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8A6B1-712E-494A-9ABF-FEA317F9BFD2}" type="datetimeFigureOut">
              <a:rPr lang="en-US" smtClean="0"/>
              <a:t>8/17/2012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346620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8A6B1-712E-494A-9ABF-FEA317F9BFD2}" type="datetimeFigureOut">
              <a:rPr lang="en-US" smtClean="0"/>
              <a:t>8/17/2012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94791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98A6B1-712E-494A-9ABF-FEA317F9BFD2}" type="datetimeFigureOut">
              <a:rPr lang="en-US" smtClean="0"/>
              <a:t>8/17/2012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231665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98A6B1-712E-494A-9ABF-FEA317F9BFD2}" type="datetimeFigureOut">
              <a:rPr lang="en-US" smtClean="0"/>
              <a:t>8/17/2012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2666931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98A6B1-712E-494A-9ABF-FEA317F9BFD2}" type="datetimeFigureOut">
              <a:rPr lang="en-US" smtClean="0"/>
              <a:t>8/17/2012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29259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98A6B1-712E-494A-9ABF-FEA317F9BFD2}" type="datetimeFigureOut">
              <a:rPr lang="en-US" smtClean="0"/>
              <a:t>8/17/2012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146537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8A6B1-712E-494A-9ABF-FEA317F9BFD2}" type="datetimeFigureOut">
              <a:rPr lang="en-US" smtClean="0"/>
              <a:t>8/17/2012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52024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8A6B1-712E-494A-9ABF-FEA317F9BFD2}" type="datetimeFigureOut">
              <a:rPr lang="en-US" smtClean="0"/>
              <a:t>8/17/2012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232671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8A6B1-712E-494A-9ABF-FEA317F9BFD2}" type="datetimeFigureOut">
              <a:rPr lang="en-US" smtClean="0"/>
              <a:t>8/17/2012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56E5-DC3C-485E-B971-7976F2BABB57}" type="slidenum">
              <a:rPr lang="en-US" smtClean="0"/>
              <a:t>‹#›</a:t>
            </a:fld>
            <a:endParaRPr lang="en-US"/>
          </a:p>
        </p:txBody>
      </p:sp>
    </p:spTree>
    <p:extLst>
      <p:ext uri="{BB962C8B-B14F-4D97-AF65-F5344CB8AC3E}">
        <p14:creationId xmlns:p14="http://schemas.microsoft.com/office/powerpoint/2010/main" val="104738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8A6B1-712E-494A-9ABF-FEA317F9BFD2}" type="datetimeFigureOut">
              <a:rPr lang="en-US" smtClean="0"/>
              <a:t>8/17/2012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456E5-DC3C-485E-B971-7976F2BABB57}" type="slidenum">
              <a:rPr lang="en-US" smtClean="0"/>
              <a:t>‹#›</a:t>
            </a:fld>
            <a:endParaRPr lang="en-US"/>
          </a:p>
        </p:txBody>
      </p:sp>
    </p:spTree>
    <p:extLst>
      <p:ext uri="{BB962C8B-B14F-4D97-AF65-F5344CB8AC3E}">
        <p14:creationId xmlns:p14="http://schemas.microsoft.com/office/powerpoint/2010/main" val="1126434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Inferring Biologically Meaningful Relationships</a:t>
            </a:r>
            <a:endParaRPr lang="en-US" dirty="0"/>
          </a:p>
        </p:txBody>
      </p:sp>
      <p:sp>
        <p:nvSpPr>
          <p:cNvPr id="3" name="Subtitle 2"/>
          <p:cNvSpPr>
            <a:spLocks noGrp="1"/>
          </p:cNvSpPr>
          <p:nvPr>
            <p:ph type="subTitle" idx="1"/>
          </p:nvPr>
        </p:nvSpPr>
        <p:spPr/>
        <p:txBody>
          <a:bodyPr>
            <a:normAutofit fontScale="92500"/>
          </a:bodyPr>
          <a:lstStyle/>
          <a:p>
            <a:r>
              <a:rPr lang="en-US" b="1" dirty="0" smtClean="0"/>
              <a:t>Introduction to Systems Biology Course</a:t>
            </a:r>
          </a:p>
          <a:p>
            <a:r>
              <a:rPr lang="en-US" dirty="0" smtClean="0"/>
              <a:t>Chris </a:t>
            </a:r>
            <a:r>
              <a:rPr lang="en-US" dirty="0" err="1" smtClean="0"/>
              <a:t>Plaisier</a:t>
            </a:r>
            <a:endParaRPr lang="en-US" dirty="0" smtClean="0"/>
          </a:p>
          <a:p>
            <a:r>
              <a:rPr lang="en-US" dirty="0" smtClean="0"/>
              <a:t>Institute for Systems Biology</a:t>
            </a:r>
            <a:endParaRPr lang="en-US" dirty="0"/>
          </a:p>
        </p:txBody>
      </p:sp>
    </p:spTree>
    <p:extLst>
      <p:ext uri="{BB962C8B-B14F-4D97-AF65-F5344CB8AC3E}">
        <p14:creationId xmlns:p14="http://schemas.microsoft.com/office/powerpoint/2010/main" val="3435347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4" name="Rectangle 4"/>
          <p:cNvSpPr>
            <a:spLocks noGrp="1" noChangeArrowheads="1"/>
          </p:cNvSpPr>
          <p:nvPr>
            <p:ph type="title"/>
          </p:nvPr>
        </p:nvSpPr>
        <p:spPr/>
        <p:txBody>
          <a:bodyPr/>
          <a:lstStyle/>
          <a:p>
            <a:r>
              <a:rPr lang="en-US" smtClean="0"/>
              <a:t>Stratification of Patients</a:t>
            </a:r>
          </a:p>
        </p:txBody>
      </p:sp>
      <p:pic>
        <p:nvPicPr>
          <p:cNvPr id="332805" name="Picture 5"/>
          <p:cNvPicPr>
            <a:picLocks noGrp="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457200" y="1928813"/>
            <a:ext cx="8235950" cy="3867150"/>
          </a:xfrm>
          <a:noFill/>
        </p:spPr>
      </p:pic>
      <p:sp>
        <p:nvSpPr>
          <p:cNvPr id="332806" name="Text Box 6"/>
          <p:cNvSpPr txBox="1">
            <a:spLocks noChangeArrowheads="1"/>
          </p:cNvSpPr>
          <p:nvPr/>
        </p:nvSpPr>
        <p:spPr bwMode="auto">
          <a:xfrm>
            <a:off x="3929063" y="6589713"/>
            <a:ext cx="12842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t>Mischel et al, 2004</a:t>
            </a:r>
          </a:p>
        </p:txBody>
      </p:sp>
    </p:spTree>
    <p:extLst>
      <p:ext uri="{BB962C8B-B14F-4D97-AF65-F5344CB8AC3E}">
        <p14:creationId xmlns:p14="http://schemas.microsoft.com/office/powerpoint/2010/main" val="1579760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hsa-miR-26a Predicted by CNV</a:t>
            </a:r>
            <a:endParaRPr lang="en-US"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93491" y="1424782"/>
            <a:ext cx="5357018" cy="53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data:image/jpeg;base64,/9j/4AAQSkZJRgABAQAAAQABAAD/2wCEAAkGBhQSEBQUEhQUFBQUFBcXFxcXFxgXFRcUFBgVFxcXFRUXHCYfFxojGhUXHy8gJCcpLCwsFx4xNTAqNSYrLCkBCQoKDgwOFw8PGiwcHRwpKSksKSwpKSwqKSwsKSkpKSkpKSwpLCksKSkpKSksLCwsNC0pKSwsLCkpKTQsKSwpKf/AABEIAM4A9QMBIgACEQEDEQH/xAAbAAACAwEBAQAAAAAAAAAAAAACAwEEBQAGB//EAD0QAAIBAwIEAggEBAMJAAAAAAABAgMEERIhBTFBUWFxBhMUIoGRofAyscHRI1Jy4TPS8QcVFiRCYmOCkv/EABoBAAIDAQEAAAAAAAAAAAAAAAIDAAEEBQb/xAAuEQACAgEDAwMCBAcAAAAAAAAAAQIRAwQSIRMxQQUyUSJxQ2GB8BQzQpGhscH/2gAMAwEAAhEDEQA/AKOA4oFIOKPSo88SiUdgKJTKOSJJSOwUUcicHJBYIQg7B2CcFEQtoAbJAOIISAYDDkgcAsNEEtnHNAUGCyDmQA1YxMEGQbBYqSGRYqTFTHSAkhLQ+LK8hM0Pmhc0LlE0xZVnEVJFmQmaEtUPTEyS+0LbGSQplDLFym+7+YDqvu/mw5iplUWC7mX88v8A6f7kimcSkVbPfobFAqAyKPSHkzsHRiMiiVAogODtI3QDghAMBJE4ORRCMHYCwc0Cy0LaIwG0C0Cw0JkiEg5IDBQSBycySGCwwGgUgmdgANA6QMDAWhchiAYqY9oTMW0NixLFyQ2QubFM1RK80KcR8kJkhUkPiyvNCpofNCZi6GIRUiJmPkxMyghDOOkcQh9IUQ4wCVMZGB6Q8kDGIxQCjAYoABUK0A6CzoI0FWXRXUCfVj9BPqyrJRX0EuI5wBcCrLorSiLaLMkKkigkIkgGhzQEgWEhTRDQWCdIDYSFYISGNA4BbDQBGA2c2ANFSYmQ+SAcQWHErSQuSHyQuSFs0xK7Qmoh8kKmhLHxZXn4CZRLNT9BExbGIr1EImPqCKgIwTJHESOKKs+oxQ6MQYRHQieibPKpEwiGoBRQaQtsNIHSQ4DlEjANh0K0EaRzQLRVkoS4gND5CpkslCJxFTiOkxUiWShMkLkhzQEkRloSc2G4le5uVDm+fJdX5IXJpK2MhFydRVsJsBsm2oTqcvdXia9v6MZxluXf/Q5Ob1TT43V39js4/SM7VzqP3MfUiMnq16EwwUbn0Lks6Jbro3zEx9XwydNNBv0qX9M0zBYqTGXVrOlLTUi127CXI6UJxmt0XaME8M8Uts1TIaEzQ1iZstsOImYrTnkOUMs1rOzUVnqJqx6MKtTUVy5vbfp5FSrk2eL0+vXoYkxchwmcRE0PmxFQBhiJIg6ZBRD61AbFCosbE9CzyqGRDFxDTAYaDIAcyHIGghmQJSFyqC5VCghjkA3kCLy8F6hY5aed/MRPMomnHppTM+plCdR66naRxhpP4Bx4LS6RSy+fX4Cf4tLujQ9Dzwzxsl9sCZ6jino0pQ9yWGm37z23wsPPlj4nl+JcJrwTWiqvFUm8Lzy4/LJT1uJK5Oi16dlnJRhz+tGbxLiah7sfeqPp28ZfsL4RYOpPMsyb5v75Iiy4Q3LGHlvfP4m/HJ7XhHC401jG/c8zr/UJZXtXCPWaTQ49BDc/qm/I7hvBMdMI3ba0UegNnD5GgqZhxYt6szZs0m+RGkRKL3LunuHO32NCwWIWSjzfFrONSnJVFy5Prnwfc+fXNq4NrsfUr6llYayeC4pFeslhdWM0+Wenl9P9jqYNPj1UHCa+35GDKoLknnk1tndNbdHv0NWjYKclidOLysesen6tNfU9NW9F61zKNS5uIPCXu00uXbWsY+B2Y6xT8HKzem9B8yX+TxdpRezw99k+njuaq91b8zX4raU6LUY5wlsuy7Ly7mRXk87fM0qdoyPGl2MnitxhYXOXPvjt4GJOW3yx4fexv3M1Ty+rXx/1MC6q6pN4x4f2FyZXYrVGV5j5oRMAIRPmQFIghD6zEYplJVw/XHoWeUTC4hxqjQjmtUjBPlndvHZLdmBX/wBotLOKVKrU8doJ/PL+hqX1pSrR01YRmly1LdeT5r4GBdeg9u96c6lPwypR+Ut/qZMyzfh0bMDwfiWcvTutJ+5bwjn+abfzwkWKXpPXfNW3LdKUm/lkx5+hdSL9y4T84tfk2dS4BcQln1tN+GZ/5TE1qvP/AA6cHon+2ektb+4lvKNPSuenXsspZ326oue0nmLKzrwktU4uPVJy3W3deBtUamehpwue19TuZtRHE5ro9i/TuMYZ6LhsFKOdzzNKe62XljKPScOrpLlj4YM2Y24FSNeM+XXBepMyYSw8t7fkXo1OW7MrRqLs6SkmpLKeU0+qfM8nxPgVCnHKnNpScdPPDWMxy8dOp6S3o6XKW7csZbfRckuy/c8Lx/j9ZtwrU4LEnpa5pZ2WqLcZYWOhz9Ult5OloIzlNqD48hWEYqXu6vN4x9D01ijwNvxmS22f5nq+A3zljP8Ac4coPdydLU4pVZ6y1iWq1RJb7YKltuslTilRuEo77xaWPFG7f08f3OHt3SF/76g5qKllttJpPTnDeG++E38GaVO7Pl3o3bTdX1k5twbTjDPu+sWN2k/+nSn56T21K7x9/qZnmeOaV9zXLCn2Nm9o5i5I+fcZbUntjOftnuLe+WN0mknvndHkPSG9U5bbHRaUlaNnpylGbVcHn+pq8NoTg4yjcUqOpc5SxtnDzFrD3RRowpZ9+VRL/thF/Vy/Q37KXD5pQevK5OrlJt+KelfQrHFef9nQ1eWotU3+lh8UScY6F673f8TZppdcx2znsecqp5PRca4eoJRpppJbRi8Rw99kjylxU78ztw7Hkp1ZXuYx6psxK/Pkvh/c1qtbqnlmbdVG+ePgSQryUpsrzH1BE2AWV6nM46fM4hD3vtJzuzOlcCJ1ztPIeeWCzX9sI9pMj2gn2gHqh9A1Hci5VjP9pAldAvIGsJelWIhd4MqrdleV8IedI0RwM9BDieOn6/maXCOJ6pcmopPfO3w7njVfDIcQa6/XYTLJFmiKlE+nUOOqKzPKiuuM/kN/4lpJpKqt3hY/D4Z7HyyfHKmMasLsuXyKMq7bznfuIlKPg0xk/J9B9IvTKUZTozg6kcp41uOY80ptLOOWy7Hj+I8bhqWmlKln/wAnrIvyyk0UFNt55+e5N3S1U33W6+HP6GeeKM1+Zohq5wdR4RrcPvc9fI9XwDiGlnzKzvMYPU2F7nDycbPho9Dps6zw2M+ycNu1gm93/Dv+h4/gXG9sZxjubFTiGr8Od3z6ffMTv3Q2vwYJ6aUMhKtE85W/R9U2+ee53s8orq0W7DiUW1rx59eRYq8QjFZwmvyYroJ02yt04yqjyvEqsodW19fvYwa9brk1PSC9U5tr7weerVjVdKkd/D9ONNkzrA0L621JV6lTHX1aWPm9/kjMuLjU9K27+QKWMY6csczfp9NuW5nG1uv2vZE9nxC6jSioUqksKOMN5TjzSz5MxZXOef34mXG6ed9y5CeUdaK44OJKe5kXFaO+VleWDKuFHPuvbxL9Wr4mbWe4LYCK9QrzY6oyvIAsVI4mRxCG5OqBKZKgEqJ0OWc9UhTmKlXwPnTM+5eBM7SGwSYx3Ymd54mfVuCrO4ZllkY9QSNCte+JUneFSU8kC22wi2rtjo3hnZCTBLs0PaBsJlKlBl6nRZaJwPhIt0qhSUcD6Ug0BIocQtnTllfhly7eKLnCuIY2LypqScZLKZkXfDJ0nqj70e65rzQvNg3K0Pwal45HrbHiPY1YcWaWz+2fP7biXI16PFdjkZNPT4PRYdbCa+o9PDiMk8pvJalxqWnmeVXEhj4gscxTxP4NTz4madS4zlsyLy8y8R3b6Fed85vEN39F5h0qWnfm3zf7eBv0+lb5l2OZrPUFW2IdGGld31ObJwC5HV7cI4DbbtkSkPtrrHMqtgSkVdFpF67W2UZspDlW2wV6jI3YSFzYibGzkIkyiASZxEjiFUemhTDwQdk7HY5AmujJu4mxUiZ1xRMuZGrC6PPXMdyuzUurYoVaLTObJcmzuKRATRGASjkhtKluFSoNmnbWYSTZAba3NCFAZQt8D1TNUMfAieQpVKApLBpTgVZ0gJwoKMrJoyLtKZSpxLNMuDaKkhVxwinN5xpfeO3zXIxbu1dKppi3LZPPLn0PSIyIVU7qWro1FdsIVqKULodp7cqsCVhPVCL21xTzv1WfD7ZdpcKivxSlLw5L6bnpPTurT1UJ03Jv1dJPKxuko7b9jHyJwOMk3Q/U7oNU+6BjDSsJJLtg4nUDKRpMqObAkyUyJA2MSBbFthMGRQSFyYuUg5IXIosXJipDJMXJFojFTOJaOLKPUZIyHgFnXZyEQ0JqUx+DpAyVhp0ZdWgUqtobc6ZVq0THPEa4TMCpZ4Ahb7mrcwK9HmZXDmh1j7W0NGlQBtqexcjDBqhj4M+SYKgTgJgtjaoRYMkKlAYyGKkg1wJ0DIolIlIXQyyUYEZf8xL+t/mb0ZbnnqX+O/63+YnUe00af3Hp/SnnRSedocu2ciNQXH5vVTT6aP0AZn0nEDTrv5hOQWyWwGzUzIjtQLZ2QGCMR0mLcgmAUEDJi5MKTAyQsBsXIOT8hbZYLAZwMiCirPXyBaDYLR22jjoE5kMFsBjaOkxU0E2BJiWMRRu1sUaT3Lt6zPg9zDP3GuPY27WWxayUbN7F1M1w7GbJ3OkyGc0TgOhQGDtIekFi3ENMhHMkEXQaOXM89arNZ/1P82ehT3PN2dTFT/2/Uy6j2mrT+43eNy/iw849RjZU4pJ+uin/ADRLDYrTr6B+qdzJUgZM7ILY9sQiGwGEwMgWMRzYGoli5MhZEmA2S5ASZCAyYEmFIW2WCwGziGziWCevbIbOycds5KAkBIYwGBIYhbAbDkLkzPIciheMoQW5fvEUYczDk9xrj2NazLqKVoX4o2Y/aZsnc5IIglDkIOIJaBcgZBIFghNi5SEyGo5HmbT8a8z0jez8medsF768zFn7GrAuTU4hLNeOP5l9C0VLt/x49NyzqAwv6Ruf3nSBbJyBJjBaROQWzmxeQQyZMW5HZAbIQ6UgGznIDJZDmAyWyJFgsWySGjiAHriRs7OS54+b/YB034ffwO1ZzBZDQaQEpEasJC5RFyiNyDKIiVDUzNvEZ0eZp3qM1cznZPcbI9jQpXGnT4vH0LUbjx+pk3Mtqf8AX+w+Nbf+wnLOSfDH4oxado0o3IcaueqM5V98YQxTj1XyFdXJ8sf0sb8F7WwcsrRksbff1GqYPWyfJfQx/ATmwZ5a2aT8eQDucdxkKrb6fLBTzZPktYMfwZl1dVoZzGOO65FPh8MyisNttLCWWejx3isdvtFZUYasqOGnzWxJZXJckjgUXaK9aH8ZJ5WG9msPbwLMoL+b6EySznfPfqS5ePzBjNpcByxpu2K0+KO9S+6GPPh8gMvw+oXUkA8UfgCVN+APssnyx8xup9l82d69dvqwt8idOJUaw2gJMtVsS5LD+JTbHKVmacdrBbBTJbAYQJEtzmc2C2EgWCzjm8HEA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jpeg;base64,/9j/4AAQSkZJRgABAQAAAQABAAD/2wCEAAkGBhQSEBQUEhQUFBQUFBcXFxcXFxgXFRcUFBgVFxcXFRUXHCYfFxojGhUXHy8gJCcpLCwsFx4xNTAqNSYrLCkBCQoKDgwOFw8PGiwcHRwpKSksKSwpKSwqKSwsKSkpKSkpKSwpLCksKSkpKSksLCwsNC0pKSwsLCkpKTQsKSwpKf/AABEIAM4A9QMBIgACEQEDEQH/xAAbAAACAwEBAQAAAAAAAAAAAAACAwEEBQAGB//EAD0QAAIBAwIEAggEBAMJAAAAAAABAgMEERIhBTFBUWFxBhMUIoGRofAyscHRI1Jy4TPS8QcVFiRCYmOCkv/EABoBAAIDAQEAAAAAAAAAAAAAAAIDAAEEBQb/xAAuEQACAgEDAwMCBAcAAAAAAAAAAQIRAwQSIRMxQQUyUSJxQ2GB8BQzQpGhscH/2gAMAwEAAhEDEQA/AKOA4oFIOKPSo88SiUdgKJTKOSJJSOwUUcicHJBYIQg7B2CcFEQtoAbJAOIISAYDDkgcAsNEEtnHNAUGCyDmQA1YxMEGQbBYqSGRYqTFTHSAkhLQ+LK8hM0Pmhc0LlE0xZVnEVJFmQmaEtUPTEyS+0LbGSQplDLFym+7+YDqvu/mw5iplUWC7mX88v8A6f7kimcSkVbPfobFAqAyKPSHkzsHRiMiiVAogODtI3QDghAMBJE4ORRCMHYCwc0Cy0LaIwG0C0Cw0JkiEg5IDBQSBycySGCwwGgUgmdgANA6QMDAWhchiAYqY9oTMW0NixLFyQ2QubFM1RK80KcR8kJkhUkPiyvNCpofNCZi6GIRUiJmPkxMyghDOOkcQh9IUQ4wCVMZGB6Q8kDGIxQCjAYoABUK0A6CzoI0FWXRXUCfVj9BPqyrJRX0EuI5wBcCrLorSiLaLMkKkigkIkgGhzQEgWEhTRDQWCdIDYSFYISGNA4BbDQBGA2c2ANFSYmQ+SAcQWHErSQuSHyQuSFs0xK7Qmoh8kKmhLHxZXn4CZRLNT9BExbGIr1EImPqCKgIwTJHESOKKs+oxQ6MQYRHQieibPKpEwiGoBRQaQtsNIHSQ4DlEjANh0K0EaRzQLRVkoS4gND5CpkslCJxFTiOkxUiWShMkLkhzQEkRloSc2G4le5uVDm+fJdX5IXJpK2MhFydRVsJsBsm2oTqcvdXia9v6MZxluXf/Q5Ob1TT43V39js4/SM7VzqP3MfUiMnq16EwwUbn0Lks6Jbro3zEx9XwydNNBv0qX9M0zBYqTGXVrOlLTUi127CXI6UJxmt0XaME8M8Uts1TIaEzQ1iZstsOImYrTnkOUMs1rOzUVnqJqx6MKtTUVy5vbfp5FSrk2eL0+vXoYkxchwmcRE0PmxFQBhiJIg6ZBRD61AbFCosbE9CzyqGRDFxDTAYaDIAcyHIGghmQJSFyqC5VCghjkA3kCLy8F6hY5aed/MRPMomnHppTM+plCdR66naRxhpP4Bx4LS6RSy+fX4Cf4tLujQ9Dzwzxsl9sCZ6jino0pQ9yWGm37z23wsPPlj4nl+JcJrwTWiqvFUm8Lzy4/LJT1uJK5Oi16dlnJRhz+tGbxLiah7sfeqPp28ZfsL4RYOpPMsyb5v75Iiy4Q3LGHlvfP4m/HJ7XhHC401jG/c8zr/UJZXtXCPWaTQ49BDc/qm/I7hvBMdMI3ba0UegNnD5GgqZhxYt6szZs0m+RGkRKL3LunuHO32NCwWIWSjzfFrONSnJVFy5Prnwfc+fXNq4NrsfUr6llYayeC4pFeslhdWM0+Wenl9P9jqYNPj1UHCa+35GDKoLknnk1tndNbdHv0NWjYKclidOLysesen6tNfU9NW9F61zKNS5uIPCXu00uXbWsY+B2Y6xT8HKzem9B8yX+TxdpRezw99k+njuaq91b8zX4raU6LUY5wlsuy7Ly7mRXk87fM0qdoyPGl2MnitxhYXOXPvjt4GJOW3yx4fexv3M1Ty+rXx/1MC6q6pN4x4f2FyZXYrVGV5j5oRMAIRPmQFIghD6zEYplJVw/XHoWeUTC4hxqjQjmtUjBPlndvHZLdmBX/wBotLOKVKrU8doJ/PL+hqX1pSrR01YRmly1LdeT5r4GBdeg9u96c6lPwypR+Ut/qZMyzfh0bMDwfiWcvTutJ+5bwjn+abfzwkWKXpPXfNW3LdKUm/lkx5+hdSL9y4T84tfk2dS4BcQln1tN+GZ/5TE1qvP/AA6cHon+2ektb+4lvKNPSuenXsspZ326oue0nmLKzrwktU4uPVJy3W3deBtUamehpwue19TuZtRHE5ro9i/TuMYZ6LhsFKOdzzNKe62XljKPScOrpLlj4YM2Y24FSNeM+XXBepMyYSw8t7fkXo1OW7MrRqLs6SkmpLKeU0+qfM8nxPgVCnHKnNpScdPPDWMxy8dOp6S3o6XKW7csZbfRckuy/c8Lx/j9ZtwrU4LEnpa5pZ2WqLcZYWOhz9Ult5OloIzlNqD48hWEYqXu6vN4x9D01ijwNvxmS22f5nq+A3zljP8Ac4coPdydLU4pVZ6y1iWq1RJb7YKltuslTilRuEo77xaWPFG7f08f3OHt3SF/76g5qKllttJpPTnDeG++E38GaVO7Pl3o3bTdX1k5twbTjDPu+sWN2k/+nSn56T21K7x9/qZnmeOaV9zXLCn2Nm9o5i5I+fcZbUntjOftnuLe+WN0mknvndHkPSG9U5bbHRaUlaNnpylGbVcHn+pq8NoTg4yjcUqOpc5SxtnDzFrD3RRowpZ9+VRL/thF/Vy/Q37KXD5pQevK5OrlJt+KelfQrHFef9nQ1eWotU3+lh8UScY6F673f8TZppdcx2znsecqp5PRca4eoJRpppJbRi8Rw99kjylxU78ztw7Hkp1ZXuYx6psxK/Pkvh/c1qtbqnlmbdVG+ePgSQryUpsrzH1BE2AWV6nM46fM4hD3vtJzuzOlcCJ1ztPIeeWCzX9sI9pMj2gn2gHqh9A1Hci5VjP9pAldAvIGsJelWIhd4MqrdleV8IedI0RwM9BDieOn6/maXCOJ6pcmopPfO3w7njVfDIcQa6/XYTLJFmiKlE+nUOOqKzPKiuuM/kN/4lpJpKqt3hY/D4Z7HyyfHKmMasLsuXyKMq7bznfuIlKPg0xk/J9B9IvTKUZTozg6kcp41uOY80ptLOOWy7Hj+I8bhqWmlKln/wAnrIvyyk0UFNt55+e5N3S1U33W6+HP6GeeKM1+Zohq5wdR4RrcPvc9fI9XwDiGlnzKzvMYPU2F7nDycbPho9Dps6zw2M+ycNu1gm93/Dv+h4/gXG9sZxjubFTiGr8Od3z6ffMTv3Q2vwYJ6aUMhKtE85W/R9U2+ee53s8orq0W7DiUW1rx59eRYq8QjFZwmvyYroJ02yt04yqjyvEqsodW19fvYwa9brk1PSC9U5tr7weerVjVdKkd/D9ONNkzrA0L621JV6lTHX1aWPm9/kjMuLjU9K27+QKWMY6csczfp9NuW5nG1uv2vZE9nxC6jSioUqksKOMN5TjzSz5MxZXOef34mXG6ed9y5CeUdaK44OJKe5kXFaO+VleWDKuFHPuvbxL9Wr4mbWe4LYCK9QrzY6oyvIAsVI4mRxCG5OqBKZKgEqJ0OWc9UhTmKlXwPnTM+5eBM7SGwSYx3Ymd54mfVuCrO4ZllkY9QSNCte+JUneFSU8kC22wi2rtjo3hnZCTBLs0PaBsJlKlBl6nRZaJwPhIt0qhSUcD6Ug0BIocQtnTllfhly7eKLnCuIY2LypqScZLKZkXfDJ0nqj70e65rzQvNg3K0Pwal45HrbHiPY1YcWaWz+2fP7biXI16PFdjkZNPT4PRYdbCa+o9PDiMk8pvJalxqWnmeVXEhj4gscxTxP4NTz4madS4zlsyLy8y8R3b6Fed85vEN39F5h0qWnfm3zf7eBv0+lb5l2OZrPUFW2IdGGld31ObJwC5HV7cI4DbbtkSkPtrrHMqtgSkVdFpF67W2UZspDlW2wV6jI3YSFzYibGzkIkyiASZxEjiFUemhTDwQdk7HY5AmujJu4mxUiZ1xRMuZGrC6PPXMdyuzUurYoVaLTObJcmzuKRATRGASjkhtKluFSoNmnbWYSTZAba3NCFAZQt8D1TNUMfAieQpVKApLBpTgVZ0gJwoKMrJoyLtKZSpxLNMuDaKkhVxwinN5xpfeO3zXIxbu1dKppi3LZPPLn0PSIyIVU7qWro1FdsIVqKULodp7cqsCVhPVCL21xTzv1WfD7ZdpcKivxSlLw5L6bnpPTurT1UJ03Jv1dJPKxuko7b9jHyJwOMk3Q/U7oNU+6BjDSsJJLtg4nUDKRpMqObAkyUyJA2MSBbFthMGRQSFyYuUg5IXIosXJipDJMXJFojFTOJaOLKPUZIyHgFnXZyEQ0JqUx+DpAyVhp0ZdWgUqtobc6ZVq0THPEa4TMCpZ4Ahb7mrcwK9HmZXDmh1j7W0NGlQBtqexcjDBqhj4M+SYKgTgJgtjaoRYMkKlAYyGKkg1wJ0DIolIlIXQyyUYEZf8xL+t/mb0ZbnnqX+O/63+YnUe00af3Hp/SnnRSedocu2ciNQXH5vVTT6aP0AZn0nEDTrv5hOQWyWwGzUzIjtQLZ2QGCMR0mLcgmAUEDJi5MKTAyQsBsXIOT8hbZYLAZwMiCirPXyBaDYLR22jjoE5kMFsBjaOkxU0E2BJiWMRRu1sUaT3Lt6zPg9zDP3GuPY27WWxayUbN7F1M1w7GbJ3OkyGc0TgOhQGDtIekFi3ENMhHMkEXQaOXM89arNZ/1P82ehT3PN2dTFT/2/Uy6j2mrT+43eNy/iw849RjZU4pJ+uin/ADRLDYrTr6B+qdzJUgZM7ILY9sQiGwGEwMgWMRzYGoli5MhZEmA2S5ASZCAyYEmFIW2WCwGziGziWCevbIbOycds5KAkBIYwGBIYhbAbDkLkzPIciheMoQW5fvEUYczDk9xrj2NazLqKVoX4o2Y/aZsnc5IIglDkIOIJaBcgZBIFghNi5SEyGo5HmbT8a8z0jez8medsF768zFn7GrAuTU4hLNeOP5l9C0VLt/x49NyzqAwv6Ruf3nSBbJyBJjBaROQWzmxeQQyZMW5HZAbIQ6UgGznIDJZDmAyWyJFgsWySGjiAHriRs7OS54+b/YB034ffwO1ZzBZDQaQEpEasJC5RFyiNyDKIiVDUzNvEZ0eZp3qM1cznZPcbI9jQpXGnT4vH0LUbjx+pk3Mtqf8AX+w+Nbf+wnLOSfDH4oxado0o3IcaueqM5V98YQxTj1XyFdXJ8sf0sb8F7WwcsrRksbff1GqYPWyfJfQx/ATmwZ5a2aT8eQDucdxkKrb6fLBTzZPktYMfwZl1dVoZzGOO65FPh8MyisNttLCWWejx3isdvtFZUYasqOGnzWxJZXJckjgUXaK9aH8ZJ5WG9msPbwLMoL+b6EySznfPfqS5ePzBjNpcByxpu2K0+KO9S+6GPPh8gMvw+oXUkA8UfgCVN+APssnyx8xup9l82d69dvqwt8idOJUaw2gJMtVsS5LD+JTbHKVmacdrBbBTJbAYQJEtzmc2C2EgWCzjm8HEA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jpeg;base64,/9j/4AAQSkZJRgABAQAAAQABAAD/2wCEAAkGBhQSEBQUEhQUFBQUFBcXFxcXFxgXFRcUFBgVFxcXFRUXHCYfFxojGhUXHy8gJCcpLCwsFx4xNTAqNSYrLCkBCQoKDgwOFw8PGiwcHRwpKSksKSwpKSwqKSwsKSkpKSkpKSwpLCksKSkpKSksLCwsNC0pKSwsLCkpKTQsKSwpKf/AABEIAM4A9QMBIgACEQEDEQH/xAAbAAACAwEBAQAAAAAAAAAAAAACAwEEBQAGB//EAD0QAAIBAwIEAggEBAMJAAAAAAABAgMEERIhBTFBUWFxBhMUIoGRofAyscHRI1Jy4TPS8QcVFiRCYmOCkv/EABoBAAIDAQEAAAAAAAAAAAAAAAIDAAEEBQb/xAAuEQACAgEDAwMCBAcAAAAAAAAAAQIRAwQSIRMxQQUyUSJxQ2GB8BQzQpGhscH/2gAMAwEAAhEDEQA/AKOA4oFIOKPSo88SiUdgKJTKOSJJSOwUUcicHJBYIQg7B2CcFEQtoAbJAOIISAYDDkgcAsNEEtnHNAUGCyDmQA1YxMEGQbBYqSGRYqTFTHSAkhLQ+LK8hM0Pmhc0LlE0xZVnEVJFmQmaEtUPTEyS+0LbGSQplDLFym+7+YDqvu/mw5iplUWC7mX88v8A6f7kimcSkVbPfobFAqAyKPSHkzsHRiMiiVAogODtI3QDghAMBJE4ORRCMHYCwc0Cy0LaIwG0C0Cw0JkiEg5IDBQSBycySGCwwGgUgmdgANA6QMDAWhchiAYqY9oTMW0NixLFyQ2QubFM1RK80KcR8kJkhUkPiyvNCpofNCZi6GIRUiJmPkxMyghDOOkcQh9IUQ4wCVMZGB6Q8kDGIxQCjAYoABUK0A6CzoI0FWXRXUCfVj9BPqyrJRX0EuI5wBcCrLorSiLaLMkKkigkIkgGhzQEgWEhTRDQWCdIDYSFYISGNA4BbDQBGA2c2ANFSYmQ+SAcQWHErSQuSHyQuSFs0xK7Qmoh8kKmhLHxZXn4CZRLNT9BExbGIr1EImPqCKgIwTJHESOKKs+oxQ6MQYRHQieibPKpEwiGoBRQaQtsNIHSQ4DlEjANh0K0EaRzQLRVkoS4gND5CpkslCJxFTiOkxUiWShMkLkhzQEkRloSc2G4le5uVDm+fJdX5IXJpK2MhFydRVsJsBsm2oTqcvdXia9v6MZxluXf/Q5Ob1TT43V39js4/SM7VzqP3MfUiMnq16EwwUbn0Lks6Jbro3zEx9XwydNNBv0qX9M0zBYqTGXVrOlLTUi127CXI6UJxmt0XaME8M8Uts1TIaEzQ1iZstsOImYrTnkOUMs1rOzUVnqJqx6MKtTUVy5vbfp5FSrk2eL0+vXoYkxchwmcRE0PmxFQBhiJIg6ZBRD61AbFCosbE9CzyqGRDFxDTAYaDIAcyHIGghmQJSFyqC5VCghjkA3kCLy8F6hY5aed/MRPMomnHppTM+plCdR66naRxhpP4Bx4LS6RSy+fX4Cf4tLujQ9Dzwzxsl9sCZ6jino0pQ9yWGm37z23wsPPlj4nl+JcJrwTWiqvFUm8Lzy4/LJT1uJK5Oi16dlnJRhz+tGbxLiah7sfeqPp28ZfsL4RYOpPMsyb5v75Iiy4Q3LGHlvfP4m/HJ7XhHC401jG/c8zr/UJZXtXCPWaTQ49BDc/qm/I7hvBMdMI3ba0UegNnD5GgqZhxYt6szZs0m+RGkRKL3LunuHO32NCwWIWSjzfFrONSnJVFy5Prnwfc+fXNq4NrsfUr6llYayeC4pFeslhdWM0+Wenl9P9jqYNPj1UHCa+35GDKoLknnk1tndNbdHv0NWjYKclidOLysesen6tNfU9NW9F61zKNS5uIPCXu00uXbWsY+B2Y6xT8HKzem9B8yX+TxdpRezw99k+njuaq91b8zX4raU6LUY5wlsuy7Ly7mRXk87fM0qdoyPGl2MnitxhYXOXPvjt4GJOW3yx4fexv3M1Ty+rXx/1MC6q6pN4x4f2FyZXYrVGV5j5oRMAIRPmQFIghD6zEYplJVw/XHoWeUTC4hxqjQjmtUjBPlndvHZLdmBX/wBotLOKVKrU8doJ/PL+hqX1pSrR01YRmly1LdeT5r4GBdeg9u96c6lPwypR+Ut/qZMyzfh0bMDwfiWcvTutJ+5bwjn+abfzwkWKXpPXfNW3LdKUm/lkx5+hdSL9y4T84tfk2dS4BcQln1tN+GZ/5TE1qvP/AA6cHon+2ektb+4lvKNPSuenXsspZ326oue0nmLKzrwktU4uPVJy3W3deBtUamehpwue19TuZtRHE5ro9i/TuMYZ6LhsFKOdzzNKe62XljKPScOrpLlj4YM2Y24FSNeM+XXBepMyYSw8t7fkXo1OW7MrRqLs6SkmpLKeU0+qfM8nxPgVCnHKnNpScdPPDWMxy8dOp6S3o6XKW7csZbfRckuy/c8Lx/j9ZtwrU4LEnpa5pZ2WqLcZYWOhz9Ult5OloIzlNqD48hWEYqXu6vN4x9D01ijwNvxmS22f5nq+A3zljP8Ac4coPdydLU4pVZ6y1iWq1RJb7YKltuslTilRuEo77xaWPFG7f08f3OHt3SF/76g5qKllttJpPTnDeG++E38GaVO7Pl3o3bTdX1k5twbTjDPu+sWN2k/+nSn56T21K7x9/qZnmeOaV9zXLCn2Nm9o5i5I+fcZbUntjOftnuLe+WN0mknvndHkPSG9U5bbHRaUlaNnpylGbVcHn+pq8NoTg4yjcUqOpc5SxtnDzFrD3RRowpZ9+VRL/thF/Vy/Q37KXD5pQevK5OrlJt+KelfQrHFef9nQ1eWotU3+lh8UScY6F673f8TZppdcx2znsecqp5PRca4eoJRpppJbRi8Rw99kjylxU78ztw7Hkp1ZXuYx6psxK/Pkvh/c1qtbqnlmbdVG+ePgSQryUpsrzH1BE2AWV6nM46fM4hD3vtJzuzOlcCJ1ztPIeeWCzX9sI9pMj2gn2gHqh9A1Hci5VjP9pAldAvIGsJelWIhd4MqrdleV8IedI0RwM9BDieOn6/maXCOJ6pcmopPfO3w7njVfDIcQa6/XYTLJFmiKlE+nUOOqKzPKiuuM/kN/4lpJpKqt3hY/D4Z7HyyfHKmMasLsuXyKMq7bznfuIlKPg0xk/J9B9IvTKUZTozg6kcp41uOY80ptLOOWy7Hj+I8bhqWmlKln/wAnrIvyyk0UFNt55+e5N3S1U33W6+HP6GeeKM1+Zohq5wdR4RrcPvc9fI9XwDiGlnzKzvMYPU2F7nDycbPho9Dps6zw2M+ycNu1gm93/Dv+h4/gXG9sZxjubFTiGr8Od3z6ffMTv3Q2vwYJ6aUMhKtE85W/R9U2+ee53s8orq0W7DiUW1rx59eRYq8QjFZwmvyYroJ02yt04yqjyvEqsodW19fvYwa9brk1PSC9U5tr7weerVjVdKkd/D9ONNkzrA0L621JV6lTHX1aWPm9/kjMuLjU9K27+QKWMY6csczfp9NuW5nG1uv2vZE9nxC6jSioUqksKOMN5TjzSz5MxZXOef34mXG6ed9y5CeUdaK44OJKe5kXFaO+VleWDKuFHPuvbxL9Wr4mbWe4LYCK9QrzY6oyvIAsVI4mRxCG5OqBKZKgEqJ0OWc9UhTmKlXwPnTM+5eBM7SGwSYx3Ymd54mfVuCrO4ZllkY9QSNCte+JUneFSU8kC22wi2rtjo3hnZCTBLs0PaBsJlKlBl6nRZaJwPhIt0qhSUcD6Ug0BIocQtnTllfhly7eKLnCuIY2LypqScZLKZkXfDJ0nqj70e65rzQvNg3K0Pwal45HrbHiPY1YcWaWz+2fP7biXI16PFdjkZNPT4PRYdbCa+o9PDiMk8pvJalxqWnmeVXEhj4gscxTxP4NTz4madS4zlsyLy8y8R3b6Fed85vEN39F5h0qWnfm3zf7eBv0+lb5l2OZrPUFW2IdGGld31ObJwC5HV7cI4DbbtkSkPtrrHMqtgSkVdFpF67W2UZspDlW2wV6jI3YSFzYibGzkIkyiASZxEjiFUemhTDwQdk7HY5AmujJu4mxUiZ1xRMuZGrC6PPXMdyuzUurYoVaLTObJcmzuKRATRGASjkhtKluFSoNmnbWYSTZAba3NCFAZQt8D1TNUMfAieQpVKApLBpTgVZ0gJwoKMrJoyLtKZSpxLNMuDaKkhVxwinN5xpfeO3zXIxbu1dKppi3LZPPLn0PSIyIVU7qWro1FdsIVqKULodp7cqsCVhPVCL21xTzv1WfD7ZdpcKivxSlLw5L6bnpPTurT1UJ03Jv1dJPKxuko7b9jHyJwOMk3Q/U7oNU+6BjDSsJJLtg4nUDKRpMqObAkyUyJA2MSBbFthMGRQSFyYuUg5IXIosXJipDJMXJFojFTOJaOLKPUZIyHgFnXZyEQ0JqUx+DpAyVhp0ZdWgUqtobc6ZVq0THPEa4TMCpZ4Ahb7mrcwK9HmZXDmh1j7W0NGlQBtqexcjDBqhj4M+SYKgTgJgtjaoRYMkKlAYyGKkg1wJ0DIolIlIXQyyUYEZf8xL+t/mb0ZbnnqX+O/63+YnUe00af3Hp/SnnRSedocu2ciNQXH5vVTT6aP0AZn0nEDTrv5hOQWyWwGzUzIjtQLZ2QGCMR0mLcgmAUEDJi5MKTAyQsBsXIOT8hbZYLAZwMiCirPXyBaDYLR22jjoE5kMFsBjaOkxU0E2BJiWMRRu1sUaT3Lt6zPg9zDP3GuPY27WWxayUbN7F1M1w7GbJ3OkyGc0TgOhQGDtIekFi3ENMhHMkEXQaOXM89arNZ/1P82ehT3PN2dTFT/2/Uy6j2mrT+43eNy/iw849RjZU4pJ+uin/ADRLDYrTr6B+qdzJUgZM7ILY9sQiGwGEwMgWMRzYGoli5MhZEmA2S5ASZCAyYEmFIW2WCwGziGziWCevbIbOycds5KAkBIYwGBIYhbAbDkLkzPIciheMoQW5fvEUYczDk9xrj2NazLqKVoX4o2Y/aZsnc5IIglDkIOIJaBcgZBIFghNi5SEyGo5HmbT8a8z0jez8medsF768zFn7GrAuTU4hLNeOP5l9C0VLt/x49NyzqAwv6Ruf3nSBbJyBJjBaROQWzmxeQQyZMW5HZAbIQ6UgGznIDJZDmAyWyJFgsWySGjiAHriRs7OS54+b/YB034ffwO1ZzBZDQaQEpEasJC5RFyiNyDKIiVDUzNvEZ0eZp3qM1cznZPcbI9jQpXGnT4vH0LUbjx+pk3Mtqf8AX+w+Nbf+wnLOSfDH4oxado0o3IcaueqM5V98YQxTj1XyFdXJ8sf0sb8F7WwcsrRksbff1GqYPWyfJfQx/ATmwZ5a2aT8eQDucdxkKrb6fLBTzZPktYMfwZl1dVoZzGOO65FPh8MyisNttLCWWejx3isdvtFZUYasqOGnzWxJZXJckjgUXaK9aH8ZJ5WG9msPbwLMoL+b6EySznfPfqS5ePzBjNpcByxpu2K0+KO9S+6GPPh8gMvw+oXUkA8UfgCVN+APssnyx8xup9l82d69dvqwt8idOJUaw2gJMtVsS5LD+JTbHKVmacdrBbBTJbAYQJEtzmc2C2EgWCzjm8HEA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47388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next steps?</a:t>
            </a:r>
            <a:endParaRPr lang="en-US" dirty="0"/>
          </a:p>
        </p:txBody>
      </p:sp>
      <p:sp>
        <p:nvSpPr>
          <p:cNvPr id="3" name="Content Placeholder 2"/>
          <p:cNvSpPr>
            <a:spLocks noGrp="1"/>
          </p:cNvSpPr>
          <p:nvPr>
            <p:ph idx="1"/>
          </p:nvPr>
        </p:nvSpPr>
        <p:spPr/>
        <p:txBody>
          <a:bodyPr/>
          <a:lstStyle/>
          <a:p>
            <a:r>
              <a:rPr lang="en-US" dirty="0" smtClean="0"/>
              <a:t>What are the most likely target genes of hsa-miR-26a in </a:t>
            </a:r>
            <a:r>
              <a:rPr lang="en-US" dirty="0" err="1" smtClean="0"/>
              <a:t>glioma</a:t>
            </a:r>
            <a:r>
              <a:rPr lang="en-US" dirty="0" smtClean="0"/>
              <a:t>?</a:t>
            </a:r>
          </a:p>
          <a:p>
            <a:pPr lvl="1"/>
            <a:r>
              <a:rPr lang="en-US" dirty="0" smtClean="0"/>
              <a:t>Provides direct translation to wet-lab experiments</a:t>
            </a:r>
          </a:p>
          <a:p>
            <a:endParaRPr lang="en-US" dirty="0"/>
          </a:p>
          <a:p>
            <a:r>
              <a:rPr lang="en-US" dirty="0" smtClean="0"/>
              <a:t>Can we infer the directionality of the associations we have identified?</a:t>
            </a:r>
            <a:endParaRPr lang="en-US" dirty="0"/>
          </a:p>
        </p:txBody>
      </p:sp>
      <p:graphicFrame>
        <p:nvGraphicFramePr>
          <p:cNvPr id="4" name="Diagram 3"/>
          <p:cNvGraphicFramePr/>
          <p:nvPr>
            <p:extLst>
              <p:ext uri="{D42A27DB-BD31-4B8C-83A1-F6EECF244321}">
                <p14:modId xmlns:p14="http://schemas.microsoft.com/office/powerpoint/2010/main" val="3545661727"/>
              </p:ext>
            </p:extLst>
          </p:nvPr>
        </p:nvGraphicFramePr>
        <p:xfrm>
          <a:off x="1524000" y="4826000"/>
          <a:ext cx="6096000" cy="172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7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 Left Off</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We want to load up the data from earlier during the differential expression analysis:</a:t>
            </a:r>
          </a:p>
          <a:p>
            <a:pPr marL="0" indent="0">
              <a:buNone/>
            </a:pPr>
            <a:endParaRPr lang="en-US" dirty="0"/>
          </a:p>
          <a:p>
            <a:pPr marL="0" indent="0">
              <a:buNone/>
            </a:pPr>
            <a:r>
              <a:rPr lang="en-US" sz="2600" dirty="0" smtClean="0">
                <a:solidFill>
                  <a:srgbClr val="FF0000"/>
                </a:solidFill>
                <a:latin typeface="Courier New" pitchFamily="49" charset="0"/>
                <a:cs typeface="Courier New" pitchFamily="49" charset="0"/>
              </a:rPr>
              <a:t>## </a:t>
            </a:r>
            <a:r>
              <a:rPr lang="en-US" sz="2600" dirty="0">
                <a:solidFill>
                  <a:srgbClr val="FF0000"/>
                </a:solidFill>
                <a:latin typeface="Courier New" pitchFamily="49" charset="0"/>
                <a:cs typeface="Courier New" pitchFamily="49" charset="0"/>
              </a:rPr>
              <a:t>Load up image from earlier differential </a:t>
            </a:r>
            <a:r>
              <a:rPr lang="en-US" sz="2600" dirty="0" err="1">
                <a:solidFill>
                  <a:srgbClr val="FF0000"/>
                </a:solidFill>
                <a:latin typeface="Courier New" pitchFamily="49" charset="0"/>
                <a:cs typeface="Courier New" pitchFamily="49" charset="0"/>
              </a:rPr>
              <a:t>expresssion</a:t>
            </a:r>
            <a:r>
              <a:rPr lang="en-US" sz="2600" dirty="0">
                <a:solidFill>
                  <a:srgbClr val="FF0000"/>
                </a:solidFill>
                <a:latin typeface="Courier New" pitchFamily="49" charset="0"/>
                <a:cs typeface="Courier New" pitchFamily="49" charset="0"/>
              </a:rPr>
              <a:t> analysis</a:t>
            </a:r>
          </a:p>
          <a:p>
            <a:pPr marL="0" indent="0">
              <a:buNone/>
            </a:pPr>
            <a:r>
              <a:rPr lang="en-US" sz="2600" dirty="0" smtClean="0">
                <a:solidFill>
                  <a:srgbClr val="FF0000"/>
                </a:solidFill>
                <a:latin typeface="Courier New" pitchFamily="49" charset="0"/>
                <a:cs typeface="Courier New" pitchFamily="49" charset="0"/>
              </a:rPr>
              <a:t># Open </a:t>
            </a:r>
            <a:r>
              <a:rPr lang="en-US" sz="2600" dirty="0" err="1" smtClean="0">
                <a:solidFill>
                  <a:srgbClr val="FF0000"/>
                </a:solidFill>
                <a:latin typeface="Courier New" pitchFamily="49" charset="0"/>
                <a:cs typeface="Courier New" pitchFamily="49" charset="0"/>
              </a:rPr>
              <a:t>url</a:t>
            </a:r>
            <a:r>
              <a:rPr lang="en-US" sz="2600" dirty="0" smtClean="0">
                <a:solidFill>
                  <a:srgbClr val="FF0000"/>
                </a:solidFill>
                <a:latin typeface="Courier New" pitchFamily="49" charset="0"/>
                <a:cs typeface="Courier New" pitchFamily="49" charset="0"/>
              </a:rPr>
              <a:t> connection</a:t>
            </a:r>
          </a:p>
          <a:p>
            <a:pPr marL="0" indent="0">
              <a:buNone/>
            </a:pPr>
            <a:r>
              <a:rPr lang="en-US" sz="2600" dirty="0" smtClean="0">
                <a:latin typeface="Courier New" pitchFamily="49" charset="0"/>
                <a:cs typeface="Courier New" pitchFamily="49" charset="0"/>
              </a:rPr>
              <a:t>con </a:t>
            </a:r>
            <a:r>
              <a:rPr lang="en-US" sz="2600" dirty="0">
                <a:latin typeface="Courier New" pitchFamily="49" charset="0"/>
                <a:cs typeface="Courier New" pitchFamily="49" charset="0"/>
              </a:rPr>
              <a:t>= </a:t>
            </a:r>
            <a:r>
              <a:rPr lang="en-US" sz="2600" b="1" dirty="0" err="1">
                <a:latin typeface="Courier New" pitchFamily="49" charset="0"/>
                <a:cs typeface="Courier New" pitchFamily="49" charset="0"/>
              </a:rPr>
              <a:t>url</a:t>
            </a:r>
            <a:r>
              <a:rPr lang="en-US" sz="2600" dirty="0" smtClean="0">
                <a:latin typeface="Courier New" pitchFamily="49" charset="0"/>
                <a:cs typeface="Courier New" pitchFamily="49" charset="0"/>
              </a:rPr>
              <a:t>( 'http</a:t>
            </a:r>
            <a:r>
              <a:rPr lang="en-US" sz="2600" dirty="0">
                <a:latin typeface="Courier New" pitchFamily="49" charset="0"/>
                <a:cs typeface="Courier New" pitchFamily="49" charset="0"/>
              </a:rPr>
              <a:t>://</a:t>
            </a:r>
            <a:r>
              <a:rPr lang="en-US" sz="2600" dirty="0" smtClean="0">
                <a:latin typeface="Courier New" pitchFamily="49" charset="0"/>
                <a:cs typeface="Courier New" pitchFamily="49" charset="0"/>
              </a:rPr>
              <a:t>baliga.systemsbiology.net/events/</a:t>
            </a:r>
            <a:r>
              <a:rPr lang="en-US" sz="2600" dirty="0" err="1" smtClean="0">
                <a:latin typeface="Courier New" pitchFamily="49" charset="0"/>
                <a:cs typeface="Courier New" pitchFamily="49" charset="0"/>
              </a:rPr>
              <a:t>sysbio</a:t>
            </a:r>
            <a:r>
              <a:rPr lang="en-US" sz="2600" dirty="0" smtClean="0">
                <a:latin typeface="Courier New" pitchFamily="49" charset="0"/>
                <a:cs typeface="Courier New" pitchFamily="49" charset="0"/>
              </a:rPr>
              <a:t>/sites/</a:t>
            </a:r>
            <a:r>
              <a:rPr lang="en-US" sz="2600" dirty="0" err="1" smtClean="0">
                <a:latin typeface="Courier New" pitchFamily="49" charset="0"/>
                <a:cs typeface="Courier New" pitchFamily="49" charset="0"/>
              </a:rPr>
              <a:t>baliga.systemsbiology.net.events.sysbio</a:t>
            </a:r>
            <a:r>
              <a:rPr lang="en-US" sz="2600" dirty="0" smtClean="0">
                <a:latin typeface="Courier New" pitchFamily="49" charset="0"/>
                <a:cs typeface="Courier New" pitchFamily="49" charset="0"/>
              </a:rPr>
              <a:t>/files/uploads/</a:t>
            </a:r>
            <a:r>
              <a:rPr lang="en-US" sz="2600" dirty="0" err="1" smtClean="0">
                <a:latin typeface="Courier New" pitchFamily="49" charset="0"/>
                <a:cs typeface="Courier New" pitchFamily="49" charset="0"/>
              </a:rPr>
              <a:t>differentialExpressionAnalysis.RData</a:t>
            </a:r>
            <a:r>
              <a:rPr lang="en-US" sz="2600" dirty="0" smtClean="0">
                <a:latin typeface="Courier New" pitchFamily="49" charset="0"/>
                <a:cs typeface="Courier New" pitchFamily="49" charset="0"/>
              </a:rPr>
              <a:t>‘)</a:t>
            </a:r>
            <a:endParaRPr lang="en-US" sz="2600" dirty="0">
              <a:latin typeface="Courier New" pitchFamily="49" charset="0"/>
              <a:cs typeface="Courier New" pitchFamily="49" charset="0"/>
            </a:endParaRPr>
          </a:p>
          <a:p>
            <a:pPr marL="0" indent="0">
              <a:buNone/>
            </a:pPr>
            <a:endParaRPr lang="en-US" sz="2600" dirty="0" smtClean="0">
              <a:solidFill>
                <a:srgbClr val="FF0000"/>
              </a:solidFill>
              <a:latin typeface="Courier New" pitchFamily="49" charset="0"/>
              <a:cs typeface="Courier New" pitchFamily="49" charset="0"/>
            </a:endParaRPr>
          </a:p>
          <a:p>
            <a:pPr marL="0" indent="0">
              <a:buNone/>
            </a:pPr>
            <a:r>
              <a:rPr lang="en-US" sz="2600" dirty="0" smtClean="0">
                <a:solidFill>
                  <a:srgbClr val="FF0000"/>
                </a:solidFill>
                <a:latin typeface="Courier New" pitchFamily="49" charset="0"/>
                <a:cs typeface="Courier New" pitchFamily="49" charset="0"/>
              </a:rPr>
              <a:t># Load up the </a:t>
            </a:r>
            <a:r>
              <a:rPr lang="en-US" sz="2600" dirty="0" err="1" smtClean="0">
                <a:solidFill>
                  <a:srgbClr val="FF0000"/>
                </a:solidFill>
                <a:latin typeface="Courier New" pitchFamily="49" charset="0"/>
                <a:cs typeface="Courier New" pitchFamily="49" charset="0"/>
              </a:rPr>
              <a:t>RData</a:t>
            </a:r>
            <a:r>
              <a:rPr lang="en-US" sz="2600" dirty="0" smtClean="0">
                <a:solidFill>
                  <a:srgbClr val="FF0000"/>
                </a:solidFill>
                <a:latin typeface="Courier New" pitchFamily="49" charset="0"/>
                <a:cs typeface="Courier New" pitchFamily="49" charset="0"/>
              </a:rPr>
              <a:t> image</a:t>
            </a:r>
          </a:p>
          <a:p>
            <a:pPr marL="0" indent="0">
              <a:buNone/>
            </a:pPr>
            <a:r>
              <a:rPr lang="en-US" sz="2600" b="1" dirty="0" smtClean="0">
                <a:latin typeface="Courier New" pitchFamily="49" charset="0"/>
                <a:cs typeface="Courier New" pitchFamily="49" charset="0"/>
              </a:rPr>
              <a:t>load</a:t>
            </a:r>
            <a:r>
              <a:rPr lang="en-US" sz="2600" dirty="0" smtClean="0">
                <a:latin typeface="Courier New" pitchFamily="49" charset="0"/>
                <a:cs typeface="Courier New" pitchFamily="49" charset="0"/>
              </a:rPr>
              <a:t>(con</a:t>
            </a:r>
            <a:r>
              <a:rPr lang="en-US" sz="2600" dirty="0">
                <a:latin typeface="Courier New" pitchFamily="49" charset="0"/>
                <a:cs typeface="Courier New" pitchFamily="49" charset="0"/>
              </a:rPr>
              <a:t>)</a:t>
            </a:r>
          </a:p>
          <a:p>
            <a:pPr marL="0" indent="0">
              <a:buNone/>
            </a:pPr>
            <a:endParaRPr lang="en-US" sz="2600" b="1" dirty="0" smtClean="0">
              <a:latin typeface="Courier New" pitchFamily="49" charset="0"/>
              <a:cs typeface="Courier New" pitchFamily="49" charset="0"/>
            </a:endParaRPr>
          </a:p>
          <a:p>
            <a:pPr marL="0" indent="0">
              <a:buNone/>
            </a:pPr>
            <a:r>
              <a:rPr lang="en-US" sz="2600" dirty="0" smtClean="0">
                <a:solidFill>
                  <a:srgbClr val="FF0000"/>
                </a:solidFill>
                <a:latin typeface="Courier New" pitchFamily="49" charset="0"/>
                <a:cs typeface="Courier New" pitchFamily="49" charset="0"/>
              </a:rPr>
              <a:t># Close connection after loading</a:t>
            </a:r>
          </a:p>
          <a:p>
            <a:pPr marL="0" indent="0">
              <a:buNone/>
            </a:pPr>
            <a:r>
              <a:rPr lang="en-US" sz="2600" b="1" dirty="0" smtClean="0">
                <a:latin typeface="Courier New" pitchFamily="49" charset="0"/>
                <a:cs typeface="Courier New" pitchFamily="49" charset="0"/>
              </a:rPr>
              <a:t>close</a:t>
            </a:r>
            <a:r>
              <a:rPr lang="en-US" sz="2600" dirty="0" smtClean="0">
                <a:latin typeface="Courier New" pitchFamily="49" charset="0"/>
                <a:cs typeface="Courier New" pitchFamily="49" charset="0"/>
              </a:rPr>
              <a:t>(con</a:t>
            </a:r>
            <a:r>
              <a:rPr lang="en-US" sz="2600" dirty="0">
                <a:latin typeface="Courier New" pitchFamily="49" charset="0"/>
                <a:cs typeface="Courier New" pitchFamily="49" charset="0"/>
              </a:rPr>
              <a:t>)</a:t>
            </a:r>
          </a:p>
        </p:txBody>
      </p:sp>
    </p:spTree>
    <p:extLst>
      <p:ext uri="{BB962C8B-B14F-4D97-AF65-F5344CB8AC3E}">
        <p14:creationId xmlns:p14="http://schemas.microsoft.com/office/powerpoint/2010/main" val="1130780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the Data</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Comma separated values file is a text file where each line is a row and the columns separated by a comma.</a:t>
            </a:r>
          </a:p>
          <a:p>
            <a:endParaRPr lang="en-US" dirty="0"/>
          </a:p>
          <a:p>
            <a:r>
              <a:rPr lang="en-US" dirty="0"/>
              <a:t>In R you can easily load these types of files using:</a:t>
            </a:r>
          </a:p>
          <a:p>
            <a:pPr marL="0" indent="0">
              <a:buNone/>
            </a:pPr>
            <a:endParaRPr lang="en-US" dirty="0" smtClean="0"/>
          </a:p>
          <a:p>
            <a:pPr marL="0" indent="0">
              <a:buNone/>
            </a:pPr>
            <a:r>
              <a:rPr lang="en-US" sz="2400" dirty="0" smtClean="0">
                <a:solidFill>
                  <a:srgbClr val="FF0000"/>
                </a:solidFill>
                <a:latin typeface="Courier New" pitchFamily="49" charset="0"/>
                <a:cs typeface="Courier New" pitchFamily="49" charset="0"/>
              </a:rPr>
              <a:t># Load up data for differential expression analysis</a:t>
            </a:r>
          </a:p>
          <a:p>
            <a:pPr marL="0" indent="0">
              <a:buNone/>
            </a:pPr>
            <a:r>
              <a:rPr lang="en-US" sz="2400" dirty="0" smtClean="0">
                <a:latin typeface="Courier New" pitchFamily="49" charset="0"/>
                <a:cs typeface="Courier New" pitchFamily="49" charset="0"/>
              </a:rPr>
              <a:t>d1 </a:t>
            </a:r>
            <a:r>
              <a:rPr lang="en-US" sz="2400" dirty="0">
                <a:latin typeface="Courier New" pitchFamily="49" charset="0"/>
                <a:cs typeface="Courier New" pitchFamily="49" charset="0"/>
              </a:rPr>
              <a:t>= </a:t>
            </a:r>
            <a:r>
              <a:rPr lang="en-US" sz="2400" b="1" dirty="0" smtClean="0">
                <a:latin typeface="Courier New" pitchFamily="49" charset="0"/>
                <a:cs typeface="Courier New" pitchFamily="49" charset="0"/>
              </a:rPr>
              <a:t>read.csv</a:t>
            </a:r>
            <a:r>
              <a:rPr lang="en-US" sz="2400" dirty="0" smtClean="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a:t>
            </a:r>
            <a:r>
              <a:rPr lang="en-US" sz="2400" dirty="0" smtClean="0">
                <a:latin typeface="Courier New" pitchFamily="49" charset="0"/>
                <a:cs typeface="Courier New" pitchFamily="49" charset="0"/>
              </a:rPr>
              <a:t>http</a:t>
            </a:r>
            <a:r>
              <a:rPr lang="en-US" sz="2400" dirty="0">
                <a:latin typeface="Courier New" pitchFamily="49" charset="0"/>
                <a:cs typeface="Courier New" pitchFamily="49" charset="0"/>
              </a:rPr>
              <a:t>://</a:t>
            </a:r>
            <a:r>
              <a:rPr lang="en-US" sz="2400" dirty="0" smtClean="0">
                <a:latin typeface="Courier New" pitchFamily="49" charset="0"/>
                <a:cs typeface="Courier New" pitchFamily="49" charset="0"/>
              </a:rPr>
              <a:t>baliga.systemsbiology.net/events/</a:t>
            </a:r>
            <a:r>
              <a:rPr lang="en-US" sz="2400" dirty="0" err="1" smtClean="0">
                <a:latin typeface="Courier New" pitchFamily="49" charset="0"/>
                <a:cs typeface="Courier New" pitchFamily="49" charset="0"/>
              </a:rPr>
              <a:t>sysbio</a:t>
            </a:r>
            <a:r>
              <a:rPr lang="en-US" sz="2400" dirty="0" smtClean="0">
                <a:latin typeface="Courier New" pitchFamily="49" charset="0"/>
                <a:cs typeface="Courier New" pitchFamily="49" charset="0"/>
              </a:rPr>
              <a:t>/sites/</a:t>
            </a:r>
            <a:r>
              <a:rPr lang="en-US" sz="2400" dirty="0" err="1" smtClean="0">
                <a:latin typeface="Courier New" pitchFamily="49" charset="0"/>
                <a:cs typeface="Courier New" pitchFamily="49" charset="0"/>
              </a:rPr>
              <a:t>baliga.systemsbiology.net.events.sysbio</a:t>
            </a:r>
            <a:r>
              <a:rPr lang="en-US" sz="2400" dirty="0" smtClean="0">
                <a:latin typeface="Courier New" pitchFamily="49" charset="0"/>
                <a:cs typeface="Courier New" pitchFamily="49" charset="0"/>
              </a:rPr>
              <a:t>/files/uploads/cnvData_miRNAExp.csv',</a:t>
            </a:r>
          </a:p>
          <a:p>
            <a:pPr marL="0" indent="0">
              <a:buNone/>
            </a:pP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header=T</a:t>
            </a:r>
            <a:r>
              <a:rPr lang="en-US" sz="2400" dirty="0" smtClean="0">
                <a:latin typeface="Courier New" pitchFamily="49" charset="0"/>
                <a:cs typeface="Courier New" pitchFamily="49" charset="0"/>
              </a:rPr>
              <a:t>,</a:t>
            </a:r>
          </a:p>
          <a:p>
            <a:pPr marL="0" indent="0">
              <a:buNone/>
            </a:pPr>
            <a:r>
              <a:rPr lang="en-US" sz="2400" dirty="0" smtClean="0">
                <a:latin typeface="Courier New" pitchFamily="49" charset="0"/>
                <a:cs typeface="Courier New" pitchFamily="49" charset="0"/>
              </a:rPr>
              <a:t> </a:t>
            </a:r>
            <a:r>
              <a:rPr lang="en-US" sz="2400" dirty="0" err="1">
                <a:latin typeface="Courier New" pitchFamily="49" charset="0"/>
                <a:cs typeface="Courier New" pitchFamily="49" charset="0"/>
              </a:rPr>
              <a:t>row.names</a:t>
            </a:r>
            <a:r>
              <a:rPr lang="en-US" sz="2400" dirty="0">
                <a:latin typeface="Courier New" pitchFamily="49" charset="0"/>
                <a:cs typeface="Courier New" pitchFamily="49" charset="0"/>
              </a:rPr>
              <a:t>=1)</a:t>
            </a:r>
          </a:p>
          <a:p>
            <a:pPr marL="0" indent="0">
              <a:buNone/>
            </a:pPr>
            <a:endParaRPr lang="en-US" dirty="0"/>
          </a:p>
          <a:p>
            <a:pPr marL="0" indent="0">
              <a:buNone/>
            </a:pPr>
            <a:r>
              <a:rPr lang="en-US" b="1" dirty="0" smtClean="0">
                <a:solidFill>
                  <a:srgbClr val="FF0000"/>
                </a:solidFill>
              </a:rPr>
              <a:t>NOTE</a:t>
            </a:r>
            <a:r>
              <a:rPr lang="en-US" b="1" dirty="0">
                <a:solidFill>
                  <a:srgbClr val="FF0000"/>
                </a:solidFill>
              </a:rPr>
              <a:t>: </a:t>
            </a:r>
            <a:r>
              <a:rPr lang="en-US" dirty="0"/>
              <a:t> CSV files can easily be imported or exported </a:t>
            </a:r>
            <a:r>
              <a:rPr lang="en-US" dirty="0" smtClean="0"/>
              <a:t>from Microsoft </a:t>
            </a:r>
            <a:r>
              <a:rPr lang="en-US" dirty="0"/>
              <a:t>Excel.</a:t>
            </a:r>
          </a:p>
          <a:p>
            <a:endParaRPr lang="en-US" dirty="0"/>
          </a:p>
        </p:txBody>
      </p:sp>
    </p:spTree>
    <p:extLst>
      <p:ext uri="{BB962C8B-B14F-4D97-AF65-F5344CB8AC3E}">
        <p14:creationId xmlns:p14="http://schemas.microsoft.com/office/powerpoint/2010/main" val="2958800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Which genes should we test?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47374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smtClean="0"/>
              <a:t>Correlation of miRNA Expression</a:t>
            </a:r>
            <a:br>
              <a:rPr lang="en-US" sz="3400" dirty="0" smtClean="0"/>
            </a:br>
            <a:r>
              <a:rPr lang="en-US" sz="3400" dirty="0" smtClean="0"/>
              <a:t>with miRNA Target Genes</a:t>
            </a:r>
            <a:endParaRPr lang="en-US" sz="3400" dirty="0"/>
          </a:p>
        </p:txBody>
      </p:sp>
      <p:pic>
        <p:nvPicPr>
          <p:cNvPr id="14338" name="Picture 2" descr="http://www.sciencedirect.com/cache/MiamiImageURL/1-s2.0-S0092867409000087-gr1_lrg.jpg/0?wchp=dGLbVlB-zSkzV"/>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265697" y="1600200"/>
            <a:ext cx="6612606" cy="49367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103330" y="6611779"/>
            <a:ext cx="1055097" cy="246221"/>
          </a:xfrm>
          <a:prstGeom prst="rect">
            <a:avLst/>
          </a:prstGeom>
          <a:noFill/>
        </p:spPr>
        <p:txBody>
          <a:bodyPr wrap="none" rtlCol="0">
            <a:spAutoFit/>
          </a:bodyPr>
          <a:lstStyle/>
          <a:p>
            <a:r>
              <a:rPr lang="en-US" sz="1000" b="1" dirty="0" err="1" smtClean="0"/>
              <a:t>Bartel</a:t>
            </a:r>
            <a:r>
              <a:rPr lang="en-US" sz="1000" b="1" dirty="0" smtClean="0"/>
              <a:t>, Cell 2009</a:t>
            </a:r>
            <a:endParaRPr lang="en-US" sz="1000" b="1" dirty="0"/>
          </a:p>
        </p:txBody>
      </p:sp>
    </p:spTree>
    <p:extLst>
      <p:ext uri="{BB962C8B-B14F-4D97-AF65-F5344CB8AC3E}">
        <p14:creationId xmlns:p14="http://schemas.microsoft.com/office/powerpoint/2010/main" val="2470287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PITA Target Prediction Database</a:t>
            </a:r>
            <a:endParaRPr lang="en-US" dirty="0"/>
          </a:p>
        </p:txBody>
      </p:sp>
      <p:sp>
        <p:nvSpPr>
          <p:cNvPr id="5" name="Content Placeholder 4"/>
          <p:cNvSpPr>
            <a:spLocks noGrp="1"/>
          </p:cNvSpPr>
          <p:nvPr>
            <p:ph sz="half" idx="1"/>
          </p:nvPr>
        </p:nvSpPr>
        <p:spPr>
          <a:xfrm>
            <a:off x="457200" y="1600201"/>
            <a:ext cx="8229600" cy="2514600"/>
          </a:xfrm>
        </p:spPr>
        <p:txBody>
          <a:bodyPr/>
          <a:lstStyle/>
          <a:p>
            <a:r>
              <a:rPr lang="en-US" dirty="0" smtClean="0"/>
              <a:t>Takes into consideration miRNA complementarity</a:t>
            </a:r>
          </a:p>
          <a:p>
            <a:r>
              <a:rPr lang="en-US" dirty="0" smtClean="0"/>
              <a:t>Cross-species conservation of site</a:t>
            </a:r>
          </a:p>
          <a:p>
            <a:r>
              <a:rPr lang="en-US" dirty="0" smtClean="0"/>
              <a:t>Free energy of annealing</a:t>
            </a:r>
          </a:p>
          <a:p>
            <a:r>
              <a:rPr lang="en-US" dirty="0" smtClean="0"/>
              <a:t>Free energy of local mRNA secondary structure</a:t>
            </a:r>
            <a:endParaRPr lang="en-US" dirty="0"/>
          </a:p>
        </p:txBody>
      </p:sp>
      <p:pic>
        <p:nvPicPr>
          <p:cNvPr id="15362" name="Picture 2" descr="http://genie.weizmann.ac.il/pubs/mir07/PITA_main.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688457" y="4607263"/>
            <a:ext cx="5767086" cy="156493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359210" y="6611779"/>
            <a:ext cx="1789272" cy="246221"/>
          </a:xfrm>
          <a:prstGeom prst="rect">
            <a:avLst/>
          </a:prstGeom>
        </p:spPr>
        <p:txBody>
          <a:bodyPr wrap="none">
            <a:spAutoFit/>
          </a:bodyPr>
          <a:lstStyle/>
          <a:p>
            <a:r>
              <a:rPr lang="en-US" sz="1000" b="1" dirty="0" err="1" smtClean="0"/>
              <a:t>Kertesz</a:t>
            </a:r>
            <a:r>
              <a:rPr lang="en-US" sz="1000" b="1" dirty="0" smtClean="0"/>
              <a:t>, Nature Genetics 2007</a:t>
            </a:r>
            <a:endParaRPr lang="en-US" sz="1000" b="1" dirty="0"/>
          </a:p>
        </p:txBody>
      </p:sp>
    </p:spTree>
    <p:extLst>
      <p:ext uri="{BB962C8B-B14F-4D97-AF65-F5344CB8AC3E}">
        <p14:creationId xmlns:p14="http://schemas.microsoft.com/office/powerpoint/2010/main" val="3316481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 Target Prediction Databases</a:t>
            </a:r>
          </a:p>
        </p:txBody>
      </p:sp>
      <p:pic>
        <p:nvPicPr>
          <p:cNvPr id="15363" name="Picture 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3068638"/>
            <a:ext cx="8229600" cy="1589087"/>
          </a:xfrm>
          <a:noFill/>
        </p:spPr>
      </p:pic>
      <p:sp>
        <p:nvSpPr>
          <p:cNvPr id="4" name="TextBox 3"/>
          <p:cNvSpPr txBox="1"/>
          <p:nvPr/>
        </p:nvSpPr>
        <p:spPr>
          <a:xfrm>
            <a:off x="7255341" y="6635922"/>
            <a:ext cx="1888659" cy="246221"/>
          </a:xfrm>
          <a:prstGeom prst="rect">
            <a:avLst/>
          </a:prstGeom>
          <a:noFill/>
        </p:spPr>
        <p:txBody>
          <a:bodyPr wrap="none" rtlCol="0">
            <a:spAutoFit/>
          </a:bodyPr>
          <a:lstStyle/>
          <a:p>
            <a:r>
              <a:rPr lang="en-US" sz="1000" b="1" dirty="0" err="1" smtClean="0"/>
              <a:t>Plaisier</a:t>
            </a:r>
            <a:r>
              <a:rPr lang="en-US" sz="1000" b="1" dirty="0" smtClean="0"/>
              <a:t>, Genome Research 2012</a:t>
            </a:r>
            <a:endParaRPr lang="en-US" sz="1000" b="1" dirty="0"/>
          </a:p>
        </p:txBody>
      </p:sp>
    </p:spTree>
    <p:extLst>
      <p:ext uri="{BB962C8B-B14F-4D97-AF65-F5344CB8AC3E}">
        <p14:creationId xmlns:p14="http://schemas.microsoft.com/office/powerpoint/2010/main" val="3487005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Comparison to Compendium</a:t>
            </a:r>
          </a:p>
        </p:txBody>
      </p:sp>
      <p:pic>
        <p:nvPicPr>
          <p:cNvPr id="1843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071688" y="1600200"/>
            <a:ext cx="5000625" cy="4525963"/>
          </a:xfrm>
        </p:spPr>
      </p:pic>
      <p:sp>
        <p:nvSpPr>
          <p:cNvPr id="2" name="TextBox 1"/>
          <p:cNvSpPr txBox="1"/>
          <p:nvPr/>
        </p:nvSpPr>
        <p:spPr>
          <a:xfrm>
            <a:off x="7255341" y="6635922"/>
            <a:ext cx="1888659" cy="246221"/>
          </a:xfrm>
          <a:prstGeom prst="rect">
            <a:avLst/>
          </a:prstGeom>
          <a:noFill/>
        </p:spPr>
        <p:txBody>
          <a:bodyPr wrap="none" rtlCol="0">
            <a:spAutoFit/>
          </a:bodyPr>
          <a:lstStyle/>
          <a:p>
            <a:r>
              <a:rPr lang="en-US" sz="1000" b="1" dirty="0" err="1" smtClean="0"/>
              <a:t>Plaisier</a:t>
            </a:r>
            <a:r>
              <a:rPr lang="en-US" sz="1000" b="1" dirty="0" smtClean="0"/>
              <a:t>, Genome Research 2012</a:t>
            </a:r>
            <a:endParaRPr lang="en-US" sz="1000" b="1" dirty="0"/>
          </a:p>
        </p:txBody>
      </p:sp>
    </p:spTree>
    <p:extLst>
      <p:ext uri="{BB962C8B-B14F-4D97-AF65-F5344CB8AC3E}">
        <p14:creationId xmlns:p14="http://schemas.microsoft.com/office/powerpoint/2010/main" val="2276125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4"/>
          <p:cNvSpPr>
            <a:spLocks noGrp="1" noChangeArrowheads="1"/>
          </p:cNvSpPr>
          <p:nvPr>
            <p:ph type="title" idx="4294967295"/>
          </p:nvPr>
        </p:nvSpPr>
        <p:spPr/>
        <p:txBody>
          <a:bodyPr>
            <a:normAutofit/>
          </a:bodyPr>
          <a:lstStyle/>
          <a:p>
            <a:pPr eaLnBrk="1" hangingPunct="1"/>
            <a:r>
              <a:rPr lang="en-US" sz="4000" b="1" dirty="0" err="1" smtClean="0"/>
              <a:t>Glioma</a:t>
            </a:r>
            <a:r>
              <a:rPr lang="en-US" sz="4000" b="1" dirty="0" smtClean="0"/>
              <a:t>: </a:t>
            </a:r>
            <a:r>
              <a:rPr lang="en-US" sz="4000" dirty="0" smtClean="0"/>
              <a:t>A Deadly Brain Cancer</a:t>
            </a:r>
          </a:p>
        </p:txBody>
      </p:sp>
      <p:pic>
        <p:nvPicPr>
          <p:cNvPr id="207875" name="Picture 9" descr="617px-Glioblastoma_-_MR_coronal_with_contrast"/>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970463" y="1989138"/>
            <a:ext cx="3382962" cy="3287712"/>
          </a:xfrm>
          <a:noFill/>
        </p:spPr>
      </p:pic>
      <p:pic>
        <p:nvPicPr>
          <p:cNvPr id="207876" name="Picture 10" descr="612px-Glioblastoma_-_MR_sagittal_with_contrast"/>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755650" y="1990725"/>
            <a:ext cx="3354388" cy="3282950"/>
          </a:xfrm>
          <a:noFill/>
        </p:spPr>
      </p:pic>
      <p:sp>
        <p:nvSpPr>
          <p:cNvPr id="207877" name="Text Box 11"/>
          <p:cNvSpPr txBox="1">
            <a:spLocks noChangeArrowheads="1"/>
          </p:cNvSpPr>
          <p:nvPr/>
        </p:nvSpPr>
        <p:spPr bwMode="auto">
          <a:xfrm>
            <a:off x="6992938" y="5265738"/>
            <a:ext cx="14430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000"/>
              <a:t>Wikimedia commons</a:t>
            </a:r>
          </a:p>
        </p:txBody>
      </p:sp>
    </p:spTree>
    <p:extLst>
      <p:ext uri="{BB962C8B-B14F-4D97-AF65-F5344CB8AC3E}">
        <p14:creationId xmlns:p14="http://schemas.microsoft.com/office/powerpoint/2010/main" val="3890397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Load Up Predictions for hsa-miR-26a</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cs typeface="Courier New" pitchFamily="49" charset="0"/>
              </a:rPr>
              <a:t>Extracted only the has-miR-26a </a:t>
            </a:r>
            <a:r>
              <a:rPr lang="en-US" sz="2400" dirty="0" err="1" smtClean="0">
                <a:cs typeface="Courier New" pitchFamily="49" charset="0"/>
              </a:rPr>
              <a:t>predcited</a:t>
            </a:r>
            <a:r>
              <a:rPr lang="en-US" sz="2400" dirty="0" smtClean="0">
                <a:cs typeface="Courier New" pitchFamily="49" charset="0"/>
              </a:rPr>
              <a:t> target genes from database file to a smaller file to make loading faster.</a:t>
            </a:r>
            <a:endParaRPr lang="en-US" sz="2400" dirty="0">
              <a:cs typeface="Courier New" pitchFamily="49" charset="0"/>
            </a:endParaRPr>
          </a:p>
          <a:p>
            <a:pPr marL="0" indent="0">
              <a:buNone/>
            </a:pPr>
            <a:endParaRPr lang="en-US" sz="2000" dirty="0" smtClean="0">
              <a:solidFill>
                <a:srgbClr val="FF0000"/>
              </a:solidFill>
              <a:latin typeface="Courier New" pitchFamily="49" charset="0"/>
              <a:cs typeface="Courier New" pitchFamily="49" charset="0"/>
            </a:endParaRPr>
          </a:p>
          <a:p>
            <a:pPr marL="0" indent="0">
              <a:buNone/>
            </a:pPr>
            <a:endParaRPr lang="en-US" sz="2000" dirty="0" smtClean="0">
              <a:solidFill>
                <a:srgbClr val="FF0000"/>
              </a:solidFill>
              <a:latin typeface="Courier New" pitchFamily="49" charset="0"/>
              <a:cs typeface="Courier New" pitchFamily="49" charset="0"/>
            </a:endParaRPr>
          </a:p>
          <a:p>
            <a:pPr marL="0" indent="0">
              <a:buNone/>
            </a:pPr>
            <a:r>
              <a:rPr lang="en-US" sz="2000" dirty="0" smtClean="0">
                <a:solidFill>
                  <a:srgbClr val="FF0000"/>
                </a:solidFill>
                <a:latin typeface="Courier New" pitchFamily="49" charset="0"/>
                <a:cs typeface="Courier New" pitchFamily="49" charset="0"/>
              </a:rPr>
              <a:t># </a:t>
            </a:r>
            <a:r>
              <a:rPr lang="en-US" sz="2000" dirty="0">
                <a:solidFill>
                  <a:srgbClr val="FF0000"/>
                </a:solidFill>
                <a:latin typeface="Courier New" pitchFamily="49" charset="0"/>
                <a:cs typeface="Courier New" pitchFamily="49" charset="0"/>
              </a:rPr>
              <a:t>First load up the hsa-miR-26a PITA predicted target genes</a:t>
            </a:r>
          </a:p>
          <a:p>
            <a:pPr marL="0" indent="0">
              <a:buNone/>
            </a:pPr>
            <a:r>
              <a:rPr lang="en-US" sz="2000" dirty="0">
                <a:latin typeface="Courier New" pitchFamily="49" charset="0"/>
                <a:cs typeface="Courier New" pitchFamily="49" charset="0"/>
              </a:rPr>
              <a:t>mir26a = </a:t>
            </a:r>
            <a:r>
              <a:rPr lang="en-US" sz="2000" b="1" dirty="0">
                <a:latin typeface="Courier New" pitchFamily="49" charset="0"/>
                <a:cs typeface="Courier New" pitchFamily="49" charset="0"/>
              </a:rPr>
              <a:t>read.csv</a:t>
            </a:r>
            <a:r>
              <a:rPr lang="en-US" sz="2000" dirty="0">
                <a:latin typeface="Courier New" pitchFamily="49" charset="0"/>
                <a:cs typeface="Courier New" pitchFamily="49" charset="0"/>
              </a:rPr>
              <a:t>('http://baliga.systemsbiology.net/events/</a:t>
            </a:r>
            <a:r>
              <a:rPr lang="en-US" sz="2000" dirty="0" err="1">
                <a:latin typeface="Courier New" pitchFamily="49" charset="0"/>
                <a:cs typeface="Courier New" pitchFamily="49" charset="0"/>
              </a:rPr>
              <a:t>sysbio</a:t>
            </a:r>
            <a:r>
              <a:rPr lang="en-US" sz="2000" dirty="0">
                <a:latin typeface="Courier New" pitchFamily="49" charset="0"/>
                <a:cs typeface="Courier New" pitchFamily="49" charset="0"/>
              </a:rPr>
              <a:t>/sites/</a:t>
            </a:r>
            <a:r>
              <a:rPr lang="en-US" sz="2000" dirty="0" err="1">
                <a:latin typeface="Courier New" pitchFamily="49" charset="0"/>
                <a:cs typeface="Courier New" pitchFamily="49" charset="0"/>
              </a:rPr>
              <a:t>baliga.systemsbiology.net.events.sysbio</a:t>
            </a:r>
            <a:r>
              <a:rPr lang="en-US" sz="2000" dirty="0">
                <a:latin typeface="Courier New" pitchFamily="49" charset="0"/>
                <a:cs typeface="Courier New" pitchFamily="49" charset="0"/>
              </a:rPr>
              <a:t>/files/uploads/hsa_miR_26a_PITA.csv', header = T)</a:t>
            </a:r>
          </a:p>
          <a:p>
            <a:pPr marL="0" indent="0">
              <a:buNone/>
            </a:pPr>
            <a:endParaRPr lang="en-US" dirty="0" smtClean="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p:txBody>
      </p:sp>
      <p:sp>
        <p:nvSpPr>
          <p:cNvPr id="4" name="TextBox 3"/>
          <p:cNvSpPr txBox="1"/>
          <p:nvPr/>
        </p:nvSpPr>
        <p:spPr>
          <a:xfrm>
            <a:off x="4337876" y="6611779"/>
            <a:ext cx="4806124" cy="246221"/>
          </a:xfrm>
          <a:prstGeom prst="rect">
            <a:avLst/>
          </a:prstGeom>
          <a:noFill/>
        </p:spPr>
        <p:txBody>
          <a:bodyPr wrap="none" rtlCol="0">
            <a:spAutoFit/>
          </a:bodyPr>
          <a:lstStyle/>
          <a:p>
            <a:r>
              <a:rPr lang="en-US" sz="1000" b="1" dirty="0"/>
              <a:t>http://genie.weizmann.ac.il/pubs/mir07/catalogs/PITA_targets_hg18_0_0_TOP.tab.gz</a:t>
            </a:r>
          </a:p>
        </p:txBody>
      </p:sp>
    </p:spTree>
    <p:extLst>
      <p:ext uri="{BB962C8B-B14F-4D97-AF65-F5344CB8AC3E}">
        <p14:creationId xmlns:p14="http://schemas.microsoft.com/office/powerpoint/2010/main" val="1197614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 Expression Matrix</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sz="5900" dirty="0" smtClean="0">
                <a:cs typeface="Courier New" pitchFamily="49" charset="0"/>
              </a:rPr>
              <a:t>Need to select out only those genes who are predicted to be regulated by hsa-miR-26a:</a:t>
            </a:r>
          </a:p>
          <a:p>
            <a:pPr marL="0" indent="0">
              <a:buNone/>
            </a:pPr>
            <a:endParaRPr lang="en-US" dirty="0">
              <a:solidFill>
                <a:srgbClr val="FF0000"/>
              </a:solidFill>
              <a:latin typeface="Courier New" pitchFamily="49" charset="0"/>
              <a:cs typeface="Courier New" pitchFamily="49" charset="0"/>
            </a:endParaRPr>
          </a:p>
          <a:p>
            <a:pPr marL="0" indent="0">
              <a:buNone/>
            </a:pPr>
            <a:endParaRPr lang="en-US" dirty="0" smtClean="0">
              <a:solidFill>
                <a:srgbClr val="FF0000"/>
              </a:solidFill>
              <a:latin typeface="Courier New" pitchFamily="49" charset="0"/>
              <a:cs typeface="Courier New" pitchFamily="49" charset="0"/>
            </a:endParaRPr>
          </a:p>
          <a:p>
            <a:pPr marL="0" indent="0">
              <a:buNone/>
            </a:pPr>
            <a:r>
              <a:rPr lang="en-US" dirty="0" smtClean="0">
                <a:solidFill>
                  <a:srgbClr val="FF0000"/>
                </a:solidFill>
                <a:latin typeface="Courier New" pitchFamily="49" charset="0"/>
                <a:cs typeface="Courier New" pitchFamily="49" charset="0"/>
              </a:rPr>
              <a:t># </a:t>
            </a:r>
            <a:r>
              <a:rPr lang="en-US" dirty="0">
                <a:solidFill>
                  <a:srgbClr val="FF0000"/>
                </a:solidFill>
                <a:latin typeface="Courier New" pitchFamily="49" charset="0"/>
                <a:cs typeface="Courier New" pitchFamily="49" charset="0"/>
              </a:rPr>
              <a:t>Create data matrix for analysis</a:t>
            </a:r>
          </a:p>
          <a:p>
            <a:pPr marL="0" indent="0">
              <a:buNone/>
            </a:pPr>
            <a:r>
              <a:rPr lang="en-US" dirty="0">
                <a:solidFill>
                  <a:srgbClr val="FF0000"/>
                </a:solidFill>
                <a:latin typeface="Courier New" pitchFamily="49" charset="0"/>
                <a:cs typeface="Courier New" pitchFamily="49" charset="0"/>
              </a:rPr>
              <a:t># sub removes ‘exp.’ from gene names</a:t>
            </a:r>
          </a:p>
          <a:p>
            <a:pPr marL="0" indent="0">
              <a:buNone/>
            </a:pPr>
            <a:r>
              <a:rPr lang="en-US" dirty="0">
                <a:latin typeface="Courier New" pitchFamily="49" charset="0"/>
                <a:cs typeface="Courier New" pitchFamily="49" charset="0"/>
              </a:rPr>
              <a:t>g2 = </a:t>
            </a:r>
            <a:r>
              <a:rPr lang="en-US" b="1" dirty="0" err="1">
                <a:latin typeface="Courier New" pitchFamily="49" charset="0"/>
                <a:cs typeface="Courier New" pitchFamily="49" charset="0"/>
              </a:rPr>
              <a:t>as.matrix</a:t>
            </a:r>
            <a:r>
              <a:rPr lang="en-US" dirty="0">
                <a:latin typeface="Courier New" pitchFamily="49" charset="0"/>
                <a:cs typeface="Courier New" pitchFamily="49" charset="0"/>
              </a:rPr>
              <a:t>(g1[</a:t>
            </a:r>
            <a:r>
              <a:rPr lang="en-US" b="1" dirty="0">
                <a:latin typeface="Courier New" pitchFamily="49" charset="0"/>
                <a:cs typeface="Courier New" pitchFamily="49" charset="0"/>
              </a:rPr>
              <a:t>sub</a:t>
            </a:r>
            <a:r>
              <a:rPr lang="en-US" dirty="0">
                <a:latin typeface="Courier New" pitchFamily="49" charset="0"/>
                <a:cs typeface="Courier New" pitchFamily="49" charset="0"/>
              </a:rPr>
              <a:t>('exp.', '', </a:t>
            </a:r>
            <a:r>
              <a:rPr lang="en-US" b="1" dirty="0" err="1">
                <a:latin typeface="Courier New" pitchFamily="49" charset="0"/>
                <a:cs typeface="Courier New" pitchFamily="49" charset="0"/>
              </a:rPr>
              <a:t>rownames</a:t>
            </a:r>
            <a:r>
              <a:rPr lang="en-US" dirty="0">
                <a:latin typeface="Courier New" pitchFamily="49" charset="0"/>
                <a:cs typeface="Courier New" pitchFamily="49" charset="0"/>
              </a:rPr>
              <a:t>(g1)) %in% mir26a[,2],])</a:t>
            </a: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sapply</a:t>
            </a:r>
            <a:r>
              <a:rPr lang="en-US" dirty="0">
                <a:solidFill>
                  <a:srgbClr val="FF0000"/>
                </a:solidFill>
                <a:latin typeface="Courier New" pitchFamily="49" charset="0"/>
                <a:cs typeface="Courier New" pitchFamily="49" charset="0"/>
              </a:rPr>
              <a:t> is used to iterate through and coerce all </a:t>
            </a:r>
            <a:r>
              <a:rPr lang="en-US" dirty="0" err="1">
                <a:solidFill>
                  <a:srgbClr val="FF0000"/>
                </a:solidFill>
                <a:latin typeface="Courier New" pitchFamily="49" charset="0"/>
                <a:cs typeface="Courier New" pitchFamily="49" charset="0"/>
              </a:rPr>
              <a:t>colmuns</a:t>
            </a:r>
            <a:r>
              <a:rPr lang="en-US" dirty="0">
                <a:solidFill>
                  <a:srgbClr val="FF0000"/>
                </a:solidFill>
                <a:latin typeface="Courier New" pitchFamily="49" charset="0"/>
                <a:cs typeface="Courier New" pitchFamily="49" charset="0"/>
              </a:rPr>
              <a:t> into numeric format</a:t>
            </a:r>
          </a:p>
          <a:p>
            <a:pPr marL="0" indent="0">
              <a:buNone/>
            </a:pPr>
            <a:r>
              <a:rPr lang="en-US" dirty="0">
                <a:latin typeface="Courier New" pitchFamily="49" charset="0"/>
                <a:cs typeface="Courier New" pitchFamily="49" charset="0"/>
              </a:rPr>
              <a:t>g3 = </a:t>
            </a:r>
            <a:r>
              <a:rPr lang="en-US" b="1" dirty="0" err="1">
                <a:latin typeface="Courier New" pitchFamily="49" charset="0"/>
                <a:cs typeface="Courier New" pitchFamily="49" charset="0"/>
              </a:rPr>
              <a:t>as.matrix</a:t>
            </a:r>
            <a:r>
              <a:rPr lang="en-US" dirty="0">
                <a:latin typeface="Courier New" pitchFamily="49" charset="0"/>
                <a:cs typeface="Courier New" pitchFamily="49" charset="0"/>
              </a:rPr>
              <a:t>(</a:t>
            </a:r>
            <a:r>
              <a:rPr lang="en-US" b="1" dirty="0" err="1">
                <a:latin typeface="Courier New" pitchFamily="49" charset="0"/>
                <a:cs typeface="Courier New" pitchFamily="49" charset="0"/>
              </a:rPr>
              <a:t>sapply</a:t>
            </a:r>
            <a:r>
              <a:rPr lang="en-US" dirty="0">
                <a:latin typeface="Courier New" pitchFamily="49" charset="0"/>
                <a:cs typeface="Courier New" pitchFamily="49" charset="0"/>
              </a:rPr>
              <a:t>(1:</a:t>
            </a:r>
            <a:r>
              <a:rPr lang="en-US" b="1" dirty="0">
                <a:latin typeface="Courier New" pitchFamily="49" charset="0"/>
                <a:cs typeface="Courier New" pitchFamily="49" charset="0"/>
              </a:rPr>
              <a:t>ncol</a:t>
            </a:r>
            <a:r>
              <a:rPr lang="en-US" dirty="0">
                <a:latin typeface="Courier New" pitchFamily="49" charset="0"/>
                <a:cs typeface="Courier New" pitchFamily="49" charset="0"/>
              </a:rPr>
              <a:t>(g2), </a:t>
            </a:r>
            <a:r>
              <a:rPr lang="en-US" b="1" dirty="0">
                <a:latin typeface="Courier New" pitchFamily="49" charset="0"/>
                <a:cs typeface="Courier New" pitchFamily="49" charset="0"/>
              </a:rPr>
              <a:t>function</a:t>
            </a:r>
            <a:r>
              <a:rPr lang="en-US" dirty="0">
                <a:latin typeface="Courier New" pitchFamily="49" charset="0"/>
                <a:cs typeface="Courier New" pitchFamily="49" charset="0"/>
              </a:rPr>
              <a:t>(</a:t>
            </a:r>
            <a:r>
              <a:rPr lang="en-US" dirty="0" err="1">
                <a:latin typeface="Courier New" pitchFamily="49" charset="0"/>
                <a:cs typeface="Courier New" pitchFamily="49" charset="0"/>
              </a:rPr>
              <a:t>i</a:t>
            </a:r>
            <a:r>
              <a:rPr lang="en-US" dirty="0">
                <a:latin typeface="Courier New" pitchFamily="49" charset="0"/>
                <a:cs typeface="Courier New" pitchFamily="49" charset="0"/>
              </a:rPr>
              <a:t>) { </a:t>
            </a:r>
            <a:r>
              <a:rPr lang="en-US" b="1" dirty="0" err="1">
                <a:latin typeface="Courier New" pitchFamily="49" charset="0"/>
                <a:cs typeface="Courier New" pitchFamily="49" charset="0"/>
              </a:rPr>
              <a:t>as.numeric</a:t>
            </a:r>
            <a:r>
              <a:rPr lang="en-US" dirty="0">
                <a:latin typeface="Courier New" pitchFamily="49" charset="0"/>
                <a:cs typeface="Courier New" pitchFamily="49" charset="0"/>
              </a:rPr>
              <a:t>(g2[,</a:t>
            </a:r>
            <a:r>
              <a:rPr lang="en-US" dirty="0" err="1">
                <a:latin typeface="Courier New" pitchFamily="49" charset="0"/>
                <a:cs typeface="Courier New" pitchFamily="49" charset="0"/>
              </a:rPr>
              <a:t>i</a:t>
            </a:r>
            <a:r>
              <a:rPr lang="en-US" dirty="0">
                <a:latin typeface="Courier New" pitchFamily="49" charset="0"/>
                <a:cs typeface="Courier New" pitchFamily="49" charset="0"/>
              </a:rPr>
              <a:t>]) }))</a:t>
            </a:r>
          </a:p>
          <a:p>
            <a:pPr marL="0" indent="0">
              <a:buNone/>
            </a:pPr>
            <a:endParaRPr lang="en-US" b="1"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Add row (genes) and column (patient) names to the expression matrix</a:t>
            </a:r>
          </a:p>
          <a:p>
            <a:pPr marL="0" indent="0">
              <a:buNone/>
            </a:pPr>
            <a:r>
              <a:rPr lang="en-US" b="1" dirty="0" err="1">
                <a:latin typeface="Courier New" pitchFamily="49" charset="0"/>
                <a:cs typeface="Courier New" pitchFamily="49" charset="0"/>
              </a:rPr>
              <a:t>dimnames</a:t>
            </a:r>
            <a:r>
              <a:rPr lang="en-US" dirty="0">
                <a:latin typeface="Courier New" pitchFamily="49" charset="0"/>
                <a:cs typeface="Courier New" pitchFamily="49" charset="0"/>
              </a:rPr>
              <a:t>(g3) = </a:t>
            </a:r>
            <a:r>
              <a:rPr lang="en-US" b="1" dirty="0" err="1">
                <a:latin typeface="Courier New" pitchFamily="49" charset="0"/>
                <a:cs typeface="Courier New" pitchFamily="49" charset="0"/>
              </a:rPr>
              <a:t>dimnames</a:t>
            </a:r>
            <a:r>
              <a:rPr lang="en-US" dirty="0">
                <a:latin typeface="Courier New" pitchFamily="49" charset="0"/>
                <a:cs typeface="Courier New" pitchFamily="49" charset="0"/>
              </a:rPr>
              <a:t>(g2)</a:t>
            </a: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Add the hsa-miR-26a expression as a row to the expression matrix</a:t>
            </a:r>
          </a:p>
          <a:p>
            <a:pPr marL="0" indent="0">
              <a:buNone/>
            </a:pPr>
            <a:r>
              <a:rPr lang="en-US" dirty="0">
                <a:latin typeface="Courier New" pitchFamily="49" charset="0"/>
                <a:cs typeface="Courier New" pitchFamily="49" charset="0"/>
              </a:rPr>
              <a:t>g3 = </a:t>
            </a:r>
            <a:r>
              <a:rPr lang="en-US" b="1" dirty="0" err="1">
                <a:latin typeface="Courier New" pitchFamily="49" charset="0"/>
                <a:cs typeface="Courier New" pitchFamily="49" charset="0"/>
              </a:rPr>
              <a:t>rbind</a:t>
            </a:r>
            <a:r>
              <a:rPr lang="en-US" dirty="0">
                <a:latin typeface="Courier New" pitchFamily="49" charset="0"/>
                <a:cs typeface="Courier New" pitchFamily="49" charset="0"/>
              </a:rPr>
              <a:t>(g3, 'exp.hsa-miR-26a' = </a:t>
            </a:r>
            <a:r>
              <a:rPr lang="en-US" b="1" dirty="0" err="1">
                <a:latin typeface="Courier New" pitchFamily="49" charset="0"/>
                <a:cs typeface="Courier New" pitchFamily="49" charset="0"/>
              </a:rPr>
              <a:t>as.numeric</a:t>
            </a:r>
            <a:r>
              <a:rPr lang="en-US" dirty="0">
                <a:latin typeface="Courier New" pitchFamily="49" charset="0"/>
                <a:cs typeface="Courier New" pitchFamily="49" charset="0"/>
              </a:rPr>
              <a:t>(d1['exp.hsa-miR-26a',]))</a:t>
            </a:r>
          </a:p>
          <a:p>
            <a:pPr marL="0" indent="0">
              <a:buNone/>
            </a:pPr>
            <a:endParaRPr lang="en-US" dirty="0"/>
          </a:p>
        </p:txBody>
      </p:sp>
    </p:spTree>
    <p:extLst>
      <p:ext uri="{BB962C8B-B14F-4D97-AF65-F5344CB8AC3E}">
        <p14:creationId xmlns:p14="http://schemas.microsoft.com/office/powerpoint/2010/main" val="24467199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Calculate Correlation Between</a:t>
            </a:r>
            <a:br>
              <a:rPr lang="en-US" dirty="0" smtClean="0"/>
            </a:br>
            <a:r>
              <a:rPr lang="en-US" dirty="0" smtClean="0"/>
              <a:t>Genes and miRNA Expression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endParaRPr lang="en-US" dirty="0">
              <a:solidFill>
                <a:srgbClr val="FF0000"/>
              </a:solidFill>
              <a:latin typeface="Courier New" pitchFamily="49" charset="0"/>
              <a:cs typeface="Courier New" pitchFamily="49" charset="0"/>
            </a:endParaRPr>
          </a:p>
          <a:p>
            <a:pPr marL="0" indent="0">
              <a:buNone/>
            </a:pPr>
            <a:endParaRPr lang="en-US" dirty="0" smtClean="0">
              <a:solidFill>
                <a:srgbClr val="FF0000"/>
              </a:solidFill>
              <a:latin typeface="Courier New" pitchFamily="49" charset="0"/>
              <a:cs typeface="Courier New" pitchFamily="49" charset="0"/>
            </a:endParaRPr>
          </a:p>
          <a:p>
            <a:pPr marL="0" indent="0">
              <a:buNone/>
            </a:pPr>
            <a:r>
              <a:rPr lang="en-US" dirty="0" smtClean="0">
                <a:solidFill>
                  <a:srgbClr val="FF0000"/>
                </a:solidFill>
                <a:latin typeface="Courier New" pitchFamily="49" charset="0"/>
                <a:cs typeface="Courier New" pitchFamily="49" charset="0"/>
              </a:rPr>
              <a:t># </a:t>
            </a:r>
            <a:r>
              <a:rPr lang="en-US" dirty="0">
                <a:solidFill>
                  <a:srgbClr val="FF0000"/>
                </a:solidFill>
                <a:latin typeface="Courier New" pitchFamily="49" charset="0"/>
                <a:cs typeface="Courier New" pitchFamily="49" charset="0"/>
              </a:rPr>
              <a:t>Calculate correlations between PITA predicted genes and hsa-miR-26a</a:t>
            </a:r>
          </a:p>
          <a:p>
            <a:pPr marL="0" indent="0">
              <a:buNone/>
            </a:pPr>
            <a:r>
              <a:rPr lang="en-US" dirty="0">
                <a:latin typeface="Courier New" pitchFamily="49" charset="0"/>
                <a:cs typeface="Courier New" pitchFamily="49" charset="0"/>
              </a:rPr>
              <a:t>c1.r = 1:(</a:t>
            </a:r>
            <a:r>
              <a:rPr lang="en-US" b="1" dirty="0" err="1">
                <a:latin typeface="Courier New" pitchFamily="49" charset="0"/>
                <a:cs typeface="Courier New" pitchFamily="49" charset="0"/>
              </a:rPr>
              <a:t>nrow</a:t>
            </a:r>
            <a:r>
              <a:rPr lang="en-US" dirty="0">
                <a:latin typeface="Courier New" pitchFamily="49" charset="0"/>
                <a:cs typeface="Courier New" pitchFamily="49" charset="0"/>
              </a:rPr>
              <a:t>(g3)-1)</a:t>
            </a:r>
          </a:p>
          <a:p>
            <a:pPr marL="0" indent="0">
              <a:buNone/>
            </a:pPr>
            <a:r>
              <a:rPr lang="en-US" dirty="0">
                <a:latin typeface="Courier New" pitchFamily="49" charset="0"/>
                <a:cs typeface="Courier New" pitchFamily="49" charset="0"/>
              </a:rPr>
              <a:t>c1.p = 1:(</a:t>
            </a:r>
            <a:r>
              <a:rPr lang="en-US" b="1" dirty="0" err="1">
                <a:latin typeface="Courier New" pitchFamily="49" charset="0"/>
                <a:cs typeface="Courier New" pitchFamily="49" charset="0"/>
              </a:rPr>
              <a:t>nrow</a:t>
            </a:r>
            <a:r>
              <a:rPr lang="en-US" dirty="0">
                <a:latin typeface="Courier New" pitchFamily="49" charset="0"/>
                <a:cs typeface="Courier New" pitchFamily="49" charset="0"/>
              </a:rPr>
              <a:t>(g3)-1)</a:t>
            </a:r>
          </a:p>
          <a:p>
            <a:pPr marL="0" indent="0">
              <a:buNone/>
            </a:pPr>
            <a:r>
              <a:rPr lang="en-US" b="1" dirty="0">
                <a:latin typeface="Courier New" pitchFamily="49" charset="0"/>
                <a:cs typeface="Courier New" pitchFamily="49" charset="0"/>
              </a:rPr>
              <a:t>for</a:t>
            </a:r>
            <a:r>
              <a:rPr lang="en-US" dirty="0">
                <a:latin typeface="Courier New" pitchFamily="49" charset="0"/>
                <a:cs typeface="Courier New" pitchFamily="49" charset="0"/>
              </a:rPr>
              <a:t>(</a:t>
            </a:r>
            <a:r>
              <a:rPr lang="en-US" dirty="0" err="1">
                <a:latin typeface="Courier New" pitchFamily="49" charset="0"/>
                <a:cs typeface="Courier New" pitchFamily="49" charset="0"/>
              </a:rPr>
              <a:t>i</a:t>
            </a:r>
            <a:r>
              <a:rPr lang="en-US" dirty="0">
                <a:latin typeface="Courier New" pitchFamily="49" charset="0"/>
                <a:cs typeface="Courier New" pitchFamily="49" charset="0"/>
              </a:rPr>
              <a:t> in 1:(</a:t>
            </a:r>
            <a:r>
              <a:rPr lang="en-US" b="1" dirty="0" err="1">
                <a:latin typeface="Courier New" pitchFamily="49" charset="0"/>
                <a:cs typeface="Courier New" pitchFamily="49" charset="0"/>
              </a:rPr>
              <a:t>nrow</a:t>
            </a:r>
            <a:r>
              <a:rPr lang="en-US" dirty="0">
                <a:latin typeface="Courier New" pitchFamily="49" charset="0"/>
                <a:cs typeface="Courier New" pitchFamily="49" charset="0"/>
              </a:rPr>
              <a:t>(g3)-1)) {</a:t>
            </a:r>
          </a:p>
          <a:p>
            <a:pPr marL="0" indent="0">
              <a:buNone/>
            </a:pPr>
            <a:r>
              <a:rPr lang="en-US" dirty="0">
                <a:latin typeface="Courier New" pitchFamily="49" charset="0"/>
                <a:cs typeface="Courier New" pitchFamily="49" charset="0"/>
              </a:rPr>
              <a:t>  c1 = </a:t>
            </a:r>
            <a:r>
              <a:rPr lang="en-US" b="1" dirty="0" err="1">
                <a:latin typeface="Courier New" pitchFamily="49" charset="0"/>
                <a:cs typeface="Courier New" pitchFamily="49" charset="0"/>
              </a:rPr>
              <a:t>cor.test</a:t>
            </a:r>
            <a:r>
              <a:rPr lang="en-US" dirty="0">
                <a:latin typeface="Courier New" pitchFamily="49" charset="0"/>
                <a:cs typeface="Courier New" pitchFamily="49" charset="0"/>
              </a:rPr>
              <a:t>(g3[</a:t>
            </a:r>
            <a:r>
              <a:rPr lang="en-US" dirty="0" err="1">
                <a:latin typeface="Courier New" pitchFamily="49" charset="0"/>
                <a:cs typeface="Courier New" pitchFamily="49" charset="0"/>
              </a:rPr>
              <a:t>i</a:t>
            </a:r>
            <a:r>
              <a:rPr lang="en-US" dirty="0">
                <a:latin typeface="Courier New" pitchFamily="49" charset="0"/>
                <a:cs typeface="Courier New" pitchFamily="49" charset="0"/>
              </a:rPr>
              <a:t>,], g3['exp.hsa-miR-26a',])</a:t>
            </a:r>
          </a:p>
          <a:p>
            <a:pPr marL="0" indent="0">
              <a:buNone/>
            </a:pPr>
            <a:r>
              <a:rPr lang="en-US" dirty="0">
                <a:latin typeface="Courier New" pitchFamily="49" charset="0"/>
                <a:cs typeface="Courier New" pitchFamily="49" charset="0"/>
              </a:rPr>
              <a:t>  c1.r[</a:t>
            </a:r>
            <a:r>
              <a:rPr lang="en-US" dirty="0" err="1">
                <a:latin typeface="Courier New" pitchFamily="49" charset="0"/>
                <a:cs typeface="Courier New" pitchFamily="49" charset="0"/>
              </a:rPr>
              <a:t>i</a:t>
            </a:r>
            <a:r>
              <a:rPr lang="en-US" dirty="0">
                <a:latin typeface="Courier New" pitchFamily="49" charset="0"/>
                <a:cs typeface="Courier New" pitchFamily="49" charset="0"/>
              </a:rPr>
              <a:t>] = c1$estimate</a:t>
            </a:r>
          </a:p>
          <a:p>
            <a:pPr marL="0" indent="0">
              <a:buNone/>
            </a:pPr>
            <a:r>
              <a:rPr lang="en-US" dirty="0">
                <a:latin typeface="Courier New" pitchFamily="49" charset="0"/>
                <a:cs typeface="Courier New" pitchFamily="49" charset="0"/>
              </a:rPr>
              <a:t>  c1.p[</a:t>
            </a:r>
            <a:r>
              <a:rPr lang="en-US" dirty="0" err="1">
                <a:latin typeface="Courier New" pitchFamily="49" charset="0"/>
                <a:cs typeface="Courier New" pitchFamily="49" charset="0"/>
              </a:rPr>
              <a:t>i</a:t>
            </a:r>
            <a:r>
              <a:rPr lang="en-US" dirty="0">
                <a:latin typeface="Courier New" pitchFamily="49" charset="0"/>
                <a:cs typeface="Courier New" pitchFamily="49" charset="0"/>
              </a:rPr>
              <a:t>] = c1$p.value</a:t>
            </a:r>
          </a:p>
          <a:p>
            <a:pPr marL="0" indent="0">
              <a:buNone/>
            </a:pPr>
            <a:r>
              <a:rPr lang="en-US" dirty="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Plot correlation coefficients</a:t>
            </a:r>
          </a:p>
          <a:p>
            <a:pPr marL="0" indent="0">
              <a:buNone/>
            </a:pPr>
            <a:r>
              <a:rPr lang="en-US" b="1" dirty="0" err="1">
                <a:latin typeface="Courier New" pitchFamily="49" charset="0"/>
                <a:cs typeface="Courier New" pitchFamily="49" charset="0"/>
              </a:rPr>
              <a:t>hist</a:t>
            </a:r>
            <a:r>
              <a:rPr lang="en-US" dirty="0">
                <a:latin typeface="Courier New" pitchFamily="49" charset="0"/>
                <a:cs typeface="Courier New" pitchFamily="49" charset="0"/>
              </a:rPr>
              <a:t>(c1.r, breaks = 15, main = 'Distribution of </a:t>
            </a:r>
            <a:r>
              <a:rPr lang="en-US" dirty="0" err="1">
                <a:latin typeface="Courier New" pitchFamily="49" charset="0"/>
                <a:cs typeface="Courier New" pitchFamily="49" charset="0"/>
              </a:rPr>
              <a:t>Correaltion</a:t>
            </a:r>
            <a:r>
              <a:rPr lang="en-US" dirty="0">
                <a:latin typeface="Courier New" pitchFamily="49" charset="0"/>
                <a:cs typeface="Courier New" pitchFamily="49" charset="0"/>
              </a:rPr>
              <a:t> Coefficients', </a:t>
            </a:r>
            <a:r>
              <a:rPr lang="en-US" dirty="0" err="1">
                <a:latin typeface="Courier New" pitchFamily="49" charset="0"/>
                <a:cs typeface="Courier New" pitchFamily="49" charset="0"/>
              </a:rPr>
              <a:t>xlab</a:t>
            </a:r>
            <a:r>
              <a:rPr lang="en-US" dirty="0">
                <a:latin typeface="Courier New" pitchFamily="49" charset="0"/>
                <a:cs typeface="Courier New" pitchFamily="49" charset="0"/>
              </a:rPr>
              <a:t> = 'Correlation Coefficient')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54089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 of Correlation Coefficients</a:t>
            </a:r>
            <a:endParaRPr lang="en-US" dirty="0"/>
          </a:p>
        </p:txBody>
      </p:sp>
      <p:pic>
        <p:nvPicPr>
          <p:cNvPr id="5"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0993"/>
          <a:stretch/>
        </p:blipFill>
        <p:spPr bwMode="auto">
          <a:xfrm>
            <a:off x="1575605" y="1371600"/>
            <a:ext cx="599279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4846320" y="1219200"/>
            <a:ext cx="0" cy="4800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581400" y="1219200"/>
            <a:ext cx="1264920" cy="0"/>
          </a:xfrm>
          <a:prstGeom prst="straightConnector1">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733800" y="1219200"/>
            <a:ext cx="0" cy="4800600"/>
          </a:xfrm>
          <a:prstGeom prst="line">
            <a:avLst/>
          </a:prstGeom>
          <a:ln w="28575">
            <a:solidFill>
              <a:srgbClr val="FF0000">
                <a:alpha val="50196"/>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971032" y="1219200"/>
            <a:ext cx="0" cy="4800600"/>
          </a:xfrm>
          <a:prstGeom prst="line">
            <a:avLst/>
          </a:prstGeom>
          <a:ln w="28575">
            <a:solidFill>
              <a:srgbClr val="FF0000">
                <a:alpha val="50196"/>
              </a:srgb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272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Correcting for Multiple Testing</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solidFill>
                  <a:srgbClr val="FF0000"/>
                </a:solidFill>
                <a:latin typeface="Courier New" pitchFamily="49" charset="0"/>
                <a:cs typeface="Courier New" pitchFamily="49" charset="0"/>
              </a:rPr>
              <a:t># Do testing correction</a:t>
            </a:r>
          </a:p>
          <a:p>
            <a:pPr marL="0" indent="0">
              <a:buNone/>
            </a:pPr>
            <a:r>
              <a:rPr lang="en-US" dirty="0" err="1">
                <a:latin typeface="Courier New" pitchFamily="49" charset="0"/>
                <a:cs typeface="Courier New" pitchFamily="49" charset="0"/>
              </a:rPr>
              <a:t>p.bonferroni</a:t>
            </a:r>
            <a:r>
              <a:rPr lang="en-US" dirty="0">
                <a:latin typeface="Courier New" pitchFamily="49" charset="0"/>
                <a:cs typeface="Courier New" pitchFamily="49" charset="0"/>
              </a:rPr>
              <a:t> = </a:t>
            </a:r>
            <a:r>
              <a:rPr lang="en-US" b="1" dirty="0" err="1">
                <a:latin typeface="Courier New" pitchFamily="49" charset="0"/>
                <a:cs typeface="Courier New" pitchFamily="49" charset="0"/>
              </a:rPr>
              <a:t>p.adjust</a:t>
            </a:r>
            <a:r>
              <a:rPr lang="en-US" dirty="0">
                <a:latin typeface="Courier New" pitchFamily="49" charset="0"/>
                <a:cs typeface="Courier New" pitchFamily="49" charset="0"/>
              </a:rPr>
              <a:t>(c1.p, </a:t>
            </a:r>
            <a:r>
              <a:rPr lang="en-US" dirty="0" smtClean="0">
                <a:latin typeface="Courier New" pitchFamily="49" charset="0"/>
                <a:cs typeface="Courier New" pitchFamily="49" charset="0"/>
              </a:rPr>
              <a:t>method = '</a:t>
            </a:r>
            <a:r>
              <a:rPr lang="en-US" dirty="0" err="1" smtClean="0">
                <a:latin typeface="Courier New" pitchFamily="49" charset="0"/>
                <a:cs typeface="Courier New" pitchFamily="49" charset="0"/>
              </a:rPr>
              <a:t>bonferroni</a:t>
            </a:r>
            <a:r>
              <a:rPr lang="en-US" dirty="0">
                <a:latin typeface="Courier New" pitchFamily="49" charset="0"/>
                <a:cs typeface="Courier New" pitchFamily="49" charset="0"/>
              </a:rPr>
              <a:t>')</a:t>
            </a:r>
          </a:p>
          <a:p>
            <a:pPr marL="0" indent="0">
              <a:buNone/>
            </a:pPr>
            <a:r>
              <a:rPr lang="en-US" dirty="0" err="1">
                <a:latin typeface="Courier New" pitchFamily="49" charset="0"/>
                <a:cs typeface="Courier New" pitchFamily="49" charset="0"/>
              </a:rPr>
              <a:t>p.benjaminiHochberg</a:t>
            </a:r>
            <a:r>
              <a:rPr lang="en-US" dirty="0">
                <a:latin typeface="Courier New" pitchFamily="49" charset="0"/>
                <a:cs typeface="Courier New" pitchFamily="49" charset="0"/>
              </a:rPr>
              <a:t> = </a:t>
            </a:r>
            <a:r>
              <a:rPr lang="en-US" b="1" dirty="0" err="1">
                <a:latin typeface="Courier New" pitchFamily="49" charset="0"/>
                <a:cs typeface="Courier New" pitchFamily="49" charset="0"/>
              </a:rPr>
              <a:t>p.adjust</a:t>
            </a:r>
            <a:r>
              <a:rPr lang="en-US" dirty="0">
                <a:latin typeface="Courier New" pitchFamily="49" charset="0"/>
                <a:cs typeface="Courier New" pitchFamily="49" charset="0"/>
              </a:rPr>
              <a:t>(c1.p, </a:t>
            </a:r>
            <a:r>
              <a:rPr lang="en-US" dirty="0" smtClean="0">
                <a:latin typeface="Courier New" pitchFamily="49" charset="0"/>
                <a:cs typeface="Courier New" pitchFamily="49" charset="0"/>
              </a:rPr>
              <a:t>method = 'BH</a:t>
            </a:r>
            <a:r>
              <a:rPr lang="en-US" dirty="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How many miRNA are considered significant via p-value only</a:t>
            </a:r>
          </a:p>
          <a:p>
            <a:pPr marL="0" indent="0">
              <a:buNone/>
            </a:pPr>
            <a:r>
              <a:rPr lang="en-US" b="1" dirty="0">
                <a:latin typeface="Courier New" pitchFamily="49" charset="0"/>
                <a:cs typeface="Courier New" pitchFamily="49" charset="0"/>
              </a:rPr>
              <a:t>print</a:t>
            </a:r>
            <a:r>
              <a:rPr lang="en-US" dirty="0">
                <a:latin typeface="Courier New" pitchFamily="49" charset="0"/>
                <a:cs typeface="Courier New" pitchFamily="49" charset="0"/>
              </a:rPr>
              <a:t>(</a:t>
            </a:r>
            <a:r>
              <a:rPr lang="en-US" b="1" dirty="0">
                <a:latin typeface="Courier New" pitchFamily="49" charset="0"/>
                <a:cs typeface="Courier New" pitchFamily="49" charset="0"/>
              </a:rPr>
              <a:t>paste</a:t>
            </a:r>
            <a:r>
              <a:rPr lang="en-US" dirty="0">
                <a:latin typeface="Courier New" pitchFamily="49" charset="0"/>
                <a:cs typeface="Courier New" pitchFamily="49" charset="0"/>
              </a:rPr>
              <a:t>('P-Value Only:  Uncorrected =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sum</a:t>
            </a:r>
            <a:r>
              <a:rPr lang="en-US" dirty="0" smtClean="0">
                <a:latin typeface="Courier New" pitchFamily="49" charset="0"/>
                <a:cs typeface="Courier New" pitchFamily="49" charset="0"/>
              </a:rPr>
              <a:t>(c1.p</a:t>
            </a:r>
            <a:r>
              <a:rPr lang="en-US" dirty="0">
                <a:latin typeface="Courier New" pitchFamily="49" charset="0"/>
                <a:cs typeface="Courier New" pitchFamily="49" charset="0"/>
              </a:rPr>
              <a:t>&lt;=0.05</a:t>
            </a:r>
            <a:r>
              <a:rPr lang="en-US" dirty="0" smtClean="0">
                <a:latin typeface="Courier New" pitchFamily="49" charset="0"/>
                <a:cs typeface="Courier New" pitchFamily="49" charset="0"/>
              </a:rPr>
              <a:t>), '; </a:t>
            </a:r>
            <a:r>
              <a:rPr lang="en-US" dirty="0" err="1">
                <a:latin typeface="Courier New" pitchFamily="49" charset="0"/>
                <a:cs typeface="Courier New" pitchFamily="49" charset="0"/>
              </a:rPr>
              <a:t>Bonferroni</a:t>
            </a:r>
            <a:r>
              <a:rPr lang="en-US" dirty="0">
                <a:latin typeface="Courier New" pitchFamily="49" charset="0"/>
                <a:cs typeface="Courier New" pitchFamily="49" charset="0"/>
              </a:rPr>
              <a:t> =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sum</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p.bonferroni</a:t>
            </a:r>
            <a:r>
              <a:rPr lang="en-US" dirty="0">
                <a:latin typeface="Courier New" pitchFamily="49" charset="0"/>
                <a:cs typeface="Courier New" pitchFamily="49" charset="0"/>
              </a:rPr>
              <a:t>&lt;=0.05</a:t>
            </a:r>
            <a:r>
              <a:rPr lang="en-US" dirty="0" smtClean="0">
                <a:latin typeface="Courier New" pitchFamily="49" charset="0"/>
                <a:cs typeface="Courier New" pitchFamily="49" charset="0"/>
              </a:rPr>
              <a:t>), '; </a:t>
            </a:r>
            <a:r>
              <a:rPr lang="en-US" dirty="0" err="1">
                <a:latin typeface="Courier New" pitchFamily="49" charset="0"/>
                <a:cs typeface="Courier New" pitchFamily="49" charset="0"/>
              </a:rPr>
              <a:t>Benjamini</a:t>
            </a:r>
            <a:r>
              <a:rPr lang="en-US" dirty="0">
                <a:latin typeface="Courier New" pitchFamily="49" charset="0"/>
                <a:cs typeface="Courier New" pitchFamily="49" charset="0"/>
              </a:rPr>
              <a:t>-Hochberg =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sum</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p.benjaminiHochberg</a:t>
            </a:r>
            <a:r>
              <a:rPr lang="en-US" dirty="0">
                <a:latin typeface="Courier New" pitchFamily="49" charset="0"/>
                <a:cs typeface="Courier New" pitchFamily="49" charset="0"/>
              </a:rPr>
              <a:t>&lt;=0.05</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sep</a:t>
            </a:r>
            <a:r>
              <a:rPr lang="en-US" dirty="0" smtClean="0">
                <a:latin typeface="Courier New" pitchFamily="49" charset="0"/>
                <a:cs typeface="Courier New" pitchFamily="49" charset="0"/>
              </a:rPr>
              <a:t> = ''))</a:t>
            </a:r>
            <a:endParaRPr lang="en-US" dirty="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How many miRNAs are considered significant via both p-value and a negative correlation coefficient</a:t>
            </a:r>
          </a:p>
          <a:p>
            <a:pPr marL="0" indent="0">
              <a:buNone/>
            </a:pPr>
            <a:r>
              <a:rPr lang="en-US" b="1" dirty="0">
                <a:latin typeface="Courier New" pitchFamily="49" charset="0"/>
                <a:cs typeface="Courier New" pitchFamily="49" charset="0"/>
              </a:rPr>
              <a:t>print</a:t>
            </a:r>
            <a:r>
              <a:rPr lang="en-US" dirty="0">
                <a:latin typeface="Courier New" pitchFamily="49" charset="0"/>
                <a:cs typeface="Courier New" pitchFamily="49" charset="0"/>
              </a:rPr>
              <a:t>(</a:t>
            </a:r>
            <a:r>
              <a:rPr lang="en-US" b="1" dirty="0">
                <a:latin typeface="Courier New" pitchFamily="49" charset="0"/>
                <a:cs typeface="Courier New" pitchFamily="49" charset="0"/>
              </a:rPr>
              <a:t>paste</a:t>
            </a:r>
            <a:r>
              <a:rPr lang="en-US" dirty="0">
                <a:latin typeface="Courier New" pitchFamily="49" charset="0"/>
                <a:cs typeface="Courier New" pitchFamily="49" charset="0"/>
              </a:rPr>
              <a:t>('P-value and Rho:  Uncorrected =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sum</a:t>
            </a:r>
            <a:r>
              <a:rPr lang="en-US" dirty="0" smtClean="0">
                <a:latin typeface="Courier New" pitchFamily="49" charset="0"/>
                <a:cs typeface="Courier New" pitchFamily="49" charset="0"/>
              </a:rPr>
              <a:t>(c1.p</a:t>
            </a:r>
            <a:r>
              <a:rPr lang="en-US" dirty="0">
                <a:latin typeface="Courier New" pitchFamily="49" charset="0"/>
                <a:cs typeface="Courier New" pitchFamily="49" charset="0"/>
              </a:rPr>
              <a:t>&lt;=0.05 &amp; c1.r&lt;=-0.15</a:t>
            </a:r>
            <a:r>
              <a:rPr lang="en-US" dirty="0" smtClean="0">
                <a:latin typeface="Courier New" pitchFamily="49" charset="0"/>
                <a:cs typeface="Courier New" pitchFamily="49" charset="0"/>
              </a:rPr>
              <a:t>), '; </a:t>
            </a:r>
            <a:r>
              <a:rPr lang="en-US" dirty="0" err="1">
                <a:latin typeface="Courier New" pitchFamily="49" charset="0"/>
                <a:cs typeface="Courier New" pitchFamily="49" charset="0"/>
              </a:rPr>
              <a:t>Bonferroni</a:t>
            </a:r>
            <a:r>
              <a:rPr lang="en-US" dirty="0">
                <a:latin typeface="Courier New" pitchFamily="49" charset="0"/>
                <a:cs typeface="Courier New" pitchFamily="49" charset="0"/>
              </a:rPr>
              <a:t> =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sum</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p.bonferroni</a:t>
            </a:r>
            <a:r>
              <a:rPr lang="en-US" dirty="0">
                <a:latin typeface="Courier New" pitchFamily="49" charset="0"/>
                <a:cs typeface="Courier New" pitchFamily="49" charset="0"/>
              </a:rPr>
              <a:t>&lt;=0.05 &amp; c1.r&lt;=-0.15</a:t>
            </a:r>
            <a:r>
              <a:rPr lang="en-US" dirty="0" smtClean="0">
                <a:latin typeface="Courier New" pitchFamily="49" charset="0"/>
                <a:cs typeface="Courier New" pitchFamily="49" charset="0"/>
              </a:rPr>
              <a:t>), '; </a:t>
            </a:r>
            <a:r>
              <a:rPr lang="en-US" dirty="0" err="1">
                <a:latin typeface="Courier New" pitchFamily="49" charset="0"/>
                <a:cs typeface="Courier New" pitchFamily="49" charset="0"/>
              </a:rPr>
              <a:t>Benjamini</a:t>
            </a:r>
            <a:r>
              <a:rPr lang="en-US" dirty="0">
                <a:latin typeface="Courier New" pitchFamily="49" charset="0"/>
                <a:cs typeface="Courier New" pitchFamily="49" charset="0"/>
              </a:rPr>
              <a:t>-Hochberg =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sum</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p.benjaminiHochberg</a:t>
            </a:r>
            <a:r>
              <a:rPr lang="en-US" dirty="0">
                <a:latin typeface="Courier New" pitchFamily="49" charset="0"/>
                <a:cs typeface="Courier New" pitchFamily="49" charset="0"/>
              </a:rPr>
              <a:t>&lt;=0.05 &amp; c1.r&lt;=-0.15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sep</a:t>
            </a:r>
            <a:r>
              <a:rPr lang="en-US" dirty="0" smtClean="0">
                <a:latin typeface="Courier New" pitchFamily="49" charset="0"/>
                <a:cs typeface="Courier New" pitchFamily="49" charset="0"/>
              </a:rPr>
              <a:t> = ''))</a:t>
            </a:r>
            <a:endParaRPr lang="en-US" dirty="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702238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Significantly Correlated miRNAs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endParaRPr lang="en-US" dirty="0" smtClean="0">
              <a:solidFill>
                <a:srgbClr val="FF0000"/>
              </a:solidFill>
              <a:latin typeface="Courier New" pitchFamily="49" charset="0"/>
              <a:cs typeface="Courier New" pitchFamily="49" charset="0"/>
            </a:endParaRPr>
          </a:p>
          <a:p>
            <a:pPr marL="0" indent="0">
              <a:buNone/>
            </a:pPr>
            <a:r>
              <a:rPr lang="en-US" dirty="0" smtClean="0">
                <a:solidFill>
                  <a:srgbClr val="FF0000"/>
                </a:solidFill>
                <a:latin typeface="Courier New" pitchFamily="49" charset="0"/>
                <a:cs typeface="Courier New" pitchFamily="49" charset="0"/>
              </a:rPr>
              <a:t># The </a:t>
            </a:r>
            <a:r>
              <a:rPr lang="en-US" dirty="0">
                <a:solidFill>
                  <a:srgbClr val="FF0000"/>
                </a:solidFill>
                <a:latin typeface="Courier New" pitchFamily="49" charset="0"/>
                <a:cs typeface="Courier New" pitchFamily="49" charset="0"/>
              </a:rPr>
              <a:t>significantly negatively correlated </a:t>
            </a:r>
            <a:r>
              <a:rPr lang="en-US" dirty="0" smtClean="0">
                <a:solidFill>
                  <a:srgbClr val="FF0000"/>
                </a:solidFill>
                <a:latin typeface="Courier New" pitchFamily="49" charset="0"/>
                <a:cs typeface="Courier New" pitchFamily="49" charset="0"/>
              </a:rPr>
              <a:t>genes</a:t>
            </a:r>
            <a:endParaRPr lang="en-US" dirty="0">
              <a:solidFill>
                <a:srgbClr val="FF0000"/>
              </a:solidFill>
              <a:latin typeface="Courier New" pitchFamily="49" charset="0"/>
              <a:cs typeface="Courier New" pitchFamily="49" charset="0"/>
            </a:endParaRPr>
          </a:p>
          <a:p>
            <a:pPr marL="0" indent="0">
              <a:buNone/>
            </a:pPr>
            <a:r>
              <a:rPr lang="en-US" b="1" dirty="0">
                <a:latin typeface="Courier New" pitchFamily="49" charset="0"/>
                <a:cs typeface="Courier New" pitchFamily="49" charset="0"/>
              </a:rPr>
              <a:t>sub</a:t>
            </a:r>
            <a:r>
              <a:rPr lang="en-US" dirty="0">
                <a:latin typeface="Courier New" pitchFamily="49" charset="0"/>
                <a:cs typeface="Courier New" pitchFamily="49" charset="0"/>
              </a:rPr>
              <a:t>('exp</a:t>
            </a:r>
            <a:r>
              <a:rPr lang="en-US" dirty="0" smtClean="0">
                <a:latin typeface="Courier New" pitchFamily="49" charset="0"/>
                <a:cs typeface="Courier New" pitchFamily="49" charset="0"/>
              </a:rPr>
              <a:t>.', '', </a:t>
            </a:r>
            <a:r>
              <a:rPr lang="en-US" b="1" dirty="0" err="1" smtClean="0">
                <a:latin typeface="Courier New" pitchFamily="49" charset="0"/>
                <a:cs typeface="Courier New" pitchFamily="49" charset="0"/>
              </a:rPr>
              <a:t>rownames</a:t>
            </a:r>
            <a:r>
              <a:rPr lang="en-US" dirty="0" smtClean="0">
                <a:latin typeface="Courier New" pitchFamily="49" charset="0"/>
                <a:cs typeface="Courier New" pitchFamily="49" charset="0"/>
              </a:rPr>
              <a:t>(g3</a:t>
            </a:r>
            <a:r>
              <a:rPr lang="en-US" dirty="0">
                <a:latin typeface="Courier New" pitchFamily="49" charset="0"/>
                <a:cs typeface="Courier New" pitchFamily="49" charset="0"/>
              </a:rPr>
              <a:t>)[</a:t>
            </a:r>
            <a:r>
              <a:rPr lang="en-US" b="1" dirty="0">
                <a:latin typeface="Courier New" pitchFamily="49" charset="0"/>
                <a:cs typeface="Courier New" pitchFamily="49" charset="0"/>
              </a:rPr>
              <a:t>which</a:t>
            </a:r>
            <a:r>
              <a:rPr lang="en-US" dirty="0">
                <a:latin typeface="Courier New" pitchFamily="49" charset="0"/>
                <a:cs typeface="Courier New" pitchFamily="49" charset="0"/>
              </a:rPr>
              <a:t>(</a:t>
            </a:r>
            <a:r>
              <a:rPr lang="en-US" dirty="0" err="1">
                <a:latin typeface="Courier New" pitchFamily="49" charset="0"/>
                <a:cs typeface="Courier New" pitchFamily="49" charset="0"/>
              </a:rPr>
              <a:t>p.benjaminiHochberg</a:t>
            </a:r>
            <a:r>
              <a:rPr lang="en-US" dirty="0">
                <a:latin typeface="Courier New" pitchFamily="49" charset="0"/>
                <a:cs typeface="Courier New" pitchFamily="49" charset="0"/>
              </a:rPr>
              <a:t>&lt;=0.05 &amp; c1.r&lt;=-0.15)])</a:t>
            </a: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Create index ordered by </a:t>
            </a:r>
            <a:r>
              <a:rPr lang="en-US" dirty="0" err="1">
                <a:solidFill>
                  <a:srgbClr val="FF0000"/>
                </a:solidFill>
                <a:latin typeface="Courier New" pitchFamily="49" charset="0"/>
                <a:cs typeface="Courier New" pitchFamily="49" charset="0"/>
              </a:rPr>
              <a:t>Benjamini</a:t>
            </a:r>
            <a:r>
              <a:rPr lang="en-US" dirty="0">
                <a:solidFill>
                  <a:srgbClr val="FF0000"/>
                </a:solidFill>
                <a:latin typeface="Courier New" pitchFamily="49" charset="0"/>
                <a:cs typeface="Courier New" pitchFamily="49" charset="0"/>
              </a:rPr>
              <a:t>-Hochberg corrected p-values to sort each vector</a:t>
            </a:r>
          </a:p>
          <a:p>
            <a:pPr marL="0" indent="0">
              <a:buNone/>
            </a:pPr>
            <a:r>
              <a:rPr lang="en-US" dirty="0">
                <a:latin typeface="Courier New" pitchFamily="49" charset="0"/>
                <a:cs typeface="Courier New" pitchFamily="49" charset="0"/>
              </a:rPr>
              <a:t>o1 = </a:t>
            </a:r>
            <a:r>
              <a:rPr lang="en-US" b="1" dirty="0">
                <a:latin typeface="Courier New" pitchFamily="49" charset="0"/>
                <a:cs typeface="Courier New" pitchFamily="49" charset="0"/>
              </a:rPr>
              <a:t>order</a:t>
            </a:r>
            <a:r>
              <a:rPr lang="en-US" dirty="0">
                <a:latin typeface="Courier New" pitchFamily="49" charset="0"/>
                <a:cs typeface="Courier New" pitchFamily="49" charset="0"/>
              </a:rPr>
              <a:t>(c1.r)</a:t>
            </a: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Make a </a:t>
            </a:r>
            <a:r>
              <a:rPr lang="en-US" dirty="0" err="1">
                <a:solidFill>
                  <a:srgbClr val="FF0000"/>
                </a:solidFill>
                <a:latin typeface="Courier New" pitchFamily="49" charset="0"/>
                <a:cs typeface="Courier New" pitchFamily="49" charset="0"/>
              </a:rPr>
              <a:t>data.frame</a:t>
            </a:r>
            <a:r>
              <a:rPr lang="en-US" dirty="0">
                <a:solidFill>
                  <a:srgbClr val="FF0000"/>
                </a:solidFill>
                <a:latin typeface="Courier New" pitchFamily="49" charset="0"/>
                <a:cs typeface="Courier New" pitchFamily="49" charset="0"/>
              </a:rPr>
              <a:t> with the three columns</a:t>
            </a:r>
          </a:p>
          <a:p>
            <a:pPr marL="0" indent="0">
              <a:buNone/>
            </a:pPr>
            <a:r>
              <a:rPr lang="en-US" dirty="0">
                <a:latin typeface="Courier New" pitchFamily="49" charset="0"/>
                <a:cs typeface="Courier New" pitchFamily="49" charset="0"/>
              </a:rPr>
              <a:t>hsa_mir_26a_c1 = </a:t>
            </a:r>
            <a:r>
              <a:rPr lang="en-US" b="1" dirty="0" err="1">
                <a:latin typeface="Courier New" pitchFamily="49" charset="0"/>
                <a:cs typeface="Courier New" pitchFamily="49" charset="0"/>
              </a:rPr>
              <a:t>data.frame</a:t>
            </a:r>
            <a:r>
              <a:rPr lang="en-US" dirty="0">
                <a:latin typeface="Courier New" pitchFamily="49" charset="0"/>
                <a:cs typeface="Courier New" pitchFamily="49" charset="0"/>
              </a:rPr>
              <a:t>(rho = c1.r[o1], </a:t>
            </a:r>
            <a:r>
              <a:rPr lang="en-US" dirty="0" err="1">
                <a:latin typeface="Courier New" pitchFamily="49" charset="0"/>
                <a:cs typeface="Courier New" pitchFamily="49" charset="0"/>
              </a:rPr>
              <a:t>c.p</a:t>
            </a:r>
            <a:r>
              <a:rPr lang="en-US" dirty="0">
                <a:latin typeface="Courier New" pitchFamily="49" charset="0"/>
                <a:cs typeface="Courier New" pitchFamily="49" charset="0"/>
              </a:rPr>
              <a:t> = c1.p[o1], </a:t>
            </a:r>
            <a:r>
              <a:rPr lang="en-US" dirty="0" err="1">
                <a:latin typeface="Courier New" pitchFamily="49" charset="0"/>
                <a:cs typeface="Courier New" pitchFamily="49" charset="0"/>
              </a:rPr>
              <a:t>c.p.bonferroni</a:t>
            </a:r>
            <a:r>
              <a:rPr lang="en-US" dirty="0">
                <a:latin typeface="Courier New" pitchFamily="49" charset="0"/>
                <a:cs typeface="Courier New" pitchFamily="49" charset="0"/>
              </a:rPr>
              <a:t> = </a:t>
            </a:r>
            <a:r>
              <a:rPr lang="en-US" dirty="0" err="1">
                <a:latin typeface="Courier New" pitchFamily="49" charset="0"/>
                <a:cs typeface="Courier New" pitchFamily="49" charset="0"/>
              </a:rPr>
              <a:t>p.bonferroni</a:t>
            </a:r>
            <a:r>
              <a:rPr lang="en-US" dirty="0">
                <a:latin typeface="Courier New" pitchFamily="49" charset="0"/>
                <a:cs typeface="Courier New" pitchFamily="49" charset="0"/>
              </a:rPr>
              <a:t>[o1], </a:t>
            </a:r>
            <a:r>
              <a:rPr lang="en-US" dirty="0" err="1">
                <a:latin typeface="Courier New" pitchFamily="49" charset="0"/>
                <a:cs typeface="Courier New" pitchFamily="49" charset="0"/>
              </a:rPr>
              <a:t>c.p.benjaminiHochberg</a:t>
            </a:r>
            <a:r>
              <a:rPr lang="en-US" dirty="0">
                <a:latin typeface="Courier New" pitchFamily="49" charset="0"/>
                <a:cs typeface="Courier New" pitchFamily="49" charset="0"/>
              </a:rPr>
              <a:t> = </a:t>
            </a:r>
            <a:r>
              <a:rPr lang="en-US" dirty="0" err="1">
                <a:latin typeface="Courier New" pitchFamily="49" charset="0"/>
                <a:cs typeface="Courier New" pitchFamily="49" charset="0"/>
              </a:rPr>
              <a:t>p.benjaminiHochberg</a:t>
            </a:r>
            <a:r>
              <a:rPr lang="en-US" dirty="0">
                <a:latin typeface="Courier New" pitchFamily="49" charset="0"/>
                <a:cs typeface="Courier New" pitchFamily="49" charset="0"/>
              </a:rPr>
              <a:t>[o1])</a:t>
            </a: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Add miRNA names as </a:t>
            </a:r>
            <a:r>
              <a:rPr lang="en-US" dirty="0" err="1">
                <a:solidFill>
                  <a:srgbClr val="FF0000"/>
                </a:solidFill>
                <a:latin typeface="Courier New" pitchFamily="49" charset="0"/>
                <a:cs typeface="Courier New" pitchFamily="49" charset="0"/>
              </a:rPr>
              <a:t>rownames</a:t>
            </a:r>
            <a:endParaRPr lang="en-US" dirty="0">
              <a:solidFill>
                <a:srgbClr val="FF0000"/>
              </a:solidFill>
              <a:latin typeface="Courier New" pitchFamily="49" charset="0"/>
              <a:cs typeface="Courier New" pitchFamily="49" charset="0"/>
            </a:endParaRPr>
          </a:p>
          <a:p>
            <a:pPr marL="0" indent="0">
              <a:buNone/>
            </a:pPr>
            <a:r>
              <a:rPr lang="en-US" b="1" dirty="0" err="1">
                <a:latin typeface="Courier New" pitchFamily="49" charset="0"/>
                <a:cs typeface="Courier New" pitchFamily="49" charset="0"/>
              </a:rPr>
              <a:t>rownames</a:t>
            </a:r>
            <a:r>
              <a:rPr lang="en-US" dirty="0">
                <a:latin typeface="Courier New" pitchFamily="49" charset="0"/>
                <a:cs typeface="Courier New" pitchFamily="49" charset="0"/>
              </a:rPr>
              <a:t>(hsa_mir_26a_c1) = </a:t>
            </a:r>
            <a:r>
              <a:rPr lang="en-US" b="1" dirty="0">
                <a:latin typeface="Courier New" pitchFamily="49" charset="0"/>
                <a:cs typeface="Courier New" pitchFamily="49" charset="0"/>
              </a:rPr>
              <a:t>sub</a:t>
            </a:r>
            <a:r>
              <a:rPr lang="en-US" dirty="0">
                <a:latin typeface="Courier New" pitchFamily="49" charset="0"/>
                <a:cs typeface="Courier New" pitchFamily="49" charset="0"/>
              </a:rPr>
              <a:t>('exp</a:t>
            </a:r>
            <a:r>
              <a:rPr lang="en-US" dirty="0" smtClean="0">
                <a:latin typeface="Courier New" pitchFamily="49" charset="0"/>
                <a:cs typeface="Courier New" pitchFamily="49" charset="0"/>
              </a:rPr>
              <a:t>.', '', </a:t>
            </a:r>
            <a:r>
              <a:rPr lang="en-US" b="1" dirty="0" err="1" smtClean="0">
                <a:latin typeface="Courier New" pitchFamily="49" charset="0"/>
                <a:cs typeface="Courier New" pitchFamily="49" charset="0"/>
              </a:rPr>
              <a:t>rownames</a:t>
            </a:r>
            <a:r>
              <a:rPr lang="en-US" dirty="0" smtClean="0">
                <a:latin typeface="Courier New" pitchFamily="49" charset="0"/>
                <a:cs typeface="Courier New" pitchFamily="49" charset="0"/>
              </a:rPr>
              <a:t>(g3</a:t>
            </a:r>
            <a:r>
              <a:rPr lang="en-US" dirty="0">
                <a:latin typeface="Courier New" pitchFamily="49" charset="0"/>
                <a:cs typeface="Courier New" pitchFamily="49" charset="0"/>
              </a:rPr>
              <a:t>)[-480][o1])</a:t>
            </a: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Take a look at the top results</a:t>
            </a:r>
          </a:p>
          <a:p>
            <a:pPr marL="0" indent="0">
              <a:buNone/>
            </a:pPr>
            <a:r>
              <a:rPr lang="en-US" b="1" dirty="0">
                <a:latin typeface="Courier New" pitchFamily="49" charset="0"/>
                <a:cs typeface="Courier New" pitchFamily="49" charset="0"/>
              </a:rPr>
              <a:t>head</a:t>
            </a:r>
            <a:r>
              <a:rPr lang="en-US" dirty="0">
                <a:latin typeface="Courier New" pitchFamily="49" charset="0"/>
                <a:cs typeface="Courier New" pitchFamily="49" charset="0"/>
              </a:rPr>
              <a:t>(hsa_mir_26a_c1)</a:t>
            </a:r>
          </a:p>
          <a:p>
            <a:pPr marL="0" indent="0">
              <a:buNone/>
            </a:pP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49440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Plot Top Correlated miRNA Target Gene</a:t>
            </a:r>
            <a:endParaRPr lang="en-US" sz="38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Let’s do a spot check and make sure our inferences make sense.  Visual inspection while crude can tell us a lot.</a:t>
            </a:r>
          </a:p>
          <a:p>
            <a:pPr marL="0" indent="0">
              <a:buNone/>
            </a:pPr>
            <a:endParaRPr lang="en-US" dirty="0"/>
          </a:p>
          <a:p>
            <a:pPr marL="0" indent="0">
              <a:buNone/>
            </a:pPr>
            <a:r>
              <a:rPr lang="en-US" dirty="0" smtClean="0">
                <a:solidFill>
                  <a:srgbClr val="FF0000"/>
                </a:solidFill>
                <a:latin typeface="Courier New" pitchFamily="49" charset="0"/>
                <a:cs typeface="Courier New" pitchFamily="49" charset="0"/>
              </a:rPr>
              <a:t># Scatter plot of top </a:t>
            </a:r>
            <a:r>
              <a:rPr lang="en-US" dirty="0">
                <a:solidFill>
                  <a:srgbClr val="FF0000"/>
                </a:solidFill>
                <a:latin typeface="Courier New" pitchFamily="49" charset="0"/>
                <a:cs typeface="Courier New" pitchFamily="49" charset="0"/>
              </a:rPr>
              <a:t>correlated gene</a:t>
            </a:r>
          </a:p>
          <a:p>
            <a:pPr marL="0" indent="0">
              <a:buNone/>
            </a:pPr>
            <a:r>
              <a:rPr lang="en-US" b="1" dirty="0" smtClean="0">
                <a:latin typeface="Courier New" pitchFamily="49" charset="0"/>
                <a:cs typeface="Courier New" pitchFamily="49" charset="0"/>
              </a:rPr>
              <a:t>plot</a:t>
            </a:r>
            <a:r>
              <a:rPr lang="en-US" dirty="0" smtClean="0">
                <a:latin typeface="Courier New" pitchFamily="49" charset="0"/>
                <a:cs typeface="Courier New" pitchFamily="49" charset="0"/>
              </a:rPr>
              <a:t>(</a:t>
            </a:r>
            <a:r>
              <a:rPr lang="en-US" b="1" dirty="0" err="1" smtClean="0">
                <a:latin typeface="Courier New" pitchFamily="49" charset="0"/>
                <a:cs typeface="Courier New" pitchFamily="49" charset="0"/>
              </a:rPr>
              <a:t>as.numeric</a:t>
            </a:r>
            <a:r>
              <a:rPr lang="en-US" dirty="0" smtClean="0">
                <a:latin typeface="Courier New" pitchFamily="49" charset="0"/>
                <a:cs typeface="Courier New" pitchFamily="49" charset="0"/>
              </a:rPr>
              <a:t>(g3['exp.ALS2CR2',]) ~ </a:t>
            </a:r>
            <a:r>
              <a:rPr lang="en-US" b="1" dirty="0" err="1" smtClean="0">
                <a:latin typeface="Courier New" pitchFamily="49" charset="0"/>
                <a:cs typeface="Courier New" pitchFamily="49" charset="0"/>
              </a:rPr>
              <a:t>as.numeric</a:t>
            </a:r>
            <a:r>
              <a:rPr lang="en-US" dirty="0" smtClean="0">
                <a:latin typeface="Courier New" pitchFamily="49" charset="0"/>
                <a:cs typeface="Courier New" pitchFamily="49" charset="0"/>
              </a:rPr>
              <a:t>(g3['exp.hsa-miR-26a',]), col = </a:t>
            </a:r>
            <a:r>
              <a:rPr lang="en-US" b="1" dirty="0" err="1" smtClean="0">
                <a:latin typeface="Courier New" pitchFamily="49" charset="0"/>
                <a:cs typeface="Courier New" pitchFamily="49" charset="0"/>
              </a:rPr>
              <a:t>rgb</a:t>
            </a:r>
            <a:r>
              <a:rPr lang="en-US" dirty="0" smtClean="0">
                <a:latin typeface="Courier New" pitchFamily="49" charset="0"/>
                <a:cs typeface="Courier New" pitchFamily="49" charset="0"/>
              </a:rPr>
              <a:t>(0, 0, 1, 0.5), </a:t>
            </a:r>
            <a:r>
              <a:rPr lang="en-US" dirty="0" err="1" smtClean="0">
                <a:latin typeface="Courier New" pitchFamily="49" charset="0"/>
                <a:cs typeface="Courier New" pitchFamily="49" charset="0"/>
              </a:rPr>
              <a:t>pch</a:t>
            </a:r>
            <a:r>
              <a:rPr lang="en-US" dirty="0" smtClean="0">
                <a:latin typeface="Courier New" pitchFamily="49" charset="0"/>
                <a:cs typeface="Courier New" pitchFamily="49" charset="0"/>
              </a:rPr>
              <a:t> = 20, </a:t>
            </a:r>
            <a:r>
              <a:rPr lang="en-US" dirty="0" err="1" smtClean="0">
                <a:latin typeface="Courier New" pitchFamily="49" charset="0"/>
                <a:cs typeface="Courier New" pitchFamily="49" charset="0"/>
              </a:rPr>
              <a:t>xlab</a:t>
            </a:r>
            <a:r>
              <a:rPr lang="en-US" dirty="0" smtClean="0">
                <a:latin typeface="Courier New" pitchFamily="49" charset="0"/>
                <a:cs typeface="Courier New" pitchFamily="49" charset="0"/>
              </a:rPr>
              <a:t> = 'miRNA </a:t>
            </a:r>
            <a:r>
              <a:rPr lang="en-US" dirty="0" err="1" smtClean="0">
                <a:latin typeface="Courier New" pitchFamily="49" charset="0"/>
                <a:cs typeface="Courier New" pitchFamily="49" charset="0"/>
              </a:rPr>
              <a:t>Expresion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ylab</a:t>
            </a:r>
            <a:r>
              <a:rPr lang="en-US" dirty="0" smtClean="0">
                <a:latin typeface="Courier New" pitchFamily="49" charset="0"/>
                <a:cs typeface="Courier New" pitchFamily="49" charset="0"/>
              </a:rPr>
              <a:t> = 'Gene Expression', main = 'ALS2CR2 vs. hsa-miR-26a')</a:t>
            </a:r>
          </a:p>
          <a:p>
            <a:pPr marL="0" indent="0">
              <a:buNone/>
            </a:pPr>
            <a:endParaRPr lang="en-US" dirty="0" smtClean="0">
              <a:latin typeface="Courier New" pitchFamily="49" charset="0"/>
              <a:cs typeface="Courier New" pitchFamily="49" charset="0"/>
            </a:endParaRPr>
          </a:p>
          <a:p>
            <a:pPr marL="0" indent="0">
              <a:buNone/>
            </a:pPr>
            <a:r>
              <a:rPr lang="en-US" dirty="0" smtClean="0">
                <a:solidFill>
                  <a:srgbClr val="FF0000"/>
                </a:solidFill>
                <a:latin typeface="Courier New" pitchFamily="49" charset="0"/>
                <a:cs typeface="Courier New" pitchFamily="49" charset="0"/>
              </a:rPr>
              <a:t># </a:t>
            </a:r>
            <a:r>
              <a:rPr lang="en-US" dirty="0">
                <a:solidFill>
                  <a:srgbClr val="FF0000"/>
                </a:solidFill>
                <a:latin typeface="Courier New" pitchFamily="49" charset="0"/>
                <a:cs typeface="Courier New" pitchFamily="49" charset="0"/>
              </a:rPr>
              <a:t>Make a trend line and plot it</a:t>
            </a:r>
          </a:p>
          <a:p>
            <a:pPr marL="0" indent="0">
              <a:buNone/>
            </a:pPr>
            <a:r>
              <a:rPr lang="en-US" dirty="0">
                <a:latin typeface="Courier New" pitchFamily="49" charset="0"/>
                <a:cs typeface="Courier New" pitchFamily="49" charset="0"/>
              </a:rPr>
              <a:t>lm1 = </a:t>
            </a:r>
            <a:r>
              <a:rPr lang="en-US" b="1" dirty="0">
                <a:latin typeface="Courier New" pitchFamily="49" charset="0"/>
                <a:cs typeface="Courier New" pitchFamily="49" charset="0"/>
              </a:rPr>
              <a:t>lm</a:t>
            </a:r>
            <a:r>
              <a:rPr lang="en-US" dirty="0">
                <a:latin typeface="Courier New" pitchFamily="49" charset="0"/>
                <a:cs typeface="Courier New" pitchFamily="49" charset="0"/>
              </a:rPr>
              <a:t>(</a:t>
            </a:r>
            <a:r>
              <a:rPr lang="en-US" b="1" dirty="0" err="1">
                <a:latin typeface="Courier New" pitchFamily="49" charset="0"/>
                <a:cs typeface="Courier New" pitchFamily="49" charset="0"/>
              </a:rPr>
              <a:t>as.numeric</a:t>
            </a:r>
            <a:r>
              <a:rPr lang="en-US" dirty="0">
                <a:latin typeface="Courier New" pitchFamily="49" charset="0"/>
                <a:cs typeface="Courier New" pitchFamily="49" charset="0"/>
              </a:rPr>
              <a:t>(g3['exp.ALS2CR2',]) ~ </a:t>
            </a:r>
            <a:r>
              <a:rPr lang="en-US" dirty="0" err="1">
                <a:latin typeface="Courier New" pitchFamily="49" charset="0"/>
                <a:cs typeface="Courier New" pitchFamily="49" charset="0"/>
              </a:rPr>
              <a:t>as.numeric</a:t>
            </a:r>
            <a:r>
              <a:rPr lang="en-US" dirty="0">
                <a:latin typeface="Courier New" pitchFamily="49" charset="0"/>
                <a:cs typeface="Courier New" pitchFamily="49" charset="0"/>
              </a:rPr>
              <a:t>(g3['exp.hsa-miR-26a',]))</a:t>
            </a:r>
          </a:p>
          <a:p>
            <a:pPr marL="0" indent="0">
              <a:buNone/>
            </a:pPr>
            <a:r>
              <a:rPr lang="en-US" b="1" dirty="0" err="1">
                <a:latin typeface="Courier New" pitchFamily="49" charset="0"/>
                <a:cs typeface="Courier New" pitchFamily="49" charset="0"/>
              </a:rPr>
              <a:t>abline</a:t>
            </a:r>
            <a:r>
              <a:rPr lang="en-US" dirty="0">
                <a:latin typeface="Courier New" pitchFamily="49" charset="0"/>
                <a:cs typeface="Courier New" pitchFamily="49" charset="0"/>
              </a:rPr>
              <a:t>(lm1, col = 'red', </a:t>
            </a:r>
            <a:r>
              <a:rPr lang="en-US" dirty="0" err="1">
                <a:latin typeface="Courier New" pitchFamily="49" charset="0"/>
                <a:cs typeface="Courier New" pitchFamily="49" charset="0"/>
              </a:rPr>
              <a:t>lty</a:t>
            </a:r>
            <a:r>
              <a:rPr lang="en-US" dirty="0">
                <a:latin typeface="Courier New" pitchFamily="49" charset="0"/>
                <a:cs typeface="Courier New" pitchFamily="49" charset="0"/>
              </a:rPr>
              <a:t> = 1, </a:t>
            </a:r>
            <a:r>
              <a:rPr lang="en-US" dirty="0" err="1">
                <a:latin typeface="Courier New" pitchFamily="49" charset="0"/>
                <a:cs typeface="Courier New" pitchFamily="49" charset="0"/>
              </a:rPr>
              <a:t>lwd</a:t>
            </a:r>
            <a:r>
              <a:rPr lang="en-US" dirty="0">
                <a:latin typeface="Courier New" pitchFamily="49" charset="0"/>
                <a:cs typeface="Courier New" pitchFamily="49" charset="0"/>
              </a:rPr>
              <a:t> = 1)</a:t>
            </a:r>
          </a:p>
          <a:p>
            <a:pPr marL="0" indent="0">
              <a:buNone/>
            </a:pPr>
            <a:endParaRPr lang="en-US" dirty="0"/>
          </a:p>
        </p:txBody>
      </p:sp>
    </p:spTree>
    <p:extLst>
      <p:ext uri="{BB962C8B-B14F-4D97-AF65-F5344CB8AC3E}">
        <p14:creationId xmlns:p14="http://schemas.microsoft.com/office/powerpoint/2010/main" val="1982472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Correlated miRNA Target Gene</a:t>
            </a:r>
            <a:endParaRPr lang="en-US"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92710" y="1600200"/>
            <a:ext cx="5158581" cy="515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5029200" y="3733800"/>
            <a:ext cx="1828800" cy="2362200"/>
          </a:xfrm>
          <a:prstGeom prst="roundRect">
            <a:avLst/>
          </a:prstGeom>
          <a:solidFill>
            <a:srgbClr val="FF00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36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Scaling Up to Plot All Significantly Correlated Genes</a:t>
            </a:r>
            <a:endParaRPr lang="en-US" dirty="0"/>
          </a:p>
        </p:txBody>
      </p:sp>
      <p:sp>
        <p:nvSpPr>
          <p:cNvPr id="3" name="Content Placeholder 2"/>
          <p:cNvSpPr>
            <a:spLocks noGrp="1"/>
          </p:cNvSpPr>
          <p:nvPr>
            <p:ph idx="1"/>
          </p:nvPr>
        </p:nvSpPr>
        <p:spPr>
          <a:xfrm>
            <a:off x="457200" y="1676400"/>
            <a:ext cx="8229600" cy="4953000"/>
          </a:xfrm>
        </p:spPr>
        <p:txBody>
          <a:bodyPr>
            <a:normAutofit fontScale="47500" lnSpcReduction="20000"/>
          </a:bodyPr>
          <a:lstStyle/>
          <a:p>
            <a:pPr marL="0" indent="0">
              <a:buNone/>
            </a:pPr>
            <a:r>
              <a:rPr lang="en-US" dirty="0" smtClean="0">
                <a:solidFill>
                  <a:srgbClr val="FF0000"/>
                </a:solidFill>
                <a:latin typeface="Courier New" pitchFamily="49" charset="0"/>
                <a:cs typeface="Courier New" pitchFamily="49" charset="0"/>
              </a:rPr>
              <a:t># </a:t>
            </a:r>
            <a:r>
              <a:rPr lang="en-US" dirty="0">
                <a:solidFill>
                  <a:srgbClr val="FF0000"/>
                </a:solidFill>
                <a:latin typeface="Courier New" pitchFamily="49" charset="0"/>
                <a:cs typeface="Courier New" pitchFamily="49" charset="0"/>
              </a:rPr>
              <a:t>Select out significantly correlated genes</a:t>
            </a:r>
          </a:p>
          <a:p>
            <a:pPr marL="0" indent="0">
              <a:buNone/>
            </a:pPr>
            <a:r>
              <a:rPr lang="en-US" dirty="0" err="1">
                <a:latin typeface="Courier New" pitchFamily="49" charset="0"/>
                <a:cs typeface="Courier New" pitchFamily="49" charset="0"/>
              </a:rPr>
              <a:t>corGenes</a:t>
            </a:r>
            <a:r>
              <a:rPr lang="en-US" dirty="0">
                <a:latin typeface="Courier New" pitchFamily="49" charset="0"/>
                <a:cs typeface="Courier New" pitchFamily="49" charset="0"/>
              </a:rPr>
              <a:t> = </a:t>
            </a:r>
            <a:r>
              <a:rPr lang="en-US" b="1" dirty="0" err="1">
                <a:latin typeface="Courier New" pitchFamily="49" charset="0"/>
                <a:cs typeface="Courier New" pitchFamily="49" charset="0"/>
              </a:rPr>
              <a:t>rownames</a:t>
            </a:r>
            <a:r>
              <a:rPr lang="en-US" dirty="0">
                <a:latin typeface="Courier New" pitchFamily="49" charset="0"/>
                <a:cs typeface="Courier New" pitchFamily="49" charset="0"/>
              </a:rPr>
              <a:t>((g3[-480,])[o1,])[</a:t>
            </a:r>
            <a:r>
              <a:rPr lang="en-US" b="1" dirty="0">
                <a:latin typeface="Courier New" pitchFamily="49" charset="0"/>
                <a:cs typeface="Courier New" pitchFamily="49" charset="0"/>
              </a:rPr>
              <a:t>which</a:t>
            </a:r>
            <a:r>
              <a:rPr lang="en-US" dirty="0">
                <a:latin typeface="Courier New" pitchFamily="49" charset="0"/>
                <a:cs typeface="Courier New" pitchFamily="49" charset="0"/>
              </a:rPr>
              <a:t>(</a:t>
            </a:r>
            <a:r>
              <a:rPr lang="en-US" dirty="0" err="1">
                <a:latin typeface="Courier New" pitchFamily="49" charset="0"/>
                <a:cs typeface="Courier New" pitchFamily="49" charset="0"/>
              </a:rPr>
              <a:t>p.benjaminiHochberg</a:t>
            </a:r>
            <a:r>
              <a:rPr lang="en-US" dirty="0">
                <a:latin typeface="Courier New" pitchFamily="49" charset="0"/>
                <a:cs typeface="Courier New" pitchFamily="49" charset="0"/>
              </a:rPr>
              <a:t>[o1]&lt;=0.05 &amp; c1.r[o1]&lt;=-0.15)]</a:t>
            </a:r>
          </a:p>
          <a:p>
            <a:pPr marL="0" indent="0">
              <a:buNone/>
            </a:pPr>
            <a:endParaRPr lang="en-US" dirty="0">
              <a:latin typeface="Courier New" pitchFamily="49" charset="0"/>
              <a:cs typeface="Courier New" pitchFamily="49" charset="0"/>
            </a:endParaRPr>
          </a:p>
          <a:p>
            <a:pPr marL="0" indent="0">
              <a:buNone/>
            </a:pPr>
            <a:r>
              <a:rPr lang="en-US" dirty="0" smtClean="0">
                <a:solidFill>
                  <a:srgbClr val="FF0000"/>
                </a:solidFill>
                <a:latin typeface="Courier New" pitchFamily="49" charset="0"/>
                <a:cs typeface="Courier New" pitchFamily="49" charset="0"/>
              </a:rPr>
              <a:t>## Plot all significantly correlated genes</a:t>
            </a:r>
          </a:p>
          <a:p>
            <a:pPr marL="0" indent="0">
              <a:buNone/>
            </a:pPr>
            <a:r>
              <a:rPr lang="en-US" dirty="0" smtClean="0">
                <a:solidFill>
                  <a:srgbClr val="FF0000"/>
                </a:solidFill>
                <a:latin typeface="Courier New" pitchFamily="49" charset="0"/>
                <a:cs typeface="Courier New" pitchFamily="49" charset="0"/>
              </a:rPr>
              <a:t># </a:t>
            </a:r>
            <a:r>
              <a:rPr lang="en-US" dirty="0">
                <a:solidFill>
                  <a:srgbClr val="FF0000"/>
                </a:solidFill>
                <a:latin typeface="Courier New" pitchFamily="49" charset="0"/>
                <a:cs typeface="Courier New" pitchFamily="49" charset="0"/>
              </a:rPr>
              <a:t>Open a PDF device to output plots</a:t>
            </a:r>
          </a:p>
          <a:p>
            <a:pPr marL="0" indent="0">
              <a:buNone/>
            </a:pPr>
            <a:r>
              <a:rPr lang="en-US" b="1" dirty="0" err="1">
                <a:latin typeface="Courier New" pitchFamily="49" charset="0"/>
                <a:cs typeface="Courier New" pitchFamily="49" charset="0"/>
              </a:rPr>
              <a:t>pdf</a:t>
            </a:r>
            <a:r>
              <a:rPr lang="en-US" dirty="0">
                <a:latin typeface="Courier New" pitchFamily="49" charset="0"/>
                <a:cs typeface="Courier New" pitchFamily="49" charset="0"/>
              </a:rPr>
              <a:t>('genesNegativelyCorrelatedWith_hsa_miR_26a_gbm.pdf')</a:t>
            </a:r>
          </a:p>
          <a:p>
            <a:pPr marL="0" indent="0">
              <a:buNone/>
            </a:pPr>
            <a:r>
              <a:rPr lang="en-US" dirty="0">
                <a:solidFill>
                  <a:srgbClr val="FF0000"/>
                </a:solidFill>
                <a:latin typeface="Courier New" pitchFamily="49" charset="0"/>
                <a:cs typeface="Courier New" pitchFamily="49" charset="0"/>
              </a:rPr>
              <a:t># Iterate through all correlated genes</a:t>
            </a:r>
          </a:p>
          <a:p>
            <a:pPr marL="0" indent="0">
              <a:buNone/>
            </a:pPr>
            <a:r>
              <a:rPr lang="en-US" b="1" dirty="0">
                <a:latin typeface="Courier New" pitchFamily="49" charset="0"/>
                <a:cs typeface="Courier New" pitchFamily="49" charset="0"/>
              </a:rPr>
              <a:t>for</a:t>
            </a:r>
            <a:r>
              <a:rPr lang="en-US" dirty="0">
                <a:latin typeface="Courier New" pitchFamily="49" charset="0"/>
                <a:cs typeface="Courier New" pitchFamily="49" charset="0"/>
              </a:rPr>
              <a:t>(cg1 in </a:t>
            </a:r>
            <a:r>
              <a:rPr lang="en-US" dirty="0" err="1">
                <a:latin typeface="Courier New" pitchFamily="49" charset="0"/>
                <a:cs typeface="Courier New" pitchFamily="49" charset="0"/>
              </a:rPr>
              <a:t>corGenes</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plot</a:t>
            </a:r>
            <a:r>
              <a:rPr lang="en-US" dirty="0">
                <a:latin typeface="Courier New" pitchFamily="49" charset="0"/>
                <a:cs typeface="Courier New" pitchFamily="49" charset="0"/>
              </a:rPr>
              <a:t>(</a:t>
            </a:r>
            <a:r>
              <a:rPr lang="en-US" b="1" dirty="0" err="1">
                <a:latin typeface="Courier New" pitchFamily="49" charset="0"/>
                <a:cs typeface="Courier New" pitchFamily="49" charset="0"/>
              </a:rPr>
              <a:t>as.numeric</a:t>
            </a:r>
            <a:r>
              <a:rPr lang="en-US" dirty="0">
                <a:latin typeface="Courier New" pitchFamily="49" charset="0"/>
                <a:cs typeface="Courier New" pitchFamily="49" charset="0"/>
              </a:rPr>
              <a:t>(g3[cg1,]) ~ </a:t>
            </a:r>
            <a:r>
              <a:rPr lang="en-US" b="1" dirty="0" err="1">
                <a:latin typeface="Courier New" pitchFamily="49" charset="0"/>
                <a:cs typeface="Courier New" pitchFamily="49" charset="0"/>
              </a:rPr>
              <a:t>as.numeric</a:t>
            </a:r>
            <a:r>
              <a:rPr lang="en-US" dirty="0">
                <a:latin typeface="Courier New" pitchFamily="49" charset="0"/>
                <a:cs typeface="Courier New" pitchFamily="49" charset="0"/>
              </a:rPr>
              <a:t>(g3['exp.hsa-miR-26a',]), col = </a:t>
            </a:r>
            <a:r>
              <a:rPr lang="en-US" b="1" dirty="0" err="1">
                <a:latin typeface="Courier New" pitchFamily="49" charset="0"/>
                <a:cs typeface="Courier New" pitchFamily="49" charset="0"/>
              </a:rPr>
              <a:t>rgb</a:t>
            </a:r>
            <a:r>
              <a:rPr lang="en-US" dirty="0">
                <a:latin typeface="Courier New" pitchFamily="49" charset="0"/>
                <a:cs typeface="Courier New" pitchFamily="49" charset="0"/>
              </a:rPr>
              <a:t>(0, 0</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1</a:t>
            </a:r>
            <a:r>
              <a:rPr lang="en-US" dirty="0">
                <a:latin typeface="Courier New" pitchFamily="49" charset="0"/>
                <a:cs typeface="Courier New" pitchFamily="49" charset="0"/>
              </a:rPr>
              <a:t>, 0.5), </a:t>
            </a:r>
            <a:r>
              <a:rPr lang="en-US" dirty="0" err="1">
                <a:latin typeface="Courier New" pitchFamily="49" charset="0"/>
                <a:cs typeface="Courier New" pitchFamily="49" charset="0"/>
              </a:rPr>
              <a:t>pch</a:t>
            </a:r>
            <a:r>
              <a:rPr lang="en-US" dirty="0">
                <a:latin typeface="Courier New" pitchFamily="49" charset="0"/>
                <a:cs typeface="Courier New" pitchFamily="49" charset="0"/>
              </a:rPr>
              <a:t> = 20, </a:t>
            </a:r>
            <a:r>
              <a:rPr lang="en-US" dirty="0" err="1">
                <a:latin typeface="Courier New" pitchFamily="49" charset="0"/>
                <a:cs typeface="Courier New" pitchFamily="49" charset="0"/>
              </a:rPr>
              <a:t>xlab</a:t>
            </a:r>
            <a:r>
              <a:rPr lang="en-US" dirty="0">
                <a:latin typeface="Courier New" pitchFamily="49" charset="0"/>
                <a:cs typeface="Courier New" pitchFamily="49" charset="0"/>
              </a:rPr>
              <a:t> = 'miRNA </a:t>
            </a:r>
            <a:r>
              <a:rPr lang="en-US" dirty="0" err="1">
                <a:latin typeface="Courier New" pitchFamily="49" charset="0"/>
                <a:cs typeface="Courier New" pitchFamily="49" charset="0"/>
              </a:rPr>
              <a:t>Expresion</a:t>
            </a:r>
            <a:r>
              <a:rPr lang="en-US" dirty="0">
                <a:latin typeface="Courier New" pitchFamily="49" charset="0"/>
                <a:cs typeface="Courier New" pitchFamily="49" charset="0"/>
              </a:rPr>
              <a:t>', </a:t>
            </a:r>
            <a:r>
              <a:rPr lang="en-US" dirty="0" err="1">
                <a:latin typeface="Courier New" pitchFamily="49" charset="0"/>
                <a:cs typeface="Courier New" pitchFamily="49" charset="0"/>
              </a:rPr>
              <a:t>ylab</a:t>
            </a:r>
            <a:r>
              <a:rPr lang="en-US" dirty="0">
                <a:latin typeface="Courier New" pitchFamily="49" charset="0"/>
                <a:cs typeface="Courier New" pitchFamily="49" charset="0"/>
              </a:rPr>
              <a:t> = 'Gene Expression', main = </a:t>
            </a:r>
            <a:endParaRPr lang="en-US" dirty="0" smtClean="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paste</a:t>
            </a:r>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sub</a:t>
            </a:r>
            <a:r>
              <a:rPr lang="en-US" dirty="0">
                <a:latin typeface="Courier New" pitchFamily="49" charset="0"/>
                <a:cs typeface="Courier New" pitchFamily="49" charset="0"/>
              </a:rPr>
              <a:t>('exp</a:t>
            </a:r>
            <a:r>
              <a:rPr lang="en-US" dirty="0" smtClean="0">
                <a:latin typeface="Courier New" pitchFamily="49" charset="0"/>
                <a:cs typeface="Courier New" pitchFamily="49" charset="0"/>
              </a:rPr>
              <a:t>.', '', cg1</a:t>
            </a:r>
            <a:r>
              <a:rPr lang="en-US" dirty="0">
                <a:latin typeface="Courier New" pitchFamily="49" charset="0"/>
                <a:cs typeface="Courier New" pitchFamily="49" charset="0"/>
              </a:rPr>
              <a:t>),' vs. hsa-miR-26a:\n R = </a:t>
            </a:r>
            <a:r>
              <a:rPr lang="en-US" dirty="0" smtClean="0">
                <a:latin typeface="Courier New" pitchFamily="49" charset="0"/>
                <a:cs typeface="Courier New" pitchFamily="49" charset="0"/>
              </a:rPr>
              <a:t>', </a:t>
            </a: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round</a:t>
            </a:r>
            <a:r>
              <a:rPr lang="en-US" dirty="0" smtClean="0">
                <a:latin typeface="Courier New" pitchFamily="49" charset="0"/>
                <a:cs typeface="Courier New" pitchFamily="49" charset="0"/>
              </a:rPr>
              <a:t>(hsa_mir_26a_c1[sub</a:t>
            </a:r>
            <a:r>
              <a:rPr lang="en-US" dirty="0">
                <a:latin typeface="Courier New" pitchFamily="49" charset="0"/>
                <a:cs typeface="Courier New" pitchFamily="49" charset="0"/>
              </a:rPr>
              <a:t>('exp.','',cg1),1</a:t>
            </a:r>
            <a:r>
              <a:rPr lang="en-US" dirty="0" smtClean="0">
                <a:latin typeface="Courier New" pitchFamily="49" charset="0"/>
                <a:cs typeface="Courier New" pitchFamily="49" charset="0"/>
              </a:rPr>
              <a:t>], 2), ', </a:t>
            </a:r>
            <a:r>
              <a:rPr lang="en-US" dirty="0">
                <a:latin typeface="Courier New" pitchFamily="49" charset="0"/>
                <a:cs typeface="Courier New" pitchFamily="49" charset="0"/>
              </a:rPr>
              <a:t>P-Value = </a:t>
            </a:r>
            <a:r>
              <a:rPr lang="en-US" dirty="0" smtClean="0">
                <a:latin typeface="Courier New" pitchFamily="49" charset="0"/>
                <a:cs typeface="Courier New" pitchFamily="49" charset="0"/>
              </a:rPr>
              <a:t>', </a:t>
            </a: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signif</a:t>
            </a:r>
            <a:r>
              <a:rPr lang="en-US" dirty="0" smtClean="0">
                <a:latin typeface="Courier New" pitchFamily="49" charset="0"/>
                <a:cs typeface="Courier New" pitchFamily="49" charset="0"/>
              </a:rPr>
              <a:t>(hsa_mir_26a_c1[</a:t>
            </a:r>
            <a:r>
              <a:rPr lang="en-US" b="1" dirty="0" smtClean="0">
                <a:latin typeface="Courier New" pitchFamily="49" charset="0"/>
                <a:cs typeface="Courier New" pitchFamily="49" charset="0"/>
              </a:rPr>
              <a:t>sub</a:t>
            </a:r>
            <a:r>
              <a:rPr lang="en-US" dirty="0">
                <a:latin typeface="Courier New" pitchFamily="49" charset="0"/>
                <a:cs typeface="Courier New" pitchFamily="49" charset="0"/>
              </a:rPr>
              <a:t>('exp</a:t>
            </a:r>
            <a:r>
              <a:rPr lang="en-US" dirty="0" smtClean="0">
                <a:latin typeface="Courier New" pitchFamily="49" charset="0"/>
                <a:cs typeface="Courier New" pitchFamily="49" charset="0"/>
              </a:rPr>
              <a:t>.', '', cg1</a:t>
            </a:r>
            <a:r>
              <a:rPr lang="en-US" dirty="0">
                <a:latin typeface="Courier New" pitchFamily="49" charset="0"/>
                <a:cs typeface="Courier New" pitchFamily="49" charset="0"/>
              </a:rPr>
              <a:t>),4],2</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sep</a:t>
            </a:r>
            <a:r>
              <a:rPr lang="en-US" dirty="0" smtClean="0">
                <a:latin typeface="Courier New" pitchFamily="49" charset="0"/>
                <a:cs typeface="Courier New" pitchFamily="49" charset="0"/>
              </a:rPr>
              <a:t> = ''))</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r>
              <a:rPr lang="en-US" dirty="0">
                <a:solidFill>
                  <a:srgbClr val="FF0000"/>
                </a:solidFill>
                <a:latin typeface="Courier New" pitchFamily="49" charset="0"/>
                <a:cs typeface="Courier New" pitchFamily="49" charset="0"/>
              </a:rPr>
              <a:t># Make a trend line and plot it</a:t>
            </a:r>
          </a:p>
          <a:p>
            <a:pPr marL="0" indent="0">
              <a:buNone/>
            </a:pPr>
            <a:r>
              <a:rPr lang="en-US" dirty="0">
                <a:latin typeface="Courier New" pitchFamily="49" charset="0"/>
                <a:cs typeface="Courier New" pitchFamily="49" charset="0"/>
              </a:rPr>
              <a:t>  lm1 = </a:t>
            </a:r>
            <a:r>
              <a:rPr lang="en-US" b="1" dirty="0">
                <a:latin typeface="Courier New" pitchFamily="49" charset="0"/>
                <a:cs typeface="Courier New" pitchFamily="49" charset="0"/>
              </a:rPr>
              <a:t>lm</a:t>
            </a:r>
            <a:r>
              <a:rPr lang="en-US" dirty="0">
                <a:latin typeface="Courier New" pitchFamily="49" charset="0"/>
                <a:cs typeface="Courier New" pitchFamily="49" charset="0"/>
              </a:rPr>
              <a:t>(</a:t>
            </a:r>
            <a:r>
              <a:rPr lang="en-US" b="1" dirty="0" err="1">
                <a:latin typeface="Courier New" pitchFamily="49" charset="0"/>
                <a:cs typeface="Courier New" pitchFamily="49" charset="0"/>
              </a:rPr>
              <a:t>as.numeric</a:t>
            </a:r>
            <a:r>
              <a:rPr lang="en-US" dirty="0">
                <a:latin typeface="Courier New" pitchFamily="49" charset="0"/>
                <a:cs typeface="Courier New" pitchFamily="49" charset="0"/>
              </a:rPr>
              <a:t>(g3[cg1,]) ~ </a:t>
            </a:r>
            <a:r>
              <a:rPr lang="en-US" b="1" dirty="0" err="1">
                <a:latin typeface="Courier New" pitchFamily="49" charset="0"/>
                <a:cs typeface="Courier New" pitchFamily="49" charset="0"/>
              </a:rPr>
              <a:t>as.numeric</a:t>
            </a:r>
            <a:r>
              <a:rPr lang="en-US" dirty="0">
                <a:latin typeface="Courier New" pitchFamily="49" charset="0"/>
                <a:cs typeface="Courier New" pitchFamily="49" charset="0"/>
              </a:rPr>
              <a:t>(g3['exp.hsa-miR-26a',]))</a:t>
            </a:r>
          </a:p>
          <a:p>
            <a:pPr marL="0" indent="0">
              <a:buNone/>
            </a:pPr>
            <a:r>
              <a:rPr lang="en-US" dirty="0">
                <a:latin typeface="Courier New" pitchFamily="49" charset="0"/>
                <a:cs typeface="Courier New" pitchFamily="49" charset="0"/>
              </a:rPr>
              <a:t>  </a:t>
            </a:r>
            <a:r>
              <a:rPr lang="en-US" b="1" dirty="0" err="1">
                <a:latin typeface="Courier New" pitchFamily="49" charset="0"/>
                <a:cs typeface="Courier New" pitchFamily="49" charset="0"/>
              </a:rPr>
              <a:t>abline</a:t>
            </a:r>
            <a:r>
              <a:rPr lang="en-US" dirty="0">
                <a:latin typeface="Courier New" pitchFamily="49" charset="0"/>
                <a:cs typeface="Courier New" pitchFamily="49" charset="0"/>
              </a:rPr>
              <a:t>(lm1, col = 'red', </a:t>
            </a:r>
            <a:r>
              <a:rPr lang="en-US" dirty="0" err="1">
                <a:latin typeface="Courier New" pitchFamily="49" charset="0"/>
                <a:cs typeface="Courier New" pitchFamily="49" charset="0"/>
              </a:rPr>
              <a:t>lty</a:t>
            </a:r>
            <a:r>
              <a:rPr lang="en-US" dirty="0">
                <a:latin typeface="Courier New" pitchFamily="49" charset="0"/>
                <a:cs typeface="Courier New" pitchFamily="49" charset="0"/>
              </a:rPr>
              <a:t> = 1, </a:t>
            </a:r>
            <a:r>
              <a:rPr lang="en-US" dirty="0" err="1">
                <a:latin typeface="Courier New" pitchFamily="49" charset="0"/>
                <a:cs typeface="Courier New" pitchFamily="49" charset="0"/>
              </a:rPr>
              <a:t>lwd</a:t>
            </a:r>
            <a:r>
              <a:rPr lang="en-US" dirty="0">
                <a:latin typeface="Courier New" pitchFamily="49" charset="0"/>
                <a:cs typeface="Courier New" pitchFamily="49" charset="0"/>
              </a:rPr>
              <a:t> = 1)</a:t>
            </a:r>
          </a:p>
          <a:p>
            <a:pPr marL="0" indent="0">
              <a:buNone/>
            </a:pPr>
            <a:r>
              <a:rPr lang="en-US" dirty="0">
                <a:latin typeface="Courier New" pitchFamily="49" charset="0"/>
                <a:cs typeface="Courier New" pitchFamily="49" charset="0"/>
              </a:rPr>
              <a:t>}</a:t>
            </a:r>
          </a:p>
          <a:p>
            <a:pPr marL="0" indent="0">
              <a:buNone/>
            </a:pPr>
            <a:r>
              <a:rPr lang="en-US" dirty="0">
                <a:solidFill>
                  <a:srgbClr val="FF0000"/>
                </a:solidFill>
                <a:latin typeface="Courier New" pitchFamily="49" charset="0"/>
                <a:cs typeface="Courier New" pitchFamily="49" charset="0"/>
              </a:rPr>
              <a:t># Close PDF device</a:t>
            </a:r>
          </a:p>
          <a:p>
            <a:pPr marL="0" indent="0">
              <a:buNone/>
            </a:pPr>
            <a:r>
              <a:rPr lang="en-US" b="1" dirty="0" err="1">
                <a:latin typeface="Courier New" pitchFamily="49" charset="0"/>
                <a:cs typeface="Courier New" pitchFamily="49" charset="0"/>
              </a:rPr>
              <a:t>dev.off</a:t>
            </a:r>
            <a:r>
              <a:rPr lang="en-US" dirty="0">
                <a:latin typeface="Courier New" pitchFamily="49" charset="0"/>
                <a:cs typeface="Courier New" pitchFamily="49" charset="0"/>
              </a:rPr>
              <a:t>()</a:t>
            </a:r>
          </a:p>
          <a:p>
            <a:pPr marL="0" indent="0">
              <a:buNone/>
            </a:pPr>
            <a:endParaRPr lang="en-US" dirty="0"/>
          </a:p>
        </p:txBody>
      </p:sp>
    </p:spTree>
    <p:extLst>
      <p:ext uri="{BB962C8B-B14F-4D97-AF65-F5344CB8AC3E}">
        <p14:creationId xmlns:p14="http://schemas.microsoft.com/office/powerpoint/2010/main" val="1278774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PDF</a:t>
            </a:r>
            <a:endParaRPr lang="en-US"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86138" y="1600200"/>
            <a:ext cx="697172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467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600" smtClean="0"/>
              <a:t>miRNAs are Dysregulated in Cancer</a:t>
            </a:r>
          </a:p>
        </p:txBody>
      </p:sp>
      <p:pic>
        <p:nvPicPr>
          <p:cNvPr id="4099"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93763" y="1550988"/>
            <a:ext cx="7356475" cy="45259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0" name="TextBox 3"/>
          <p:cNvSpPr txBox="1">
            <a:spLocks noChangeArrowheads="1"/>
          </p:cNvSpPr>
          <p:nvPr/>
        </p:nvSpPr>
        <p:spPr bwMode="auto">
          <a:xfrm>
            <a:off x="3881438" y="6581775"/>
            <a:ext cx="1381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1200"/>
              <a:t>Chan et al., 2011</a:t>
            </a:r>
          </a:p>
        </p:txBody>
      </p:sp>
    </p:spTree>
    <p:extLst>
      <p:ext uri="{BB962C8B-B14F-4D97-AF65-F5344CB8AC3E}">
        <p14:creationId xmlns:p14="http://schemas.microsoft.com/office/powerpoint/2010/main" val="5668812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Out CSV File of Results</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a:p>
            <a:pPr marL="0" indent="0">
              <a:buNone/>
            </a:pPr>
            <a:r>
              <a:rPr lang="en-US" dirty="0" smtClean="0">
                <a:solidFill>
                  <a:srgbClr val="FF0000"/>
                </a:solidFill>
                <a:latin typeface="Courier New" pitchFamily="49" charset="0"/>
                <a:cs typeface="Courier New" pitchFamily="49" charset="0"/>
              </a:rPr>
              <a:t># </a:t>
            </a:r>
            <a:r>
              <a:rPr lang="en-US" dirty="0">
                <a:solidFill>
                  <a:srgbClr val="FF0000"/>
                </a:solidFill>
                <a:latin typeface="Courier New" pitchFamily="49" charset="0"/>
                <a:cs typeface="Courier New" pitchFamily="49" charset="0"/>
              </a:rPr>
              <a:t>Write out results file</a:t>
            </a:r>
          </a:p>
          <a:p>
            <a:pPr marL="0" indent="0">
              <a:buNone/>
            </a:pPr>
            <a:r>
              <a:rPr lang="en-US" b="1" dirty="0">
                <a:latin typeface="Courier New" pitchFamily="49" charset="0"/>
                <a:cs typeface="Courier New" pitchFamily="49" charset="0"/>
              </a:rPr>
              <a:t>write.csv</a:t>
            </a:r>
            <a:r>
              <a:rPr lang="en-US" dirty="0">
                <a:latin typeface="Courier New" pitchFamily="49" charset="0"/>
                <a:cs typeface="Courier New" pitchFamily="49" charset="0"/>
              </a:rPr>
              <a:t>(hsa_mir_26a_c1, file = 'hsa_mir_26a_correlated_target_genes_PITA.csv')</a:t>
            </a:r>
          </a:p>
          <a:p>
            <a:pPr marL="0" indent="0">
              <a:buNone/>
            </a:pPr>
            <a:endParaRPr lang="en-US" dirty="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24036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b="1" dirty="0"/>
              <a:t>Correlation of CNV with miRNA Target Genes</a:t>
            </a:r>
            <a:endParaRPr lang="en-US" sz="3400" dirty="0"/>
          </a:p>
        </p:txBody>
      </p:sp>
      <p:sp>
        <p:nvSpPr>
          <p:cNvPr id="3" name="Content Placeholder 2"/>
          <p:cNvSpPr>
            <a:spLocks noGrp="1"/>
          </p:cNvSpPr>
          <p:nvPr>
            <p:ph idx="1"/>
          </p:nvPr>
        </p:nvSpPr>
        <p:spPr/>
        <p:txBody>
          <a:bodyPr/>
          <a:lstStyle/>
          <a:p>
            <a:r>
              <a:rPr lang="en-US" dirty="0" smtClean="0"/>
              <a:t>Correlation between CNV and miRNA is not perfect</a:t>
            </a:r>
          </a:p>
          <a:p>
            <a:pPr lvl="1"/>
            <a:r>
              <a:rPr lang="en-US" dirty="0" smtClean="0"/>
              <a:t>CNV explains ~58% of miRNA expression</a:t>
            </a:r>
          </a:p>
          <a:p>
            <a:endParaRPr lang="en-US" dirty="0"/>
          </a:p>
          <a:p>
            <a:r>
              <a:rPr lang="en-US" b="1" dirty="0" smtClean="0"/>
              <a:t>Question:  </a:t>
            </a:r>
            <a:r>
              <a:rPr lang="en-US" dirty="0" smtClean="0"/>
              <a:t>Does CNV also predict miRNA target gene expression?</a:t>
            </a:r>
          </a:p>
          <a:p>
            <a:endParaRPr lang="en-US" dirty="0"/>
          </a:p>
          <a:p>
            <a:r>
              <a:rPr lang="en-US" dirty="0" smtClean="0"/>
              <a:t>Can pretty  much directly use previous code</a:t>
            </a:r>
          </a:p>
        </p:txBody>
      </p:sp>
    </p:spTree>
    <p:extLst>
      <p:ext uri="{BB962C8B-B14F-4D97-AF65-F5344CB8AC3E}">
        <p14:creationId xmlns:p14="http://schemas.microsoft.com/office/powerpoint/2010/main" val="3288931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Add hsa-miR-26a Copy Number to Matrix</a:t>
            </a:r>
            <a:endParaRPr lang="en-US" sz="3600" dirty="0"/>
          </a:p>
        </p:txBody>
      </p:sp>
      <p:sp>
        <p:nvSpPr>
          <p:cNvPr id="3" name="Content Placeholder 2"/>
          <p:cNvSpPr>
            <a:spLocks noGrp="1"/>
          </p:cNvSpPr>
          <p:nvPr>
            <p:ph idx="1"/>
          </p:nvPr>
        </p:nvSpPr>
        <p:spPr/>
        <p:txBody>
          <a:bodyPr>
            <a:noAutofit/>
          </a:bodyPr>
          <a:lstStyle/>
          <a:p>
            <a:pPr marL="0" indent="0">
              <a:buNone/>
            </a:pPr>
            <a:r>
              <a:rPr lang="en-US" sz="2800" dirty="0" smtClean="0"/>
              <a:t>In order to conduct analysis we need to have copy number and gene expression in the same matrix.</a:t>
            </a:r>
            <a:endParaRPr lang="en-US" sz="2800" dirty="0"/>
          </a:p>
          <a:p>
            <a:pPr marL="0" indent="0">
              <a:buNone/>
            </a:pPr>
            <a:endParaRPr lang="en-US" sz="2400" dirty="0" smtClean="0"/>
          </a:p>
          <a:p>
            <a:pPr marL="0" indent="0">
              <a:buNone/>
            </a:pPr>
            <a:r>
              <a:rPr lang="en-US" sz="1800" dirty="0" smtClean="0">
                <a:solidFill>
                  <a:srgbClr val="FF0000"/>
                </a:solidFill>
                <a:latin typeface="Courier New" pitchFamily="49" charset="0"/>
                <a:cs typeface="Courier New" pitchFamily="49" charset="0"/>
              </a:rPr>
              <a:t># </a:t>
            </a:r>
            <a:r>
              <a:rPr lang="en-US" sz="1800" dirty="0">
                <a:solidFill>
                  <a:srgbClr val="FF0000"/>
                </a:solidFill>
                <a:latin typeface="Courier New" pitchFamily="49" charset="0"/>
                <a:cs typeface="Courier New" pitchFamily="49" charset="0"/>
              </a:rPr>
              <a:t>Create data matrix for analysis</a:t>
            </a:r>
          </a:p>
          <a:p>
            <a:pPr marL="0" indent="0">
              <a:buNone/>
            </a:pPr>
            <a:r>
              <a:rPr lang="en-US" sz="1800" dirty="0">
                <a:latin typeface="Courier New" pitchFamily="49" charset="0"/>
                <a:cs typeface="Courier New" pitchFamily="49" charset="0"/>
              </a:rPr>
              <a:t>g2 = </a:t>
            </a:r>
            <a:r>
              <a:rPr lang="en-US" sz="1800" b="1" dirty="0" err="1">
                <a:latin typeface="Courier New" pitchFamily="49" charset="0"/>
                <a:cs typeface="Courier New" pitchFamily="49" charset="0"/>
              </a:rPr>
              <a:t>as.matrix</a:t>
            </a:r>
            <a:r>
              <a:rPr lang="en-US" sz="1800" dirty="0">
                <a:latin typeface="Courier New" pitchFamily="49" charset="0"/>
                <a:cs typeface="Courier New" pitchFamily="49" charset="0"/>
              </a:rPr>
              <a:t>(g1[</a:t>
            </a:r>
            <a:r>
              <a:rPr lang="en-US" sz="1800" b="1" dirty="0">
                <a:latin typeface="Courier New" pitchFamily="49" charset="0"/>
                <a:cs typeface="Courier New" pitchFamily="49" charset="0"/>
              </a:rPr>
              <a:t>sub</a:t>
            </a:r>
            <a:r>
              <a:rPr lang="en-US" sz="1800" dirty="0">
                <a:latin typeface="Courier New" pitchFamily="49" charset="0"/>
                <a:cs typeface="Courier New" pitchFamily="49" charset="0"/>
              </a:rPr>
              <a:t>('exp</a:t>
            </a:r>
            <a:r>
              <a:rPr lang="en-US" sz="1800"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rownames</a:t>
            </a:r>
            <a:r>
              <a:rPr lang="en-US" sz="1800" dirty="0" smtClean="0">
                <a:latin typeface="Courier New" pitchFamily="49" charset="0"/>
                <a:cs typeface="Courier New" pitchFamily="49" charset="0"/>
              </a:rPr>
              <a:t>(g1</a:t>
            </a:r>
            <a:r>
              <a:rPr lang="en-US" sz="1800" dirty="0">
                <a:latin typeface="Courier New" pitchFamily="49" charset="0"/>
                <a:cs typeface="Courier New" pitchFamily="49" charset="0"/>
              </a:rPr>
              <a:t>)) %in% mir26a[,2],])</a:t>
            </a:r>
          </a:p>
          <a:p>
            <a:pPr marL="0" indent="0">
              <a:buNone/>
            </a:pPr>
            <a:r>
              <a:rPr lang="en-US" sz="1800" dirty="0">
                <a:latin typeface="Courier New" pitchFamily="49" charset="0"/>
                <a:cs typeface="Courier New" pitchFamily="49" charset="0"/>
              </a:rPr>
              <a:t>g3 = </a:t>
            </a:r>
            <a:r>
              <a:rPr lang="en-US" sz="1800" b="1" dirty="0" err="1">
                <a:latin typeface="Courier New" pitchFamily="49" charset="0"/>
                <a:cs typeface="Courier New" pitchFamily="49" charset="0"/>
              </a:rPr>
              <a:t>as.matrix</a:t>
            </a:r>
            <a:r>
              <a:rPr lang="en-US" sz="1800" dirty="0">
                <a:latin typeface="Courier New" pitchFamily="49" charset="0"/>
                <a:cs typeface="Courier New" pitchFamily="49" charset="0"/>
              </a:rPr>
              <a:t>(</a:t>
            </a:r>
            <a:r>
              <a:rPr lang="en-US" sz="1800" b="1" dirty="0" err="1">
                <a:latin typeface="Courier New" pitchFamily="49" charset="0"/>
                <a:cs typeface="Courier New" pitchFamily="49" charset="0"/>
              </a:rPr>
              <a:t>sapply</a:t>
            </a:r>
            <a:r>
              <a:rPr lang="en-US" sz="1800" dirty="0">
                <a:latin typeface="Courier New" pitchFamily="49" charset="0"/>
                <a:cs typeface="Courier New" pitchFamily="49" charset="0"/>
              </a:rPr>
              <a:t>(1:</a:t>
            </a:r>
            <a:r>
              <a:rPr lang="en-US" sz="1800" b="1" dirty="0">
                <a:latin typeface="Courier New" pitchFamily="49" charset="0"/>
                <a:cs typeface="Courier New" pitchFamily="49" charset="0"/>
              </a:rPr>
              <a:t>ncol</a:t>
            </a:r>
            <a:r>
              <a:rPr lang="en-US" sz="1800" dirty="0">
                <a:latin typeface="Courier New" pitchFamily="49" charset="0"/>
                <a:cs typeface="Courier New" pitchFamily="49" charset="0"/>
              </a:rPr>
              <a:t>(g2), </a:t>
            </a:r>
            <a:r>
              <a:rPr lang="en-US" sz="1800" b="1" dirty="0">
                <a:latin typeface="Courier New" pitchFamily="49" charset="0"/>
                <a:cs typeface="Courier New" pitchFamily="49" charset="0"/>
              </a:rPr>
              <a:t>function</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as.numeric</a:t>
            </a:r>
            <a:r>
              <a:rPr lang="en-US" sz="1800" dirty="0" smtClean="0">
                <a:latin typeface="Courier New" pitchFamily="49" charset="0"/>
                <a:cs typeface="Courier New" pitchFamily="49" charset="0"/>
              </a:rPr>
              <a:t>(g2</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a:t>
            </a: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a:p>
            <a:pPr marL="0" indent="0">
              <a:buNone/>
            </a:pPr>
            <a:r>
              <a:rPr lang="en-US" sz="1800" b="1" dirty="0" err="1">
                <a:latin typeface="Courier New" pitchFamily="49" charset="0"/>
                <a:cs typeface="Courier New" pitchFamily="49" charset="0"/>
              </a:rPr>
              <a:t>dimnames</a:t>
            </a:r>
            <a:r>
              <a:rPr lang="en-US" sz="1800" dirty="0">
                <a:latin typeface="Courier New" pitchFamily="49" charset="0"/>
                <a:cs typeface="Courier New" pitchFamily="49" charset="0"/>
              </a:rPr>
              <a:t>(g3) = </a:t>
            </a:r>
            <a:r>
              <a:rPr lang="en-US" sz="1800" b="1" dirty="0" err="1">
                <a:latin typeface="Courier New" pitchFamily="49" charset="0"/>
                <a:cs typeface="Courier New" pitchFamily="49" charset="0"/>
              </a:rPr>
              <a:t>dimnames</a:t>
            </a:r>
            <a:r>
              <a:rPr lang="en-US" sz="1800" dirty="0">
                <a:latin typeface="Courier New" pitchFamily="49" charset="0"/>
                <a:cs typeface="Courier New" pitchFamily="49" charset="0"/>
              </a:rPr>
              <a:t>(g2)</a:t>
            </a:r>
          </a:p>
          <a:p>
            <a:pPr marL="0" indent="0">
              <a:buNone/>
            </a:pPr>
            <a:r>
              <a:rPr lang="en-US" sz="1800" dirty="0">
                <a:latin typeface="Courier New" pitchFamily="49" charset="0"/>
                <a:cs typeface="Courier New" pitchFamily="49" charset="0"/>
              </a:rPr>
              <a:t>g3 = </a:t>
            </a:r>
            <a:r>
              <a:rPr lang="en-US" sz="1800" b="1" dirty="0" err="1">
                <a:latin typeface="Courier New" pitchFamily="49" charset="0"/>
                <a:cs typeface="Courier New" pitchFamily="49" charset="0"/>
              </a:rPr>
              <a:t>rbind</a:t>
            </a:r>
            <a:r>
              <a:rPr lang="en-US" sz="1800" dirty="0">
                <a:latin typeface="Courier New" pitchFamily="49" charset="0"/>
                <a:cs typeface="Courier New" pitchFamily="49" charset="0"/>
              </a:rPr>
              <a:t>(g3, 'cnv.hsa-miR-26a' = </a:t>
            </a:r>
            <a:r>
              <a:rPr lang="en-US" sz="1800" b="1" dirty="0" err="1">
                <a:latin typeface="Courier New" pitchFamily="49" charset="0"/>
                <a:cs typeface="Courier New" pitchFamily="49" charset="0"/>
              </a:rPr>
              <a:t>as.numeric</a:t>
            </a:r>
            <a:r>
              <a:rPr lang="en-US" sz="1800" dirty="0">
                <a:latin typeface="Courier New" pitchFamily="49" charset="0"/>
                <a:cs typeface="Courier New" pitchFamily="49" charset="0"/>
              </a:rPr>
              <a:t>(d1['cnv.hsa-miR-26a',]))</a:t>
            </a:r>
          </a:p>
          <a:p>
            <a:pPr marL="0" indent="0">
              <a:buNone/>
            </a:pPr>
            <a:endParaRPr lang="en-US" sz="1800" dirty="0"/>
          </a:p>
        </p:txBody>
      </p:sp>
    </p:spTree>
    <p:extLst>
      <p:ext uri="{BB962C8B-B14F-4D97-AF65-F5344CB8AC3E}">
        <p14:creationId xmlns:p14="http://schemas.microsoft.com/office/powerpoint/2010/main" val="19279280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Calculate Correlations Between</a:t>
            </a:r>
            <a:br>
              <a:rPr lang="en-US" dirty="0" smtClean="0"/>
            </a:br>
            <a:r>
              <a:rPr lang="en-US" dirty="0" smtClean="0"/>
              <a:t>hsa-miR-26a CNV and Gene Expression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endParaRPr lang="en-US" dirty="0" smtClean="0">
              <a:solidFill>
                <a:srgbClr val="FF0000"/>
              </a:solidFill>
              <a:latin typeface="Courier New" pitchFamily="49" charset="0"/>
              <a:cs typeface="Courier New" pitchFamily="49" charset="0"/>
            </a:endParaRPr>
          </a:p>
          <a:p>
            <a:pPr marL="0" indent="0">
              <a:buNone/>
            </a:pPr>
            <a:r>
              <a:rPr lang="en-US" dirty="0" smtClean="0">
                <a:solidFill>
                  <a:srgbClr val="FF0000"/>
                </a:solidFill>
                <a:latin typeface="Courier New" pitchFamily="49" charset="0"/>
                <a:cs typeface="Courier New" pitchFamily="49" charset="0"/>
              </a:rPr>
              <a:t># </a:t>
            </a:r>
            <a:r>
              <a:rPr lang="en-US" dirty="0">
                <a:solidFill>
                  <a:srgbClr val="FF0000"/>
                </a:solidFill>
                <a:latin typeface="Courier New" pitchFamily="49" charset="0"/>
                <a:cs typeface="Courier New" pitchFamily="49" charset="0"/>
              </a:rPr>
              <a:t>Calculate correlations between PITA predicted genes and hsa-miR-26a</a:t>
            </a:r>
          </a:p>
          <a:p>
            <a:pPr marL="0" indent="0">
              <a:buNone/>
            </a:pPr>
            <a:r>
              <a:rPr lang="en-US" dirty="0">
                <a:latin typeface="Courier New" pitchFamily="49" charset="0"/>
                <a:cs typeface="Courier New" pitchFamily="49" charset="0"/>
              </a:rPr>
              <a:t>c1.r = 1:(</a:t>
            </a:r>
            <a:r>
              <a:rPr lang="en-US" b="1" dirty="0" err="1">
                <a:latin typeface="Courier New" pitchFamily="49" charset="0"/>
                <a:cs typeface="Courier New" pitchFamily="49" charset="0"/>
              </a:rPr>
              <a:t>nrow</a:t>
            </a:r>
            <a:r>
              <a:rPr lang="en-US" dirty="0">
                <a:latin typeface="Courier New" pitchFamily="49" charset="0"/>
                <a:cs typeface="Courier New" pitchFamily="49" charset="0"/>
              </a:rPr>
              <a:t>(g3)-1)</a:t>
            </a:r>
          </a:p>
          <a:p>
            <a:pPr marL="0" indent="0">
              <a:buNone/>
            </a:pPr>
            <a:r>
              <a:rPr lang="en-US" dirty="0">
                <a:latin typeface="Courier New" pitchFamily="49" charset="0"/>
                <a:cs typeface="Courier New" pitchFamily="49" charset="0"/>
              </a:rPr>
              <a:t>c1.p = 1:(</a:t>
            </a:r>
            <a:r>
              <a:rPr lang="en-US" b="1" dirty="0" err="1">
                <a:latin typeface="Courier New" pitchFamily="49" charset="0"/>
                <a:cs typeface="Courier New" pitchFamily="49" charset="0"/>
              </a:rPr>
              <a:t>nrow</a:t>
            </a:r>
            <a:r>
              <a:rPr lang="en-US" dirty="0">
                <a:latin typeface="Courier New" pitchFamily="49" charset="0"/>
                <a:cs typeface="Courier New" pitchFamily="49" charset="0"/>
              </a:rPr>
              <a:t>(g3)-1)</a:t>
            </a:r>
          </a:p>
          <a:p>
            <a:pPr marL="0" indent="0">
              <a:buNone/>
            </a:pPr>
            <a:r>
              <a:rPr lang="en-US" b="1" dirty="0">
                <a:latin typeface="Courier New" pitchFamily="49" charset="0"/>
                <a:cs typeface="Courier New" pitchFamily="49" charset="0"/>
              </a:rPr>
              <a:t>for</a:t>
            </a:r>
            <a:r>
              <a:rPr lang="en-US" dirty="0">
                <a:latin typeface="Courier New" pitchFamily="49" charset="0"/>
                <a:cs typeface="Courier New" pitchFamily="49" charset="0"/>
              </a:rPr>
              <a:t>(</a:t>
            </a:r>
            <a:r>
              <a:rPr lang="en-US" dirty="0" err="1">
                <a:latin typeface="Courier New" pitchFamily="49" charset="0"/>
                <a:cs typeface="Courier New" pitchFamily="49" charset="0"/>
              </a:rPr>
              <a:t>i</a:t>
            </a:r>
            <a:r>
              <a:rPr lang="en-US" dirty="0">
                <a:latin typeface="Courier New" pitchFamily="49" charset="0"/>
                <a:cs typeface="Courier New" pitchFamily="49" charset="0"/>
              </a:rPr>
              <a:t> in 1:(</a:t>
            </a:r>
            <a:r>
              <a:rPr lang="en-US" b="1" dirty="0" err="1">
                <a:latin typeface="Courier New" pitchFamily="49" charset="0"/>
                <a:cs typeface="Courier New" pitchFamily="49" charset="0"/>
              </a:rPr>
              <a:t>nrow</a:t>
            </a:r>
            <a:r>
              <a:rPr lang="en-US" dirty="0">
                <a:latin typeface="Courier New" pitchFamily="49" charset="0"/>
                <a:cs typeface="Courier New" pitchFamily="49" charset="0"/>
              </a:rPr>
              <a:t>(g3)-1)) {</a:t>
            </a:r>
          </a:p>
          <a:p>
            <a:pPr marL="0" indent="0">
              <a:buNone/>
            </a:pPr>
            <a:r>
              <a:rPr lang="en-US" dirty="0">
                <a:latin typeface="Courier New" pitchFamily="49" charset="0"/>
                <a:cs typeface="Courier New" pitchFamily="49" charset="0"/>
              </a:rPr>
              <a:t>  c1 = </a:t>
            </a:r>
            <a:r>
              <a:rPr lang="en-US" b="1" dirty="0" err="1">
                <a:latin typeface="Courier New" pitchFamily="49" charset="0"/>
                <a:cs typeface="Courier New" pitchFamily="49" charset="0"/>
              </a:rPr>
              <a:t>cor.test</a:t>
            </a:r>
            <a:r>
              <a:rPr lang="en-US" dirty="0">
                <a:latin typeface="Courier New" pitchFamily="49" charset="0"/>
                <a:cs typeface="Courier New" pitchFamily="49" charset="0"/>
              </a:rPr>
              <a:t>(g3[</a:t>
            </a:r>
            <a:r>
              <a:rPr lang="en-US" dirty="0" err="1">
                <a:latin typeface="Courier New" pitchFamily="49" charset="0"/>
                <a:cs typeface="Courier New" pitchFamily="49" charset="0"/>
              </a:rPr>
              <a:t>i</a:t>
            </a:r>
            <a:r>
              <a:rPr lang="en-US" dirty="0">
                <a:latin typeface="Courier New" pitchFamily="49" charset="0"/>
                <a:cs typeface="Courier New" pitchFamily="49" charset="0"/>
              </a:rPr>
              <a:t>,], g3['cnv.hsa-miR-26a',])</a:t>
            </a:r>
          </a:p>
          <a:p>
            <a:pPr marL="0" indent="0">
              <a:buNone/>
            </a:pPr>
            <a:r>
              <a:rPr lang="en-US" dirty="0">
                <a:latin typeface="Courier New" pitchFamily="49" charset="0"/>
                <a:cs typeface="Courier New" pitchFamily="49" charset="0"/>
              </a:rPr>
              <a:t>  c1.r[</a:t>
            </a:r>
            <a:r>
              <a:rPr lang="en-US" dirty="0" err="1">
                <a:latin typeface="Courier New" pitchFamily="49" charset="0"/>
                <a:cs typeface="Courier New" pitchFamily="49" charset="0"/>
              </a:rPr>
              <a:t>i</a:t>
            </a:r>
            <a:r>
              <a:rPr lang="en-US" dirty="0">
                <a:latin typeface="Courier New" pitchFamily="49" charset="0"/>
                <a:cs typeface="Courier New" pitchFamily="49" charset="0"/>
              </a:rPr>
              <a:t>] = c1$estimate</a:t>
            </a:r>
          </a:p>
          <a:p>
            <a:pPr marL="0" indent="0">
              <a:buNone/>
            </a:pPr>
            <a:r>
              <a:rPr lang="en-US" dirty="0">
                <a:latin typeface="Courier New" pitchFamily="49" charset="0"/>
                <a:cs typeface="Courier New" pitchFamily="49" charset="0"/>
              </a:rPr>
              <a:t>  c1.p[</a:t>
            </a:r>
            <a:r>
              <a:rPr lang="en-US" dirty="0" err="1">
                <a:latin typeface="Courier New" pitchFamily="49" charset="0"/>
                <a:cs typeface="Courier New" pitchFamily="49" charset="0"/>
              </a:rPr>
              <a:t>i</a:t>
            </a:r>
            <a:r>
              <a:rPr lang="en-US" dirty="0">
                <a:latin typeface="Courier New" pitchFamily="49" charset="0"/>
                <a:cs typeface="Courier New" pitchFamily="49" charset="0"/>
              </a:rPr>
              <a:t>] = c1$p.value</a:t>
            </a:r>
          </a:p>
          <a:p>
            <a:pPr marL="0" indent="0">
              <a:buNone/>
            </a:pPr>
            <a:r>
              <a:rPr lang="en-US" dirty="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Plot correlation coefficients</a:t>
            </a:r>
          </a:p>
          <a:p>
            <a:pPr marL="0" indent="0">
              <a:buNone/>
            </a:pPr>
            <a:r>
              <a:rPr lang="en-US" b="1" dirty="0" err="1">
                <a:latin typeface="Courier New" pitchFamily="49" charset="0"/>
                <a:cs typeface="Courier New" pitchFamily="49" charset="0"/>
              </a:rPr>
              <a:t>hist</a:t>
            </a:r>
            <a:r>
              <a:rPr lang="en-US" dirty="0">
                <a:latin typeface="Courier New" pitchFamily="49" charset="0"/>
                <a:cs typeface="Courier New" pitchFamily="49" charset="0"/>
              </a:rPr>
              <a:t>(c1.r, breaks = 15, main = 'Distribution of </a:t>
            </a:r>
            <a:r>
              <a:rPr lang="en-US" dirty="0" err="1">
                <a:latin typeface="Courier New" pitchFamily="49" charset="0"/>
                <a:cs typeface="Courier New" pitchFamily="49" charset="0"/>
              </a:rPr>
              <a:t>Correaltion</a:t>
            </a:r>
            <a:r>
              <a:rPr lang="en-US" dirty="0">
                <a:latin typeface="Courier New" pitchFamily="49" charset="0"/>
                <a:cs typeface="Courier New" pitchFamily="49" charset="0"/>
              </a:rPr>
              <a:t> Coefficients', </a:t>
            </a:r>
            <a:r>
              <a:rPr lang="en-US" dirty="0" err="1">
                <a:latin typeface="Courier New" pitchFamily="49" charset="0"/>
                <a:cs typeface="Courier New" pitchFamily="49" charset="0"/>
              </a:rPr>
              <a:t>xlab</a:t>
            </a:r>
            <a:r>
              <a:rPr lang="en-US" dirty="0">
                <a:latin typeface="Courier New" pitchFamily="49" charset="0"/>
                <a:cs typeface="Courier New" pitchFamily="49" charset="0"/>
              </a:rPr>
              <a:t> = 'Correlation Coefficient')</a:t>
            </a:r>
          </a:p>
          <a:p>
            <a:pPr marL="0" indent="0">
              <a:buNone/>
            </a:pP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409563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 of Correlation Coefficients</a:t>
            </a:r>
            <a:endParaRPr lang="en-US" dirty="0"/>
          </a:p>
        </p:txBody>
      </p:sp>
      <p:pic>
        <p:nvPicPr>
          <p:cNvPr id="5"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8951"/>
          <a:stretch/>
        </p:blipFill>
        <p:spPr bwMode="auto">
          <a:xfrm>
            <a:off x="1475413" y="1219200"/>
            <a:ext cx="6193175" cy="563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4590288" y="1219200"/>
            <a:ext cx="0" cy="47548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557016" y="1219200"/>
            <a:ext cx="0" cy="4727448"/>
          </a:xfrm>
          <a:prstGeom prst="line">
            <a:avLst/>
          </a:prstGeom>
          <a:ln w="28575">
            <a:solidFill>
              <a:srgbClr val="FF0000">
                <a:alpha val="50196"/>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23560" y="1219200"/>
            <a:ext cx="0" cy="4754880"/>
          </a:xfrm>
          <a:prstGeom prst="line">
            <a:avLst/>
          </a:prstGeom>
          <a:ln w="28575">
            <a:solidFill>
              <a:srgbClr val="FF0000">
                <a:alpha val="50196"/>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438144" y="1219200"/>
            <a:ext cx="1143001" cy="0"/>
          </a:xfrm>
          <a:prstGeom prst="straightConnector1">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009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Correcting for Multiple Testing</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solidFill>
                  <a:srgbClr val="FF0000"/>
                </a:solidFill>
                <a:latin typeface="Courier New" pitchFamily="49" charset="0"/>
                <a:cs typeface="Courier New" pitchFamily="49" charset="0"/>
              </a:rPr>
              <a:t># Do testing correction</a:t>
            </a:r>
          </a:p>
          <a:p>
            <a:pPr marL="0" indent="0">
              <a:buNone/>
            </a:pPr>
            <a:r>
              <a:rPr lang="en-US" dirty="0" err="1">
                <a:latin typeface="Courier New" pitchFamily="49" charset="0"/>
                <a:cs typeface="Courier New" pitchFamily="49" charset="0"/>
              </a:rPr>
              <a:t>p.bonferroni</a:t>
            </a:r>
            <a:r>
              <a:rPr lang="en-US" dirty="0">
                <a:latin typeface="Courier New" pitchFamily="49" charset="0"/>
                <a:cs typeface="Courier New" pitchFamily="49" charset="0"/>
              </a:rPr>
              <a:t> = </a:t>
            </a:r>
            <a:r>
              <a:rPr lang="en-US" b="1" dirty="0" err="1">
                <a:latin typeface="Courier New" pitchFamily="49" charset="0"/>
                <a:cs typeface="Courier New" pitchFamily="49" charset="0"/>
              </a:rPr>
              <a:t>p.adjust</a:t>
            </a:r>
            <a:r>
              <a:rPr lang="en-US" dirty="0">
                <a:latin typeface="Courier New" pitchFamily="49" charset="0"/>
                <a:cs typeface="Courier New" pitchFamily="49" charset="0"/>
              </a:rPr>
              <a:t>(c1.p, </a:t>
            </a:r>
            <a:r>
              <a:rPr lang="en-US" dirty="0" smtClean="0">
                <a:latin typeface="Courier New" pitchFamily="49" charset="0"/>
                <a:cs typeface="Courier New" pitchFamily="49" charset="0"/>
              </a:rPr>
              <a:t>method = '</a:t>
            </a:r>
            <a:r>
              <a:rPr lang="en-US" dirty="0" err="1" smtClean="0">
                <a:latin typeface="Courier New" pitchFamily="49" charset="0"/>
                <a:cs typeface="Courier New" pitchFamily="49" charset="0"/>
              </a:rPr>
              <a:t>bonferroni</a:t>
            </a:r>
            <a:r>
              <a:rPr lang="en-US" dirty="0">
                <a:latin typeface="Courier New" pitchFamily="49" charset="0"/>
                <a:cs typeface="Courier New" pitchFamily="49" charset="0"/>
              </a:rPr>
              <a:t>')</a:t>
            </a:r>
          </a:p>
          <a:p>
            <a:pPr marL="0" indent="0">
              <a:buNone/>
            </a:pPr>
            <a:r>
              <a:rPr lang="en-US" dirty="0" err="1">
                <a:latin typeface="Courier New" pitchFamily="49" charset="0"/>
                <a:cs typeface="Courier New" pitchFamily="49" charset="0"/>
              </a:rPr>
              <a:t>p.benjaminiHochberg</a:t>
            </a:r>
            <a:r>
              <a:rPr lang="en-US" dirty="0">
                <a:latin typeface="Courier New" pitchFamily="49" charset="0"/>
                <a:cs typeface="Courier New" pitchFamily="49" charset="0"/>
              </a:rPr>
              <a:t> = </a:t>
            </a:r>
            <a:r>
              <a:rPr lang="en-US" b="1" dirty="0" err="1">
                <a:latin typeface="Courier New" pitchFamily="49" charset="0"/>
                <a:cs typeface="Courier New" pitchFamily="49" charset="0"/>
              </a:rPr>
              <a:t>p.adjust</a:t>
            </a:r>
            <a:r>
              <a:rPr lang="en-US" dirty="0">
                <a:latin typeface="Courier New" pitchFamily="49" charset="0"/>
                <a:cs typeface="Courier New" pitchFamily="49" charset="0"/>
              </a:rPr>
              <a:t>(c1.p, </a:t>
            </a:r>
            <a:r>
              <a:rPr lang="en-US" dirty="0" smtClean="0">
                <a:latin typeface="Courier New" pitchFamily="49" charset="0"/>
                <a:cs typeface="Courier New" pitchFamily="49" charset="0"/>
              </a:rPr>
              <a:t>method = 'BH</a:t>
            </a:r>
            <a:r>
              <a:rPr lang="en-US" dirty="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How many miRNA are considered significant via p-value only</a:t>
            </a:r>
          </a:p>
          <a:p>
            <a:pPr marL="0" indent="0">
              <a:buNone/>
            </a:pPr>
            <a:r>
              <a:rPr lang="en-US" b="1" dirty="0">
                <a:latin typeface="Courier New" pitchFamily="49" charset="0"/>
                <a:cs typeface="Courier New" pitchFamily="49" charset="0"/>
              </a:rPr>
              <a:t>print</a:t>
            </a:r>
            <a:r>
              <a:rPr lang="en-US" dirty="0">
                <a:latin typeface="Courier New" pitchFamily="49" charset="0"/>
                <a:cs typeface="Courier New" pitchFamily="49" charset="0"/>
              </a:rPr>
              <a:t>(</a:t>
            </a:r>
            <a:r>
              <a:rPr lang="en-US" b="1" dirty="0">
                <a:latin typeface="Courier New" pitchFamily="49" charset="0"/>
                <a:cs typeface="Courier New" pitchFamily="49" charset="0"/>
              </a:rPr>
              <a:t>paste</a:t>
            </a:r>
            <a:r>
              <a:rPr lang="en-US" dirty="0">
                <a:latin typeface="Courier New" pitchFamily="49" charset="0"/>
                <a:cs typeface="Courier New" pitchFamily="49" charset="0"/>
              </a:rPr>
              <a:t>('P-Value Only:  Uncorrected =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sum</a:t>
            </a:r>
            <a:r>
              <a:rPr lang="en-US" dirty="0" smtClean="0">
                <a:latin typeface="Courier New" pitchFamily="49" charset="0"/>
                <a:cs typeface="Courier New" pitchFamily="49" charset="0"/>
              </a:rPr>
              <a:t>(c1.p</a:t>
            </a:r>
            <a:r>
              <a:rPr lang="en-US" dirty="0">
                <a:latin typeface="Courier New" pitchFamily="49" charset="0"/>
                <a:cs typeface="Courier New" pitchFamily="49" charset="0"/>
              </a:rPr>
              <a:t>&lt;=0.05</a:t>
            </a:r>
            <a:r>
              <a:rPr lang="en-US" dirty="0" smtClean="0">
                <a:latin typeface="Courier New" pitchFamily="49" charset="0"/>
                <a:cs typeface="Courier New" pitchFamily="49" charset="0"/>
              </a:rPr>
              <a:t>), '; </a:t>
            </a:r>
            <a:r>
              <a:rPr lang="en-US" dirty="0" err="1">
                <a:latin typeface="Courier New" pitchFamily="49" charset="0"/>
                <a:cs typeface="Courier New" pitchFamily="49" charset="0"/>
              </a:rPr>
              <a:t>Bonferroni</a:t>
            </a:r>
            <a:r>
              <a:rPr lang="en-US" dirty="0">
                <a:latin typeface="Courier New" pitchFamily="49" charset="0"/>
                <a:cs typeface="Courier New" pitchFamily="49" charset="0"/>
              </a:rPr>
              <a:t> =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sum</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p.bonferroni</a:t>
            </a:r>
            <a:r>
              <a:rPr lang="en-US" dirty="0">
                <a:latin typeface="Courier New" pitchFamily="49" charset="0"/>
                <a:cs typeface="Courier New" pitchFamily="49" charset="0"/>
              </a:rPr>
              <a:t>&lt;=0.05</a:t>
            </a:r>
            <a:r>
              <a:rPr lang="en-US" dirty="0" smtClean="0">
                <a:latin typeface="Courier New" pitchFamily="49" charset="0"/>
                <a:cs typeface="Courier New" pitchFamily="49" charset="0"/>
              </a:rPr>
              <a:t>), '; </a:t>
            </a:r>
            <a:r>
              <a:rPr lang="en-US" dirty="0" err="1">
                <a:latin typeface="Courier New" pitchFamily="49" charset="0"/>
                <a:cs typeface="Courier New" pitchFamily="49" charset="0"/>
              </a:rPr>
              <a:t>Benjamini</a:t>
            </a:r>
            <a:r>
              <a:rPr lang="en-US" dirty="0">
                <a:latin typeface="Courier New" pitchFamily="49" charset="0"/>
                <a:cs typeface="Courier New" pitchFamily="49" charset="0"/>
              </a:rPr>
              <a:t>-Hochberg =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sum</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p.benjaminiHochberg</a:t>
            </a:r>
            <a:r>
              <a:rPr lang="en-US" dirty="0">
                <a:latin typeface="Courier New" pitchFamily="49" charset="0"/>
                <a:cs typeface="Courier New" pitchFamily="49" charset="0"/>
              </a:rPr>
              <a:t>&lt;=0.05</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sep</a:t>
            </a:r>
            <a:r>
              <a:rPr lang="en-US" dirty="0" smtClean="0">
                <a:latin typeface="Courier New" pitchFamily="49" charset="0"/>
                <a:cs typeface="Courier New" pitchFamily="49" charset="0"/>
              </a:rPr>
              <a:t> = ''))</a:t>
            </a:r>
            <a:endParaRPr lang="en-US" dirty="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How many miRNAs are considered significant via both p-value and a negative correlation coefficient</a:t>
            </a:r>
          </a:p>
          <a:p>
            <a:pPr marL="0" indent="0">
              <a:buNone/>
            </a:pPr>
            <a:r>
              <a:rPr lang="en-US" b="1" dirty="0">
                <a:latin typeface="Courier New" pitchFamily="49" charset="0"/>
                <a:cs typeface="Courier New" pitchFamily="49" charset="0"/>
              </a:rPr>
              <a:t>print</a:t>
            </a:r>
            <a:r>
              <a:rPr lang="en-US" dirty="0">
                <a:latin typeface="Courier New" pitchFamily="49" charset="0"/>
                <a:cs typeface="Courier New" pitchFamily="49" charset="0"/>
              </a:rPr>
              <a:t>(</a:t>
            </a:r>
            <a:r>
              <a:rPr lang="en-US" b="1" dirty="0">
                <a:latin typeface="Courier New" pitchFamily="49" charset="0"/>
                <a:cs typeface="Courier New" pitchFamily="49" charset="0"/>
              </a:rPr>
              <a:t>paste</a:t>
            </a:r>
            <a:r>
              <a:rPr lang="en-US" dirty="0">
                <a:latin typeface="Courier New" pitchFamily="49" charset="0"/>
                <a:cs typeface="Courier New" pitchFamily="49" charset="0"/>
              </a:rPr>
              <a:t>('P-value and Rho:  Uncorrected =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sum</a:t>
            </a:r>
            <a:r>
              <a:rPr lang="en-US" dirty="0" smtClean="0">
                <a:latin typeface="Courier New" pitchFamily="49" charset="0"/>
                <a:cs typeface="Courier New" pitchFamily="49" charset="0"/>
              </a:rPr>
              <a:t>(c1.p</a:t>
            </a:r>
            <a:r>
              <a:rPr lang="en-US" dirty="0">
                <a:latin typeface="Courier New" pitchFamily="49" charset="0"/>
                <a:cs typeface="Courier New" pitchFamily="49" charset="0"/>
              </a:rPr>
              <a:t>&lt;=0.05 &amp; c1.r&lt;=-0.15</a:t>
            </a:r>
            <a:r>
              <a:rPr lang="en-US" dirty="0" smtClean="0">
                <a:latin typeface="Courier New" pitchFamily="49" charset="0"/>
                <a:cs typeface="Courier New" pitchFamily="49" charset="0"/>
              </a:rPr>
              <a:t>), '; </a:t>
            </a:r>
            <a:r>
              <a:rPr lang="en-US" dirty="0" err="1">
                <a:latin typeface="Courier New" pitchFamily="49" charset="0"/>
                <a:cs typeface="Courier New" pitchFamily="49" charset="0"/>
              </a:rPr>
              <a:t>Bonferroni</a:t>
            </a:r>
            <a:r>
              <a:rPr lang="en-US" dirty="0">
                <a:latin typeface="Courier New" pitchFamily="49" charset="0"/>
                <a:cs typeface="Courier New" pitchFamily="49" charset="0"/>
              </a:rPr>
              <a:t> =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sum</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p.bonferroni</a:t>
            </a:r>
            <a:r>
              <a:rPr lang="en-US" dirty="0">
                <a:latin typeface="Courier New" pitchFamily="49" charset="0"/>
                <a:cs typeface="Courier New" pitchFamily="49" charset="0"/>
              </a:rPr>
              <a:t>&lt;=0.05 &amp; c1.r&lt;=-0.15</a:t>
            </a:r>
            <a:r>
              <a:rPr lang="en-US" dirty="0" smtClean="0">
                <a:latin typeface="Courier New" pitchFamily="49" charset="0"/>
                <a:cs typeface="Courier New" pitchFamily="49" charset="0"/>
              </a:rPr>
              <a:t>), '; </a:t>
            </a:r>
            <a:r>
              <a:rPr lang="en-US" dirty="0" err="1">
                <a:latin typeface="Courier New" pitchFamily="49" charset="0"/>
                <a:cs typeface="Courier New" pitchFamily="49" charset="0"/>
              </a:rPr>
              <a:t>Benjamini</a:t>
            </a:r>
            <a:r>
              <a:rPr lang="en-US" dirty="0">
                <a:latin typeface="Courier New" pitchFamily="49" charset="0"/>
                <a:cs typeface="Courier New" pitchFamily="49" charset="0"/>
              </a:rPr>
              <a:t>-Hochberg =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sum</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p.benjaminiHochberg</a:t>
            </a:r>
            <a:r>
              <a:rPr lang="en-US" dirty="0">
                <a:latin typeface="Courier New" pitchFamily="49" charset="0"/>
                <a:cs typeface="Courier New" pitchFamily="49" charset="0"/>
              </a:rPr>
              <a:t>&lt;=0.05 &amp; c1.r&lt;=-0.15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sep</a:t>
            </a:r>
            <a:r>
              <a:rPr lang="en-US" dirty="0" smtClean="0">
                <a:latin typeface="Courier New" pitchFamily="49" charset="0"/>
                <a:cs typeface="Courier New" pitchFamily="49" charset="0"/>
              </a:rPr>
              <a:t> = ''))</a:t>
            </a:r>
            <a:endParaRPr lang="en-US" dirty="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0996197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Significantly Correlated miRNAs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endParaRPr lang="en-US" dirty="0" smtClean="0">
              <a:solidFill>
                <a:srgbClr val="FF0000"/>
              </a:solidFill>
              <a:latin typeface="Courier New" pitchFamily="49" charset="0"/>
              <a:cs typeface="Courier New" pitchFamily="49" charset="0"/>
            </a:endParaRPr>
          </a:p>
          <a:p>
            <a:pPr marL="0" indent="0">
              <a:buNone/>
            </a:pPr>
            <a:r>
              <a:rPr lang="en-US" dirty="0" smtClean="0">
                <a:solidFill>
                  <a:srgbClr val="FF0000"/>
                </a:solidFill>
                <a:latin typeface="Courier New" pitchFamily="49" charset="0"/>
                <a:cs typeface="Courier New" pitchFamily="49" charset="0"/>
              </a:rPr>
              <a:t># The </a:t>
            </a:r>
            <a:r>
              <a:rPr lang="en-US" dirty="0">
                <a:solidFill>
                  <a:srgbClr val="FF0000"/>
                </a:solidFill>
                <a:latin typeface="Courier New" pitchFamily="49" charset="0"/>
                <a:cs typeface="Courier New" pitchFamily="49" charset="0"/>
              </a:rPr>
              <a:t>significantly negatively correlated </a:t>
            </a:r>
            <a:r>
              <a:rPr lang="en-US" dirty="0" smtClean="0">
                <a:solidFill>
                  <a:srgbClr val="FF0000"/>
                </a:solidFill>
                <a:latin typeface="Courier New" pitchFamily="49" charset="0"/>
                <a:cs typeface="Courier New" pitchFamily="49" charset="0"/>
              </a:rPr>
              <a:t>genes</a:t>
            </a:r>
            <a:endParaRPr lang="en-US" dirty="0">
              <a:solidFill>
                <a:srgbClr val="FF0000"/>
              </a:solidFill>
              <a:latin typeface="Courier New" pitchFamily="49" charset="0"/>
              <a:cs typeface="Courier New" pitchFamily="49" charset="0"/>
            </a:endParaRPr>
          </a:p>
          <a:p>
            <a:pPr marL="0" indent="0">
              <a:buNone/>
            </a:pPr>
            <a:r>
              <a:rPr lang="en-US" b="1" dirty="0">
                <a:latin typeface="Courier New" pitchFamily="49" charset="0"/>
                <a:cs typeface="Courier New" pitchFamily="49" charset="0"/>
              </a:rPr>
              <a:t>sub</a:t>
            </a:r>
            <a:r>
              <a:rPr lang="en-US" dirty="0">
                <a:latin typeface="Courier New" pitchFamily="49" charset="0"/>
                <a:cs typeface="Courier New" pitchFamily="49" charset="0"/>
              </a:rPr>
              <a:t>('exp</a:t>
            </a:r>
            <a:r>
              <a:rPr lang="en-US" dirty="0" smtClean="0">
                <a:latin typeface="Courier New" pitchFamily="49" charset="0"/>
                <a:cs typeface="Courier New" pitchFamily="49" charset="0"/>
              </a:rPr>
              <a:t>.', '', </a:t>
            </a:r>
            <a:r>
              <a:rPr lang="en-US" b="1" dirty="0" err="1" smtClean="0">
                <a:latin typeface="Courier New" pitchFamily="49" charset="0"/>
                <a:cs typeface="Courier New" pitchFamily="49" charset="0"/>
              </a:rPr>
              <a:t>rownames</a:t>
            </a:r>
            <a:r>
              <a:rPr lang="en-US" dirty="0" smtClean="0">
                <a:latin typeface="Courier New" pitchFamily="49" charset="0"/>
                <a:cs typeface="Courier New" pitchFamily="49" charset="0"/>
              </a:rPr>
              <a:t>(g3</a:t>
            </a:r>
            <a:r>
              <a:rPr lang="en-US" dirty="0">
                <a:latin typeface="Courier New" pitchFamily="49" charset="0"/>
                <a:cs typeface="Courier New" pitchFamily="49" charset="0"/>
              </a:rPr>
              <a:t>)[</a:t>
            </a:r>
            <a:r>
              <a:rPr lang="en-US" b="1" dirty="0">
                <a:latin typeface="Courier New" pitchFamily="49" charset="0"/>
                <a:cs typeface="Courier New" pitchFamily="49" charset="0"/>
              </a:rPr>
              <a:t>which</a:t>
            </a:r>
            <a:r>
              <a:rPr lang="en-US" dirty="0">
                <a:latin typeface="Courier New" pitchFamily="49" charset="0"/>
                <a:cs typeface="Courier New" pitchFamily="49" charset="0"/>
              </a:rPr>
              <a:t>(</a:t>
            </a:r>
            <a:r>
              <a:rPr lang="en-US" dirty="0" err="1">
                <a:latin typeface="Courier New" pitchFamily="49" charset="0"/>
                <a:cs typeface="Courier New" pitchFamily="49" charset="0"/>
              </a:rPr>
              <a:t>p.benjaminiHochberg</a:t>
            </a:r>
            <a:r>
              <a:rPr lang="en-US" dirty="0">
                <a:latin typeface="Courier New" pitchFamily="49" charset="0"/>
                <a:cs typeface="Courier New" pitchFamily="49" charset="0"/>
              </a:rPr>
              <a:t>&lt;=0.05 &amp; c1.r&lt;=-0.15)])</a:t>
            </a: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Create index ordered by </a:t>
            </a:r>
            <a:r>
              <a:rPr lang="en-US" dirty="0" err="1">
                <a:solidFill>
                  <a:srgbClr val="FF0000"/>
                </a:solidFill>
                <a:latin typeface="Courier New" pitchFamily="49" charset="0"/>
                <a:cs typeface="Courier New" pitchFamily="49" charset="0"/>
              </a:rPr>
              <a:t>Benjamini</a:t>
            </a:r>
            <a:r>
              <a:rPr lang="en-US" dirty="0">
                <a:solidFill>
                  <a:srgbClr val="FF0000"/>
                </a:solidFill>
                <a:latin typeface="Courier New" pitchFamily="49" charset="0"/>
                <a:cs typeface="Courier New" pitchFamily="49" charset="0"/>
              </a:rPr>
              <a:t>-Hochberg corrected p-values to sort each vector</a:t>
            </a:r>
          </a:p>
          <a:p>
            <a:pPr marL="0" indent="0">
              <a:buNone/>
            </a:pPr>
            <a:r>
              <a:rPr lang="en-US" dirty="0">
                <a:latin typeface="Courier New" pitchFamily="49" charset="0"/>
                <a:cs typeface="Courier New" pitchFamily="49" charset="0"/>
              </a:rPr>
              <a:t>o1 = </a:t>
            </a:r>
            <a:r>
              <a:rPr lang="en-US" b="1" dirty="0">
                <a:latin typeface="Courier New" pitchFamily="49" charset="0"/>
                <a:cs typeface="Courier New" pitchFamily="49" charset="0"/>
              </a:rPr>
              <a:t>order</a:t>
            </a:r>
            <a:r>
              <a:rPr lang="en-US" dirty="0">
                <a:latin typeface="Courier New" pitchFamily="49" charset="0"/>
                <a:cs typeface="Courier New" pitchFamily="49" charset="0"/>
              </a:rPr>
              <a:t>(c1.r)</a:t>
            </a: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Make a </a:t>
            </a:r>
            <a:r>
              <a:rPr lang="en-US" dirty="0" err="1">
                <a:solidFill>
                  <a:srgbClr val="FF0000"/>
                </a:solidFill>
                <a:latin typeface="Courier New" pitchFamily="49" charset="0"/>
                <a:cs typeface="Courier New" pitchFamily="49" charset="0"/>
              </a:rPr>
              <a:t>data.frame</a:t>
            </a:r>
            <a:r>
              <a:rPr lang="en-US" dirty="0">
                <a:solidFill>
                  <a:srgbClr val="FF0000"/>
                </a:solidFill>
                <a:latin typeface="Courier New" pitchFamily="49" charset="0"/>
                <a:cs typeface="Courier New" pitchFamily="49" charset="0"/>
              </a:rPr>
              <a:t> with the three columns</a:t>
            </a:r>
          </a:p>
          <a:p>
            <a:pPr marL="0" indent="0">
              <a:buNone/>
            </a:pPr>
            <a:r>
              <a:rPr lang="en-US" dirty="0">
                <a:latin typeface="Courier New" pitchFamily="49" charset="0"/>
                <a:cs typeface="Courier New" pitchFamily="49" charset="0"/>
              </a:rPr>
              <a:t>hsa_mir_26a_c1 = </a:t>
            </a:r>
            <a:r>
              <a:rPr lang="en-US" b="1" dirty="0" err="1">
                <a:latin typeface="Courier New" pitchFamily="49" charset="0"/>
                <a:cs typeface="Courier New" pitchFamily="49" charset="0"/>
              </a:rPr>
              <a:t>data.frame</a:t>
            </a:r>
            <a:r>
              <a:rPr lang="en-US" dirty="0">
                <a:latin typeface="Courier New" pitchFamily="49" charset="0"/>
                <a:cs typeface="Courier New" pitchFamily="49" charset="0"/>
              </a:rPr>
              <a:t>(rho = c1.r[o1], </a:t>
            </a:r>
            <a:r>
              <a:rPr lang="en-US" dirty="0" err="1">
                <a:latin typeface="Courier New" pitchFamily="49" charset="0"/>
                <a:cs typeface="Courier New" pitchFamily="49" charset="0"/>
              </a:rPr>
              <a:t>c.p</a:t>
            </a:r>
            <a:r>
              <a:rPr lang="en-US" dirty="0">
                <a:latin typeface="Courier New" pitchFamily="49" charset="0"/>
                <a:cs typeface="Courier New" pitchFamily="49" charset="0"/>
              </a:rPr>
              <a:t> = c1.p[o1], </a:t>
            </a:r>
            <a:r>
              <a:rPr lang="en-US" dirty="0" err="1">
                <a:latin typeface="Courier New" pitchFamily="49" charset="0"/>
                <a:cs typeface="Courier New" pitchFamily="49" charset="0"/>
              </a:rPr>
              <a:t>c.p.bonferroni</a:t>
            </a:r>
            <a:r>
              <a:rPr lang="en-US" dirty="0">
                <a:latin typeface="Courier New" pitchFamily="49" charset="0"/>
                <a:cs typeface="Courier New" pitchFamily="49" charset="0"/>
              </a:rPr>
              <a:t> = </a:t>
            </a:r>
            <a:r>
              <a:rPr lang="en-US" dirty="0" err="1">
                <a:latin typeface="Courier New" pitchFamily="49" charset="0"/>
                <a:cs typeface="Courier New" pitchFamily="49" charset="0"/>
              </a:rPr>
              <a:t>p.bonferroni</a:t>
            </a:r>
            <a:r>
              <a:rPr lang="en-US" dirty="0">
                <a:latin typeface="Courier New" pitchFamily="49" charset="0"/>
                <a:cs typeface="Courier New" pitchFamily="49" charset="0"/>
              </a:rPr>
              <a:t>[o1], </a:t>
            </a:r>
            <a:r>
              <a:rPr lang="en-US" dirty="0" err="1">
                <a:latin typeface="Courier New" pitchFamily="49" charset="0"/>
                <a:cs typeface="Courier New" pitchFamily="49" charset="0"/>
              </a:rPr>
              <a:t>c.p.benjaminiHochberg</a:t>
            </a:r>
            <a:r>
              <a:rPr lang="en-US" dirty="0">
                <a:latin typeface="Courier New" pitchFamily="49" charset="0"/>
                <a:cs typeface="Courier New" pitchFamily="49" charset="0"/>
              </a:rPr>
              <a:t> = </a:t>
            </a:r>
            <a:r>
              <a:rPr lang="en-US" dirty="0" err="1">
                <a:latin typeface="Courier New" pitchFamily="49" charset="0"/>
                <a:cs typeface="Courier New" pitchFamily="49" charset="0"/>
              </a:rPr>
              <a:t>p.benjaminiHochberg</a:t>
            </a:r>
            <a:r>
              <a:rPr lang="en-US" dirty="0">
                <a:latin typeface="Courier New" pitchFamily="49" charset="0"/>
                <a:cs typeface="Courier New" pitchFamily="49" charset="0"/>
              </a:rPr>
              <a:t>[o1])</a:t>
            </a: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Add miRNA names as </a:t>
            </a:r>
            <a:r>
              <a:rPr lang="en-US" dirty="0" err="1">
                <a:solidFill>
                  <a:srgbClr val="FF0000"/>
                </a:solidFill>
                <a:latin typeface="Courier New" pitchFamily="49" charset="0"/>
                <a:cs typeface="Courier New" pitchFamily="49" charset="0"/>
              </a:rPr>
              <a:t>rownames</a:t>
            </a:r>
            <a:endParaRPr lang="en-US" dirty="0">
              <a:solidFill>
                <a:srgbClr val="FF0000"/>
              </a:solidFill>
              <a:latin typeface="Courier New" pitchFamily="49" charset="0"/>
              <a:cs typeface="Courier New" pitchFamily="49" charset="0"/>
            </a:endParaRPr>
          </a:p>
          <a:p>
            <a:pPr marL="0" indent="0">
              <a:buNone/>
            </a:pPr>
            <a:r>
              <a:rPr lang="en-US" b="1" dirty="0" err="1" smtClean="0">
                <a:latin typeface="Courier New" pitchFamily="49" charset="0"/>
                <a:cs typeface="Courier New" pitchFamily="49" charset="0"/>
              </a:rPr>
              <a:t>rownames</a:t>
            </a:r>
            <a:r>
              <a:rPr lang="en-US" dirty="0" smtClean="0">
                <a:latin typeface="Courier New" pitchFamily="49" charset="0"/>
                <a:cs typeface="Courier New" pitchFamily="49" charset="0"/>
              </a:rPr>
              <a:t>(hsa_mir_26a_cnv1</a:t>
            </a:r>
            <a:r>
              <a:rPr lang="en-US" dirty="0">
                <a:latin typeface="Courier New" pitchFamily="49" charset="0"/>
                <a:cs typeface="Courier New" pitchFamily="49" charset="0"/>
              </a:rPr>
              <a:t>) = </a:t>
            </a:r>
            <a:r>
              <a:rPr lang="en-US" b="1" dirty="0">
                <a:latin typeface="Courier New" pitchFamily="49" charset="0"/>
                <a:cs typeface="Courier New" pitchFamily="49" charset="0"/>
              </a:rPr>
              <a:t>sub</a:t>
            </a:r>
            <a:r>
              <a:rPr lang="en-US" dirty="0">
                <a:latin typeface="Courier New" pitchFamily="49" charset="0"/>
                <a:cs typeface="Courier New" pitchFamily="49" charset="0"/>
              </a:rPr>
              <a:t>('exp</a:t>
            </a:r>
            <a:r>
              <a:rPr lang="en-US" dirty="0" smtClean="0">
                <a:latin typeface="Courier New" pitchFamily="49" charset="0"/>
                <a:cs typeface="Courier New" pitchFamily="49" charset="0"/>
              </a:rPr>
              <a:t>.', '', </a:t>
            </a:r>
            <a:r>
              <a:rPr lang="en-US" b="1" dirty="0" err="1" smtClean="0">
                <a:latin typeface="Courier New" pitchFamily="49" charset="0"/>
                <a:cs typeface="Courier New" pitchFamily="49" charset="0"/>
              </a:rPr>
              <a:t>rownames</a:t>
            </a:r>
            <a:r>
              <a:rPr lang="en-US" dirty="0" smtClean="0">
                <a:latin typeface="Courier New" pitchFamily="49" charset="0"/>
                <a:cs typeface="Courier New" pitchFamily="49" charset="0"/>
              </a:rPr>
              <a:t>(g3</a:t>
            </a:r>
            <a:r>
              <a:rPr lang="en-US" dirty="0">
                <a:latin typeface="Courier New" pitchFamily="49" charset="0"/>
                <a:cs typeface="Courier New" pitchFamily="49" charset="0"/>
              </a:rPr>
              <a:t>)[-480][o1])</a:t>
            </a: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Take a look at the top results</a:t>
            </a:r>
          </a:p>
          <a:p>
            <a:pPr marL="0" indent="0">
              <a:buNone/>
            </a:pPr>
            <a:r>
              <a:rPr lang="en-US" b="1" dirty="0" smtClean="0">
                <a:latin typeface="Courier New" pitchFamily="49" charset="0"/>
                <a:cs typeface="Courier New" pitchFamily="49" charset="0"/>
              </a:rPr>
              <a:t>head</a:t>
            </a:r>
            <a:r>
              <a:rPr lang="en-US" dirty="0" smtClean="0">
                <a:latin typeface="Courier New" pitchFamily="49" charset="0"/>
                <a:cs typeface="Courier New" pitchFamily="49" charset="0"/>
              </a:rPr>
              <a:t>(hsa_mir_26a_cnv1</a:t>
            </a:r>
            <a:r>
              <a:rPr lang="en-US" dirty="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9203315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Plot Top Correlated miRNA Target Gene</a:t>
            </a:r>
          </a:p>
        </p:txBody>
      </p:sp>
      <p:sp>
        <p:nvSpPr>
          <p:cNvPr id="3" name="Content Placeholder 2"/>
          <p:cNvSpPr>
            <a:spLocks noGrp="1"/>
          </p:cNvSpPr>
          <p:nvPr>
            <p:ph idx="1"/>
          </p:nvPr>
        </p:nvSpPr>
        <p:spPr/>
        <p:txBody>
          <a:bodyPr>
            <a:normAutofit fontScale="70000" lnSpcReduction="20000"/>
          </a:bodyPr>
          <a:lstStyle/>
          <a:p>
            <a:pPr marL="0" indent="0">
              <a:buNone/>
            </a:pPr>
            <a:r>
              <a:rPr lang="en-US" sz="4000" dirty="0" smtClean="0"/>
              <a:t>Again, let’s </a:t>
            </a:r>
            <a:r>
              <a:rPr lang="en-US" sz="4000" dirty="0"/>
              <a:t>do a spot check and make sure our inferences make sense.  </a:t>
            </a:r>
            <a:endParaRPr lang="en-US" sz="4000" dirty="0" smtClean="0"/>
          </a:p>
          <a:p>
            <a:pPr marL="0" indent="0">
              <a:buNone/>
            </a:pPr>
            <a:endParaRPr lang="en-US" dirty="0"/>
          </a:p>
          <a:p>
            <a:pPr marL="0" indent="0">
              <a:buNone/>
            </a:pPr>
            <a:r>
              <a:rPr lang="en-US" dirty="0" smtClean="0">
                <a:solidFill>
                  <a:srgbClr val="FF0000"/>
                </a:solidFill>
                <a:latin typeface="Courier New" pitchFamily="49" charset="0"/>
                <a:cs typeface="Courier New" pitchFamily="49" charset="0"/>
              </a:rPr>
              <a:t># </a:t>
            </a:r>
            <a:r>
              <a:rPr lang="en-US" dirty="0">
                <a:solidFill>
                  <a:srgbClr val="FF0000"/>
                </a:solidFill>
                <a:latin typeface="Courier New" pitchFamily="49" charset="0"/>
                <a:cs typeface="Courier New" pitchFamily="49" charset="0"/>
              </a:rPr>
              <a:t>Plot top correlated gene</a:t>
            </a:r>
          </a:p>
          <a:p>
            <a:pPr marL="0" indent="0">
              <a:buNone/>
            </a:pPr>
            <a:r>
              <a:rPr lang="en-US" b="1" dirty="0">
                <a:latin typeface="Courier New" pitchFamily="49" charset="0"/>
                <a:cs typeface="Courier New" pitchFamily="49" charset="0"/>
              </a:rPr>
              <a:t>plot</a:t>
            </a:r>
            <a:r>
              <a:rPr lang="en-US" dirty="0">
                <a:latin typeface="Courier New" pitchFamily="49" charset="0"/>
                <a:cs typeface="Courier New" pitchFamily="49" charset="0"/>
              </a:rPr>
              <a:t>(</a:t>
            </a:r>
            <a:r>
              <a:rPr lang="en-US" b="1" dirty="0" err="1">
                <a:latin typeface="Courier New" pitchFamily="49" charset="0"/>
                <a:cs typeface="Courier New" pitchFamily="49" charset="0"/>
              </a:rPr>
              <a:t>as.numeric</a:t>
            </a:r>
            <a:r>
              <a:rPr lang="en-US" dirty="0">
                <a:latin typeface="Courier New" pitchFamily="49" charset="0"/>
                <a:cs typeface="Courier New" pitchFamily="49" charset="0"/>
              </a:rPr>
              <a:t>(g3['exp.ALS2CR2',]) ~ </a:t>
            </a:r>
            <a:r>
              <a:rPr lang="en-US" b="1" dirty="0" err="1">
                <a:latin typeface="Courier New" pitchFamily="49" charset="0"/>
                <a:cs typeface="Courier New" pitchFamily="49" charset="0"/>
              </a:rPr>
              <a:t>as.numeric</a:t>
            </a:r>
            <a:r>
              <a:rPr lang="en-US" dirty="0">
                <a:latin typeface="Courier New" pitchFamily="49" charset="0"/>
                <a:cs typeface="Courier New" pitchFamily="49" charset="0"/>
              </a:rPr>
              <a:t>(g3['cnv.hsa-miR-26a',]), col = </a:t>
            </a:r>
            <a:r>
              <a:rPr lang="en-US" dirty="0" err="1">
                <a:latin typeface="Courier New" pitchFamily="49" charset="0"/>
                <a:cs typeface="Courier New" pitchFamily="49" charset="0"/>
              </a:rPr>
              <a:t>rgb</a:t>
            </a:r>
            <a:r>
              <a:rPr lang="en-US" dirty="0">
                <a:latin typeface="Courier New" pitchFamily="49" charset="0"/>
                <a:cs typeface="Courier New" pitchFamily="49" charset="0"/>
              </a:rPr>
              <a:t>(0, 0, 1, 0.5), </a:t>
            </a:r>
            <a:r>
              <a:rPr lang="en-US" dirty="0" err="1">
                <a:latin typeface="Courier New" pitchFamily="49" charset="0"/>
                <a:cs typeface="Courier New" pitchFamily="49" charset="0"/>
              </a:rPr>
              <a:t>pch</a:t>
            </a:r>
            <a:r>
              <a:rPr lang="en-US" dirty="0">
                <a:latin typeface="Courier New" pitchFamily="49" charset="0"/>
                <a:cs typeface="Courier New" pitchFamily="49" charset="0"/>
              </a:rPr>
              <a:t> = 20, </a:t>
            </a:r>
            <a:r>
              <a:rPr lang="en-US" dirty="0" err="1">
                <a:latin typeface="Courier New" pitchFamily="49" charset="0"/>
                <a:cs typeface="Courier New" pitchFamily="49" charset="0"/>
              </a:rPr>
              <a:t>xlab</a:t>
            </a:r>
            <a:r>
              <a:rPr lang="en-US" dirty="0">
                <a:latin typeface="Courier New" pitchFamily="49" charset="0"/>
                <a:cs typeface="Courier New" pitchFamily="49" charset="0"/>
              </a:rPr>
              <a:t> = 'miRNA CNV', </a:t>
            </a:r>
            <a:r>
              <a:rPr lang="en-US" dirty="0" err="1">
                <a:latin typeface="Courier New" pitchFamily="49" charset="0"/>
                <a:cs typeface="Courier New" pitchFamily="49" charset="0"/>
              </a:rPr>
              <a:t>ylab</a:t>
            </a:r>
            <a:r>
              <a:rPr lang="en-US" dirty="0">
                <a:latin typeface="Courier New" pitchFamily="49" charset="0"/>
                <a:cs typeface="Courier New" pitchFamily="49" charset="0"/>
              </a:rPr>
              <a:t> = 'Gene Expression', main = 'ALS2CR2 vs. hsa-miR-26a CNV</a:t>
            </a:r>
            <a:r>
              <a:rPr lang="en-US" dirty="0" smtClean="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Make a trend line and plot it</a:t>
            </a:r>
          </a:p>
          <a:p>
            <a:pPr marL="0" indent="0">
              <a:buNone/>
            </a:pPr>
            <a:r>
              <a:rPr lang="en-US" dirty="0">
                <a:latin typeface="Courier New" pitchFamily="49" charset="0"/>
                <a:cs typeface="Courier New" pitchFamily="49" charset="0"/>
              </a:rPr>
              <a:t>lm1 = </a:t>
            </a:r>
            <a:r>
              <a:rPr lang="en-US" b="1" dirty="0">
                <a:latin typeface="Courier New" pitchFamily="49" charset="0"/>
                <a:cs typeface="Courier New" pitchFamily="49" charset="0"/>
              </a:rPr>
              <a:t>lm</a:t>
            </a:r>
            <a:r>
              <a:rPr lang="en-US" dirty="0">
                <a:latin typeface="Courier New" pitchFamily="49" charset="0"/>
                <a:cs typeface="Courier New" pitchFamily="49" charset="0"/>
              </a:rPr>
              <a:t>(</a:t>
            </a:r>
            <a:r>
              <a:rPr lang="en-US" b="1" dirty="0" err="1">
                <a:latin typeface="Courier New" pitchFamily="49" charset="0"/>
                <a:cs typeface="Courier New" pitchFamily="49" charset="0"/>
              </a:rPr>
              <a:t>as.numeric</a:t>
            </a:r>
            <a:r>
              <a:rPr lang="en-US" dirty="0">
                <a:latin typeface="Courier New" pitchFamily="49" charset="0"/>
                <a:cs typeface="Courier New" pitchFamily="49" charset="0"/>
              </a:rPr>
              <a:t>(g3['exp.ALS2CR2',]) ~ </a:t>
            </a:r>
            <a:r>
              <a:rPr lang="en-US" b="1" dirty="0" err="1">
                <a:latin typeface="Courier New" pitchFamily="49" charset="0"/>
                <a:cs typeface="Courier New" pitchFamily="49" charset="0"/>
              </a:rPr>
              <a:t>as.numeric</a:t>
            </a:r>
            <a:r>
              <a:rPr lang="en-US" dirty="0">
                <a:latin typeface="Courier New" pitchFamily="49" charset="0"/>
                <a:cs typeface="Courier New" pitchFamily="49" charset="0"/>
              </a:rPr>
              <a:t>(g3['cnv.hsa-miR-26a',]))</a:t>
            </a:r>
          </a:p>
          <a:p>
            <a:pPr marL="0" indent="0">
              <a:buNone/>
            </a:pPr>
            <a:r>
              <a:rPr lang="en-US" b="1" dirty="0" err="1">
                <a:latin typeface="Courier New" pitchFamily="49" charset="0"/>
                <a:cs typeface="Courier New" pitchFamily="49" charset="0"/>
              </a:rPr>
              <a:t>abline</a:t>
            </a:r>
            <a:r>
              <a:rPr lang="en-US" dirty="0">
                <a:latin typeface="Courier New" pitchFamily="49" charset="0"/>
                <a:cs typeface="Courier New" pitchFamily="49" charset="0"/>
              </a:rPr>
              <a:t>(lm1, col = 'red', </a:t>
            </a:r>
            <a:r>
              <a:rPr lang="en-US" dirty="0" err="1">
                <a:latin typeface="Courier New" pitchFamily="49" charset="0"/>
                <a:cs typeface="Courier New" pitchFamily="49" charset="0"/>
              </a:rPr>
              <a:t>lty</a:t>
            </a:r>
            <a:r>
              <a:rPr lang="en-US" dirty="0">
                <a:latin typeface="Courier New" pitchFamily="49" charset="0"/>
                <a:cs typeface="Courier New" pitchFamily="49" charset="0"/>
              </a:rPr>
              <a:t> = 1, </a:t>
            </a:r>
            <a:r>
              <a:rPr lang="en-US" dirty="0" err="1">
                <a:latin typeface="Courier New" pitchFamily="49" charset="0"/>
                <a:cs typeface="Courier New" pitchFamily="49" charset="0"/>
              </a:rPr>
              <a:t>lwd</a:t>
            </a:r>
            <a:r>
              <a:rPr lang="en-US" dirty="0">
                <a:latin typeface="Courier New" pitchFamily="49" charset="0"/>
                <a:cs typeface="Courier New" pitchFamily="49" charset="0"/>
              </a:rPr>
              <a:t> = 1)</a:t>
            </a:r>
          </a:p>
          <a:p>
            <a:pPr marL="0" indent="0">
              <a:buNone/>
            </a:pP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1646363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Correlated miRNA Target Gene</a:t>
            </a:r>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54610" y="1600200"/>
            <a:ext cx="5234781" cy="523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3276600" y="3581400"/>
            <a:ext cx="3657600" cy="2590800"/>
          </a:xfrm>
          <a:prstGeom prst="roundRect">
            <a:avLst/>
          </a:prstGeom>
          <a:solidFill>
            <a:srgbClr val="FF00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26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Scaling Up to Plot All Significantly Correlated Genes</a:t>
            </a:r>
          </a:p>
        </p:txBody>
      </p:sp>
      <p:sp>
        <p:nvSpPr>
          <p:cNvPr id="3" name="Content Placeholder 2"/>
          <p:cNvSpPr>
            <a:spLocks noGrp="1"/>
          </p:cNvSpPr>
          <p:nvPr>
            <p:ph idx="1"/>
          </p:nvPr>
        </p:nvSpPr>
        <p:spPr>
          <a:xfrm>
            <a:off x="457200" y="1752600"/>
            <a:ext cx="8229600" cy="4525963"/>
          </a:xfrm>
        </p:spPr>
        <p:txBody>
          <a:bodyPr>
            <a:normAutofit fontScale="47500" lnSpcReduction="20000"/>
          </a:bodyPr>
          <a:lstStyle/>
          <a:p>
            <a:pPr marL="0" indent="0">
              <a:buNone/>
            </a:pPr>
            <a:r>
              <a:rPr lang="en-US" dirty="0" smtClean="0">
                <a:solidFill>
                  <a:srgbClr val="FF0000"/>
                </a:solidFill>
                <a:latin typeface="Courier New" pitchFamily="49" charset="0"/>
                <a:cs typeface="Courier New" pitchFamily="49" charset="0"/>
              </a:rPr>
              <a:t># </a:t>
            </a:r>
            <a:r>
              <a:rPr lang="en-US" dirty="0">
                <a:solidFill>
                  <a:srgbClr val="FF0000"/>
                </a:solidFill>
                <a:latin typeface="Courier New" pitchFamily="49" charset="0"/>
                <a:cs typeface="Courier New" pitchFamily="49" charset="0"/>
              </a:rPr>
              <a:t>Select out significantly correlated genes</a:t>
            </a:r>
          </a:p>
          <a:p>
            <a:pPr marL="0" indent="0">
              <a:buNone/>
            </a:pPr>
            <a:r>
              <a:rPr lang="en-US" dirty="0" err="1">
                <a:latin typeface="Courier New" pitchFamily="49" charset="0"/>
                <a:cs typeface="Courier New" pitchFamily="49" charset="0"/>
              </a:rPr>
              <a:t>corGenes</a:t>
            </a:r>
            <a:r>
              <a:rPr lang="en-US" dirty="0">
                <a:latin typeface="Courier New" pitchFamily="49" charset="0"/>
                <a:cs typeface="Courier New" pitchFamily="49" charset="0"/>
              </a:rPr>
              <a:t> = </a:t>
            </a:r>
            <a:r>
              <a:rPr lang="en-US" b="1" dirty="0" err="1">
                <a:latin typeface="Courier New" pitchFamily="49" charset="0"/>
                <a:cs typeface="Courier New" pitchFamily="49" charset="0"/>
              </a:rPr>
              <a:t>rownames</a:t>
            </a:r>
            <a:r>
              <a:rPr lang="en-US" dirty="0">
                <a:latin typeface="Courier New" pitchFamily="49" charset="0"/>
                <a:cs typeface="Courier New" pitchFamily="49" charset="0"/>
              </a:rPr>
              <a:t>((g3[-480,])[o1,])[</a:t>
            </a:r>
            <a:r>
              <a:rPr lang="en-US" b="1" dirty="0">
                <a:latin typeface="Courier New" pitchFamily="49" charset="0"/>
                <a:cs typeface="Courier New" pitchFamily="49" charset="0"/>
              </a:rPr>
              <a:t>which</a:t>
            </a:r>
            <a:r>
              <a:rPr lang="en-US" dirty="0">
                <a:latin typeface="Courier New" pitchFamily="49" charset="0"/>
                <a:cs typeface="Courier New" pitchFamily="49" charset="0"/>
              </a:rPr>
              <a:t>(</a:t>
            </a:r>
            <a:r>
              <a:rPr lang="en-US" dirty="0" err="1">
                <a:latin typeface="Courier New" pitchFamily="49" charset="0"/>
                <a:cs typeface="Courier New" pitchFamily="49" charset="0"/>
              </a:rPr>
              <a:t>p.benjaminiHochberg</a:t>
            </a:r>
            <a:r>
              <a:rPr lang="en-US" dirty="0">
                <a:latin typeface="Courier New" pitchFamily="49" charset="0"/>
                <a:cs typeface="Courier New" pitchFamily="49" charset="0"/>
              </a:rPr>
              <a:t>[o1</a:t>
            </a:r>
            <a:r>
              <a:rPr lang="en-US" dirty="0" smtClean="0">
                <a:latin typeface="Courier New" pitchFamily="49" charset="0"/>
                <a:cs typeface="Courier New" pitchFamily="49" charset="0"/>
              </a:rPr>
              <a:t>] &lt;= 0.05 </a:t>
            </a:r>
            <a:r>
              <a:rPr lang="en-US" dirty="0">
                <a:latin typeface="Courier New" pitchFamily="49" charset="0"/>
                <a:cs typeface="Courier New" pitchFamily="49" charset="0"/>
              </a:rPr>
              <a:t>&amp; c1.r[o1</a:t>
            </a:r>
            <a:r>
              <a:rPr lang="en-US" dirty="0" smtClean="0">
                <a:latin typeface="Courier New" pitchFamily="49" charset="0"/>
                <a:cs typeface="Courier New" pitchFamily="49" charset="0"/>
              </a:rPr>
              <a:t>] &lt;= -</a:t>
            </a:r>
            <a:r>
              <a:rPr lang="en-US" dirty="0">
                <a:latin typeface="Courier New" pitchFamily="49" charset="0"/>
                <a:cs typeface="Courier New" pitchFamily="49" charset="0"/>
              </a:rPr>
              <a:t>0.15)]</a:t>
            </a:r>
          </a:p>
          <a:p>
            <a:pPr marL="0" indent="0">
              <a:buNone/>
            </a:pPr>
            <a:endParaRPr lang="en-US" dirty="0">
              <a:latin typeface="Courier New" pitchFamily="49" charset="0"/>
              <a:cs typeface="Courier New" pitchFamily="49" charset="0"/>
            </a:endParaRPr>
          </a:p>
          <a:p>
            <a:pPr marL="0" indent="0">
              <a:buNone/>
            </a:pPr>
            <a:r>
              <a:rPr lang="en-US" dirty="0" smtClean="0">
                <a:solidFill>
                  <a:srgbClr val="FF0000"/>
                </a:solidFill>
                <a:latin typeface="Courier New" pitchFamily="49" charset="0"/>
                <a:cs typeface="Courier New" pitchFamily="49" charset="0"/>
              </a:rPr>
              <a:t># </a:t>
            </a:r>
            <a:r>
              <a:rPr lang="en-US" dirty="0">
                <a:solidFill>
                  <a:srgbClr val="FF0000"/>
                </a:solidFill>
                <a:latin typeface="Courier New" pitchFamily="49" charset="0"/>
                <a:cs typeface="Courier New" pitchFamily="49" charset="0"/>
              </a:rPr>
              <a:t>Open a PDF device to output plots</a:t>
            </a:r>
          </a:p>
          <a:p>
            <a:pPr marL="0" indent="0">
              <a:buNone/>
            </a:pPr>
            <a:r>
              <a:rPr lang="en-US" b="1" dirty="0" err="1">
                <a:latin typeface="Courier New" pitchFamily="49" charset="0"/>
                <a:cs typeface="Courier New" pitchFamily="49" charset="0"/>
              </a:rPr>
              <a:t>pdf</a:t>
            </a:r>
            <a:r>
              <a:rPr lang="en-US" dirty="0">
                <a:latin typeface="Courier New" pitchFamily="49" charset="0"/>
                <a:cs typeface="Courier New" pitchFamily="49" charset="0"/>
              </a:rPr>
              <a:t>('genesNegativelyCorrelatedWith_CNV_hsa_miR_26a_gbm.pdf')</a:t>
            </a:r>
          </a:p>
          <a:p>
            <a:pPr marL="0" indent="0">
              <a:buNone/>
            </a:pPr>
            <a:r>
              <a:rPr lang="en-US" dirty="0">
                <a:solidFill>
                  <a:srgbClr val="FF0000"/>
                </a:solidFill>
                <a:latin typeface="Courier New" pitchFamily="49" charset="0"/>
                <a:cs typeface="Courier New" pitchFamily="49" charset="0"/>
              </a:rPr>
              <a:t># Iterate through all correlated genes</a:t>
            </a:r>
          </a:p>
          <a:p>
            <a:pPr marL="0" indent="0">
              <a:buNone/>
            </a:pPr>
            <a:r>
              <a:rPr lang="en-US" b="1" dirty="0">
                <a:latin typeface="Courier New" pitchFamily="49" charset="0"/>
                <a:cs typeface="Courier New" pitchFamily="49" charset="0"/>
              </a:rPr>
              <a:t>for</a:t>
            </a:r>
            <a:r>
              <a:rPr lang="en-US" dirty="0">
                <a:latin typeface="Courier New" pitchFamily="49" charset="0"/>
                <a:cs typeface="Courier New" pitchFamily="49" charset="0"/>
              </a:rPr>
              <a:t>(cg1 in </a:t>
            </a:r>
            <a:r>
              <a:rPr lang="en-US" dirty="0" err="1">
                <a:latin typeface="Courier New" pitchFamily="49" charset="0"/>
                <a:cs typeface="Courier New" pitchFamily="49" charset="0"/>
              </a:rPr>
              <a:t>corGenes</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b="1" dirty="0">
                <a:latin typeface="Courier New" pitchFamily="49" charset="0"/>
                <a:cs typeface="Courier New" pitchFamily="49" charset="0"/>
              </a:rPr>
              <a:t>plot</a:t>
            </a:r>
            <a:r>
              <a:rPr lang="en-US" dirty="0">
                <a:latin typeface="Courier New" pitchFamily="49" charset="0"/>
                <a:cs typeface="Courier New" pitchFamily="49" charset="0"/>
              </a:rPr>
              <a:t>(</a:t>
            </a:r>
            <a:r>
              <a:rPr lang="en-US" b="1" dirty="0" err="1">
                <a:latin typeface="Courier New" pitchFamily="49" charset="0"/>
                <a:cs typeface="Courier New" pitchFamily="49" charset="0"/>
              </a:rPr>
              <a:t>as.numeric</a:t>
            </a:r>
            <a:r>
              <a:rPr lang="en-US" dirty="0">
                <a:latin typeface="Courier New" pitchFamily="49" charset="0"/>
                <a:cs typeface="Courier New" pitchFamily="49" charset="0"/>
              </a:rPr>
              <a:t>(g3[cg1,]) ~ </a:t>
            </a:r>
            <a:r>
              <a:rPr lang="en-US" b="1" dirty="0" err="1">
                <a:latin typeface="Courier New" pitchFamily="49" charset="0"/>
                <a:cs typeface="Courier New" pitchFamily="49" charset="0"/>
              </a:rPr>
              <a:t>as.numeric</a:t>
            </a:r>
            <a:r>
              <a:rPr lang="en-US" dirty="0">
                <a:latin typeface="Courier New" pitchFamily="49" charset="0"/>
                <a:cs typeface="Courier New" pitchFamily="49" charset="0"/>
              </a:rPr>
              <a:t>(g3['cnv.hsa-miR-26a',]), col = </a:t>
            </a:r>
            <a:r>
              <a:rPr lang="en-US" b="1" dirty="0" err="1">
                <a:latin typeface="Courier New" pitchFamily="49" charset="0"/>
                <a:cs typeface="Courier New" pitchFamily="49" charset="0"/>
              </a:rPr>
              <a:t>rgb</a:t>
            </a:r>
            <a:r>
              <a:rPr lang="en-US" dirty="0">
                <a:latin typeface="Courier New" pitchFamily="49" charset="0"/>
                <a:cs typeface="Courier New" pitchFamily="49" charset="0"/>
              </a:rPr>
              <a:t>(0, 0, 1, 0.5), </a:t>
            </a:r>
            <a:r>
              <a:rPr lang="en-US" dirty="0" err="1">
                <a:latin typeface="Courier New" pitchFamily="49" charset="0"/>
                <a:cs typeface="Courier New" pitchFamily="49" charset="0"/>
              </a:rPr>
              <a:t>pch</a:t>
            </a:r>
            <a:r>
              <a:rPr lang="en-US" dirty="0">
                <a:latin typeface="Courier New" pitchFamily="49" charset="0"/>
                <a:cs typeface="Courier New" pitchFamily="49" charset="0"/>
              </a:rPr>
              <a:t> = 20, </a:t>
            </a:r>
            <a:r>
              <a:rPr lang="en-US" dirty="0" err="1">
                <a:latin typeface="Courier New" pitchFamily="49" charset="0"/>
                <a:cs typeface="Courier New" pitchFamily="49" charset="0"/>
              </a:rPr>
              <a:t>xlab</a:t>
            </a:r>
            <a:r>
              <a:rPr lang="en-US" dirty="0">
                <a:latin typeface="Courier New" pitchFamily="49" charset="0"/>
                <a:cs typeface="Courier New" pitchFamily="49" charset="0"/>
              </a:rPr>
              <a:t> = </a:t>
            </a:r>
            <a:endParaRPr lang="en-US" dirty="0" smtClean="0">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'miRNA </a:t>
            </a:r>
            <a:r>
              <a:rPr lang="en-US" dirty="0">
                <a:latin typeface="Courier New" pitchFamily="49" charset="0"/>
                <a:cs typeface="Courier New" pitchFamily="49" charset="0"/>
              </a:rPr>
              <a:t>CNV',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ylab</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'Gene Expression', main = </a:t>
            </a:r>
            <a:r>
              <a:rPr lang="en-US" b="1" dirty="0">
                <a:latin typeface="Courier New" pitchFamily="49" charset="0"/>
                <a:cs typeface="Courier New" pitchFamily="49" charset="0"/>
              </a:rPr>
              <a:t>paste</a:t>
            </a:r>
            <a:r>
              <a:rPr lang="en-US" dirty="0">
                <a:latin typeface="Courier New" pitchFamily="49" charset="0"/>
                <a:cs typeface="Courier New" pitchFamily="49" charset="0"/>
              </a:rPr>
              <a:t>(sub('exp.','',cg1</a:t>
            </a:r>
            <a:r>
              <a:rPr lang="en-US" dirty="0" smtClean="0">
                <a:latin typeface="Courier New" pitchFamily="49" charset="0"/>
                <a:cs typeface="Courier New" pitchFamily="49" charset="0"/>
              </a:rPr>
              <a:t>), ' </a:t>
            </a:r>
            <a:r>
              <a:rPr lang="en-US" dirty="0">
                <a:latin typeface="Courier New" pitchFamily="49" charset="0"/>
                <a:cs typeface="Courier New" pitchFamily="49" charset="0"/>
              </a:rPr>
              <a:t>vs. hsa-miR-26a CNV:\n R = </a:t>
            </a:r>
            <a:r>
              <a:rPr lang="en-US" dirty="0" smtClean="0">
                <a:latin typeface="Courier New" pitchFamily="49" charset="0"/>
                <a:cs typeface="Courier New" pitchFamily="49" charset="0"/>
              </a:rPr>
              <a:t>', </a:t>
            </a: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round</a:t>
            </a:r>
            <a:r>
              <a:rPr lang="en-US" dirty="0" smtClean="0">
                <a:latin typeface="Courier New" pitchFamily="49" charset="0"/>
                <a:cs typeface="Courier New" pitchFamily="49" charset="0"/>
              </a:rPr>
              <a:t>(hsa_mir_26a_cnv1[sub</a:t>
            </a:r>
            <a:r>
              <a:rPr lang="en-US" dirty="0">
                <a:latin typeface="Courier New" pitchFamily="49" charset="0"/>
                <a:cs typeface="Courier New" pitchFamily="49" charset="0"/>
              </a:rPr>
              <a:t>('exp.','',cg1),1],2</a:t>
            </a:r>
            <a:r>
              <a:rPr lang="en-US" dirty="0" smtClean="0">
                <a:latin typeface="Courier New" pitchFamily="49" charset="0"/>
                <a:cs typeface="Courier New" pitchFamily="49" charset="0"/>
              </a:rPr>
              <a:t>), ', </a:t>
            </a:r>
            <a:r>
              <a:rPr lang="en-US" dirty="0">
                <a:latin typeface="Courier New" pitchFamily="49" charset="0"/>
                <a:cs typeface="Courier New" pitchFamily="49" charset="0"/>
              </a:rPr>
              <a:t>P-Value = </a:t>
            </a:r>
            <a:r>
              <a:rPr lang="en-US" dirty="0" smtClean="0">
                <a:latin typeface="Courier New" pitchFamily="49" charset="0"/>
                <a:cs typeface="Courier New" pitchFamily="49" charset="0"/>
              </a:rPr>
              <a:t>', </a:t>
            </a: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signif</a:t>
            </a:r>
            <a:r>
              <a:rPr lang="en-US" dirty="0" smtClean="0">
                <a:latin typeface="Courier New" pitchFamily="49" charset="0"/>
                <a:cs typeface="Courier New" pitchFamily="49" charset="0"/>
              </a:rPr>
              <a:t>(hsa_mir_26a_cnv1[sub</a:t>
            </a:r>
            <a:r>
              <a:rPr lang="en-US" dirty="0">
                <a:latin typeface="Courier New" pitchFamily="49" charset="0"/>
                <a:cs typeface="Courier New" pitchFamily="49" charset="0"/>
              </a:rPr>
              <a:t>('exp.','',cg1),4],2),</a:t>
            </a:r>
            <a:r>
              <a:rPr lang="en-US" dirty="0" err="1">
                <a:latin typeface="Courier New" pitchFamily="49" charset="0"/>
                <a:cs typeface="Courier New" pitchFamily="49" charset="0"/>
              </a:rPr>
              <a:t>sep</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 Make a trend line and plot it</a:t>
            </a:r>
          </a:p>
          <a:p>
            <a:pPr marL="0" indent="0">
              <a:buNone/>
            </a:pPr>
            <a:r>
              <a:rPr lang="en-US" dirty="0">
                <a:latin typeface="Courier New" pitchFamily="49" charset="0"/>
                <a:cs typeface="Courier New" pitchFamily="49" charset="0"/>
              </a:rPr>
              <a:t>  lm1 = </a:t>
            </a:r>
            <a:r>
              <a:rPr lang="en-US" b="1" dirty="0">
                <a:latin typeface="Courier New" pitchFamily="49" charset="0"/>
                <a:cs typeface="Courier New" pitchFamily="49" charset="0"/>
              </a:rPr>
              <a:t>lm</a:t>
            </a:r>
            <a:r>
              <a:rPr lang="en-US" dirty="0">
                <a:latin typeface="Courier New" pitchFamily="49" charset="0"/>
                <a:cs typeface="Courier New" pitchFamily="49" charset="0"/>
              </a:rPr>
              <a:t>(</a:t>
            </a:r>
            <a:r>
              <a:rPr lang="en-US" b="1" dirty="0" err="1">
                <a:latin typeface="Courier New" pitchFamily="49" charset="0"/>
                <a:cs typeface="Courier New" pitchFamily="49" charset="0"/>
              </a:rPr>
              <a:t>as.numeric</a:t>
            </a:r>
            <a:r>
              <a:rPr lang="en-US" dirty="0">
                <a:latin typeface="Courier New" pitchFamily="49" charset="0"/>
                <a:cs typeface="Courier New" pitchFamily="49" charset="0"/>
              </a:rPr>
              <a:t>(g3[cg1,]) ~ </a:t>
            </a:r>
            <a:r>
              <a:rPr lang="en-US" b="1" dirty="0" err="1">
                <a:latin typeface="Courier New" pitchFamily="49" charset="0"/>
                <a:cs typeface="Courier New" pitchFamily="49" charset="0"/>
              </a:rPr>
              <a:t>as.numeric</a:t>
            </a:r>
            <a:r>
              <a:rPr lang="en-US" dirty="0">
                <a:latin typeface="Courier New" pitchFamily="49" charset="0"/>
                <a:cs typeface="Courier New" pitchFamily="49" charset="0"/>
              </a:rPr>
              <a:t>(g3['cnv.hsa-miR-26a',]))</a:t>
            </a:r>
          </a:p>
          <a:p>
            <a:pPr marL="0" indent="0">
              <a:buNone/>
            </a:pPr>
            <a:r>
              <a:rPr lang="en-US" dirty="0">
                <a:latin typeface="Courier New" pitchFamily="49" charset="0"/>
                <a:cs typeface="Courier New" pitchFamily="49" charset="0"/>
              </a:rPr>
              <a:t>  </a:t>
            </a:r>
            <a:r>
              <a:rPr lang="en-US" b="1" dirty="0" err="1">
                <a:latin typeface="Courier New" pitchFamily="49" charset="0"/>
                <a:cs typeface="Courier New" pitchFamily="49" charset="0"/>
              </a:rPr>
              <a:t>abline</a:t>
            </a:r>
            <a:r>
              <a:rPr lang="en-US" dirty="0">
                <a:latin typeface="Courier New" pitchFamily="49" charset="0"/>
                <a:cs typeface="Courier New" pitchFamily="49" charset="0"/>
              </a:rPr>
              <a:t>(lm1, col = 'red', </a:t>
            </a:r>
            <a:r>
              <a:rPr lang="en-US" dirty="0" err="1">
                <a:latin typeface="Courier New" pitchFamily="49" charset="0"/>
                <a:cs typeface="Courier New" pitchFamily="49" charset="0"/>
              </a:rPr>
              <a:t>lty</a:t>
            </a:r>
            <a:r>
              <a:rPr lang="en-US" dirty="0">
                <a:latin typeface="Courier New" pitchFamily="49" charset="0"/>
                <a:cs typeface="Courier New" pitchFamily="49" charset="0"/>
              </a:rPr>
              <a:t> = 1, </a:t>
            </a:r>
            <a:r>
              <a:rPr lang="en-US" dirty="0" err="1">
                <a:latin typeface="Courier New" pitchFamily="49" charset="0"/>
                <a:cs typeface="Courier New" pitchFamily="49" charset="0"/>
              </a:rPr>
              <a:t>lwd</a:t>
            </a:r>
            <a:r>
              <a:rPr lang="en-US" dirty="0">
                <a:latin typeface="Courier New" pitchFamily="49" charset="0"/>
                <a:cs typeface="Courier New" pitchFamily="49" charset="0"/>
              </a:rPr>
              <a:t> = 1)</a:t>
            </a:r>
          </a:p>
          <a:p>
            <a:pPr marL="0" indent="0">
              <a:buNone/>
            </a:pPr>
            <a:r>
              <a:rPr lang="en-US" dirty="0">
                <a:latin typeface="Courier New" pitchFamily="49" charset="0"/>
                <a:cs typeface="Courier New" pitchFamily="49" charset="0"/>
              </a:rPr>
              <a:t>}</a:t>
            </a:r>
          </a:p>
          <a:p>
            <a:pPr marL="0" indent="0">
              <a:buNone/>
            </a:pPr>
            <a:r>
              <a:rPr lang="en-US" dirty="0">
                <a:solidFill>
                  <a:srgbClr val="FF0000"/>
                </a:solidFill>
                <a:latin typeface="Courier New" pitchFamily="49" charset="0"/>
                <a:cs typeface="Courier New" pitchFamily="49" charset="0"/>
              </a:rPr>
              <a:t># Close PDF device</a:t>
            </a:r>
          </a:p>
          <a:p>
            <a:pPr marL="0" indent="0">
              <a:buNone/>
            </a:pPr>
            <a:r>
              <a:rPr lang="en-US" b="1" dirty="0" err="1">
                <a:latin typeface="Courier New" pitchFamily="49" charset="0"/>
                <a:cs typeface="Courier New" pitchFamily="49" charset="0"/>
              </a:rPr>
              <a:t>dev.off</a:t>
            </a: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1972711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9100" y="155732"/>
            <a:ext cx="8305800" cy="65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893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PDF</a:t>
            </a:r>
            <a:endParaRPr lang="en-US"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86138" y="1600200"/>
            <a:ext cx="697172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8286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Out Results</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a:p>
            <a:pPr marL="0" indent="0">
              <a:buNone/>
            </a:pPr>
            <a:r>
              <a:rPr lang="en-US" sz="2800" dirty="0" smtClean="0">
                <a:solidFill>
                  <a:srgbClr val="FF0000"/>
                </a:solidFill>
                <a:latin typeface="Courier New" pitchFamily="49" charset="0"/>
                <a:cs typeface="Courier New" pitchFamily="49" charset="0"/>
              </a:rPr>
              <a:t># </a:t>
            </a:r>
            <a:r>
              <a:rPr lang="en-US" sz="2800" dirty="0">
                <a:solidFill>
                  <a:srgbClr val="FF0000"/>
                </a:solidFill>
                <a:latin typeface="Courier New" pitchFamily="49" charset="0"/>
                <a:cs typeface="Courier New" pitchFamily="49" charset="0"/>
              </a:rPr>
              <a:t>Write out results file</a:t>
            </a:r>
          </a:p>
          <a:p>
            <a:pPr marL="0" indent="0">
              <a:buNone/>
            </a:pPr>
            <a:r>
              <a:rPr lang="en-US" sz="2800" b="1" dirty="0">
                <a:latin typeface="Courier New" pitchFamily="49" charset="0"/>
                <a:cs typeface="Courier New" pitchFamily="49" charset="0"/>
              </a:rPr>
              <a:t>write.csv</a:t>
            </a:r>
            <a:r>
              <a:rPr lang="en-US" sz="2800" dirty="0">
                <a:latin typeface="Courier New" pitchFamily="49" charset="0"/>
                <a:cs typeface="Courier New" pitchFamily="49" charset="0"/>
              </a:rPr>
              <a:t>(hsa_mir_26a_cnv1</a:t>
            </a:r>
            <a:r>
              <a:rPr lang="en-US" sz="2800" dirty="0" smtClean="0">
                <a:latin typeface="Courier New" pitchFamily="49" charset="0"/>
                <a:cs typeface="Courier New" pitchFamily="49" charset="0"/>
              </a:rPr>
              <a:t>, </a:t>
            </a:r>
            <a:r>
              <a:rPr lang="en-US" sz="2800" dirty="0">
                <a:latin typeface="Courier New" pitchFamily="49" charset="0"/>
                <a:cs typeface="Courier New" pitchFamily="49" charset="0"/>
              </a:rPr>
              <a:t>file = 'CNV_hsa_mir_26a_correlated_target_genes_PITA.csv')</a:t>
            </a:r>
          </a:p>
          <a:p>
            <a:pPr marL="0" indent="0">
              <a:buNone/>
            </a:pP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5818368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doesn’t = Causation</a:t>
            </a:r>
            <a:endParaRPr lang="en-US" dirty="0"/>
          </a:p>
        </p:txBody>
      </p:sp>
      <p:pic>
        <p:nvPicPr>
          <p:cNvPr id="8194" name="Picture 2" descr="Correlati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49142" y="2806038"/>
            <a:ext cx="5245715" cy="211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2191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Causality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a variety of approaches it is possible to determine the most likely flow of information through a genetically controlled system</a:t>
            </a:r>
          </a:p>
          <a:p>
            <a:pPr lvl="1"/>
            <a:r>
              <a:rPr lang="en-US" dirty="0" smtClean="0"/>
              <a:t>e.g. http</a:t>
            </a:r>
            <a:r>
              <a:rPr lang="en-US" dirty="0"/>
              <a:t>://</a:t>
            </a:r>
            <a:r>
              <a:rPr lang="en-US" dirty="0" smtClean="0"/>
              <a:t>www.genetics.ucla.edu/labs/horvath/aten/NEO</a:t>
            </a:r>
          </a:p>
          <a:p>
            <a:endParaRPr lang="en-US" dirty="0"/>
          </a:p>
          <a:p>
            <a:r>
              <a:rPr lang="en-US" dirty="0" smtClean="0"/>
              <a:t>We won’t do this analysis here, but we can demonstrate at least that the trait variance explained by hsa-miR-26a CNV and expression are redundant to the effect on ALS2CR2</a:t>
            </a:r>
            <a:endParaRPr lang="en-US" dirty="0"/>
          </a:p>
        </p:txBody>
      </p:sp>
    </p:spTree>
    <p:extLst>
      <p:ext uri="{BB962C8B-B14F-4D97-AF65-F5344CB8AC3E}">
        <p14:creationId xmlns:p14="http://schemas.microsoft.com/office/powerpoint/2010/main" val="1826725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Data Matrix for Analysis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 Causality of association ###</a:t>
            </a:r>
          </a:p>
          <a:p>
            <a:pPr marL="0" indent="0">
              <a:buNone/>
            </a:pPr>
            <a:r>
              <a:rPr lang="en-US" dirty="0"/>
              <a:t># Create data matrix for analysis</a:t>
            </a:r>
          </a:p>
          <a:p>
            <a:pPr marL="0" indent="0">
              <a:buNone/>
            </a:pPr>
            <a:r>
              <a:rPr lang="en-US" dirty="0"/>
              <a:t>g2 = </a:t>
            </a:r>
            <a:r>
              <a:rPr lang="en-US" dirty="0" err="1"/>
              <a:t>as.matrix</a:t>
            </a:r>
            <a:r>
              <a:rPr lang="en-US" dirty="0"/>
              <a:t>(g1[sub('</a:t>
            </a:r>
            <a:r>
              <a:rPr lang="en-US" dirty="0" err="1"/>
              <a:t>exp</a:t>
            </a:r>
            <a:r>
              <a:rPr lang="en-US" dirty="0"/>
              <a:t>.','',</a:t>
            </a:r>
            <a:r>
              <a:rPr lang="en-US" dirty="0" err="1"/>
              <a:t>rownames</a:t>
            </a:r>
            <a:r>
              <a:rPr lang="en-US" dirty="0"/>
              <a:t>(g1)) %in% mir26a[,2],])</a:t>
            </a:r>
          </a:p>
          <a:p>
            <a:pPr marL="0" indent="0">
              <a:buNone/>
            </a:pPr>
            <a:r>
              <a:rPr lang="en-US" dirty="0"/>
              <a:t>g3 = </a:t>
            </a:r>
            <a:r>
              <a:rPr lang="en-US" dirty="0" err="1"/>
              <a:t>as.matrix</a:t>
            </a:r>
            <a:r>
              <a:rPr lang="en-US" dirty="0"/>
              <a:t>(</a:t>
            </a:r>
            <a:r>
              <a:rPr lang="en-US" dirty="0" err="1"/>
              <a:t>sapply</a:t>
            </a:r>
            <a:r>
              <a:rPr lang="en-US" dirty="0"/>
              <a:t>(1:ncol(g2), function(</a:t>
            </a:r>
            <a:r>
              <a:rPr lang="en-US" dirty="0" err="1"/>
              <a:t>i</a:t>
            </a:r>
            <a:r>
              <a:rPr lang="en-US" dirty="0"/>
              <a:t>) {</a:t>
            </a:r>
            <a:r>
              <a:rPr lang="en-US" dirty="0" err="1"/>
              <a:t>as.numeric</a:t>
            </a:r>
            <a:r>
              <a:rPr lang="en-US" dirty="0"/>
              <a:t>(g2[,</a:t>
            </a:r>
            <a:r>
              <a:rPr lang="en-US" dirty="0" err="1"/>
              <a:t>i</a:t>
            </a:r>
            <a:r>
              <a:rPr lang="en-US" dirty="0"/>
              <a:t>])}))</a:t>
            </a:r>
          </a:p>
          <a:p>
            <a:pPr marL="0" indent="0">
              <a:buNone/>
            </a:pPr>
            <a:r>
              <a:rPr lang="en-US" dirty="0" err="1"/>
              <a:t>dimnames</a:t>
            </a:r>
            <a:r>
              <a:rPr lang="en-US" dirty="0"/>
              <a:t>(g3) = </a:t>
            </a:r>
            <a:r>
              <a:rPr lang="en-US" dirty="0" err="1"/>
              <a:t>dimnames</a:t>
            </a:r>
            <a:r>
              <a:rPr lang="en-US" dirty="0"/>
              <a:t>(g2)</a:t>
            </a:r>
          </a:p>
          <a:p>
            <a:pPr marL="0" indent="0">
              <a:buNone/>
            </a:pPr>
            <a:r>
              <a:rPr lang="en-US" dirty="0"/>
              <a:t>g3 = </a:t>
            </a:r>
            <a:r>
              <a:rPr lang="en-US" dirty="0" err="1"/>
              <a:t>rbind</a:t>
            </a:r>
            <a:r>
              <a:rPr lang="en-US" dirty="0"/>
              <a:t>(g3, 'exp.hsa-miR-26a' = </a:t>
            </a:r>
            <a:r>
              <a:rPr lang="en-US" dirty="0" err="1"/>
              <a:t>as.numeric</a:t>
            </a:r>
            <a:r>
              <a:rPr lang="en-US" dirty="0"/>
              <a:t>(d1['exp.hsa-miR-26a',]), 'cnv.hsa-miR-26a' = </a:t>
            </a:r>
            <a:r>
              <a:rPr lang="en-US" dirty="0" err="1"/>
              <a:t>as.numeric</a:t>
            </a:r>
            <a:r>
              <a:rPr lang="en-US" dirty="0"/>
              <a:t>(d1['cnv.hsa-miR-26a',]))</a:t>
            </a:r>
          </a:p>
          <a:p>
            <a:pPr marL="0" indent="0">
              <a:buNone/>
            </a:pPr>
            <a:endParaRPr lang="en-US" dirty="0"/>
          </a:p>
        </p:txBody>
      </p:sp>
    </p:spTree>
    <p:extLst>
      <p:ext uri="{BB962C8B-B14F-4D97-AF65-F5344CB8AC3E}">
        <p14:creationId xmlns:p14="http://schemas.microsoft.com/office/powerpoint/2010/main" val="35344723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Correlation Between CNV and miRNA</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 </a:t>
            </a:r>
            <a:r>
              <a:rPr lang="en-US" dirty="0"/>
              <a:t>Plot (1,1) - CNV vs. miRNA expression</a:t>
            </a:r>
          </a:p>
          <a:p>
            <a:pPr marL="0" indent="0">
              <a:buNone/>
            </a:pPr>
            <a:r>
              <a:rPr lang="en-US" dirty="0"/>
              <a:t># Calculate correlation between miRNA expression and miRNA copy number</a:t>
            </a:r>
          </a:p>
          <a:p>
            <a:pPr marL="0" indent="0">
              <a:buNone/>
            </a:pPr>
            <a:r>
              <a:rPr lang="en-US" dirty="0"/>
              <a:t>c1 = </a:t>
            </a:r>
            <a:r>
              <a:rPr lang="en-US" dirty="0" err="1"/>
              <a:t>cor.test</a:t>
            </a:r>
            <a:r>
              <a:rPr lang="en-US" dirty="0"/>
              <a:t>(g3['cnv.hsa-miR-26a',], g3['exp.hsa-miR-26a',])</a:t>
            </a:r>
          </a:p>
          <a:p>
            <a:pPr marL="0" indent="0">
              <a:buNone/>
            </a:pPr>
            <a:r>
              <a:rPr lang="en-US" dirty="0"/>
              <a:t># Plot correlated miRNA expression vs. copy number variation</a:t>
            </a:r>
          </a:p>
          <a:p>
            <a:pPr marL="0" indent="0">
              <a:buNone/>
            </a:pPr>
            <a:r>
              <a:rPr lang="en-US" dirty="0"/>
              <a:t>plot(g3['exp.hsa-miR-26a',] ~ g3['cnv.hsa-miR-26a',], col = </a:t>
            </a:r>
            <a:r>
              <a:rPr lang="en-US" dirty="0" err="1"/>
              <a:t>rgb</a:t>
            </a:r>
            <a:r>
              <a:rPr lang="en-US" dirty="0"/>
              <a:t>(0, 0, 1, 0.5), </a:t>
            </a:r>
            <a:r>
              <a:rPr lang="en-US" dirty="0" err="1"/>
              <a:t>pch</a:t>
            </a:r>
            <a:r>
              <a:rPr lang="en-US" dirty="0"/>
              <a:t> = 20, </a:t>
            </a:r>
            <a:r>
              <a:rPr lang="en-US" dirty="0" err="1"/>
              <a:t>xlab</a:t>
            </a:r>
            <a:r>
              <a:rPr lang="en-US" dirty="0"/>
              <a:t> = 'Copy Number', </a:t>
            </a:r>
            <a:r>
              <a:rPr lang="en-US" dirty="0" err="1"/>
              <a:t>ylab</a:t>
            </a:r>
            <a:r>
              <a:rPr lang="en-US" dirty="0"/>
              <a:t> = 'miRNA Expression', main = paste('miRNA Expression vs. miRNA Copy Number:\n R = ',round(c1$estimate,2),', P-Value = ',</a:t>
            </a:r>
            <a:r>
              <a:rPr lang="en-US" dirty="0" err="1"/>
              <a:t>signif</a:t>
            </a:r>
            <a:r>
              <a:rPr lang="en-US" dirty="0"/>
              <a:t>(c1$p.value,2),</a:t>
            </a:r>
            <a:r>
              <a:rPr lang="en-US" dirty="0" err="1"/>
              <a:t>sep</a:t>
            </a:r>
            <a:r>
              <a:rPr lang="en-US" dirty="0"/>
              <a:t>=''))</a:t>
            </a:r>
          </a:p>
          <a:p>
            <a:pPr marL="0" indent="0">
              <a:buNone/>
            </a:pPr>
            <a:r>
              <a:rPr lang="en-US" dirty="0"/>
              <a:t># Make a trend line and plot it</a:t>
            </a:r>
          </a:p>
          <a:p>
            <a:pPr marL="0" indent="0">
              <a:buNone/>
            </a:pPr>
            <a:r>
              <a:rPr lang="en-US" dirty="0"/>
              <a:t>lm1 = lm(g3['exp.hsa-miR-26a',] ~ g3['cnv.hsa-miR-26a',])</a:t>
            </a:r>
          </a:p>
          <a:p>
            <a:pPr marL="0" indent="0">
              <a:buNone/>
            </a:pPr>
            <a:r>
              <a:rPr lang="en-US" dirty="0" err="1"/>
              <a:t>abline</a:t>
            </a:r>
            <a:r>
              <a:rPr lang="en-US" dirty="0"/>
              <a:t>(lm1, col = 'red', </a:t>
            </a:r>
            <a:r>
              <a:rPr lang="en-US" dirty="0" err="1"/>
              <a:t>lty</a:t>
            </a:r>
            <a:r>
              <a:rPr lang="en-US" dirty="0"/>
              <a:t> = 1, </a:t>
            </a:r>
            <a:r>
              <a:rPr lang="en-US" dirty="0" err="1"/>
              <a:t>lwd</a:t>
            </a:r>
            <a:r>
              <a:rPr lang="en-US" dirty="0"/>
              <a:t> = 1)</a:t>
            </a:r>
          </a:p>
        </p:txBody>
      </p:sp>
    </p:spTree>
    <p:extLst>
      <p:ext uri="{BB962C8B-B14F-4D97-AF65-F5344CB8AC3E}">
        <p14:creationId xmlns:p14="http://schemas.microsoft.com/office/powerpoint/2010/main" val="38310321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CNV Associated with miRNA</a:t>
            </a:r>
            <a:endParaRPr lang="en-US" dirty="0"/>
          </a:p>
        </p:txBody>
      </p:sp>
      <p:pic>
        <p:nvPicPr>
          <p:cNvPr id="7"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90363" y="1524000"/>
            <a:ext cx="6763274" cy="522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4389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Correlation Between CNV and</a:t>
            </a:r>
            <a:br>
              <a:rPr lang="en-US" dirty="0" smtClean="0"/>
            </a:br>
            <a:r>
              <a:rPr lang="en-US" dirty="0" smtClean="0"/>
              <a:t>miRNA Target Gene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 Plot (1,2) - CNV vs. ALS2CR2 Expression</a:t>
            </a:r>
          </a:p>
          <a:p>
            <a:pPr marL="0" indent="0">
              <a:buNone/>
            </a:pPr>
            <a:r>
              <a:rPr lang="en-US" dirty="0"/>
              <a:t># Calculate correlation between miRNA target gene ALS2CR2 expression and miRNA copy number</a:t>
            </a:r>
          </a:p>
          <a:p>
            <a:pPr marL="0" indent="0">
              <a:buNone/>
            </a:pPr>
            <a:r>
              <a:rPr lang="en-US" dirty="0"/>
              <a:t>c1 = </a:t>
            </a:r>
            <a:r>
              <a:rPr lang="en-US" dirty="0" err="1"/>
              <a:t>cor.test</a:t>
            </a:r>
            <a:r>
              <a:rPr lang="en-US" dirty="0"/>
              <a:t>(g3['cnv.hsa-miR-26a',], g3['exp.ALS2CR2',])</a:t>
            </a:r>
          </a:p>
          <a:p>
            <a:pPr marL="0" indent="0">
              <a:buNone/>
            </a:pPr>
            <a:r>
              <a:rPr lang="en-US" dirty="0"/>
              <a:t># Plot correlated miRNA target gene ALS2CR2 expression vs. copy number variation</a:t>
            </a:r>
          </a:p>
          <a:p>
            <a:pPr marL="0" indent="0">
              <a:buNone/>
            </a:pPr>
            <a:r>
              <a:rPr lang="en-US" dirty="0"/>
              <a:t>plot(g3['exp.ALS2CR2',] ~ g3['cnv.hsa-miR-26a',], col = </a:t>
            </a:r>
            <a:r>
              <a:rPr lang="en-US" dirty="0" err="1"/>
              <a:t>rgb</a:t>
            </a:r>
            <a:r>
              <a:rPr lang="en-US" dirty="0"/>
              <a:t>(0, 0, 1, 0.5), </a:t>
            </a:r>
            <a:r>
              <a:rPr lang="en-US" dirty="0" err="1"/>
              <a:t>pch</a:t>
            </a:r>
            <a:r>
              <a:rPr lang="en-US" dirty="0"/>
              <a:t> = 20, </a:t>
            </a:r>
            <a:r>
              <a:rPr lang="en-US" dirty="0" err="1"/>
              <a:t>xlab</a:t>
            </a:r>
            <a:r>
              <a:rPr lang="en-US" dirty="0"/>
              <a:t> = 'Copy Number', </a:t>
            </a:r>
            <a:r>
              <a:rPr lang="en-US" dirty="0" err="1"/>
              <a:t>ylab</a:t>
            </a:r>
            <a:r>
              <a:rPr lang="en-US" dirty="0"/>
              <a:t> = 'Gene Expression', main = paste('ALS2CR2 Expression vs. miRNA Copy Number:\n R = ',round(c1$estimate,2),', P-Value = ',</a:t>
            </a:r>
            <a:r>
              <a:rPr lang="en-US" dirty="0" err="1"/>
              <a:t>signif</a:t>
            </a:r>
            <a:r>
              <a:rPr lang="en-US" dirty="0"/>
              <a:t>(c1$p.value,2),</a:t>
            </a:r>
            <a:r>
              <a:rPr lang="en-US" dirty="0" err="1"/>
              <a:t>sep</a:t>
            </a:r>
            <a:r>
              <a:rPr lang="en-US" dirty="0"/>
              <a:t>=''))</a:t>
            </a:r>
          </a:p>
          <a:p>
            <a:pPr marL="0" indent="0">
              <a:buNone/>
            </a:pPr>
            <a:r>
              <a:rPr lang="en-US" dirty="0"/>
              <a:t># Make a trend line and plot it</a:t>
            </a:r>
          </a:p>
          <a:p>
            <a:pPr marL="0" indent="0">
              <a:buNone/>
            </a:pPr>
            <a:r>
              <a:rPr lang="en-US" dirty="0"/>
              <a:t>lm1 = lm(g3['exp.ALS2CR2',] ~ g3['cnv.hsa-miR-26a',])</a:t>
            </a:r>
          </a:p>
          <a:p>
            <a:pPr marL="0" indent="0">
              <a:buNone/>
            </a:pPr>
            <a:r>
              <a:rPr lang="en-US" dirty="0" err="1"/>
              <a:t>abline</a:t>
            </a:r>
            <a:r>
              <a:rPr lang="en-US" dirty="0"/>
              <a:t>(lm1, col = 'red', </a:t>
            </a:r>
            <a:r>
              <a:rPr lang="en-US" dirty="0" err="1"/>
              <a:t>lty</a:t>
            </a:r>
            <a:r>
              <a:rPr lang="en-US" dirty="0"/>
              <a:t> = 1, </a:t>
            </a:r>
            <a:r>
              <a:rPr lang="en-US" dirty="0" err="1"/>
              <a:t>lwd</a:t>
            </a:r>
            <a:r>
              <a:rPr lang="en-US" dirty="0"/>
              <a:t> = 1)</a:t>
            </a:r>
          </a:p>
        </p:txBody>
      </p:sp>
    </p:spTree>
    <p:extLst>
      <p:ext uri="{BB962C8B-B14F-4D97-AF65-F5344CB8AC3E}">
        <p14:creationId xmlns:p14="http://schemas.microsoft.com/office/powerpoint/2010/main" val="5832445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CNV Associated with miRNA Target Gene</a:t>
            </a:r>
            <a:endParaRPr lang="en-US" sz="3600" b="1" dirty="0"/>
          </a:p>
        </p:txBody>
      </p:sp>
      <p:pic>
        <p:nvPicPr>
          <p:cNvPr id="6"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4163" y="1524000"/>
            <a:ext cx="6915674" cy="533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81402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Correlation Between miRNA and Target Gene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 Plot (2,1) - miRNA expression vs. CNV</a:t>
            </a:r>
          </a:p>
          <a:p>
            <a:pPr marL="0" indent="0">
              <a:buNone/>
            </a:pPr>
            <a:r>
              <a:rPr lang="en-US" dirty="0"/>
              <a:t># Calculate correlation between miRNA target gene ALS2CR2 expression and miRNA expression</a:t>
            </a:r>
          </a:p>
          <a:p>
            <a:pPr marL="0" indent="0">
              <a:buNone/>
            </a:pPr>
            <a:r>
              <a:rPr lang="en-US" dirty="0"/>
              <a:t>c1 = </a:t>
            </a:r>
            <a:r>
              <a:rPr lang="en-US" dirty="0" err="1"/>
              <a:t>cor.test</a:t>
            </a:r>
            <a:r>
              <a:rPr lang="en-US" dirty="0"/>
              <a:t>(g3['exp.hsa-miR-26a',], g3['exp.ALS2CR2',])</a:t>
            </a:r>
          </a:p>
          <a:p>
            <a:pPr marL="0" indent="0">
              <a:buNone/>
            </a:pPr>
            <a:r>
              <a:rPr lang="en-US" dirty="0"/>
              <a:t># Plot correlated miRNA target gene ALS2CR2 expression vs. miRNA expression</a:t>
            </a:r>
          </a:p>
          <a:p>
            <a:pPr marL="0" indent="0">
              <a:buNone/>
            </a:pPr>
            <a:r>
              <a:rPr lang="en-US" dirty="0"/>
              <a:t>plot(g3['exp.ALS2CR2',] ~ g3['exp.hsa-miR-26a',], col = </a:t>
            </a:r>
            <a:r>
              <a:rPr lang="en-US" dirty="0" err="1"/>
              <a:t>rgb</a:t>
            </a:r>
            <a:r>
              <a:rPr lang="en-US" dirty="0"/>
              <a:t>(0, 0, 1, 0.5), </a:t>
            </a:r>
            <a:r>
              <a:rPr lang="en-US" dirty="0" err="1"/>
              <a:t>pch</a:t>
            </a:r>
            <a:r>
              <a:rPr lang="en-US" dirty="0"/>
              <a:t> = 20, </a:t>
            </a:r>
            <a:r>
              <a:rPr lang="en-US" dirty="0" err="1"/>
              <a:t>xlab</a:t>
            </a:r>
            <a:r>
              <a:rPr lang="en-US" dirty="0"/>
              <a:t> = 'miRNA Expression', </a:t>
            </a:r>
            <a:r>
              <a:rPr lang="en-US" dirty="0" err="1"/>
              <a:t>ylab</a:t>
            </a:r>
            <a:r>
              <a:rPr lang="en-US" dirty="0"/>
              <a:t> = ' Gene Expression', main = paste('ALS2CR2 Expression vs. miRNA Expression:\n R = ',round(c1$estimate,2),', P-Value = ',</a:t>
            </a:r>
            <a:r>
              <a:rPr lang="en-US" dirty="0" err="1"/>
              <a:t>signif</a:t>
            </a:r>
            <a:r>
              <a:rPr lang="en-US" dirty="0"/>
              <a:t>(c1$p.value,2),</a:t>
            </a:r>
            <a:r>
              <a:rPr lang="en-US" dirty="0" err="1"/>
              <a:t>sep</a:t>
            </a:r>
            <a:r>
              <a:rPr lang="en-US" dirty="0"/>
              <a:t>=''))</a:t>
            </a:r>
          </a:p>
          <a:p>
            <a:pPr marL="0" indent="0">
              <a:buNone/>
            </a:pPr>
            <a:r>
              <a:rPr lang="en-US" dirty="0"/>
              <a:t># Make a trend line and plot it</a:t>
            </a:r>
          </a:p>
          <a:p>
            <a:pPr marL="0" indent="0">
              <a:buNone/>
            </a:pPr>
            <a:r>
              <a:rPr lang="en-US" dirty="0"/>
              <a:t>lm1 = lm(g3['exp.ALS2CR2',] ~ g3['exp.hsa-miR-26a',])</a:t>
            </a:r>
          </a:p>
          <a:p>
            <a:pPr marL="0" indent="0">
              <a:buNone/>
            </a:pPr>
            <a:r>
              <a:rPr lang="en-US" dirty="0" err="1"/>
              <a:t>abline</a:t>
            </a:r>
            <a:r>
              <a:rPr lang="en-US" dirty="0"/>
              <a:t>(lm1, col = 'red', </a:t>
            </a:r>
            <a:r>
              <a:rPr lang="en-US" dirty="0" err="1"/>
              <a:t>lty</a:t>
            </a:r>
            <a:r>
              <a:rPr lang="en-US" dirty="0"/>
              <a:t> = 1, </a:t>
            </a:r>
            <a:r>
              <a:rPr lang="en-US" dirty="0" err="1"/>
              <a:t>lwd</a:t>
            </a:r>
            <a:r>
              <a:rPr lang="en-US" dirty="0"/>
              <a:t> = 1)</a:t>
            </a:r>
          </a:p>
        </p:txBody>
      </p:sp>
    </p:spTree>
    <p:extLst>
      <p:ext uri="{BB962C8B-B14F-4D97-AF65-F5344CB8AC3E}">
        <p14:creationId xmlns:p14="http://schemas.microsoft.com/office/powerpoint/2010/main" val="2637115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600" smtClean="0"/>
              <a:t>miRNAs are Dysregulated in Cancer</a:t>
            </a:r>
          </a:p>
        </p:txBody>
      </p:sp>
      <p:pic>
        <p:nvPicPr>
          <p:cNvPr id="4099"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93763" y="1550988"/>
            <a:ext cx="7356475" cy="45259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0" name="TextBox 3"/>
          <p:cNvSpPr txBox="1">
            <a:spLocks noChangeArrowheads="1"/>
          </p:cNvSpPr>
          <p:nvPr/>
        </p:nvSpPr>
        <p:spPr bwMode="auto">
          <a:xfrm>
            <a:off x="3881438" y="6581775"/>
            <a:ext cx="1381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1200"/>
              <a:t>Chan et al., 2011</a:t>
            </a:r>
          </a:p>
        </p:txBody>
      </p:sp>
      <p:sp>
        <p:nvSpPr>
          <p:cNvPr id="2" name="Rectangle 1"/>
          <p:cNvSpPr/>
          <p:nvPr/>
        </p:nvSpPr>
        <p:spPr>
          <a:xfrm>
            <a:off x="1524000" y="2590800"/>
            <a:ext cx="2438400" cy="914400"/>
          </a:xfrm>
          <a:prstGeom prst="rect">
            <a:avLst/>
          </a:prstGeom>
          <a:solidFill>
            <a:srgbClr val="FF0000">
              <a:alpha val="15000"/>
            </a:srgb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19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miRNA Associated with Target Gene</a:t>
            </a:r>
            <a:endParaRPr lang="en-US"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15477" y="1371600"/>
            <a:ext cx="7113047" cy="549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0163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 miRNA Target Gene Expression on miRNA Expression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 Plot (2,2) - miRNA expression vs. CNV</a:t>
            </a:r>
          </a:p>
          <a:p>
            <a:pPr marL="0" indent="0">
              <a:buNone/>
            </a:pPr>
            <a:r>
              <a:rPr lang="en-US" dirty="0"/>
              <a:t># Get rid of NA's</a:t>
            </a:r>
          </a:p>
          <a:p>
            <a:pPr marL="0" indent="0">
              <a:buNone/>
            </a:pPr>
            <a:r>
              <a:rPr lang="en-US" dirty="0"/>
              <a:t>g4 = t(</a:t>
            </a:r>
            <a:r>
              <a:rPr lang="en-US" dirty="0" err="1"/>
              <a:t>na.omit</a:t>
            </a:r>
            <a:r>
              <a:rPr lang="en-US" dirty="0"/>
              <a:t>(t(g3)))</a:t>
            </a:r>
          </a:p>
          <a:p>
            <a:pPr marL="0" indent="0">
              <a:buNone/>
            </a:pPr>
            <a:r>
              <a:rPr lang="en-US" dirty="0"/>
              <a:t># </a:t>
            </a:r>
            <a:r>
              <a:rPr lang="en-US" dirty="0" err="1"/>
              <a:t>Calcualte</a:t>
            </a:r>
            <a:r>
              <a:rPr lang="en-US" dirty="0"/>
              <a:t> regression model for miRNA target gene ALS2CR2 expression vs. miRNA expression</a:t>
            </a:r>
          </a:p>
          <a:p>
            <a:pPr marL="0" indent="0">
              <a:buNone/>
            </a:pPr>
            <a:r>
              <a:rPr lang="en-US" dirty="0"/>
              <a:t>r1 = lm(g4['exp.ALS2CR2',] ~ g4['exp.hsa-miR-26a',])</a:t>
            </a:r>
          </a:p>
          <a:p>
            <a:pPr marL="0" indent="0">
              <a:buNone/>
            </a:pPr>
            <a:r>
              <a:rPr lang="en-US" dirty="0"/>
              <a:t># Calculate correlation between residual variation after conditioning miRNA target gene ALS2CR2 expression</a:t>
            </a:r>
          </a:p>
          <a:p>
            <a:pPr marL="0" indent="0">
              <a:buNone/>
            </a:pPr>
            <a:r>
              <a:rPr lang="en-US" dirty="0"/>
              <a:t># on miRNA expression against miRNA copy number</a:t>
            </a:r>
          </a:p>
          <a:p>
            <a:pPr marL="0" indent="0">
              <a:buNone/>
            </a:pPr>
            <a:r>
              <a:rPr lang="en-US" dirty="0"/>
              <a:t>c1 = </a:t>
            </a:r>
            <a:r>
              <a:rPr lang="en-US" dirty="0" err="1"/>
              <a:t>cor.test</a:t>
            </a:r>
            <a:r>
              <a:rPr lang="en-US" dirty="0"/>
              <a:t>(g4['cnv.hsa-miR-26a',], r1$residuals)</a:t>
            </a:r>
          </a:p>
          <a:p>
            <a:pPr marL="0" indent="0">
              <a:buNone/>
            </a:pPr>
            <a:r>
              <a:rPr lang="en-US" dirty="0"/>
              <a:t># Plot correlated miRNA target gene expression vs. copy number variation</a:t>
            </a:r>
          </a:p>
          <a:p>
            <a:pPr marL="0" indent="0">
              <a:buNone/>
            </a:pPr>
            <a:r>
              <a:rPr lang="en-US" dirty="0"/>
              <a:t>plot(r1$residuals ~ g4['cnv.hsa-miR-26a',], col = </a:t>
            </a:r>
            <a:r>
              <a:rPr lang="en-US" dirty="0" err="1"/>
              <a:t>rgb</a:t>
            </a:r>
            <a:r>
              <a:rPr lang="en-US" dirty="0"/>
              <a:t>(0, 0, 1, 0.5), </a:t>
            </a:r>
            <a:r>
              <a:rPr lang="en-US" dirty="0" err="1"/>
              <a:t>pch</a:t>
            </a:r>
            <a:r>
              <a:rPr lang="en-US" dirty="0"/>
              <a:t> = 20, </a:t>
            </a:r>
            <a:r>
              <a:rPr lang="en-US" dirty="0" err="1"/>
              <a:t>xlab</a:t>
            </a:r>
            <a:r>
              <a:rPr lang="en-US" dirty="0"/>
              <a:t> = 'Copy Number', </a:t>
            </a:r>
            <a:r>
              <a:rPr lang="en-US" dirty="0" err="1"/>
              <a:t>ylab</a:t>
            </a:r>
            <a:r>
              <a:rPr lang="en-US" dirty="0"/>
              <a:t> = 'Residual', main = paste('Residual vs. miRNA Copy Number:\n R = ',round(c1$estimate,2),', P-Value = ',</a:t>
            </a:r>
            <a:r>
              <a:rPr lang="en-US" dirty="0" err="1"/>
              <a:t>signif</a:t>
            </a:r>
            <a:r>
              <a:rPr lang="en-US" dirty="0"/>
              <a:t>(c1$p.value,2),</a:t>
            </a:r>
            <a:r>
              <a:rPr lang="en-US" dirty="0" err="1"/>
              <a:t>sep</a:t>
            </a:r>
            <a:r>
              <a:rPr lang="en-US" dirty="0"/>
              <a:t>=''))</a:t>
            </a:r>
          </a:p>
          <a:p>
            <a:pPr marL="0" indent="0">
              <a:buNone/>
            </a:pPr>
            <a:r>
              <a:rPr lang="en-US" dirty="0"/>
              <a:t># Make a trend line and plot it</a:t>
            </a:r>
          </a:p>
          <a:p>
            <a:pPr marL="0" indent="0">
              <a:buNone/>
            </a:pPr>
            <a:r>
              <a:rPr lang="en-US" dirty="0"/>
              <a:t>lm1 = lm(r1$residual ~ g4['exp.hsa-miR-26a',])</a:t>
            </a:r>
          </a:p>
          <a:p>
            <a:pPr marL="0" indent="0">
              <a:buNone/>
            </a:pPr>
            <a:r>
              <a:rPr lang="en-US" dirty="0" err="1"/>
              <a:t>abline</a:t>
            </a:r>
            <a:r>
              <a:rPr lang="en-US" dirty="0"/>
              <a:t>(lm1, col = 'red', </a:t>
            </a:r>
            <a:r>
              <a:rPr lang="en-US" dirty="0" err="1"/>
              <a:t>lty</a:t>
            </a:r>
            <a:r>
              <a:rPr lang="en-US" dirty="0"/>
              <a:t> = 1, </a:t>
            </a:r>
            <a:r>
              <a:rPr lang="en-US" dirty="0" err="1"/>
              <a:t>lwd</a:t>
            </a:r>
            <a:r>
              <a:rPr lang="en-US" dirty="0"/>
              <a:t> = 1)</a:t>
            </a:r>
          </a:p>
        </p:txBody>
      </p:sp>
    </p:spTree>
    <p:extLst>
      <p:ext uri="{BB962C8B-B14F-4D97-AF65-F5344CB8AC3E}">
        <p14:creationId xmlns:p14="http://schemas.microsoft.com/office/powerpoint/2010/main" val="12777940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t>CNV Residual Association with miRNA Target Gene</a:t>
            </a:r>
            <a:endParaRPr lang="en-US" sz="3000" b="1"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1020" y="1447800"/>
            <a:ext cx="6861960" cy="5298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8858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Biologically Meaningful Relationship</a:t>
            </a:r>
            <a:endParaRPr lang="en-US" dirty="0"/>
          </a:p>
        </p:txBody>
      </p:sp>
      <p:pic>
        <p:nvPicPr>
          <p:cNvPr id="9"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69857" y="1524000"/>
            <a:ext cx="6804287" cy="5253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2501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Can’t directly infer directionality of putative target gene without specialized analysis</a:t>
            </a:r>
          </a:p>
          <a:p>
            <a:endParaRPr lang="en-US" dirty="0"/>
          </a:p>
          <a:p>
            <a:r>
              <a:rPr lang="en-US" dirty="0" smtClean="0"/>
              <a:t>However, given the underlying biology it is quite likely that the cause chain of events are:</a:t>
            </a:r>
            <a:endParaRPr lang="en-US" dirty="0"/>
          </a:p>
        </p:txBody>
      </p:sp>
      <p:graphicFrame>
        <p:nvGraphicFramePr>
          <p:cNvPr id="4" name="Diagram 3"/>
          <p:cNvGraphicFramePr/>
          <p:nvPr>
            <p:extLst>
              <p:ext uri="{D42A27DB-BD31-4B8C-83A1-F6EECF244321}">
                <p14:modId xmlns:p14="http://schemas.microsoft.com/office/powerpoint/2010/main" val="1789759604"/>
              </p:ext>
            </p:extLst>
          </p:nvPr>
        </p:nvGraphicFramePr>
        <p:xfrm>
          <a:off x="1524000" y="4749800"/>
          <a:ext cx="6096000" cy="172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1130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happens if you amplify a miRNA?</a:t>
            </a:r>
            <a:endParaRPr lang="en-US" dirty="0"/>
          </a:p>
        </p:txBody>
      </p:sp>
      <p:sp>
        <p:nvSpPr>
          <p:cNvPr id="3" name="Content Placeholder 2"/>
          <p:cNvSpPr>
            <a:spLocks noGrp="1"/>
          </p:cNvSpPr>
          <p:nvPr>
            <p:ph idx="1"/>
          </p:nvPr>
        </p:nvSpPr>
        <p:spPr/>
        <p:txBody>
          <a:bodyPr/>
          <a:lstStyle/>
          <a:p>
            <a:r>
              <a:rPr lang="en-US" dirty="0" smtClean="0"/>
              <a:t>If the DNA encoding an miRNA is amplified what happens?</a:t>
            </a:r>
          </a:p>
          <a:p>
            <a:endParaRPr lang="en-US" dirty="0"/>
          </a:p>
          <a:p>
            <a:r>
              <a:rPr lang="en-US" dirty="0" smtClean="0"/>
              <a:t>Does it affect the expression of the miRNA?</a:t>
            </a:r>
          </a:p>
          <a:p>
            <a:pPr lvl="1"/>
            <a:r>
              <a:rPr lang="en-US" dirty="0" smtClean="0"/>
              <a:t>We expect it might up-regulate it with respect to the normal controls</a:t>
            </a:r>
            <a:endParaRPr lang="en-US" dirty="0"/>
          </a:p>
          <a:p>
            <a:pPr lvl="1"/>
            <a:endParaRPr lang="en-US" dirty="0" smtClean="0"/>
          </a:p>
          <a:p>
            <a:r>
              <a:rPr lang="en-US" dirty="0" smtClean="0"/>
              <a:t>Can we detect this?</a:t>
            </a:r>
            <a:endParaRPr lang="en-US" dirty="0"/>
          </a:p>
        </p:txBody>
      </p:sp>
    </p:spTree>
    <p:extLst>
      <p:ext uri="{BB962C8B-B14F-4D97-AF65-F5344CB8AC3E}">
        <p14:creationId xmlns:p14="http://schemas.microsoft.com/office/powerpoint/2010/main" val="2459564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kind of data do we need?</a:t>
            </a:r>
            <a:endParaRPr lang="en-US" dirty="0"/>
          </a:p>
        </p:txBody>
      </p:sp>
      <p:pic>
        <p:nvPicPr>
          <p:cNvPr id="4" name="Picture 2" descr="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061721" y="1600200"/>
            <a:ext cx="702055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6093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Biologically Motivated Integration</a:t>
            </a:r>
            <a:endParaRPr lang="en-US" dirty="0"/>
          </a:p>
        </p:txBody>
      </p:sp>
      <p:pic>
        <p:nvPicPr>
          <p:cNvPr id="4" name="Picture 4"/>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2500" t="24311" r="38564" b="26400"/>
          <a:stretch/>
        </p:blipFill>
        <p:spPr bwMode="auto">
          <a:xfrm>
            <a:off x="1491367" y="1524000"/>
            <a:ext cx="6161267" cy="496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440270" y="6485965"/>
            <a:ext cx="692434" cy="369332"/>
          </a:xfrm>
          <a:prstGeom prst="rect">
            <a:avLst/>
          </a:prstGeom>
          <a:noFill/>
        </p:spPr>
        <p:txBody>
          <a:bodyPr wrap="none" rtlCol="0">
            <a:spAutoFit/>
          </a:bodyPr>
          <a:lstStyle/>
          <a:p>
            <a:r>
              <a:rPr lang="en-US" dirty="0" smtClean="0"/>
              <a:t>TCGA</a:t>
            </a:r>
            <a:endParaRPr lang="en-US" dirty="0"/>
          </a:p>
        </p:txBody>
      </p:sp>
      <p:grpSp>
        <p:nvGrpSpPr>
          <p:cNvPr id="8" name="Group 7"/>
          <p:cNvGrpSpPr/>
          <p:nvPr/>
        </p:nvGrpSpPr>
        <p:grpSpPr>
          <a:xfrm>
            <a:off x="2743200" y="1214735"/>
            <a:ext cx="4038600" cy="2823865"/>
            <a:chOff x="2743200" y="1214735"/>
            <a:chExt cx="4038600" cy="2823865"/>
          </a:xfrm>
        </p:grpSpPr>
        <p:sp>
          <p:nvSpPr>
            <p:cNvPr id="6" name="U-Turn Arrow 5"/>
            <p:cNvSpPr/>
            <p:nvPr/>
          </p:nvSpPr>
          <p:spPr>
            <a:xfrm flipH="1">
              <a:off x="2743200" y="1219200"/>
              <a:ext cx="4038600" cy="2819400"/>
            </a:xfrm>
            <a:prstGeom prst="uturnArrow">
              <a:avLst>
                <a:gd name="adj1" fmla="val 15100"/>
                <a:gd name="adj2" fmla="val 13488"/>
                <a:gd name="adj3" fmla="val 14969"/>
                <a:gd name="adj4" fmla="val 16103"/>
                <a:gd name="adj5" fmla="val 3541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4090297" y="1214735"/>
              <a:ext cx="1344407" cy="461665"/>
            </a:xfrm>
            <a:prstGeom prst="rect">
              <a:avLst/>
            </a:prstGeom>
            <a:noFill/>
          </p:spPr>
          <p:txBody>
            <a:bodyPr wrap="none" rtlCol="0">
              <a:spAutoFit/>
            </a:bodyPr>
            <a:lstStyle/>
            <a:p>
              <a:r>
                <a:rPr lang="en-US" sz="2400" b="1" dirty="0" smtClean="0">
                  <a:solidFill>
                    <a:schemeClr val="bg1"/>
                  </a:solidFill>
                </a:rPr>
                <a:t>Integrate</a:t>
              </a:r>
              <a:endParaRPr lang="en-US" sz="2400" b="1" dirty="0">
                <a:solidFill>
                  <a:schemeClr val="bg1"/>
                </a:solidFill>
              </a:endParaRPr>
            </a:p>
          </p:txBody>
        </p:sp>
      </p:grpSp>
    </p:spTree>
    <p:extLst>
      <p:ext uri="{BB962C8B-B14F-4D97-AF65-F5344CB8AC3E}">
        <p14:creationId xmlns:p14="http://schemas.microsoft.com/office/powerpoint/2010/main" val="404549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0" y="0"/>
            <a:ext cx="91440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t>Genome-Wide Profiling: </a:t>
            </a:r>
          </a:p>
          <a:p>
            <a:pPr algn="ctr">
              <a:lnSpc>
                <a:spcPts val="3600"/>
              </a:lnSpc>
            </a:pPr>
            <a:r>
              <a:rPr lang="en-US" sz="3600" b="1"/>
              <a:t>Comparative Genomic Hybridization</a:t>
            </a:r>
          </a:p>
        </p:txBody>
      </p:sp>
      <p:pic>
        <p:nvPicPr>
          <p:cNvPr id="7171" name="Picture 4" descr="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375" y="2428875"/>
            <a:ext cx="7870825"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228600" y="4025900"/>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ts val="1400"/>
              </a:lnSpc>
            </a:pPr>
            <a:r>
              <a:rPr lang="en-US" sz="1400" b="1"/>
              <a:t>Label probes </a:t>
            </a:r>
            <a:br>
              <a:rPr lang="en-US" sz="1400" b="1"/>
            </a:br>
            <a:r>
              <a:rPr lang="en-US" sz="1400" b="1"/>
              <a:t>for all </a:t>
            </a:r>
            <a:br>
              <a:rPr lang="en-US" sz="1400" b="1"/>
            </a:br>
            <a:r>
              <a:rPr lang="en-US" sz="1400" b="1"/>
              <a:t>tumor DNA</a:t>
            </a:r>
          </a:p>
        </p:txBody>
      </p:sp>
      <p:sp>
        <p:nvSpPr>
          <p:cNvPr id="7173" name="Rectangle 7"/>
          <p:cNvSpPr>
            <a:spLocks noChangeArrowheads="1"/>
          </p:cNvSpPr>
          <p:nvPr/>
        </p:nvSpPr>
        <p:spPr bwMode="auto">
          <a:xfrm>
            <a:off x="6372225" y="2628900"/>
            <a:ext cx="25146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a:lnSpc>
                <a:spcPts val="1300"/>
              </a:lnSpc>
            </a:pPr>
            <a:r>
              <a:rPr lang="en-US" sz="1200" b="1"/>
              <a:t>= equal binding of labeled normal and tumor probes</a:t>
            </a:r>
          </a:p>
        </p:txBody>
      </p:sp>
      <p:sp>
        <p:nvSpPr>
          <p:cNvPr id="7174" name="Rectangle 8"/>
          <p:cNvSpPr>
            <a:spLocks noChangeArrowheads="1"/>
          </p:cNvSpPr>
          <p:nvPr/>
        </p:nvSpPr>
        <p:spPr bwMode="auto">
          <a:xfrm>
            <a:off x="6372225" y="3095625"/>
            <a:ext cx="30480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a:lnSpc>
                <a:spcPts val="1300"/>
              </a:lnSpc>
            </a:pPr>
            <a:r>
              <a:rPr lang="en-US" sz="1200" b="1"/>
              <a:t>= more binding of labeled tumor probes—gain of tumor DNA</a:t>
            </a:r>
          </a:p>
        </p:txBody>
      </p:sp>
      <p:sp>
        <p:nvSpPr>
          <p:cNvPr id="7175" name="Rectangle 9"/>
          <p:cNvSpPr>
            <a:spLocks noChangeArrowheads="1"/>
          </p:cNvSpPr>
          <p:nvPr/>
        </p:nvSpPr>
        <p:spPr bwMode="auto">
          <a:xfrm>
            <a:off x="6372225" y="3543300"/>
            <a:ext cx="31242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a:lnSpc>
                <a:spcPts val="1300"/>
              </a:lnSpc>
            </a:pPr>
            <a:r>
              <a:rPr lang="en-US" sz="1200" b="1"/>
              <a:t>= more binding of labeled normal probes—loss of tumor DNA</a:t>
            </a:r>
          </a:p>
        </p:txBody>
      </p:sp>
      <p:sp>
        <p:nvSpPr>
          <p:cNvPr id="7176" name="Rectangle 10"/>
          <p:cNvSpPr>
            <a:spLocks noChangeArrowheads="1"/>
          </p:cNvSpPr>
          <p:nvPr/>
        </p:nvSpPr>
        <p:spPr bwMode="auto">
          <a:xfrm>
            <a:off x="5207000" y="4054475"/>
            <a:ext cx="1116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ctr">
              <a:lnSpc>
                <a:spcPts val="1400"/>
              </a:lnSpc>
            </a:pPr>
            <a:r>
              <a:rPr lang="en-US" sz="1400" b="1"/>
              <a:t>Metaphase </a:t>
            </a:r>
            <a:br>
              <a:rPr lang="en-US" sz="1400" b="1"/>
            </a:br>
            <a:r>
              <a:rPr lang="en-US" sz="1400" b="1"/>
              <a:t>chromosome</a:t>
            </a:r>
          </a:p>
        </p:txBody>
      </p:sp>
      <p:sp>
        <p:nvSpPr>
          <p:cNvPr id="7177" name="Rectangle 11"/>
          <p:cNvSpPr>
            <a:spLocks noChangeArrowheads="1"/>
          </p:cNvSpPr>
          <p:nvPr/>
        </p:nvSpPr>
        <p:spPr bwMode="auto">
          <a:xfrm>
            <a:off x="3294063" y="4054475"/>
            <a:ext cx="1620837"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ctr">
              <a:lnSpc>
                <a:spcPts val="1400"/>
              </a:lnSpc>
            </a:pPr>
            <a:r>
              <a:rPr lang="en-US" sz="1400" b="1"/>
              <a:t>Hybridize to </a:t>
            </a:r>
            <a:br>
              <a:rPr lang="en-US" sz="1400" b="1"/>
            </a:br>
            <a:r>
              <a:rPr lang="en-US" sz="1400" b="1"/>
              <a:t>normal metaphase </a:t>
            </a:r>
            <a:br>
              <a:rPr lang="en-US" sz="1400" b="1"/>
            </a:br>
            <a:r>
              <a:rPr lang="en-US" sz="1400" b="1"/>
              <a:t>chromosomes for </a:t>
            </a:r>
            <a:br>
              <a:rPr lang="en-US" sz="1400" b="1"/>
            </a:br>
            <a:r>
              <a:rPr lang="en-US" sz="1400" b="1"/>
              <a:t>48—72 hours</a:t>
            </a:r>
          </a:p>
        </p:txBody>
      </p:sp>
      <p:sp>
        <p:nvSpPr>
          <p:cNvPr id="7178" name="Rectangle 12"/>
          <p:cNvSpPr>
            <a:spLocks noChangeArrowheads="1"/>
          </p:cNvSpPr>
          <p:nvPr/>
        </p:nvSpPr>
        <p:spPr bwMode="auto">
          <a:xfrm>
            <a:off x="1787525" y="4054475"/>
            <a:ext cx="1155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p>
            <a:pPr algn="ctr">
              <a:lnSpc>
                <a:spcPts val="1400"/>
              </a:lnSpc>
            </a:pPr>
            <a:r>
              <a:rPr lang="en-US" sz="1400" b="1"/>
              <a:t>Label probes </a:t>
            </a:r>
            <a:br>
              <a:rPr lang="en-US" sz="1400" b="1"/>
            </a:br>
            <a:r>
              <a:rPr lang="en-US" sz="1400" b="1"/>
              <a:t>for all </a:t>
            </a:r>
            <a:br>
              <a:rPr lang="en-US" sz="1400" b="1"/>
            </a:br>
            <a:r>
              <a:rPr lang="en-US" sz="1400" b="1"/>
              <a:t>normal DNA</a:t>
            </a:r>
          </a:p>
        </p:txBody>
      </p:sp>
    </p:spTree>
    <p:extLst>
      <p:ext uri="{BB962C8B-B14F-4D97-AF65-F5344CB8AC3E}">
        <p14:creationId xmlns:p14="http://schemas.microsoft.com/office/powerpoint/2010/main" val="2234695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3797</TotalTime>
  <Words>2806</Words>
  <Application>Microsoft Office PowerPoint</Application>
  <PresentationFormat>On-screen Show (4:3)</PresentationFormat>
  <Paragraphs>392</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Inferring Biologically Meaningful Relationships</vt:lpstr>
      <vt:lpstr>Glioma: A Deadly Brain Cancer</vt:lpstr>
      <vt:lpstr>miRNAs are Dysregulated in Cancer</vt:lpstr>
      <vt:lpstr>PowerPoint Presentation</vt:lpstr>
      <vt:lpstr>miRNAs are Dysregulated in Cancer</vt:lpstr>
      <vt:lpstr>What happens if you amplify a miRNA?</vt:lpstr>
      <vt:lpstr>What kind of data do we need?</vt:lpstr>
      <vt:lpstr>Biologically Motivated Integration</vt:lpstr>
      <vt:lpstr>PowerPoint Presentation</vt:lpstr>
      <vt:lpstr>Stratification of Patients</vt:lpstr>
      <vt:lpstr>hsa-miR-26a Predicted by CNV</vt:lpstr>
      <vt:lpstr>What are the next steps?</vt:lpstr>
      <vt:lpstr>Where We Left Off</vt:lpstr>
      <vt:lpstr>Loading the Data</vt:lpstr>
      <vt:lpstr>Which genes should we test?</vt:lpstr>
      <vt:lpstr>Correlation of miRNA Expression with miRNA Target Genes</vt:lpstr>
      <vt:lpstr>PITA Target Prediction Database</vt:lpstr>
      <vt:lpstr> Target Prediction Databases</vt:lpstr>
      <vt:lpstr>Comparison to Compendium</vt:lpstr>
      <vt:lpstr>Load Up Predictions for hsa-miR-26a</vt:lpstr>
      <vt:lpstr>Subset Expression Matrix</vt:lpstr>
      <vt:lpstr>Calculate Correlation Between Genes and miRNA Expression</vt:lpstr>
      <vt:lpstr>Distribution of Correlation Coefficients</vt:lpstr>
      <vt:lpstr>Correcting for Multiple Testing</vt:lpstr>
      <vt:lpstr>Significantly Correlated miRNAs</vt:lpstr>
      <vt:lpstr>Plot Top Correlated miRNA Target Gene</vt:lpstr>
      <vt:lpstr>Top Correlated miRNA Target Gene</vt:lpstr>
      <vt:lpstr>Scaling Up to Plot All Significantly Correlated Genes</vt:lpstr>
      <vt:lpstr>Open PDF</vt:lpstr>
      <vt:lpstr>Write Out CSV File of Results</vt:lpstr>
      <vt:lpstr>Correlation of CNV with miRNA Target Genes</vt:lpstr>
      <vt:lpstr>Add hsa-miR-26a Copy Number to Matrix</vt:lpstr>
      <vt:lpstr>Calculate Correlations Between hsa-miR-26a CNV and Gene Expression</vt:lpstr>
      <vt:lpstr>Distribution of Correlation Coefficients</vt:lpstr>
      <vt:lpstr>Correcting for Multiple Testing</vt:lpstr>
      <vt:lpstr>Significantly Correlated miRNAs</vt:lpstr>
      <vt:lpstr>Plot Top Correlated miRNA Target Gene</vt:lpstr>
      <vt:lpstr>Top Correlated miRNA Target Gene</vt:lpstr>
      <vt:lpstr>Scaling Up to Plot All Significantly Correlated Genes</vt:lpstr>
      <vt:lpstr>Open PDF</vt:lpstr>
      <vt:lpstr>Write Out Results</vt:lpstr>
      <vt:lpstr>Correlation doesn’t = Causation</vt:lpstr>
      <vt:lpstr>Causality Analysis</vt:lpstr>
      <vt:lpstr>Make a Data Matrix for Analysis</vt:lpstr>
      <vt:lpstr>Correlation Between CNV and miRNA</vt:lpstr>
      <vt:lpstr>CNV Associated with miRNA</vt:lpstr>
      <vt:lpstr>Correlation Between CNV and miRNA Target Gene</vt:lpstr>
      <vt:lpstr>CNV Associated with miRNA Target Gene</vt:lpstr>
      <vt:lpstr>Correlation Between miRNA and Target Gene</vt:lpstr>
      <vt:lpstr>miRNA Associated with Target Gene</vt:lpstr>
      <vt:lpstr>Condition miRNA Target Gene Expression on miRNA Expression</vt:lpstr>
      <vt:lpstr>CNV Residual Association with miRNA Target Gene</vt:lpstr>
      <vt:lpstr>Biologically Meaningful Relationship</vt:lpstr>
      <vt:lpstr>Summary</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Plaisier</dc:creator>
  <cp:lastModifiedBy>Christopher Plaisier</cp:lastModifiedBy>
  <cp:revision>24</cp:revision>
  <dcterms:created xsi:type="dcterms:W3CDTF">2012-08-16T00:49:15Z</dcterms:created>
  <dcterms:modified xsi:type="dcterms:W3CDTF">2012-08-20T18:34:25Z</dcterms:modified>
</cp:coreProperties>
</file>