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63" r:id="rId4"/>
    <p:sldId id="264" r:id="rId5"/>
    <p:sldId id="262" r:id="rId6"/>
    <p:sldId id="257" r:id="rId7"/>
    <p:sldId id="265" r:id="rId8"/>
    <p:sldId id="266" r:id="rId9"/>
    <p:sldId id="267" r:id="rId10"/>
    <p:sldId id="268" r:id="rId11"/>
    <p:sldId id="270" r:id="rId12"/>
    <p:sldId id="272" r:id="rId13"/>
    <p:sldId id="271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4" r:id="rId28"/>
    <p:sldId id="288" r:id="rId29"/>
    <p:sldId id="283" r:id="rId30"/>
    <p:sldId id="289" r:id="rId31"/>
    <p:sldId id="290" r:id="rId32"/>
    <p:sldId id="295" r:id="rId33"/>
    <p:sldId id="291" r:id="rId34"/>
    <p:sldId id="296" r:id="rId35"/>
    <p:sldId id="292" r:id="rId36"/>
    <p:sldId id="294" r:id="rId37"/>
    <p:sldId id="299" r:id="rId38"/>
    <p:sldId id="301" r:id="rId39"/>
    <p:sldId id="302" r:id="rId40"/>
    <p:sldId id="298" r:id="rId41"/>
    <p:sldId id="305" r:id="rId42"/>
    <p:sldId id="303" r:id="rId43"/>
    <p:sldId id="306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B1BA-AF2D-4A3C-87B6-1D07C61F19B4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49FA-6AB6-40E0-B6DE-107ACAC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5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8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1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6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3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35DE-5FC9-4D88-900F-00A739F752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64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6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79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0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31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8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6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8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2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2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8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07/26/11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A963C1-D2FA-4533-9919-15E59F941DB1}" type="slidenum">
              <a:rPr lang="en-US"/>
              <a:pPr/>
              <a:t>37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20738" algn="l"/>
                <a:tab pos="1643063" algn="l"/>
                <a:tab pos="2465388" algn="l"/>
                <a:tab pos="3287713" algn="l"/>
                <a:tab pos="4110038" algn="l"/>
                <a:tab pos="4932363" algn="l"/>
                <a:tab pos="5754688" algn="l"/>
                <a:tab pos="6577013" algn="l"/>
                <a:tab pos="7399338" algn="l"/>
                <a:tab pos="8221663" algn="l"/>
                <a:tab pos="9043988" algn="l"/>
                <a:tab pos="9866313" algn="l"/>
                <a:tab pos="10688638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11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0EFA650-0A7B-469B-A077-5DC03DD018B9}" type="slidenum">
              <a:rPr lang="en-US" sz="1200"/>
              <a:pPr algn="r">
                <a:buClrTx/>
                <a:buFontTx/>
                <a:buNone/>
              </a:pPr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9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5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49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49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8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35DE-5FC9-4D88-900F-00A739F752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A6B1-712E-494A-9ABF-FEA317F9BFD2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56E5-DC3C-485E-B971-7976F2BA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blog.jasonwelter.com/?p=12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eek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844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Introduction to Systems Biology Course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Plaisier</a:t>
            </a:r>
            <a:endParaRPr lang="en-US" dirty="0" smtClean="0"/>
          </a:p>
          <a:p>
            <a:r>
              <a:rPr lang="en-US" dirty="0" smtClean="0"/>
              <a:t>Institute for Systems Biology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CRAN Mirror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CRAN mirrors contain the R packages that can extend the functionality of R</a:t>
            </a:r>
          </a:p>
          <a:p>
            <a:endParaRPr lang="en-US" dirty="0"/>
          </a:p>
          <a:p>
            <a:r>
              <a:rPr lang="en-US" dirty="0" smtClean="0"/>
              <a:t>Choose a mirror located close to you as that will most likely give you the fastest downloads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host the packages</a:t>
            </a:r>
          </a:p>
          <a:p>
            <a:pPr lvl="1"/>
            <a:r>
              <a:rPr lang="en-US" dirty="0" smtClean="0"/>
              <a:t>CRAN, </a:t>
            </a:r>
            <a:r>
              <a:rPr lang="en-US" dirty="0" err="1" smtClean="0"/>
              <a:t>CRANextra</a:t>
            </a:r>
            <a:r>
              <a:rPr lang="en-US" dirty="0" smtClean="0"/>
              <a:t>, </a:t>
            </a:r>
            <a:r>
              <a:rPr lang="en-US" dirty="0" err="1" smtClean="0"/>
              <a:t>BioCsoft</a:t>
            </a:r>
            <a:r>
              <a:rPr lang="en-US" dirty="0" smtClean="0"/>
              <a:t>, </a:t>
            </a:r>
            <a:r>
              <a:rPr lang="en-US" dirty="0" err="1" smtClean="0"/>
              <a:t>BioCann</a:t>
            </a:r>
            <a:r>
              <a:rPr lang="en-US" dirty="0" smtClean="0"/>
              <a:t>, </a:t>
            </a:r>
            <a:r>
              <a:rPr lang="en-US" dirty="0" err="1" smtClean="0"/>
              <a:t>BioCexp</a:t>
            </a:r>
            <a:r>
              <a:rPr lang="en-US" dirty="0" smtClean="0"/>
              <a:t>, </a:t>
            </a:r>
            <a:r>
              <a:rPr lang="en-US" dirty="0" err="1" smtClean="0"/>
              <a:t>BioCext</a:t>
            </a:r>
            <a:r>
              <a:rPr lang="en-US" dirty="0" smtClean="0"/>
              <a:t>, </a:t>
            </a:r>
            <a:r>
              <a:rPr lang="en-US" dirty="0" err="1" smtClean="0"/>
              <a:t>Omegahat</a:t>
            </a:r>
            <a:r>
              <a:rPr lang="en-US" dirty="0" smtClean="0"/>
              <a:t>, R-Forge</a:t>
            </a:r>
            <a:r>
              <a:rPr lang="en-US" dirty="0"/>
              <a:t> </a:t>
            </a:r>
            <a:r>
              <a:rPr lang="en-US" dirty="0" smtClean="0"/>
              <a:t>and rforge.net</a:t>
            </a:r>
          </a:p>
          <a:p>
            <a:endParaRPr lang="en-US" dirty="0"/>
          </a:p>
          <a:p>
            <a:r>
              <a:rPr lang="en-US" dirty="0" smtClean="0"/>
              <a:t>Use this code to set your repositories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setRepositories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65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setRepositories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7" r="45550"/>
          <a:stretch/>
        </p:blipFill>
        <p:spPr bwMode="auto">
          <a:xfrm>
            <a:off x="685800" y="2438400"/>
            <a:ext cx="790534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Tab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1" y="1600200"/>
            <a:ext cx="7576579" cy="500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029200" y="3124200"/>
            <a:ext cx="1752600" cy="4602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Packages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Packages tab lets you see what packages are installed</a:t>
            </a:r>
          </a:p>
          <a:p>
            <a:endParaRPr lang="en-US" dirty="0"/>
          </a:p>
          <a:p>
            <a:r>
              <a:rPr lang="en-US" dirty="0" smtClean="0"/>
              <a:t>A package must be loaded before you can use it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this is accomplished by clicking the checkbox next to the package name in the package tab</a:t>
            </a:r>
          </a:p>
          <a:p>
            <a:endParaRPr lang="en-US" dirty="0"/>
          </a:p>
          <a:p>
            <a:r>
              <a:rPr lang="en-US" dirty="0" smtClean="0"/>
              <a:t>We will be using different packages throughout this tutorial</a:t>
            </a:r>
          </a:p>
        </p:txBody>
      </p:sp>
    </p:spTree>
    <p:extLst>
      <p:ext uri="{BB962C8B-B14F-4D97-AF65-F5344CB8AC3E}">
        <p14:creationId xmlns:p14="http://schemas.microsoft.com/office/powerpoint/2010/main" val="38295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4" y="1412223"/>
            <a:ext cx="8331200" cy="50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8" y="2733023"/>
            <a:ext cx="3773630" cy="78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793" y="3271186"/>
            <a:ext cx="1405889" cy="2950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 flipH="1">
            <a:off x="4478126" y="3639926"/>
            <a:ext cx="551074" cy="551074"/>
          </a:xfrm>
          <a:custGeom>
            <a:avLst/>
            <a:gdLst>
              <a:gd name="T0" fmla="*/ 0 w 21600"/>
              <a:gd name="T1" fmla="*/ 13297 h 21610"/>
              <a:gd name="T2" fmla="*/ 8352 w 21600"/>
              <a:gd name="T3" fmla="*/ 4944 h 21610"/>
              <a:gd name="T4" fmla="*/ 4196 w 21600"/>
              <a:gd name="T5" fmla="*/ 789 h 21610"/>
              <a:gd name="T6" fmla="*/ 4992 w 21600"/>
              <a:gd name="T7" fmla="*/ 10 h 21610"/>
              <a:gd name="T8" fmla="*/ 21460 w 21600"/>
              <a:gd name="T9" fmla="*/ 151 h 21610"/>
              <a:gd name="T10" fmla="*/ 21600 w 21600"/>
              <a:gd name="T11" fmla="*/ 16611 h 21610"/>
              <a:gd name="T12" fmla="*/ 20821 w 21600"/>
              <a:gd name="T13" fmla="*/ 17412 h 21610"/>
              <a:gd name="T14" fmla="*/ 16665 w 21600"/>
              <a:gd name="T15" fmla="*/ 13257 h 21610"/>
              <a:gd name="T16" fmla="*/ 8312 w 21600"/>
              <a:gd name="T17" fmla="*/ 21610 h 21610"/>
              <a:gd name="T18" fmla="*/ 0 w 21600"/>
              <a:gd name="T19" fmla="*/ 13297 h 2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10">
                <a:moveTo>
                  <a:pt x="0" y="13297"/>
                </a:moveTo>
                <a:lnTo>
                  <a:pt x="8352" y="4944"/>
                </a:lnTo>
                <a:cubicBezTo>
                  <a:pt x="8352" y="4944"/>
                  <a:pt x="4221" y="838"/>
                  <a:pt x="4196" y="789"/>
                </a:cubicBezTo>
                <a:cubicBezTo>
                  <a:pt x="3405" y="0"/>
                  <a:pt x="4992" y="10"/>
                  <a:pt x="4992" y="10"/>
                </a:cubicBezTo>
                <a:lnTo>
                  <a:pt x="21460" y="151"/>
                </a:lnTo>
                <a:cubicBezTo>
                  <a:pt x="21460" y="151"/>
                  <a:pt x="21582" y="16594"/>
                  <a:pt x="21600" y="16611"/>
                </a:cubicBezTo>
                <a:cubicBezTo>
                  <a:pt x="21501" y="18354"/>
                  <a:pt x="20821" y="17412"/>
                  <a:pt x="20821" y="17412"/>
                </a:cubicBezTo>
                <a:lnTo>
                  <a:pt x="16665" y="13257"/>
                </a:lnTo>
                <a:lnTo>
                  <a:pt x="8312" y="21610"/>
                </a:lnTo>
                <a:lnTo>
                  <a:pt x="0" y="1329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V="1">
            <a:off x="2222645" y="3653773"/>
            <a:ext cx="600252" cy="600252"/>
          </a:xfrm>
          <a:custGeom>
            <a:avLst/>
            <a:gdLst>
              <a:gd name="T0" fmla="*/ 6165 w 22715"/>
              <a:gd name="T1" fmla="*/ 21600 h 21600"/>
              <a:gd name="T2" fmla="*/ 6165 w 22715"/>
              <a:gd name="T3" fmla="*/ 11173 h 21600"/>
              <a:gd name="T4" fmla="*/ 985 w 22715"/>
              <a:gd name="T5" fmla="*/ 11173 h 21600"/>
              <a:gd name="T6" fmla="*/ 995 w 22715"/>
              <a:gd name="T7" fmla="*/ 10190 h 21600"/>
              <a:gd name="T8" fmla="*/ 11345 w 22715"/>
              <a:gd name="T9" fmla="*/ 0 h 21600"/>
              <a:gd name="T10" fmla="*/ 21691 w 22715"/>
              <a:gd name="T11" fmla="*/ 10187 h 21600"/>
              <a:gd name="T12" fmla="*/ 21705 w 22715"/>
              <a:gd name="T13" fmla="*/ 11173 h 21600"/>
              <a:gd name="T14" fmla="*/ 16526 w 22715"/>
              <a:gd name="T15" fmla="*/ 11173 h 21600"/>
              <a:gd name="T16" fmla="*/ 16526 w 22715"/>
              <a:gd name="T17" fmla="*/ 21600 h 21600"/>
              <a:gd name="T18" fmla="*/ 6165 w 22715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15" h="21600">
                <a:moveTo>
                  <a:pt x="6165" y="21600"/>
                </a:moveTo>
                <a:lnTo>
                  <a:pt x="6165" y="11173"/>
                </a:lnTo>
                <a:cubicBezTo>
                  <a:pt x="6165" y="11173"/>
                  <a:pt x="1031" y="11188"/>
                  <a:pt x="985" y="11173"/>
                </a:cubicBezTo>
                <a:cubicBezTo>
                  <a:pt x="0" y="11173"/>
                  <a:pt x="995" y="10190"/>
                  <a:pt x="995" y="10190"/>
                </a:cubicBezTo>
                <a:lnTo>
                  <a:pt x="11345" y="0"/>
                </a:lnTo>
                <a:cubicBezTo>
                  <a:pt x="11345" y="0"/>
                  <a:pt x="21669" y="10187"/>
                  <a:pt x="21691" y="10187"/>
                </a:cubicBezTo>
                <a:cubicBezTo>
                  <a:pt x="22715" y="11337"/>
                  <a:pt x="21705" y="11173"/>
                  <a:pt x="21705" y="11173"/>
                </a:cubicBezTo>
                <a:lnTo>
                  <a:pt x="16526" y="11173"/>
                </a:lnTo>
                <a:lnTo>
                  <a:pt x="16526" y="21600"/>
                </a:lnTo>
                <a:lnTo>
                  <a:pt x="6165" y="216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3" y="4343400"/>
            <a:ext cx="5831841" cy="18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355994" y="2771123"/>
            <a:ext cx="647982" cy="647982"/>
          </a:xfrm>
          <a:prstGeom prst="ellipse">
            <a:avLst/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16319" y="2911352"/>
            <a:ext cx="542395" cy="39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848854" y="5436849"/>
            <a:ext cx="589075" cy="589075"/>
          </a:xfrm>
          <a:prstGeom prst="ellipse">
            <a:avLst/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896848" y="5514289"/>
            <a:ext cx="493086" cy="43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b="1" dirty="0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856612" y="5506645"/>
            <a:ext cx="2456235" cy="33729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working directory is where </a:t>
            </a:r>
            <a:r>
              <a:rPr lang="en-US" dirty="0" err="1" smtClean="0"/>
              <a:t>Rstudio</a:t>
            </a:r>
            <a:r>
              <a:rPr lang="en-US" dirty="0" smtClean="0"/>
              <a:t> will look first for scripts</a:t>
            </a:r>
          </a:p>
          <a:p>
            <a:endParaRPr lang="en-US" dirty="0"/>
          </a:p>
          <a:p>
            <a:r>
              <a:rPr lang="en-US" dirty="0" smtClean="0"/>
              <a:t>Keeping everything in a self contained directory helps organize code and analyses</a:t>
            </a:r>
          </a:p>
          <a:p>
            <a:endParaRPr lang="en-US" dirty="0"/>
          </a:p>
          <a:p>
            <a:r>
              <a:rPr lang="en-US" dirty="0" smtClean="0"/>
              <a:t>Check you current working directory with</a:t>
            </a:r>
          </a:p>
          <a:p>
            <a:pPr marL="45720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getwd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as a Calculator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 / Basic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  addition</a:t>
            </a:r>
          </a:p>
          <a:p>
            <a:r>
              <a:rPr lang="en-US" dirty="0" smtClean="0"/>
              <a:t>-  subtraction</a:t>
            </a:r>
          </a:p>
          <a:p>
            <a:r>
              <a:rPr lang="en-US" dirty="0" smtClean="0"/>
              <a:t>*  multiplication</a:t>
            </a:r>
          </a:p>
          <a:p>
            <a:r>
              <a:rPr lang="en-US" dirty="0" smtClean="0"/>
              <a:t>/  division</a:t>
            </a:r>
          </a:p>
          <a:p>
            <a:r>
              <a:rPr lang="en-US" dirty="0" smtClean="0"/>
              <a:t>%  modulus (remainder)</a:t>
            </a:r>
          </a:p>
          <a:p>
            <a:r>
              <a:rPr lang="en-US" dirty="0" smtClean="0"/>
              <a:t>^  to the power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?Arithmetic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!     NOT</a:t>
            </a:r>
          </a:p>
          <a:p>
            <a:r>
              <a:rPr lang="en-US" dirty="0" smtClean="0"/>
              <a:t>&amp;    bitwise AND</a:t>
            </a:r>
          </a:p>
          <a:p>
            <a:r>
              <a:rPr lang="en-US" dirty="0" smtClean="0"/>
              <a:t>|     bitwise OR</a:t>
            </a:r>
          </a:p>
          <a:p>
            <a:r>
              <a:rPr lang="en-US" dirty="0" smtClean="0"/>
              <a:t>&amp;&amp; </a:t>
            </a:r>
            <a:r>
              <a:rPr lang="en-US" dirty="0" err="1" smtClean="0"/>
              <a:t>shortcircuit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||   </a:t>
            </a:r>
            <a:r>
              <a:rPr lang="en-US" dirty="0" err="1" smtClean="0"/>
              <a:t>shortcircuit</a:t>
            </a:r>
            <a:r>
              <a:rPr lang="en-US" dirty="0" smtClean="0"/>
              <a:t> OR</a:t>
            </a:r>
          </a:p>
          <a:p>
            <a:r>
              <a:rPr lang="en-US" dirty="0" smtClean="0"/>
              <a:t>==   equality</a:t>
            </a:r>
          </a:p>
          <a:p>
            <a:r>
              <a:rPr lang="en-US" dirty="0" smtClean="0"/>
              <a:t>!=    NOT equality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?Logic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0"/>
            <a:ext cx="466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try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?Syntax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?Comparison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New R Script</a:t>
            </a:r>
            <a:endParaRPr lang="en-US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1" y="1600200"/>
            <a:ext cx="1524000" cy="990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343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>
                <a:solidFill>
                  <a:srgbClr val="000000"/>
                </a:solidFill>
                <a:latin typeface="Arial" pitchFamily="34" charset="0"/>
              </a:rPr>
              <a:t>The beginner's perspective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880485" y="3657600"/>
            <a:ext cx="4566285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200" u="sng">
                <a:solidFill>
                  <a:srgbClr val="0000FF"/>
                </a:solidFill>
                <a:latin typeface="Arial" pitchFamily="34" charset="0"/>
                <a:hlinkClick r:id="rId4"/>
              </a:rPr>
              <a:t>Jason's Fix it up blog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70" y="4371975"/>
            <a:ext cx="2813208" cy="23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966085" y="3840480"/>
            <a:ext cx="3431858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Speaking the lingo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56635" y="6317933"/>
            <a:ext cx="1035843" cy="20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xkcd.com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29" y="4404837"/>
            <a:ext cx="2746058" cy="22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New R Script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19150" y="2057400"/>
            <a:ext cx="3981450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script tab pane</a:t>
            </a:r>
          </a:p>
        </p:txBody>
      </p:sp>
    </p:spTree>
    <p:extLst>
      <p:ext uri="{BB962C8B-B14F-4D97-AF65-F5344CB8AC3E}">
        <p14:creationId xmlns:p14="http://schemas.microsoft.com/office/powerpoint/2010/main" val="12786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Script Loaded in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95875"/>
            <a:ext cx="2679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6" y="1600200"/>
            <a:ext cx="74430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24400" y="1981201"/>
            <a:ext cx="1752600" cy="685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 you can save your entire workspace, variables and all in its current state</a:t>
            </a:r>
          </a:p>
          <a:p>
            <a:endParaRPr lang="en-US" dirty="0"/>
          </a:p>
          <a:p>
            <a:r>
              <a:rPr lang="en-US" dirty="0" smtClean="0"/>
              <a:t>Then you can reload this at a later time or can </a:t>
            </a:r>
            <a:r>
              <a:rPr lang="en-US" dirty="0" err="1" smtClean="0"/>
              <a:t>provie</a:t>
            </a:r>
            <a:r>
              <a:rPr lang="en-US" dirty="0" smtClean="0"/>
              <a:t> this to collaborators</a:t>
            </a:r>
          </a:p>
          <a:p>
            <a:endParaRPr lang="en-US" dirty="0"/>
          </a:p>
          <a:p>
            <a:r>
              <a:rPr lang="en-US" dirty="0" smtClean="0"/>
              <a:t>Workspace data files are saved with the extension ‘.</a:t>
            </a:r>
            <a:r>
              <a:rPr lang="en-US" dirty="0" err="1" smtClean="0"/>
              <a:t>Rdata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Inside of R</a:t>
            </a:r>
          </a:p>
          <a:p>
            <a:pPr lvl="1"/>
            <a:r>
              <a:rPr lang="en-US" dirty="0" smtClean="0"/>
              <a:t>Simplify make a fake dataset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elp(&lt;function name&gt;)</a:t>
            </a:r>
          </a:p>
          <a:p>
            <a:pPr lvl="1"/>
            <a:r>
              <a:rPr lang="en-US" dirty="0" smtClean="0"/>
              <a:t>?&lt;function name&gt;</a:t>
            </a:r>
          </a:p>
          <a:p>
            <a:pPr lvl="1"/>
            <a:r>
              <a:rPr lang="en-US" dirty="0" smtClean="0"/>
              <a:t>??&lt;search term&gt;</a:t>
            </a:r>
          </a:p>
          <a:p>
            <a:pPr lvl="1"/>
            <a:endParaRPr lang="en-US" dirty="0"/>
          </a:p>
          <a:p>
            <a:r>
              <a:rPr lang="en-US" dirty="0" smtClean="0"/>
              <a:t>On the web</a:t>
            </a:r>
          </a:p>
          <a:p>
            <a:pPr lvl="1"/>
            <a:r>
              <a:rPr lang="en-US" dirty="0" smtClean="0">
                <a:hlinkClick r:id="rId3"/>
              </a:rPr>
              <a:t>www.rseek.org</a:t>
            </a:r>
            <a:r>
              <a:rPr lang="en-US" dirty="0" smtClean="0"/>
              <a:t> and R only search engine</a:t>
            </a:r>
          </a:p>
          <a:p>
            <a:pPr lvl="1"/>
            <a:r>
              <a:rPr lang="en-US" dirty="0" smtClean="0"/>
              <a:t>CRAN</a:t>
            </a:r>
          </a:p>
          <a:p>
            <a:pPr lvl="1"/>
            <a:r>
              <a:rPr lang="en-US" dirty="0" smtClean="0"/>
              <a:t>Google topic with CRAN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Named containers for data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Names can be anything you like except for 'special' words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Better if names describe what the stored data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is Creating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/ Setting variables is a matter of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equality:</a:t>
            </a:r>
          </a:p>
          <a:p>
            <a:pPr marL="514350" lvl="2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marL="514350" lvl="2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</a:rPr>
              <a:t>somedata</a:t>
            </a: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R's atomic data type is the </a:t>
            </a: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vector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numeric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floating point</a:t>
            </a: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integer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logical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character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functions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lists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let you combine other data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types</a:t>
            </a: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16050" y="5105400"/>
            <a:ext cx="4070350" cy="153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a &lt;- 101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length(a)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[1] 1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a[1]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[1] 101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94237" y="5126037"/>
            <a:ext cx="4068763" cy="153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a[2]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[1] NA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a[2] &lt;- 202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&gt; length(a)</a:t>
            </a:r>
          </a:p>
          <a:p>
            <a:pPr>
              <a:lnSpc>
                <a:spcPct val="95000"/>
              </a:lnSpc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30999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80" y="1600200"/>
            <a:ext cx="29630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116700" y="6667948"/>
            <a:ext cx="1004888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300" u="sng" dirty="0" err="1">
                <a:latin typeface="Arial" pitchFamily="34" charset="0"/>
                <a:hlinkClick r:id="rId4"/>
              </a:rPr>
              <a:t>xkcd</a:t>
            </a:r>
            <a:r>
              <a:rPr lang="en-US" sz="1300" u="sng" dirty="0">
                <a:latin typeface="Arial" pitchFamily="34" charset="0"/>
                <a:hlinkClick r:id="rId4"/>
              </a:rPr>
              <a:t> #844</a:t>
            </a:r>
          </a:p>
        </p:txBody>
      </p:sp>
    </p:spTree>
    <p:extLst>
      <p:ext uri="{BB962C8B-B14F-4D97-AF65-F5344CB8AC3E}">
        <p14:creationId xmlns:p14="http://schemas.microsoft.com/office/powerpoint/2010/main" val="19648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/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36577"/>
            <a:ext cx="2157929" cy="211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73" y="2432193"/>
            <a:ext cx="2089280" cy="20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61" y="2436577"/>
            <a:ext cx="1661839" cy="202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7193" y="4574071"/>
            <a:ext cx="2427347" cy="11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5x1 Ikea Expedit</a:t>
            </a:r>
          </a:p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"Vector"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81400" y="4722577"/>
            <a:ext cx="2371650" cy="11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4x4 Ikea </a:t>
            </a:r>
            <a:r>
              <a:rPr lang="en-US" sz="2700" dirty="0" err="1">
                <a:solidFill>
                  <a:srgbClr val="000000"/>
                </a:solidFill>
                <a:latin typeface="Arial" pitchFamily="34" charset="0"/>
              </a:rPr>
              <a:t>Expedit</a:t>
            </a: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"Matrix"</a:t>
            </a:r>
          </a:p>
        </p:txBody>
      </p:sp>
    </p:spTree>
    <p:extLst>
      <p:ext uri="{BB962C8B-B14F-4D97-AF65-F5344CB8AC3E}">
        <p14:creationId xmlns:p14="http://schemas.microsoft.com/office/powerpoint/2010/main" val="13581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Some packages have vignettes</a:t>
            </a:r>
          </a:p>
          <a:p>
            <a:pPr lvl="1"/>
            <a:r>
              <a:rPr lang="en-US" dirty="0" smtClean="0"/>
              <a:t>A vignettes is an example of how to run the code and a lot of additional text explaining a lot more that you may want to know</a:t>
            </a:r>
          </a:p>
          <a:p>
            <a:endParaRPr lang="en-US" dirty="0"/>
          </a:p>
          <a:p>
            <a:r>
              <a:rPr lang="en-US" dirty="0" smtClean="0"/>
              <a:t>List all available vignettes: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vignette()</a:t>
            </a:r>
          </a:p>
          <a:p>
            <a:endParaRPr lang="en-US" dirty="0" smtClean="0"/>
          </a:p>
          <a:p>
            <a:r>
              <a:rPr lang="en-US" dirty="0" smtClean="0"/>
              <a:t>Display the vignette as a </a:t>
            </a:r>
            <a:r>
              <a:rPr lang="en-US" dirty="0" err="1" smtClean="0"/>
              <a:t>pdf</a:t>
            </a:r>
            <a:r>
              <a:rPr lang="en-US" dirty="0" smtClean="0"/>
              <a:t> by executing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ignette(‘&lt;topic&gt;’)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To play with the vignette code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vig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vignette(‘&lt;topic&gt;’)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edit(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vig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 is FREE!!!</a:t>
            </a:r>
          </a:p>
          <a:p>
            <a:endParaRPr lang="en-US" dirty="0" smtClean="0"/>
          </a:p>
          <a:p>
            <a:r>
              <a:rPr lang="en-US" dirty="0" smtClean="0"/>
              <a:t>Many built-in functions and installable packages that will cover nearly every possible need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 is an interpreted language</a:t>
            </a:r>
          </a:p>
          <a:p>
            <a:pPr lvl="1"/>
            <a:r>
              <a:rPr lang="en-US" dirty="0" smtClean="0"/>
              <a:t>Code doesn’t have to be compiled</a:t>
            </a:r>
          </a:p>
          <a:p>
            <a:endParaRPr lang="en-US" dirty="0" smtClean="0"/>
          </a:p>
          <a:p>
            <a:r>
              <a:rPr lang="en-US" dirty="0" smtClean="0"/>
              <a:t>Interactive console makes testing and debugging easy</a:t>
            </a:r>
          </a:p>
          <a:p>
            <a:endParaRPr lang="en-US" dirty="0" smtClean="0"/>
          </a:p>
          <a:p>
            <a:r>
              <a:rPr lang="en-US" dirty="0" smtClean="0"/>
              <a:t>Cons to using R </a:t>
            </a:r>
          </a:p>
          <a:p>
            <a:pPr lvl="1"/>
            <a:r>
              <a:rPr lang="en-US" dirty="0" smtClean="0"/>
              <a:t>Slower than compiled languages</a:t>
            </a:r>
          </a:p>
          <a:p>
            <a:pPr lvl="1"/>
            <a:r>
              <a:rPr lang="en-US" dirty="0" smtClean="0"/>
              <a:t>Can have runtime errors</a:t>
            </a:r>
          </a:p>
        </p:txBody>
      </p:sp>
    </p:spTree>
    <p:extLst>
      <p:ext uri="{BB962C8B-B14F-4D97-AF65-F5344CB8AC3E}">
        <p14:creationId xmlns:p14="http://schemas.microsoft.com/office/powerpoint/2010/main" val="27140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Structure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013450"/>
            <a:ext cx="25987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if ... then ... else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67200" y="5867400"/>
            <a:ext cx="2598738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for ...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while ...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2" y="1828800"/>
            <a:ext cx="79989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Repeats a line or lines (known as a block) of code until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(for loop) a count limit is reached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1:10)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 ... code ...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the above loop runs 10 times</a:t>
            </a:r>
          </a:p>
          <a:p>
            <a:endParaRPr lang="en-US" dirty="0"/>
          </a:p>
          <a:p>
            <a:r>
              <a:rPr lang="en-US" dirty="0"/>
              <a:t>'{' and '}' enclose code looped</a:t>
            </a:r>
          </a:p>
          <a:p>
            <a:endParaRPr lang="en-US" dirty="0"/>
          </a:p>
          <a:p>
            <a:r>
              <a:rPr lang="en-US" dirty="0"/>
              <a:t>the variable </a:t>
            </a:r>
            <a:r>
              <a:rPr lang="en-US" dirty="0" err="1"/>
              <a:t>i</a:t>
            </a:r>
            <a:r>
              <a:rPr lang="en-US" dirty="0"/>
              <a:t> updated in the loop to values in the sequence 1:10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P-values from our analysis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p.values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(0.1, 0.05, 0.003, 0.4, 0.9)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vector to store the negative log p-values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neglog10.p.values = 1:5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 the p-values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(p in 1: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p.values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neglog10.p.values[p] = -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log10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p.values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[p])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neglog10.p.values.2 = -log10(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p.values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562600"/>
            <a:ext cx="7239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Repeats a line or lines (known as a block) of code until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(while loop) a logical condition is reached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(stop != TRUE)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 ... code ...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the above loop runs until code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stop </a:t>
            </a:r>
            <a:r>
              <a:rPr lang="en-US" dirty="0"/>
              <a:t>= TRUE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warning:</a:t>
            </a:r>
            <a:r>
              <a:rPr lang="en-US" dirty="0"/>
              <a:t> if not properly written while loops can run infinitely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Numbers from our analysis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 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(21, 22, 53, 74, 85, 96, 97, 58, 49, 30, 85)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Look for first instance of 85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(v1[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 != 85) 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+ 1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out where we found it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'v1[',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,'] = 85',sep=''))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Bits of code that do one thing and (</a:t>
            </a:r>
            <a:r>
              <a:rPr lang="en-US" dirty="0" err="1"/>
              <a:t>preferrably</a:t>
            </a:r>
            <a:r>
              <a:rPr lang="en-US" dirty="0"/>
              <a:t>) do it well</a:t>
            </a:r>
          </a:p>
          <a:p>
            <a:endParaRPr lang="en-US" dirty="0"/>
          </a:p>
          <a:p>
            <a:r>
              <a:rPr lang="en-US" dirty="0"/>
              <a:t>Functions break up your code into more manageable and reusable parts</a:t>
            </a:r>
          </a:p>
          <a:p>
            <a:endParaRPr lang="en-US" dirty="0"/>
          </a:p>
          <a:p>
            <a:r>
              <a:rPr lang="en-US" dirty="0"/>
              <a:t>Defining (e.g. in a script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  ... code ...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Calling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food,beer,folks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fn1 &lt;- 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nn-NO" dirty="0">
                <a:latin typeface="Courier New" pitchFamily="49" charset="0"/>
                <a:cs typeface="Courier New" pitchFamily="49" charset="0"/>
              </a:rPr>
            </a:br>
            <a:r>
              <a:rPr lang="nn-NO" dirty="0">
                <a:latin typeface="Courier New" pitchFamily="49" charset="0"/>
                <a:cs typeface="Courier New" pitchFamily="49" charset="0"/>
              </a:rPr>
              <a:t>    for(i in </a:t>
            </a:r>
            <a:r>
              <a:rPr lang="nn-NO" b="1" dirty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(1:N))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       y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i*i</a:t>
            </a:r>
          </a:p>
          <a:p>
            <a:pPr marL="0" indent="0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/>
            </a:r>
            <a:br>
              <a:rPr lang="nn-NO" dirty="0">
                <a:latin typeface="Courier New" pitchFamily="49" charset="0"/>
                <a:cs typeface="Courier New" pitchFamily="49" charset="0"/>
              </a:rPr>
            </a:br>
            <a:r>
              <a:rPr lang="nn-NO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nn-NO" dirty="0">
                <a:latin typeface="Courier New" pitchFamily="49" charset="0"/>
                <a:cs typeface="Courier New" pitchFamily="49" charset="0"/>
              </a:rPr>
            </a:br>
            <a:endParaRPr lang="nn-NO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fn2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   i = 1</a:t>
            </a:r>
          </a:p>
          <a:p>
            <a:pPr marL="0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(i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 marL="0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       y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i*i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       i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&lt;- i +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system.time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fn1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(60000))</a:t>
            </a:r>
          </a:p>
          <a:p>
            <a:pPr marL="0" indent="0">
              <a:buNone/>
            </a:pP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system.time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fn2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(60000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85800" y="608013"/>
            <a:ext cx="77724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440" tIns="41040" rIns="82440" bIns="4104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>
                <a:latin typeface="Arial" pitchFamily="34" charset="0"/>
                <a:cs typeface="Arial" pitchFamily="34" charset="0"/>
              </a:rPr>
              <a:t>Student’s T-test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85800" y="1979613"/>
            <a:ext cx="7772400" cy="411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085975"/>
            <a:ext cx="1911350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832100"/>
            <a:ext cx="2573338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586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the Means of Two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dataset in R is a comparison of two soporific drugs on students sleep habits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60546" r="88560" b="1472"/>
          <a:stretch/>
        </p:blipFill>
        <p:spPr bwMode="auto">
          <a:xfrm>
            <a:off x="3771900" y="2819400"/>
            <a:ext cx="1600200" cy="381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a Student’s T-test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(sleep[1:10,’extra’],sleep[11:20,’extra’])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or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(extra ~ group, data = sleep)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60546" r="88560" b="1472"/>
          <a:stretch/>
        </p:blipFill>
        <p:spPr bwMode="auto">
          <a:xfrm>
            <a:off x="6629400" y="2819400"/>
            <a:ext cx="1461313" cy="348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" t="73580" r="61732" b="1997"/>
          <a:stretch/>
        </p:blipFill>
        <p:spPr bwMode="auto">
          <a:xfrm>
            <a:off x="685800" y="3962400"/>
            <a:ext cx="5126038" cy="223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2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" t="10201" r="6791" b="28595"/>
          <a:stretch/>
        </p:blipFill>
        <p:spPr bwMode="auto">
          <a:xfrm>
            <a:off x="452493" y="1600200"/>
            <a:ext cx="8239015" cy="484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6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12290" name="Picture 2" descr="http://upload.wikimedia.org/wikipedia/commons/thumb/d/d4/Correlation_examples2.svg/1000px-Correlation_examples2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2718"/>
            <a:ext cx="8229600" cy="37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or.test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(c(1:10), c(11:20))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75298" r="66257" b="2594"/>
          <a:stretch/>
        </p:blipFill>
        <p:spPr bwMode="auto">
          <a:xfrm>
            <a:off x="1600200" y="3039271"/>
            <a:ext cx="5943601" cy="267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or.test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(c(1:10), -c(11:20))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71830" r="66092" b="5939"/>
          <a:stretch/>
        </p:blipFill>
        <p:spPr bwMode="auto">
          <a:xfrm>
            <a:off x="1612979" y="2959608"/>
            <a:ext cx="5918042" cy="267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6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built-in?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library(help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="stats")</a:t>
            </a:r>
          </a:p>
        </p:txBody>
      </p:sp>
    </p:spTree>
    <p:extLst>
      <p:ext uri="{BB962C8B-B14F-4D97-AF65-F5344CB8AC3E}">
        <p14:creationId xmlns:p14="http://schemas.microsoft.com/office/powerpoint/2010/main" val="7069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Lee Pang</a:t>
            </a:r>
          </a:p>
          <a:p>
            <a:r>
              <a:rPr lang="en-US" dirty="0" smtClean="0"/>
              <a:t>Chris Bare</a:t>
            </a:r>
          </a:p>
          <a:p>
            <a:r>
              <a:rPr lang="en-US" dirty="0" err="1" smtClean="0"/>
              <a:t>Baliga</a:t>
            </a:r>
            <a:r>
              <a:rPr lang="en-US" dirty="0" smtClean="0"/>
              <a:t>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6907" y="6598458"/>
            <a:ext cx="436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http://www.vayapotra.es/wordpress/wp-content/uploads/2009/02/2rmqi6o.gif</a:t>
            </a:r>
          </a:p>
        </p:txBody>
      </p:sp>
      <p:pic>
        <p:nvPicPr>
          <p:cNvPr id="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32" y="1600200"/>
            <a:ext cx="465993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12301" y="5715000"/>
            <a:ext cx="8166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56769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5407" y="5867400"/>
            <a:ext cx="643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Python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85407" y="567442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5674423"/>
            <a:ext cx="43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Perl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5867400"/>
            <a:ext cx="569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C/C++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724400" y="1676400"/>
            <a:ext cx="1447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2465" y="1600200"/>
            <a:ext cx="2185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programming languages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81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>
                <a:solidFill>
                  <a:srgbClr val="000000"/>
                </a:solidFill>
                <a:latin typeface="Arial" pitchFamily="34" charset="0"/>
              </a:rPr>
              <a:t>Tools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88720"/>
            <a:ext cx="2626043" cy="22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1280160"/>
            <a:ext cx="2130267" cy="2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228725" y="3657600"/>
            <a:ext cx="3178969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900" b="1">
                <a:solidFill>
                  <a:srgbClr val="000000"/>
                </a:solidFill>
                <a:latin typeface="Arial" pitchFamily="34" charset="0"/>
              </a:rPr>
              <a:t>R</a:t>
            </a:r>
          </a:p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www.r-project.org</a:t>
            </a:r>
          </a:p>
          <a:p>
            <a:pPr algn="ctr"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The engine*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886325" y="3657600"/>
            <a:ext cx="3178969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900" b="1">
                <a:solidFill>
                  <a:srgbClr val="000000"/>
                </a:solidFill>
                <a:latin typeface="Arial" pitchFamily="34" charset="0"/>
              </a:rPr>
              <a:t>Rstudio</a:t>
            </a:r>
          </a:p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www.rstudio.org</a:t>
            </a:r>
          </a:p>
          <a:p>
            <a:pPr algn="ctr"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The pretty face**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74358" y="6022182"/>
            <a:ext cx="7869555" cy="49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700" i="1" dirty="0" smtClean="0">
                <a:solidFill>
                  <a:srgbClr val="999999"/>
                </a:solidFill>
                <a:latin typeface="Arial" pitchFamily="34" charset="0"/>
              </a:rPr>
              <a:t>* Many </a:t>
            </a:r>
            <a:r>
              <a:rPr lang="en-US" sz="1700" i="1" dirty="0">
                <a:solidFill>
                  <a:srgbClr val="999999"/>
                </a:solidFill>
                <a:latin typeface="Arial" pitchFamily="34" charset="0"/>
              </a:rPr>
              <a:t>alternatives exist</a:t>
            </a:r>
            <a:r>
              <a:rPr lang="en-US" sz="1700" i="1" dirty="0" smtClean="0">
                <a:solidFill>
                  <a:srgbClr val="999999"/>
                </a:solidFill>
                <a:latin typeface="Arial" pitchFamily="34" charset="0"/>
              </a:rPr>
              <a:t>.  Smallest learning curve.</a:t>
            </a:r>
          </a:p>
          <a:p>
            <a:pPr algn="ctr">
              <a:lnSpc>
                <a:spcPct val="95000"/>
              </a:lnSpc>
            </a:pPr>
            <a:r>
              <a:rPr lang="en-US" sz="1700" i="1" dirty="0" smtClean="0">
                <a:solidFill>
                  <a:srgbClr val="999999"/>
                </a:solidFill>
                <a:latin typeface="Arial" pitchFamily="34" charset="0"/>
              </a:rPr>
              <a:t>** </a:t>
            </a:r>
            <a:r>
              <a:rPr lang="en-US" sz="1700" i="1" dirty="0">
                <a:solidFill>
                  <a:srgbClr val="999999"/>
                </a:solidFill>
                <a:latin typeface="Arial" pitchFamily="34" charset="0"/>
              </a:rPr>
              <a:t>A few alternatives exist</a:t>
            </a:r>
            <a:r>
              <a:rPr lang="en-US" sz="1700" i="1" dirty="0" smtClean="0">
                <a:solidFill>
                  <a:srgbClr val="999999"/>
                </a:solidFill>
                <a:latin typeface="Arial" pitchFamily="34" charset="0"/>
              </a:rPr>
              <a:t>.  This happens to be the easiest at the moment.</a:t>
            </a:r>
            <a:endParaRPr lang="en-US" sz="1700" i="1" dirty="0">
              <a:solidFill>
                <a:srgbClr val="99999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03250" y="3662432"/>
            <a:ext cx="3996015" cy="78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800600" y="2244830"/>
            <a:ext cx="3705832" cy="118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history: last command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plots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5566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completion</a:t>
            </a:r>
          </a:p>
          <a:p>
            <a:endParaRPr lang="en-US" dirty="0"/>
          </a:p>
          <a:p>
            <a:r>
              <a:rPr lang="en-US" dirty="0" smtClean="0"/>
              <a:t>Command history search</a:t>
            </a:r>
          </a:p>
          <a:p>
            <a:endParaRPr lang="en-US" dirty="0"/>
          </a:p>
          <a:p>
            <a:r>
              <a:rPr lang="en-US" dirty="0" smtClean="0"/>
              <a:t>Command history to R script / file</a:t>
            </a:r>
          </a:p>
          <a:p>
            <a:endParaRPr lang="en-US" dirty="0"/>
          </a:p>
          <a:p>
            <a:r>
              <a:rPr lang="en-US" dirty="0" smtClean="0"/>
              <a:t>Function extraction from </a:t>
            </a:r>
            <a:r>
              <a:rPr lang="en-US" dirty="0" err="1" smtClean="0"/>
              <a:t>Rscript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Sweave</a:t>
            </a:r>
            <a:r>
              <a:rPr lang="en-US" dirty="0" smtClean="0"/>
              <a:t>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305800" cy="50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35" y="1813798"/>
            <a:ext cx="1606365" cy="7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1017</Words>
  <Application>Microsoft Office PowerPoint</Application>
  <PresentationFormat>On-screen Show (4:3)</PresentationFormat>
  <Paragraphs>336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Introduction to R</vt:lpstr>
      <vt:lpstr>The beginner's perspective</vt:lpstr>
      <vt:lpstr>Why use R?</vt:lpstr>
      <vt:lpstr>Bioconductor!</vt:lpstr>
      <vt:lpstr>Why use R?</vt:lpstr>
      <vt:lpstr>Tools</vt:lpstr>
      <vt:lpstr>Introducing Rstudio</vt:lpstr>
      <vt:lpstr>Rstudio Features</vt:lpstr>
      <vt:lpstr>Configuring Rstudio</vt:lpstr>
      <vt:lpstr>Choosing a CRAN Mirror</vt:lpstr>
      <vt:lpstr>Choosing Repositories</vt:lpstr>
      <vt:lpstr>setRepositories()</vt:lpstr>
      <vt:lpstr>Packages Tab</vt:lpstr>
      <vt:lpstr>How do Packages Work?</vt:lpstr>
      <vt:lpstr>Working Directory</vt:lpstr>
      <vt:lpstr>Ready to Code!</vt:lpstr>
      <vt:lpstr>R as a Calculator</vt:lpstr>
      <vt:lpstr>Basic Math / Basic Logic</vt:lpstr>
      <vt:lpstr>Make New R Script</vt:lpstr>
      <vt:lpstr>Make New R Script</vt:lpstr>
      <vt:lpstr>Run Script Loaded in Rstudio</vt:lpstr>
      <vt:lpstr>PowerPoint Presentation</vt:lpstr>
      <vt:lpstr>Saving Your Workspace</vt:lpstr>
      <vt:lpstr>Getting Help</vt:lpstr>
      <vt:lpstr>Creating Variables</vt:lpstr>
      <vt:lpstr>Data Types in R</vt:lpstr>
      <vt:lpstr>Coding</vt:lpstr>
      <vt:lpstr>Arrays / Matrices</vt:lpstr>
      <vt:lpstr>Vignettes</vt:lpstr>
      <vt:lpstr>Programmatic Structure</vt:lpstr>
      <vt:lpstr>For Loop</vt:lpstr>
      <vt:lpstr>A Simple For Loop</vt:lpstr>
      <vt:lpstr>While Loop</vt:lpstr>
      <vt:lpstr>A Simple While Loop</vt:lpstr>
      <vt:lpstr>Functions</vt:lpstr>
      <vt:lpstr>A Simple Function</vt:lpstr>
      <vt:lpstr>PowerPoint Presentation</vt:lpstr>
      <vt:lpstr>Comparing the Means of Two Groups</vt:lpstr>
      <vt:lpstr>Doing a Student’s T-test</vt:lpstr>
      <vt:lpstr>Correlation</vt:lpstr>
      <vt:lpstr>Testing for a Correlation</vt:lpstr>
      <vt:lpstr>Testing for a Correlation</vt:lpstr>
      <vt:lpstr>What else is built-in?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Plaisier</dc:creator>
  <cp:lastModifiedBy>Christopher Plaisier</cp:lastModifiedBy>
  <cp:revision>20</cp:revision>
  <dcterms:created xsi:type="dcterms:W3CDTF">2012-08-16T00:49:15Z</dcterms:created>
  <dcterms:modified xsi:type="dcterms:W3CDTF">2012-08-18T22:43:52Z</dcterms:modified>
</cp:coreProperties>
</file>