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59" r:id="rId4"/>
    <p:sldId id="264" r:id="rId5"/>
    <p:sldId id="260" r:id="rId6"/>
    <p:sldId id="265" r:id="rId7"/>
    <p:sldId id="270" r:id="rId8"/>
    <p:sldId id="263" r:id="rId9"/>
    <p:sldId id="261" r:id="rId10"/>
    <p:sldId id="268" r:id="rId11"/>
    <p:sldId id="271" r:id="rId12"/>
    <p:sldId id="267" r:id="rId13"/>
    <p:sldId id="266" r:id="rId14"/>
    <p:sldId id="269" r:id="rId15"/>
    <p:sldId id="273" r:id="rId16"/>
    <p:sldId id="274" r:id="rId17"/>
    <p:sldId id="262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6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B1BA-AF2D-4A3C-87B6-1D07C61F19B4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749FA-6AB6-40E0-B6DE-107ACAC3F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528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162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851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47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3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63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7376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49FA-6AB6-40E0-B6DE-107ACAC3F2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714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83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103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620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79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665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93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5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537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2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7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3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A6B1-712E-494A-9ABF-FEA317F9BFD2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56E5-DC3C-485E-B971-7976F2BAB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3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g/journal/v37/n7/abs/ng1589.html" TargetMode="External"/><Relationship Id="rId2" Type="http://schemas.openxmlformats.org/officeDocument/2006/relationships/hyperlink" Target="http://www.genetics.ucla.edu/labs/horvath/aten/NE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Stitching the Tutorials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Introduction to Systems Biology Course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Plaisier</a:t>
            </a:r>
            <a:endParaRPr lang="en-US" dirty="0" smtClean="0"/>
          </a:p>
          <a:p>
            <a:r>
              <a:rPr lang="en-US" dirty="0" smtClean="0"/>
              <a:t>Institute for Systems Biology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26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with CNV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took it one step further and tested for a correlation between the CNV and miRNA target genes</a:t>
            </a:r>
          </a:p>
          <a:p>
            <a:endParaRPr lang="en-US" dirty="0" smtClean="0"/>
          </a:p>
          <a:p>
            <a:r>
              <a:rPr lang="en-US" dirty="0" smtClean="0"/>
              <a:t>Only one gene for hsa-miR-26a that was associated with the miRNA expression was not associated with hsa-miR-26a CNV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9223"/>
            <a:ext cx="4038600" cy="40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we make it better?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linear regression and integrate strength of PITA match</a:t>
            </a:r>
          </a:p>
          <a:p>
            <a:endParaRPr lang="en-US" dirty="0" smtClean="0"/>
          </a:p>
          <a:p>
            <a:r>
              <a:rPr lang="en-US" dirty="0" smtClean="0"/>
              <a:t>Others?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Causality?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of correlation with CNV is that we wanted to make sure the effect of the miRNA on the target genes was through the CNV</a:t>
            </a:r>
          </a:p>
          <a:p>
            <a:endParaRPr lang="en-US" dirty="0" smtClean="0"/>
          </a:p>
          <a:p>
            <a:r>
              <a:rPr lang="en-US" dirty="0" smtClean="0"/>
              <a:t>Can we really say for sure the direction of the association?</a:t>
            </a:r>
          </a:p>
          <a:p>
            <a:pPr lvl="1"/>
            <a:r>
              <a:rPr lang="en-US" dirty="0" smtClean="0"/>
              <a:t>Can we imply causality?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651" y="237174"/>
            <a:ext cx="8260699" cy="638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with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While not a test for causality the fact that conditioning miRNA target gene expression on hsa-miR-26a expression significantly reduces the association is consistent with a causal model</a:t>
            </a:r>
          </a:p>
          <a:p>
            <a:endParaRPr lang="en-US" dirty="0" smtClean="0"/>
          </a:p>
          <a:p>
            <a:r>
              <a:rPr lang="en-US" dirty="0" smtClean="0"/>
              <a:t>There are ways we could model causal information flow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www.genetics.ucla.edu/labs/horvath/aten/NEO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http://www.nature.com/ng/journal/v37/n7/abs/ng1589.html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with Clinical Phenotypes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/ Control</a:t>
            </a:r>
          </a:p>
          <a:p>
            <a:pPr lvl="1"/>
            <a:r>
              <a:rPr lang="en-US" dirty="0" smtClean="0"/>
              <a:t>Student’s T-Test</a:t>
            </a:r>
          </a:p>
          <a:p>
            <a:endParaRPr lang="en-US" dirty="0" smtClean="0"/>
          </a:p>
          <a:p>
            <a:r>
              <a:rPr lang="en-US" dirty="0" smtClean="0"/>
              <a:t>Correlation / Regression</a:t>
            </a:r>
          </a:p>
          <a:p>
            <a:endParaRPr lang="en-US" dirty="0" smtClean="0"/>
          </a:p>
          <a:p>
            <a:r>
              <a:rPr lang="en-US" dirty="0" smtClean="0"/>
              <a:t>Survival analysis</a:t>
            </a:r>
          </a:p>
          <a:p>
            <a:pPr lvl="1"/>
            <a:r>
              <a:rPr lang="en-US" dirty="0" smtClean="0"/>
              <a:t>Need time to event and status at end of study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Glioma </a:t>
            </a:r>
            <a:r>
              <a:rPr lang="en-US" dirty="0" err="1" smtClean="0"/>
              <a:t>miRNAs</a:t>
            </a:r>
            <a:r>
              <a:rPr lang="en-US" dirty="0" smtClean="0"/>
              <a:t> Case/Control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1502231"/>
            <a:ext cx="6781800" cy="525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</a:t>
            </a:r>
            <a:r>
              <a:rPr lang="en-US" dirty="0" smtClean="0"/>
              <a:t>sa-miR-26a Amplification Significantly Associated with Lower Survival</a:t>
            </a:r>
            <a:endParaRPr lang="en-US" dirty="0"/>
          </a:p>
        </p:txBody>
      </p:sp>
      <p:pic>
        <p:nvPicPr>
          <p:cNvPr id="2050" name="Picture 2" descr="http://www.pnas.org/content/107/5/2183/F5.large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65661" r="50000"/>
          <a:stretch>
            <a:fillRect/>
          </a:stretch>
        </p:blipFill>
        <p:spPr bwMode="auto">
          <a:xfrm>
            <a:off x="1903443" y="1718664"/>
            <a:ext cx="5337114" cy="4758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333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repeated analysis done by Kim, et al.</a:t>
            </a:r>
          </a:p>
          <a:p>
            <a:endParaRPr lang="en-US" dirty="0" smtClean="0"/>
          </a:p>
          <a:p>
            <a:r>
              <a:rPr lang="en-US" dirty="0" smtClean="0"/>
              <a:t>You learned how to calculate a correlation and Student’s T-test in R</a:t>
            </a:r>
          </a:p>
          <a:p>
            <a:endParaRPr lang="en-US" dirty="0" smtClean="0"/>
          </a:p>
          <a:p>
            <a:r>
              <a:rPr lang="en-US" dirty="0" smtClean="0"/>
              <a:t>You learned how to correct for multiple testing</a:t>
            </a:r>
          </a:p>
          <a:p>
            <a:endParaRPr lang="en-US" dirty="0" smtClean="0"/>
          </a:p>
          <a:p>
            <a:r>
              <a:rPr lang="en-US" dirty="0" smtClean="0"/>
              <a:t>You learned how to go from a global study to specific hypotheses for testing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Impetus for Tutorial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676" y="1600200"/>
            <a:ext cx="668664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644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Amplified miRNAs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Region on chromosome 12 containing hsa-miR-26a is amplified in </a:t>
            </a:r>
            <a:r>
              <a:rPr lang="en-US" dirty="0" err="1" smtClean="0"/>
              <a:t>glioma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region also contains a few other genes including the genes encapsulating hsa-miR-26a</a:t>
            </a:r>
            <a:endParaRPr lang="en-US" dirty="0"/>
          </a:p>
        </p:txBody>
      </p:sp>
      <p:pic>
        <p:nvPicPr>
          <p:cNvPr id="9" name="Picture 2" descr="http://www.pnas.org/content/107/5/2183/F1.large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5927"/>
          <a:stretch/>
        </p:blipFill>
        <p:spPr bwMode="auto">
          <a:xfrm>
            <a:off x="5163984" y="1676399"/>
            <a:ext cx="2684616" cy="44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771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Screen for </a:t>
            </a:r>
            <a:r>
              <a:rPr lang="en-US" sz="4000" dirty="0" err="1" smtClean="0"/>
              <a:t>miRNAs</a:t>
            </a:r>
            <a:r>
              <a:rPr lang="en-US" sz="4000" dirty="0" smtClean="0"/>
              <a:t> Correlated with CNV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miRNA’s</a:t>
            </a:r>
            <a:r>
              <a:rPr lang="en-US" dirty="0" smtClean="0"/>
              <a:t> expression is modified by CNVs?</a:t>
            </a:r>
          </a:p>
          <a:p>
            <a:pPr lvl="1"/>
            <a:r>
              <a:rPr lang="en-US" dirty="0" smtClean="0"/>
              <a:t>hsa-miR-26a = Amplified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hsa-miR-491 = Deleted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hsa-miR-339 = Amplified and deleted in sub-</a:t>
            </a:r>
            <a:r>
              <a:rPr lang="en-US" dirty="0" err="1" smtClean="0"/>
              <a:t>clonal</a:t>
            </a:r>
            <a:r>
              <a:rPr lang="en-US" dirty="0" smtClean="0"/>
              <a:t> </a:t>
            </a:r>
            <a:r>
              <a:rPr lang="en-US" dirty="0" smtClean="0"/>
              <a:t>populations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of miRNA Expression and Copy Number Variation</a:t>
            </a:r>
            <a:endParaRPr lang="en-US" dirty="0"/>
          </a:p>
        </p:txBody>
      </p:sp>
      <p:pic>
        <p:nvPicPr>
          <p:cNvPr id="5" name="Picture 2" descr="http://www.pnas.org/content/107/5/2183/F1.large.jp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184" t="48444" r="37877"/>
          <a:stretch/>
        </p:blipFill>
        <p:spPr bwMode="auto">
          <a:xfrm>
            <a:off x="533400" y="2013253"/>
            <a:ext cx="3429000" cy="354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9724" y="183634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34816"/>
            <a:ext cx="4041648" cy="404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286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Approaches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identified other miRNA not reported by Kim, et al. 2010</a:t>
            </a:r>
          </a:p>
          <a:p>
            <a:pPr lvl="1"/>
            <a:r>
              <a:rPr lang="en-US" dirty="0" smtClean="0"/>
              <a:t>Our screening approach yielded more putatively </a:t>
            </a:r>
            <a:r>
              <a:rPr lang="en-US" dirty="0" err="1" smtClean="0"/>
              <a:t>dysregulated</a:t>
            </a:r>
            <a:r>
              <a:rPr lang="en-US" dirty="0" smtClean="0"/>
              <a:t> </a:t>
            </a:r>
            <a:r>
              <a:rPr lang="en-US" dirty="0" err="1" smtClean="0"/>
              <a:t>miRNAs</a:t>
            </a:r>
            <a:endParaRPr lang="en-US" dirty="0" smtClean="0"/>
          </a:p>
          <a:p>
            <a:pPr lvl="1"/>
            <a:r>
              <a:rPr lang="en-US" dirty="0" smtClean="0"/>
              <a:t>Cherry picking can be useful</a:t>
            </a:r>
          </a:p>
          <a:p>
            <a:endParaRPr lang="en-US" dirty="0" smtClean="0"/>
          </a:p>
          <a:p>
            <a:r>
              <a:rPr lang="en-US" dirty="0" smtClean="0"/>
              <a:t>Typically need to follow rigorous statistical protocols for initial screen</a:t>
            </a:r>
          </a:p>
          <a:p>
            <a:endParaRPr lang="en-US" dirty="0" smtClean="0"/>
          </a:p>
          <a:p>
            <a:r>
              <a:rPr lang="en-US" dirty="0" smtClean="0"/>
              <a:t>After initial screen multiple paths to publication</a:t>
            </a:r>
          </a:p>
          <a:p>
            <a:pPr lvl="1"/>
            <a:r>
              <a:rPr lang="en-US" dirty="0" smtClean="0"/>
              <a:t>Up to expertise of researcher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we make it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linear regression and add covariates:</a:t>
            </a:r>
          </a:p>
          <a:p>
            <a:pPr lvl="1"/>
            <a:r>
              <a:rPr lang="en-US" dirty="0" smtClean="0"/>
              <a:t>Sex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...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 Affected by miRNA Perturbation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biologically motivated filtering of putative genes targeted by miRNA to those predicted by PITA</a:t>
            </a:r>
          </a:p>
          <a:p>
            <a:pPr lvl="1"/>
            <a:r>
              <a:rPr lang="en-US" dirty="0" err="1" smtClean="0"/>
              <a:t>Complementarity</a:t>
            </a:r>
            <a:r>
              <a:rPr lang="en-US" dirty="0" smtClean="0"/>
              <a:t> of miRNA to 3’ UTR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Tested for correlation between miRNA to putative target genes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40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of miRNA Expression with Putative Target Genes</a:t>
            </a:r>
            <a:endParaRPr lang="en-US" dirty="0"/>
          </a:p>
        </p:txBody>
      </p:sp>
      <p:pic>
        <p:nvPicPr>
          <p:cNvPr id="4098" name="Picture 2" descr="http://www.pnas.org/content/107/5/2183/F1.large.jp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375"/>
          <a:stretch/>
        </p:blipFill>
        <p:spPr bwMode="auto">
          <a:xfrm>
            <a:off x="990600" y="1701360"/>
            <a:ext cx="2971800" cy="443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43881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19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428</Words>
  <Application>Microsoft Office PowerPoint</Application>
  <PresentationFormat>On-screen Show (4:3)</PresentationFormat>
  <Paragraphs>84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Stitching the Tutorials Together</vt:lpstr>
      <vt:lpstr>Impetus for Tutorial</vt:lpstr>
      <vt:lpstr>Searching for Amplified miRNAs</vt:lpstr>
      <vt:lpstr>Screen for miRNAs Correlated with CNV</vt:lpstr>
      <vt:lpstr>Correlation of miRNA Expression and Copy Number Variation</vt:lpstr>
      <vt:lpstr>Comparison of Approaches</vt:lpstr>
      <vt:lpstr>How could we make it better?</vt:lpstr>
      <vt:lpstr>Gene Affected by miRNA Perturbation</vt:lpstr>
      <vt:lpstr>Correlation of miRNA Expression with Putative Target Genes</vt:lpstr>
      <vt:lpstr>Correlation with CNV</vt:lpstr>
      <vt:lpstr>How could we make it better?</vt:lpstr>
      <vt:lpstr>Causality?</vt:lpstr>
      <vt:lpstr>Slide 13</vt:lpstr>
      <vt:lpstr>Consistent with Causality</vt:lpstr>
      <vt:lpstr>Integration with Clinical Phenotypes</vt:lpstr>
      <vt:lpstr>Glioma miRNAs Case/Control</vt:lpstr>
      <vt:lpstr>hsa-miR-26a Amplification Significantly Associated with Lower Survival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Plaisier</dc:creator>
  <cp:lastModifiedBy>Plaisiers</cp:lastModifiedBy>
  <cp:revision>12</cp:revision>
  <dcterms:created xsi:type="dcterms:W3CDTF">2012-08-16T00:49:15Z</dcterms:created>
  <dcterms:modified xsi:type="dcterms:W3CDTF">2012-08-21T04:27:43Z</dcterms:modified>
</cp:coreProperties>
</file>