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71" r:id="rId4"/>
    <p:sldId id="270" r:id="rId5"/>
    <p:sldId id="259" r:id="rId6"/>
    <p:sldId id="260" r:id="rId7"/>
    <p:sldId id="264" r:id="rId8"/>
    <p:sldId id="289" r:id="rId9"/>
    <p:sldId id="272" r:id="rId10"/>
    <p:sldId id="263" r:id="rId11"/>
    <p:sldId id="277" r:id="rId12"/>
    <p:sldId id="290" r:id="rId13"/>
    <p:sldId id="291" r:id="rId14"/>
    <p:sldId id="292" r:id="rId15"/>
    <p:sldId id="267" r:id="rId16"/>
    <p:sldId id="274" r:id="rId17"/>
    <p:sldId id="293" r:id="rId18"/>
    <p:sldId id="294" r:id="rId19"/>
    <p:sldId id="268" r:id="rId20"/>
    <p:sldId id="281" r:id="rId21"/>
    <p:sldId id="280" r:id="rId22"/>
    <p:sldId id="300" r:id="rId23"/>
    <p:sldId id="295" r:id="rId24"/>
    <p:sldId id="283" r:id="rId25"/>
    <p:sldId id="296" r:id="rId26"/>
    <p:sldId id="282" r:id="rId27"/>
    <p:sldId id="297" r:id="rId28"/>
    <p:sldId id="299" r:id="rId29"/>
    <p:sldId id="298" r:id="rId30"/>
    <p:sldId id="302" r:id="rId31"/>
    <p:sldId id="303" r:id="rId32"/>
    <p:sldId id="306" r:id="rId33"/>
    <p:sldId id="312" r:id="rId34"/>
    <p:sldId id="311" r:id="rId35"/>
    <p:sldId id="307" r:id="rId36"/>
    <p:sldId id="309" r:id="rId37"/>
    <p:sldId id="308" r:id="rId38"/>
    <p:sldId id="310" r:id="rId39"/>
    <p:sldId id="286" r:id="rId40"/>
    <p:sldId id="301" r:id="rId41"/>
    <p:sldId id="313" r:id="rId42"/>
    <p:sldId id="314" r:id="rId43"/>
    <p:sldId id="287" r:id="rId44"/>
    <p:sldId id="316" r:id="rId45"/>
    <p:sldId id="318" r:id="rId46"/>
    <p:sldId id="31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B1BA-AF2D-4A3C-87B6-1D07C61F19B4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49FA-6AB6-40E0-B6DE-107ACAC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5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9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7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03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52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1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6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89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C11E6A9-08C5-4466-9DDB-44BD7FD0B3B2}" type="slidenum">
              <a:rPr lang="en-US" sz="1200" b="0"/>
              <a:pPr algn="r" eaLnBrk="1" hangingPunct="1"/>
              <a:t>2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3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3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3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6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1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39348-70DE-4EF2-82D3-DC41463E3F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83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3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6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0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0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3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8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5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4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39348-70DE-4EF2-82D3-DC41463E3FA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13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3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35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91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24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24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24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39348-70DE-4EF2-82D3-DC41463E3FA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B4A50-4941-452A-9401-D1C0E19CF0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39348-70DE-4EF2-82D3-DC41463E3F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1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07/26/11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A963C1-D2FA-4533-9919-15E59F941DB1}" type="slidenum">
              <a:rPr lang="en-US"/>
              <a:pPr/>
              <a:t>9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11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0EFA650-0A7B-469B-A077-5DC03DD018B9}" type="slidenum">
              <a:rPr lang="en-US" sz="1200"/>
              <a:pPr algn="r">
                <a:buClrTx/>
                <a:buFontTx/>
                <a:buNone/>
              </a:pPr>
              <a:t>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Introduction to Systems Biology Course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Plaisier</a:t>
            </a:r>
            <a:endParaRPr lang="en-US" dirty="0" smtClean="0"/>
          </a:p>
          <a:p>
            <a:r>
              <a:rPr lang="en-US" dirty="0" smtClean="0"/>
              <a:t>Institute for Systems Biology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tumor miRNA expression levels</a:t>
            </a:r>
          </a:p>
          <a:p>
            <a:endParaRPr lang="en-US" dirty="0" smtClean="0"/>
          </a:p>
          <a:p>
            <a:r>
              <a:rPr lang="en-US" dirty="0" smtClean="0"/>
              <a:t>By identifying miRNAs whose expression is significantly different between </a:t>
            </a:r>
            <a:r>
              <a:rPr lang="en-US" dirty="0" err="1" smtClean="0"/>
              <a:t>glioma</a:t>
            </a:r>
            <a:r>
              <a:rPr lang="en-US" dirty="0" smtClean="0"/>
              <a:t> and normal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Could be drivers of cancer related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Comma separated values file is a text file where each line is a row and the columns separated by a comma.</a:t>
            </a:r>
          </a:p>
          <a:p>
            <a:endParaRPr lang="en-US" dirty="0"/>
          </a:p>
          <a:p>
            <a:r>
              <a:rPr lang="en-US" dirty="0"/>
              <a:t>In R you can easily load these types of files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Load up data for differential expression analysis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d1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ead.csv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baliga.systemsbiology.net/events/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sysbio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/sites/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baliga.systemsbiology.net.events.sysbio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/files/uploads/cnvData_miRNAExp.csv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header=T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 CSV files can easily be imported or exported </a:t>
            </a:r>
            <a:r>
              <a:rPr lang="en-US" dirty="0" smtClean="0"/>
              <a:t>from Microsoft </a:t>
            </a:r>
            <a:r>
              <a:rPr lang="en-US" dirty="0"/>
              <a:t>Excel.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data look like?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0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This file contains the case/control stats, CNVs and miRNA expression</a:t>
            </a:r>
          </a:p>
          <a:p>
            <a:endParaRPr lang="en-US" dirty="0"/>
          </a:p>
          <a:p>
            <a:r>
              <a:rPr lang="en-US" dirty="0" smtClean="0"/>
              <a:t>We want to separate these out to make our analysis easier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 or control status (1 = case, 0 = control)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d1[1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miRNA expression levels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d1[361:894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Copy number variation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d1[2:360,]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the Data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96182"/>
            <a:ext cx="5562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statistics should we compute?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results should we save from the analysis?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 for all miRNAs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ClrTx/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 a Student's T-test to identify the differentially expressed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miRNAs</a:t>
            </a:r>
          </a:p>
          <a:p>
            <a:pPr>
              <a:buClrTx/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study (compare experimental to controls).</a:t>
            </a: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Input: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cnvData_miRNAExp.csv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matrix of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miRNA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expression profiles</a:t>
            </a: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Desired output: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t.test.fc.mirna.csv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 matrix of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fold-changes, Student’s T-test statistics, Student's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T-test p-values with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Bonferroni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correction in separate columns labeled by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miRNA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names (write them out sorted by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corrected p-values).</a:t>
            </a: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number of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miRNAs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differentially expressed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1400" b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≤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0.05 and fold-change ± 2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 for no multiple testing correction,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Bonferroni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correction (use whatever method you like:  R or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Excel)</a:t>
            </a:r>
          </a:p>
          <a:p>
            <a:pPr lvl="1">
              <a:buFont typeface="Arial" pitchFamily="34" charset="0"/>
              <a:buChar char="•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volcanoPlotTCGAmiRNAs.pdf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volcano plot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 the –log</a:t>
            </a:r>
            <a:r>
              <a:rPr lang="en-US" sz="14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(p-value) vs. log</a:t>
            </a:r>
            <a:r>
              <a:rPr lang="en-US" sz="1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(fold-change)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Useful functions: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read.csv,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t.test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sapply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p.adjust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order, write.csv, print,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pdf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plot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pdf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dev.off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ClrTx/>
              <a:buFontTx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paste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Fold-Changes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7500" lnSpcReduction="20000"/>
          </a:bodyPr>
          <a:lstStyle/>
          <a:p>
            <a:pPr>
              <a:buClrTx/>
              <a:buFontTx/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Now lets calculate the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fold-changes for each of the miRNAs, values are</a:t>
            </a:r>
          </a:p>
          <a:p>
            <a:pPr>
              <a:buClrTx/>
              <a:buFontTx/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en-US" sz="4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transformed so need to reverse this before calculating fold-changes: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Calculate fold-changes</a:t>
            </a: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(2^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)]), na.rm = T)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)]), na.rm = 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Tx/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a faster version using an apply:</a:t>
            </a:r>
          </a:p>
          <a:p>
            <a:pPr>
              <a:buClrTx/>
              <a:buFontTx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Faster version using an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sapply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fc.2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sapply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function(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return(median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(2^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)]), na.rm = T)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==0)]), na.rm = 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 for All miRNAs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ClrTx/>
              <a:buFontTx/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Now lets calculate the significance of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differential</a:t>
            </a:r>
          </a:p>
          <a:p>
            <a:pPr>
              <a:buClrTx/>
              <a:buFontTx/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expression for each of the miRNAs: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Calculate Student's T-test p-values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t1.t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t1.p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Clr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t1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==1) ],</a:t>
            </a: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==0)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t1.t[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] = t1$statistic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t1.p[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] = t1$p.value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Testing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When to use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FDR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vs.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FWER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for setting a threshold?</a:t>
            </a:r>
          </a:p>
          <a:p>
            <a:pPr>
              <a:buClrTx/>
              <a:buFontTx/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•  Family Wise Error Rate (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FWER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) - e.g. </a:t>
            </a:r>
            <a:r>
              <a:rPr lang="en-US" sz="2100" b="1" dirty="0" err="1">
                <a:latin typeface="Arial" pitchFamily="34" charset="0"/>
                <a:cs typeface="Arial" pitchFamily="34" charset="0"/>
              </a:rPr>
              <a:t>Bonferroni</a:t>
            </a:r>
            <a:endParaRPr lang="en-US" sz="2100" b="1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Extremely conservative only few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miRNAs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are called significant.</a:t>
            </a:r>
          </a:p>
          <a:p>
            <a:pPr lvl="1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Is used when one needs to be certain that all called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miRNA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are truly positive.</a:t>
            </a:r>
          </a:p>
          <a:p>
            <a:pPr lvl="1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100" dirty="0">
                <a:latin typeface="Arial" pitchFamily="34" charset="0"/>
                <a:cs typeface="Arial" pitchFamily="34" charset="0"/>
              </a:rPr>
              <a:t> False Discovery Rate (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FDR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) - e.g. </a:t>
            </a:r>
            <a:r>
              <a:rPr lang="en-US" sz="2100" b="1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-Hochberg</a:t>
            </a:r>
          </a:p>
          <a:p>
            <a:pPr lvl="1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If the FWER is too stringent when  one is more interested in having more true positives. The false positives can be sorted out in subsequent experiments (expensive).</a:t>
            </a:r>
          </a:p>
          <a:p>
            <a:pPr lvl="1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By controlling the FDR one can choose how many of the subsequent experiments one is willing to be in vain.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err="1" smtClean="0"/>
              <a:t>Glioma</a:t>
            </a:r>
            <a:r>
              <a:rPr lang="en-US" sz="4000" b="1" dirty="0" smtClean="0"/>
              <a:t>: </a:t>
            </a:r>
            <a:r>
              <a:rPr lang="en-US" sz="4000" dirty="0" smtClean="0"/>
              <a:t>A Deadly Brain Cancer</a:t>
            </a:r>
          </a:p>
        </p:txBody>
      </p:sp>
      <p:pic>
        <p:nvPicPr>
          <p:cNvPr id="207875" name="Picture 9" descr="617px-Glioblastoma_-_MR_coronal_with_contras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0463" y="1989138"/>
            <a:ext cx="3382962" cy="3287712"/>
          </a:xfrm>
          <a:noFill/>
        </p:spPr>
      </p:pic>
      <p:pic>
        <p:nvPicPr>
          <p:cNvPr id="207876" name="Picture 10" descr="612px-Glioblastoma_-_MR_sagittal_with_contras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90725"/>
            <a:ext cx="3354388" cy="3282950"/>
          </a:xfrm>
          <a:noFill/>
        </p:spPr>
      </p:pic>
      <p:sp>
        <p:nvSpPr>
          <p:cNvPr id="207877" name="Text Box 11"/>
          <p:cNvSpPr txBox="1">
            <a:spLocks noChangeArrowheads="1"/>
          </p:cNvSpPr>
          <p:nvPr/>
        </p:nvSpPr>
        <p:spPr bwMode="auto">
          <a:xfrm>
            <a:off x="6992938" y="5265738"/>
            <a:ext cx="1443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257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for Multiple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Tx/>
              <a:buFontTx/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Next we will correct our p-values for multiple testing in two ways:</a:t>
            </a: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Do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Bonferroni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multiple testing correction (FWER)</a:t>
            </a:r>
          </a:p>
          <a:p>
            <a:pPr>
              <a:buClrTx/>
              <a:buFontTx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p.bonferroni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p.adjust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buClrTx/>
              <a:buFontTx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Do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Benjamini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-Hochberg multiple testing correction (FDR)</a:t>
            </a:r>
          </a:p>
          <a:p>
            <a:pPr>
              <a:buClrTx/>
              <a:buFontTx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p.adjust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='BH')</a:t>
            </a:r>
          </a:p>
          <a:p>
            <a:pPr>
              <a:buClrTx/>
              <a:buFontTx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How many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are considered significant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('Uncorrected = 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&lt;=0.05),';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&lt;=0.05),';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Benjamini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-Hochberg = 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&lt;=0.05),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=''))</a:t>
            </a:r>
          </a:p>
          <a:p>
            <a:pPr>
              <a:spcBef>
                <a:spcPts val="375"/>
              </a:spcBef>
              <a:buFont typeface="Courier New" pitchFamily="49" charset="0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 Results to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47500" lnSpcReduction="20000"/>
          </a:bodyPr>
          <a:lstStyle/>
          <a:p>
            <a:pPr>
              <a:buClrTx/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We will now write out the results of the T-test analysis to a CSV file:</a:t>
            </a:r>
          </a:p>
          <a:p>
            <a:pPr>
              <a:buClrTx/>
              <a:buFontTx/>
              <a:buNone/>
            </a:pPr>
            <a:endParaRPr lang="en-US" dirty="0">
              <a:latin typeface="'courier new'" pitchFamily="32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dirty="0">
              <a:latin typeface="'courier new'" pitchFamily="32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Create index ordered by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Benjamini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-Hochberg corrected p-values to sort each vector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Make a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the three columns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td1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fc[o1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t.stats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t1.t[o1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t1.p[o1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t.p.bonferroni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t.p.benjaminiHochberg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ClrTx/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miRNAs names as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(td1) = sub('exp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.', '',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Write out results file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write.csv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file = 't.test.fc.mirna.csv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buClrTx/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This can now be opened in Excel for further analysis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DE miRNAs?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genes / miRNAs are considered DE if adjusted p-value ≤ 0.05 and fold-change ± 2</a:t>
            </a:r>
          </a:p>
          <a:p>
            <a:pPr lvl="1"/>
            <a:r>
              <a:rPr lang="en-US" dirty="0" err="1" smtClean="0"/>
              <a:t>Benjamini</a:t>
            </a:r>
            <a:r>
              <a:rPr lang="en-US" dirty="0" smtClean="0"/>
              <a:t>-Hochberg FDR </a:t>
            </a:r>
            <a:r>
              <a:rPr lang="en-US" dirty="0"/>
              <a:t>≤ </a:t>
            </a:r>
            <a:r>
              <a:rPr lang="en-US" dirty="0" smtClean="0"/>
              <a:t>0.05 and FC </a:t>
            </a:r>
            <a:r>
              <a:rPr lang="en-US" dirty="0"/>
              <a:t>± </a:t>
            </a:r>
            <a:r>
              <a:rPr lang="en-US" dirty="0" smtClean="0"/>
              <a:t>2 = 66 miRNA</a:t>
            </a:r>
          </a:p>
          <a:p>
            <a:endParaRPr lang="en-US" dirty="0"/>
          </a:p>
          <a:p>
            <a:r>
              <a:rPr lang="en-US" dirty="0" smtClean="0"/>
              <a:t>How do we figure out which 66?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#The significant miRNAs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('exp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.', '',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)[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&lt;= 0.05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&amp; (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fc &lt;= 0.5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fc &gt;= 2)) ] 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for a Volcano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Make a volcano plot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(fc,2), 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(t1.p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10) 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log10(p-value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'log2(Fold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)', axes = F, col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0, 1, 0.25),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20, main =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TCGA miRNA Differential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Expresion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5.5),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=c(0, 110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Volcano Plot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18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1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Some Flair to the Volcano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Open a PDF output device to store the volcano plot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('volcanoPlotTCGAmiRNAs.pdf')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Make a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volcao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plot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(fc,2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(t1.p, 10) 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'-log10(p-value)',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'log2(Fold Change)', axes = F, col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0, 1, 0.25),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20, main = "TCGA miRNA Differential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Expresion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c(-6, 5.5),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=c(0, 110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Get some plotting information for later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the axes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## Label significant miRNAs on the plot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Don’t make a new plot just write over top of the current plot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(new=T)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Choose the significant miRNAs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included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(td1)[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']&lt;=(0.05/534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']&gt;=2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']&lt;=(0.05/534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']&lt;=0.5)]))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Plot the red highlighting circles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(td1[included,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2), 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(td1[included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10),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log10(p-value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'log2(Fold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)', axes = F, col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0, 0, 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1, main =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TCGA miRNA Differential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Expresion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1.5,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5.5),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c(0, 110))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labels as text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(td1[included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2)), ((-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log(td1[included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10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))+-3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included,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Close PDF output device, closes PDF file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dev.off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399"/>
            <a:ext cx="5943601" cy="594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Making a Volcano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options that allow you to easily make PDFs of your plots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Nice because they can be loaded into Illustrator and modified</a:t>
            </a:r>
          </a:p>
          <a:p>
            <a:endParaRPr lang="en-US" dirty="0"/>
          </a:p>
          <a:p>
            <a:r>
              <a:rPr lang="en-US" dirty="0" smtClean="0"/>
              <a:t>Can either be done at the command line or through the graphical interface</a:t>
            </a:r>
          </a:p>
        </p:txBody>
      </p:sp>
    </p:spTree>
    <p:extLst>
      <p:ext uri="{BB962C8B-B14F-4D97-AF65-F5344CB8AC3E}">
        <p14:creationId xmlns:p14="http://schemas.microsoft.com/office/powerpoint/2010/main" val="4276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Integrating miRNA Expression and CNVs</a:t>
            </a:r>
            <a:endParaRPr lang="en-US" sz="3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Hypothesis:</a:t>
            </a:r>
          </a:p>
          <a:p>
            <a:r>
              <a:rPr lang="en-US" dirty="0" smtClean="0"/>
              <a:t>If an miRNA was deleted or amplified it could affect its expression in a dose dependent manner</a:t>
            </a:r>
            <a:endParaRPr lang="en-US" dirty="0"/>
          </a:p>
        </p:txBody>
      </p:sp>
      <p:pic>
        <p:nvPicPr>
          <p:cNvPr id="7170" name="Picture 2" descr="http://www.pnas.org/content/107/5/2183/F1.large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27"/>
          <a:stretch/>
        </p:blipFill>
        <p:spPr bwMode="auto">
          <a:xfrm>
            <a:off x="5105400" y="1447800"/>
            <a:ext cx="3124200" cy="51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Correlation:</a:t>
            </a:r>
            <a:br>
              <a:rPr lang="en-US" b="1" dirty="0" smtClean="0"/>
            </a:br>
            <a:r>
              <a:rPr lang="en-US" dirty="0" smtClean="0"/>
              <a:t>Finding Linear Relationships</a:t>
            </a:r>
            <a:endParaRPr lang="en-US" dirty="0"/>
          </a:p>
        </p:txBody>
      </p:sp>
      <p:pic>
        <p:nvPicPr>
          <p:cNvPr id="9218" name="Picture 2" descr="http://upload.wikimedia.org/wikipedia/commons/thumb/d/d4/Correlation_examples2.svg/1000px-Correlation_examples2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0273"/>
            <a:ext cx="8229600" cy="37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8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miRNAs in Cancer</a:t>
            </a:r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3" r="66457"/>
          <a:stretch>
            <a:fillRect/>
          </a:stretch>
        </p:blipFill>
        <p:spPr>
          <a:xfrm>
            <a:off x="2460625" y="1250950"/>
            <a:ext cx="3662363" cy="5275263"/>
          </a:xfrm>
          <a:noFill/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817938" y="6572250"/>
            <a:ext cx="1508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Caldas et al., 2005</a:t>
            </a:r>
          </a:p>
        </p:txBody>
      </p:sp>
      <p:sp>
        <p:nvSpPr>
          <p:cNvPr id="3" name="Rectangle 2"/>
          <p:cNvSpPr/>
          <p:nvPr/>
        </p:nvSpPr>
        <p:spPr>
          <a:xfrm>
            <a:off x="2882900" y="1273175"/>
            <a:ext cx="419100" cy="277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78500" y="5002213"/>
            <a:ext cx="419100" cy="2778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28948" y="4767309"/>
            <a:ext cx="470516" cy="23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9792" y="5239158"/>
            <a:ext cx="470516" cy="23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52097" y="471219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RISC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Linear?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y = mx + b</a:t>
            </a:r>
            <a:endParaRPr lang="en-US" b="1" dirty="0"/>
          </a:p>
        </p:txBody>
      </p:sp>
      <p:pic>
        <p:nvPicPr>
          <p:cNvPr id="10242" name="Picture 2" descr="http://mathsfirst.massey.ac.nz/Algebra/StraightLinesin2D/images/intercept1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729581"/>
            <a:ext cx="5953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CNV Levels Predict miRNA Expression Levels?</a:t>
            </a:r>
            <a:endParaRPr lang="en-US" dirty="0"/>
          </a:p>
        </p:txBody>
      </p:sp>
      <p:pic>
        <p:nvPicPr>
          <p:cNvPr id="9218" name="Picture 2" descr="http://upload.wikimedia.org/wikipedia/commons/thumb/d/d4/Correlation_examples2.svg/1000px-Correlation_examples2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0273"/>
            <a:ext cx="8229600" cy="37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311" r="38564" b="26400"/>
          <a:stretch/>
        </p:blipFill>
        <p:spPr bwMode="auto">
          <a:xfrm>
            <a:off x="1491367" y="1524000"/>
            <a:ext cx="6161267" cy="496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0270" y="6485965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TCGA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14600" y="2133600"/>
            <a:ext cx="4648200" cy="3733800"/>
            <a:chOff x="2514600" y="2133600"/>
            <a:chExt cx="4648200" cy="3733800"/>
          </a:xfrm>
        </p:grpSpPr>
        <p:sp>
          <p:nvSpPr>
            <p:cNvPr id="6" name="Rectangle 5"/>
            <p:cNvSpPr/>
            <p:nvPr/>
          </p:nvSpPr>
          <p:spPr>
            <a:xfrm>
              <a:off x="5943600" y="2133600"/>
              <a:ext cx="1219200" cy="37338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2133600"/>
              <a:ext cx="1219200" cy="37338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2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the biology modify integration?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correlate each CNV across genome with each miRNA?</a:t>
            </a:r>
          </a:p>
          <a:p>
            <a:endParaRPr lang="en-US" dirty="0"/>
          </a:p>
          <a:p>
            <a:r>
              <a:rPr lang="en-US" dirty="0" smtClean="0"/>
              <a:t>Is there a way to reduce multiple testing?</a:t>
            </a:r>
          </a:p>
          <a:p>
            <a:endParaRPr lang="en-US" dirty="0"/>
          </a:p>
          <a:p>
            <a:r>
              <a:rPr lang="en-US" dirty="0" smtClean="0"/>
              <a:t>Does it imply something about the causality of the association?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Tabulating miRNA CNVs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Collect miRNA genomic coordinates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Collect CNV levels across genome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Identify CNV levels for each miRNA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Correlate a expression and CNV levels for each miRNA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Correlation Between miRNA CNV and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correlation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identify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copy number variants that have a dose</a:t>
            </a:r>
          </a:p>
          <a:p>
            <a:pPr>
              <a:buClrTx/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dependent effect on miRNA expression: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Input: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cnvData_miRNAExp.csv - matrix of miRNA expression profiles</a:t>
            </a: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Desired output: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corTestCnvExp_miRNA_gbm.csv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a matrix of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correlation coefficients, correlation p-values, and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Bonferroni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correction in separate columns labeled by miRNA names (write them out sorted by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corrected p-values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1">
              <a:buFont typeface="Arial" pitchFamily="34" charset="0"/>
              <a:buChar char="•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corTestCnvExp_miRNA_gbm.pdf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– scatter plots of the top 15 miRNAs correlated with CNV variation.</a:t>
            </a:r>
          </a:p>
          <a:p>
            <a:pPr lvl="1">
              <a:buFont typeface="Arial" pitchFamily="34" charset="0"/>
              <a:buChar char="•"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Best two candidate miRNAs for follow-up studies.</a:t>
            </a:r>
          </a:p>
          <a:p>
            <a:pPr lvl="1">
              <a:buFont typeface="Arial" pitchFamily="34" charset="0"/>
              <a:buChar char="•"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Useful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functions: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read.csv,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cor.test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sapply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p.adjust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order, write.csv, print,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pdf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plot, 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pdf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dev.off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paste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Formulae in R are very handy: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response.variable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 </a:t>
            </a:r>
            <a:r>
              <a:rPr lang="en-US" dirty="0" err="1" smtClean="0"/>
              <a:t>explanatory.variables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Formulae can be used in place of data vectors for many functions.  In our case: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or.test</a:t>
            </a:r>
            <a:r>
              <a:rPr lang="en-US" dirty="0" smtClean="0"/>
              <a:t>(.</a:t>
            </a:r>
            <a:r>
              <a:rPr lang="en-US" dirty="0" err="1" smtClean="0"/>
              <a:t>exp.miRNA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 </a:t>
            </a:r>
            <a:r>
              <a:rPr lang="en-US" dirty="0" err="1" smtClean="0"/>
              <a:t>cnv.miRNA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7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0000" lnSpcReduction="20000"/>
          </a:bodyPr>
          <a:lstStyle/>
          <a:p>
            <a:pPr>
              <a:buClrTx/>
              <a:buFontTx/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Now lets calculate the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fold-changes for each of the miRNAs, values are</a:t>
            </a:r>
          </a:p>
          <a:p>
            <a:pPr>
              <a:buClrTx/>
              <a:buFontTx/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log2 transformed so need to reverse this before calculating fold-changes: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Make a matrix to hold the Copy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 Variation data for each miRNA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Most miRNAs should have a corresponding CNV entry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d1[2:360,]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Run the analysis for hsa-miR-10b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cor.test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['exp.hsa-miR-10b',]), na.rm = T)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Plot hsa-miR-10b expression vs. Copy Number levels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 ~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['cnv.hsa-miR-10b',]), col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0, 1, 0.5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'Copy Number',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'hsa-miR-10b Expression', main = 'hsa-miR-10b:\n Expression vs. Copy Number')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a trend line to the plot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lm1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 ~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['cnv.hsa-miR-10b',]))</a:t>
            </a:r>
          </a:p>
          <a:p>
            <a:pPr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(lm1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Plot hsa-miR-10b expression vs. Copy Number levels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 ~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['cnv.hsa-miR-10b',]), col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0, 1, 0.5),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'Copy Number',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'hsa-miR-10b Expression', main = 'hsa-miR-10b:\n Expression vs. Copy Number')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a trend line to the plot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lm1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 ~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['cnv.hsa-miR-10b',]))</a:t>
            </a:r>
          </a:p>
          <a:p>
            <a:pPr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(lm1, col='red',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Associated with Copy Number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2" t="12061" r="1961" b="26256"/>
          <a:stretch/>
        </p:blipFill>
        <p:spPr bwMode="auto">
          <a:xfrm>
            <a:off x="381000" y="1583305"/>
            <a:ext cx="4745417" cy="466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0" y="281940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= </a:t>
            </a:r>
            <a:r>
              <a:rPr lang="en-US" b="1" dirty="0" smtClean="0"/>
              <a:t>0.51</a:t>
            </a:r>
            <a:endParaRPr lang="en-US" b="1" baseline="30000" dirty="0" smtClean="0"/>
          </a:p>
          <a:p>
            <a:r>
              <a:rPr lang="en-US" dirty="0" smtClean="0"/>
              <a:t>R =            </a:t>
            </a:r>
            <a:r>
              <a:rPr lang="en-US" b="1" dirty="0" smtClean="0"/>
              <a:t>-0.03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of miRNAs in Cancer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" r="8899"/>
          <a:stretch>
            <a:fillRect/>
          </a:stretch>
        </p:blipFill>
        <p:spPr>
          <a:xfrm>
            <a:off x="454025" y="1725613"/>
            <a:ext cx="8235950" cy="4003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881438" y="6581775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Chan et al., 2011</a:t>
            </a:r>
          </a:p>
        </p:txBody>
      </p:sp>
    </p:spTree>
    <p:extLst>
      <p:ext uri="{BB962C8B-B14F-4D97-AF65-F5344CB8AC3E}">
        <p14:creationId xmlns:p14="http://schemas.microsoft.com/office/powerpoint/2010/main" val="30395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it Up to Whole </a:t>
            </a:r>
            <a:r>
              <a:rPr lang="en-US" dirty="0" err="1" smtClean="0"/>
              <a:t>miRNAome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a matrix to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strore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the output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m1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359,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cor.p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 the analysis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Try function catches errors caused by missing data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cor.test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,]),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),]), na.rm = 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silent = T)\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# If there are no errors then adds values to matrix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m1[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cor.r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(c1)=='try-error', 'NA', c1$estimate)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m1[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cor.p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(c1)=='try-error', 'NA', c1$p.value)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Adjust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p-values and get rid of NA’s using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na.omit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m2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na.omit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p.adjust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[,2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 method = 'BH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Write out the resulting correlations and sort them by the correlation coefficient: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Create index ordered by correlation coefficient to sort the entire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(m2[,1],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decreasing = 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 out results file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write.csv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(m2[o1,], file = 'corTestCnvExp_miRNA_gbm.csv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1281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Top 15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Get top 15 to plot based on correlation coefficient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top15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.', '',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(m2[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(m2[,1]), decreasing = T),], n = 15)))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## Plot top 15 correlations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Open a PDF device to output plots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('corTestCnvExp_miRNA_gbm.pdf')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Iterate through all the top 15 miRNAs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(mi1 in top15)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# Plot correlated miRNA expression vs. copy number variation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(d2[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('exp.', mi1,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''),] ~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d2[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.', mi1,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''),], col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0, 1, 0.5),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'Copy Number',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'Expression', main =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paste(mi1, '\n Expression vs. Copy Number'),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# Make a trend line and plot it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lm1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(d2[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('exp.', mi1,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''),] ~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d2[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.', mi1,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''),])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(lm1, col = 'red',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Close PDF device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dev.off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Amplification:</a:t>
            </a:r>
            <a:br>
              <a:rPr lang="en-US" b="1" dirty="0" smtClean="0"/>
            </a:br>
            <a:r>
              <a:rPr lang="en-US" dirty="0" smtClean="0"/>
              <a:t>Associated with Copy Number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0819"/>
            <a:ext cx="5158581" cy="515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819400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= </a:t>
            </a:r>
            <a:r>
              <a:rPr lang="en-US" b="1" dirty="0" smtClean="0"/>
              <a:t>&lt; 2.2 x 10</a:t>
            </a:r>
            <a:r>
              <a:rPr lang="en-US" b="1" baseline="30000" dirty="0" smtClean="0"/>
              <a:t>-16</a:t>
            </a:r>
          </a:p>
          <a:p>
            <a:r>
              <a:rPr lang="en-US" dirty="0" smtClean="0"/>
              <a:t>R =            </a:t>
            </a:r>
            <a:r>
              <a:rPr lang="en-US" b="1" dirty="0" smtClean="0"/>
              <a:t>0.77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2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Deletion:</a:t>
            </a:r>
            <a:br>
              <a:rPr lang="en-US" b="1" dirty="0" smtClean="0"/>
            </a:br>
            <a:r>
              <a:rPr lang="en-US" dirty="0" smtClean="0"/>
              <a:t>Associated with Copy Number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819400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= </a:t>
            </a:r>
            <a:r>
              <a:rPr lang="en-US" b="1" dirty="0" smtClean="0"/>
              <a:t>&lt; 2.2 x 10</a:t>
            </a:r>
            <a:r>
              <a:rPr lang="en-US" b="1" baseline="30000" dirty="0" smtClean="0"/>
              <a:t>-16</a:t>
            </a:r>
          </a:p>
          <a:p>
            <a:r>
              <a:rPr lang="en-US" dirty="0" smtClean="0"/>
              <a:t>R =            </a:t>
            </a:r>
            <a:r>
              <a:rPr lang="en-US" b="1" dirty="0" smtClean="0"/>
              <a:t>0.45</a:t>
            </a:r>
            <a:endParaRPr lang="en-US" b="1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157216" cy="515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6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Sub-clonal Amplification:</a:t>
            </a:r>
            <a:br>
              <a:rPr lang="en-US" b="1" dirty="0" smtClean="0"/>
            </a:br>
            <a:r>
              <a:rPr lang="en-US" dirty="0" smtClean="0"/>
              <a:t>Associated with Copy Number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819400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= </a:t>
            </a:r>
            <a:r>
              <a:rPr lang="en-US" b="1" dirty="0" smtClean="0"/>
              <a:t>&lt; 2.2 x 10</a:t>
            </a:r>
            <a:r>
              <a:rPr lang="en-US" b="1" baseline="30000" dirty="0" smtClean="0"/>
              <a:t>-16</a:t>
            </a:r>
          </a:p>
          <a:p>
            <a:r>
              <a:rPr lang="en-US" dirty="0" smtClean="0"/>
              <a:t>R =            </a:t>
            </a:r>
            <a:r>
              <a:rPr lang="en-US" b="1" dirty="0" smtClean="0"/>
              <a:t>0.50</a:t>
            </a:r>
            <a:endParaRPr lang="en-US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5157216" cy="515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8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Two Candidates for Follow-Up?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your suggestions?</a:t>
            </a:r>
          </a:p>
          <a:p>
            <a:endParaRPr lang="en-US" dirty="0" smtClean="0"/>
          </a:p>
          <a:p>
            <a:r>
              <a:rPr lang="en-US" dirty="0" smtClean="0"/>
              <a:t>What other data would help to choose?</a:t>
            </a:r>
          </a:p>
          <a:p>
            <a:endParaRPr lang="en-US" dirty="0"/>
          </a:p>
          <a:p>
            <a:r>
              <a:rPr lang="en-US" dirty="0" smtClean="0"/>
              <a:t>Can we overlap the miRNA DE and CNV correlation studies?</a:t>
            </a:r>
          </a:p>
          <a:p>
            <a:pPr lvl="1"/>
            <a:r>
              <a:rPr lang="en-US" dirty="0" smtClean="0"/>
              <a:t>What if they don’t overlap?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What should we do for follow-up studies?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miRNAs are Dysregulated in Cancer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763" y="1550988"/>
            <a:ext cx="7356475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3881438" y="6581775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Chan et al., 2011</a:t>
            </a:r>
          </a:p>
        </p:txBody>
      </p:sp>
    </p:spTree>
    <p:extLst>
      <p:ext uri="{BB962C8B-B14F-4D97-AF65-F5344CB8AC3E}">
        <p14:creationId xmlns:p14="http://schemas.microsoft.com/office/powerpoint/2010/main" val="2154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311" r="38564" b="26400"/>
          <a:stretch/>
        </p:blipFill>
        <p:spPr bwMode="auto">
          <a:xfrm>
            <a:off x="1491367" y="1524000"/>
            <a:ext cx="6161267" cy="496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0270" y="6485965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TCGA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2133600"/>
            <a:ext cx="1219200" cy="37338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Method</a:t>
            </a:r>
          </a:p>
        </p:txBody>
      </p:sp>
      <p:pic>
        <p:nvPicPr>
          <p:cNvPr id="332805" name="Picture 5"/>
          <p:cNvPicPr>
            <a:picLocks noGrp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28813"/>
            <a:ext cx="8235950" cy="3867150"/>
          </a:xfrm>
          <a:noFill/>
        </p:spPr>
      </p:pic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3929063" y="6589713"/>
            <a:ext cx="1284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Mischel et al, 2004</a:t>
            </a:r>
          </a:p>
        </p:txBody>
      </p:sp>
    </p:spTree>
    <p:extLst>
      <p:ext uri="{BB962C8B-B14F-4D97-AF65-F5344CB8AC3E}">
        <p14:creationId xmlns:p14="http://schemas.microsoft.com/office/powerpoint/2010/main" val="4428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of miRNAs in Cancer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" r="8899"/>
          <a:stretch>
            <a:fillRect/>
          </a:stretch>
        </p:blipFill>
        <p:spPr>
          <a:xfrm>
            <a:off x="454025" y="1725613"/>
            <a:ext cx="8235950" cy="4003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881438" y="6581775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Chan et al., 2011</a:t>
            </a:r>
          </a:p>
        </p:txBody>
      </p:sp>
    </p:spTree>
    <p:extLst>
      <p:ext uri="{BB962C8B-B14F-4D97-AF65-F5344CB8AC3E}">
        <p14:creationId xmlns:p14="http://schemas.microsoft.com/office/powerpoint/2010/main" val="4269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85800" y="608013"/>
            <a:ext cx="77724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440" tIns="41040" rIns="82440" bIns="4104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>
                <a:latin typeface="Arial" pitchFamily="34" charset="0"/>
                <a:cs typeface="Arial" pitchFamily="34" charset="0"/>
              </a:rPr>
              <a:t>Student’s T-test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85800" y="1979613"/>
            <a:ext cx="7772400" cy="411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085975"/>
            <a:ext cx="1911350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832100"/>
            <a:ext cx="2573338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857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2023</Words>
  <Application>Microsoft Office PowerPoint</Application>
  <PresentationFormat>On-screen Show (4:3)</PresentationFormat>
  <Paragraphs>386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Differential Expression Analysis</vt:lpstr>
      <vt:lpstr>Glioma: A Deadly Brain Cancer</vt:lpstr>
      <vt:lpstr>miRNAs in Cancer</vt:lpstr>
      <vt:lpstr>Utility of miRNAs in Cancer</vt:lpstr>
      <vt:lpstr>miRNAs are Dysregulated in Cancer</vt:lpstr>
      <vt:lpstr>What data do we need?</vt:lpstr>
      <vt:lpstr>Analysis Method</vt:lpstr>
      <vt:lpstr>Utility of miRNAs in Cancer</vt:lpstr>
      <vt:lpstr>PowerPoint Presentation</vt:lpstr>
      <vt:lpstr>Data for Analysis</vt:lpstr>
      <vt:lpstr>Loading the Data</vt:lpstr>
      <vt:lpstr>What does the data look like?</vt:lpstr>
      <vt:lpstr>Subset Data Types</vt:lpstr>
      <vt:lpstr>Plot the Data</vt:lpstr>
      <vt:lpstr>Questions</vt:lpstr>
      <vt:lpstr>Calculating T-test for all miRNAs</vt:lpstr>
      <vt:lpstr>Calculating Fold-Changes</vt:lpstr>
      <vt:lpstr>Calculating T-Test for All miRNAs</vt:lpstr>
      <vt:lpstr>Multiple Testing Correction</vt:lpstr>
      <vt:lpstr>Adjust for Multiple Testing</vt:lpstr>
      <vt:lpstr>Write Out Results to CSV</vt:lpstr>
      <vt:lpstr>What are the DE miRNAs?</vt:lpstr>
      <vt:lpstr>Basic Code for a Volcano Plot</vt:lpstr>
      <vt:lpstr>Volcano Plot</vt:lpstr>
      <vt:lpstr>Adding Some Flair to the Volcano Plot</vt:lpstr>
      <vt:lpstr>Making a Volcano Plot</vt:lpstr>
      <vt:lpstr>Making a PDF</vt:lpstr>
      <vt:lpstr>Integrating miRNA Expression and CNVs</vt:lpstr>
      <vt:lpstr>Correlation: Finding Linear Relationships</vt:lpstr>
      <vt:lpstr>What is Linear?  y = mx + b</vt:lpstr>
      <vt:lpstr>Can CNV Levels Predict miRNA Expression Levels?</vt:lpstr>
      <vt:lpstr>What data do we need?</vt:lpstr>
      <vt:lpstr>Does the biology modify integration?</vt:lpstr>
      <vt:lpstr>Tabulating miRNA CNVs</vt:lpstr>
      <vt:lpstr>Calculating Correlation Between miRNA CNV and Expression</vt:lpstr>
      <vt:lpstr>Formulae in R</vt:lpstr>
      <vt:lpstr>Calculating Correlation</vt:lpstr>
      <vt:lpstr>Plot Correlation</vt:lpstr>
      <vt:lpstr>Not Associated with Copy Number</vt:lpstr>
      <vt:lpstr>Scaling it Up to Whole miRNAome</vt:lpstr>
      <vt:lpstr>Write Out Results</vt:lpstr>
      <vt:lpstr>Plot Top 15 Correlations</vt:lpstr>
      <vt:lpstr>Amplification: Associated with Copy Number</vt:lpstr>
      <vt:lpstr>Deletion: Associated with Copy Number</vt:lpstr>
      <vt:lpstr>Sub-clonal Amplification: Associated with Copy Number</vt:lpstr>
      <vt:lpstr>Top Two Candidates for Follow-Up?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Plaisier</dc:creator>
  <cp:lastModifiedBy>Christopher Plaisier</cp:lastModifiedBy>
  <cp:revision>47</cp:revision>
  <dcterms:created xsi:type="dcterms:W3CDTF">2012-08-16T00:49:15Z</dcterms:created>
  <dcterms:modified xsi:type="dcterms:W3CDTF">2012-08-18T05:09:31Z</dcterms:modified>
</cp:coreProperties>
</file>