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67" r:id="rId3"/>
    <p:sldId id="257" r:id="rId4"/>
    <p:sldId id="258" r:id="rId5"/>
    <p:sldId id="259" r:id="rId6"/>
    <p:sldId id="260" r:id="rId7"/>
    <p:sldId id="261" r:id="rId8"/>
    <p:sldId id="263" r:id="rId9"/>
    <p:sldId id="264" r:id="rId10"/>
    <p:sldId id="265" r:id="rId11"/>
    <p:sldId id="266"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84"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7B1BA-AF2D-4A3C-87B6-1D07C61F19B4}" type="datetimeFigureOut">
              <a:rPr lang="en-US" smtClean="0"/>
              <a:t>8/16/2012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F749FA-6AB6-40E0-B6DE-107ACAC3F270}" type="slidenum">
              <a:rPr lang="en-US" smtClean="0"/>
              <a:t>‹#›</a:t>
            </a:fld>
            <a:endParaRPr lang="en-US"/>
          </a:p>
        </p:txBody>
      </p:sp>
    </p:spTree>
    <p:extLst>
      <p:ext uri="{BB962C8B-B14F-4D97-AF65-F5344CB8AC3E}">
        <p14:creationId xmlns:p14="http://schemas.microsoft.com/office/powerpoint/2010/main" val="2235287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a:t>
            </a:fld>
            <a:endParaRPr lang="en-US"/>
          </a:p>
        </p:txBody>
      </p:sp>
    </p:spTree>
    <p:extLst>
      <p:ext uri="{BB962C8B-B14F-4D97-AF65-F5344CB8AC3E}">
        <p14:creationId xmlns:p14="http://schemas.microsoft.com/office/powerpoint/2010/main" val="2191625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10</a:t>
            </a:fld>
            <a:endParaRPr lang="en-US"/>
          </a:p>
        </p:txBody>
      </p:sp>
    </p:spTree>
    <p:extLst>
      <p:ext uri="{BB962C8B-B14F-4D97-AF65-F5344CB8AC3E}">
        <p14:creationId xmlns:p14="http://schemas.microsoft.com/office/powerpoint/2010/main" val="1584352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11</a:t>
            </a:fld>
            <a:endParaRPr lang="en-US"/>
          </a:p>
        </p:txBody>
      </p:sp>
    </p:spTree>
    <p:extLst>
      <p:ext uri="{BB962C8B-B14F-4D97-AF65-F5344CB8AC3E}">
        <p14:creationId xmlns:p14="http://schemas.microsoft.com/office/powerpoint/2010/main" val="3008461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12</a:t>
            </a:fld>
            <a:endParaRPr lang="en-US"/>
          </a:p>
        </p:txBody>
      </p:sp>
    </p:spTree>
    <p:extLst>
      <p:ext uri="{BB962C8B-B14F-4D97-AF65-F5344CB8AC3E}">
        <p14:creationId xmlns:p14="http://schemas.microsoft.com/office/powerpoint/2010/main" val="6325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890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fld id="{EC11E6A9-08C5-4466-9DDB-44BD7FD0B3B2}" type="slidenum">
              <a:rPr lang="en-US" sz="1200" b="0"/>
              <a:pPr algn="r" eaLnBrk="1" hangingPunct="1"/>
              <a:t>2</a:t>
            </a:fld>
            <a:endParaRPr lang="en-US" sz="1200"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239348-70DE-4EF2-82D3-DC41463E3FAB}" type="slidenum">
              <a:rPr lang="en-US" smtClean="0"/>
              <a:pPr>
                <a:defRPr/>
              </a:pPr>
              <a:t>3</a:t>
            </a:fld>
            <a:endParaRPr lang="en-US" dirty="0"/>
          </a:p>
        </p:txBody>
      </p:sp>
    </p:spTree>
    <p:extLst>
      <p:ext uri="{BB962C8B-B14F-4D97-AF65-F5344CB8AC3E}">
        <p14:creationId xmlns:p14="http://schemas.microsoft.com/office/powerpoint/2010/main" val="94153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a:t>
            </a:fld>
            <a:endParaRPr lang="en-US"/>
          </a:p>
        </p:txBody>
      </p:sp>
    </p:spTree>
    <p:extLst>
      <p:ext uri="{BB962C8B-B14F-4D97-AF65-F5344CB8AC3E}">
        <p14:creationId xmlns:p14="http://schemas.microsoft.com/office/powerpoint/2010/main" val="152104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5</a:t>
            </a:fld>
            <a:endParaRPr lang="en-US"/>
          </a:p>
        </p:txBody>
      </p:sp>
    </p:spTree>
    <p:extLst>
      <p:ext uri="{BB962C8B-B14F-4D97-AF65-F5344CB8AC3E}">
        <p14:creationId xmlns:p14="http://schemas.microsoft.com/office/powerpoint/2010/main" val="124482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F749FA-6AB6-40E0-B6DE-107ACAC3F270}" type="slidenum">
              <a:rPr lang="en-US" smtClean="0"/>
              <a:t>6</a:t>
            </a:fld>
            <a:endParaRPr lang="en-US"/>
          </a:p>
        </p:txBody>
      </p:sp>
    </p:spTree>
    <p:extLst>
      <p:ext uri="{BB962C8B-B14F-4D97-AF65-F5344CB8AC3E}">
        <p14:creationId xmlns:p14="http://schemas.microsoft.com/office/powerpoint/2010/main" val="42707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100" b="0" i="0" smtClean="0"/>
              <a:t>National Cancer Institute</a:t>
            </a:r>
            <a:endParaRPr lang="en-US" sz="1100" smtClean="0"/>
          </a:p>
          <a:p>
            <a:r>
              <a:rPr lang="en-US" sz="1200" smtClean="0"/>
              <a:t>Understanding Cancer and Related Topics  </a:t>
            </a:r>
          </a:p>
          <a:p>
            <a:r>
              <a:rPr lang="en-US" sz="1400" i="0" smtClean="0">
                <a:solidFill>
                  <a:srgbClr val="000000"/>
                </a:solidFill>
              </a:rPr>
              <a:t>Understanding Genome-Wide Profiling of Cancer</a:t>
            </a:r>
            <a:endParaRPr lang="en-US" sz="1200" b="0" i="0" smtClean="0"/>
          </a:p>
        </p:txBody>
      </p:sp>
      <p:sp>
        <p:nvSpPr>
          <p:cNvPr id="25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200" smtClean="0">
                <a:latin typeface="Times" charset="0"/>
              </a:rPr>
              <a:t>NCI Web site: http://cancer.gov/cancertopics/understandingcancer</a:t>
            </a:r>
          </a:p>
        </p:txBody>
      </p:sp>
      <p:sp>
        <p:nvSpPr>
          <p:cNvPr id="25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E63BC95E-62C1-4721-999E-C1A6AAD31C17}" type="slidenum">
              <a:rPr lang="en-US" sz="1200">
                <a:latin typeface="Times" charset="0"/>
              </a:rPr>
              <a:pPr/>
              <a:t>7</a:t>
            </a:fld>
            <a:endParaRPr lang="en-US" sz="1200">
              <a:latin typeface="Times" charset="0"/>
            </a:endParaRPr>
          </a:p>
        </p:txBody>
      </p:sp>
      <p:sp>
        <p:nvSpPr>
          <p:cNvPr id="25605" name="Rectangle 2"/>
          <p:cNvSpPr>
            <a:spLocks noGrp="1" noRot="1" noChangeAspect="1" noChangeArrowheads="1" noTextEdit="1"/>
          </p:cNvSpPr>
          <p:nvPr>
            <p:ph type="sldImg"/>
          </p:nvPr>
        </p:nvSpPr>
        <p:spPr/>
      </p:sp>
      <p:sp>
        <p:nvSpPr>
          <p:cNvPr id="25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charset="0"/>
                <a:ea typeface="ＭＳ Ｐゴシック" charset="-128"/>
              </a:rPr>
              <a:t>Comparative genomic hybridization (CGH) is a method that allows researchers to detect large-scale changes in chromosomes. They can visualize where extra genetic material (repeating copies) has been added or deleted. They can see where large portions of genetic material have been inserted into chromosomes. Many cancers exhibit these types of chromosomal abnormalities.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FB4A50-4941-452A-9401-D1C0E19CF03B}" type="slidenum">
              <a:rPr lang="en-US" smtClean="0"/>
              <a:pPr>
                <a:defRPr/>
              </a:pPr>
              <a:t>8</a:t>
            </a:fld>
            <a:endParaRPr lang="en-US"/>
          </a:p>
        </p:txBody>
      </p:sp>
    </p:spTree>
    <p:extLst>
      <p:ext uri="{BB962C8B-B14F-4D97-AF65-F5344CB8AC3E}">
        <p14:creationId xmlns:p14="http://schemas.microsoft.com/office/powerpoint/2010/main" val="3435607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9</a:t>
            </a:fld>
            <a:endParaRPr lang="en-US"/>
          </a:p>
        </p:txBody>
      </p:sp>
    </p:spTree>
    <p:extLst>
      <p:ext uri="{BB962C8B-B14F-4D97-AF65-F5344CB8AC3E}">
        <p14:creationId xmlns:p14="http://schemas.microsoft.com/office/powerpoint/2010/main" val="338715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98A6B1-712E-494A-9ABF-FEA317F9BFD2}"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44083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8A6B1-712E-494A-9ABF-FEA317F9BFD2}"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318103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8A6B1-712E-494A-9ABF-FEA317F9BFD2}"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346620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8A6B1-712E-494A-9ABF-FEA317F9BFD2}"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94791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98A6B1-712E-494A-9ABF-FEA317F9BFD2}"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231665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98A6B1-712E-494A-9ABF-FEA317F9BFD2}"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266693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98A6B1-712E-494A-9ABF-FEA317F9BFD2}" type="datetimeFigureOut">
              <a:rPr lang="en-US" smtClean="0"/>
              <a:t>8/16/2012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29259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98A6B1-712E-494A-9ABF-FEA317F9BFD2}" type="datetimeFigureOut">
              <a:rPr lang="en-US" smtClean="0"/>
              <a:t>8/16/2012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146537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8A6B1-712E-494A-9ABF-FEA317F9BFD2}" type="datetimeFigureOut">
              <a:rPr lang="en-US" smtClean="0"/>
              <a:t>8/16/2012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52024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8A6B1-712E-494A-9ABF-FEA317F9BFD2}"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232671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8A6B1-712E-494A-9ABF-FEA317F9BFD2}"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10473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8A6B1-712E-494A-9ABF-FEA317F9BFD2}" type="datetimeFigureOut">
              <a:rPr lang="en-US" smtClean="0"/>
              <a:t>8/16/2012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56E5-DC3C-485E-B971-7976F2BABB57}" type="slidenum">
              <a:rPr lang="en-US" smtClean="0"/>
              <a:t>‹#›</a:t>
            </a:fld>
            <a:endParaRPr lang="en-US"/>
          </a:p>
        </p:txBody>
      </p:sp>
    </p:spTree>
    <p:extLst>
      <p:ext uri="{BB962C8B-B14F-4D97-AF65-F5344CB8AC3E}">
        <p14:creationId xmlns:p14="http://schemas.microsoft.com/office/powerpoint/2010/main" val="1126434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Inferring Biologically Meaningful Relationships</a:t>
            </a:r>
            <a:endParaRPr lang="en-US" dirty="0"/>
          </a:p>
        </p:txBody>
      </p:sp>
      <p:sp>
        <p:nvSpPr>
          <p:cNvPr id="3" name="Subtitle 2"/>
          <p:cNvSpPr>
            <a:spLocks noGrp="1"/>
          </p:cNvSpPr>
          <p:nvPr>
            <p:ph type="subTitle" idx="1"/>
          </p:nvPr>
        </p:nvSpPr>
        <p:spPr/>
        <p:txBody>
          <a:bodyPr>
            <a:normAutofit fontScale="92500"/>
          </a:bodyPr>
          <a:lstStyle/>
          <a:p>
            <a:r>
              <a:rPr lang="en-US" b="1" dirty="0" smtClean="0"/>
              <a:t>Introduction to Systems Biology Course</a:t>
            </a:r>
          </a:p>
          <a:p>
            <a:r>
              <a:rPr lang="en-US" dirty="0" smtClean="0"/>
              <a:t>Chris </a:t>
            </a:r>
            <a:r>
              <a:rPr lang="en-US" dirty="0" err="1" smtClean="0"/>
              <a:t>Plaisier</a:t>
            </a:r>
            <a:endParaRPr lang="en-US" dirty="0" smtClean="0"/>
          </a:p>
          <a:p>
            <a:r>
              <a:rPr lang="en-US" dirty="0" smtClean="0"/>
              <a:t>Institute for Systems Biology</a:t>
            </a:r>
            <a:endParaRPr lang="en-US" dirty="0"/>
          </a:p>
        </p:txBody>
      </p:sp>
    </p:spTree>
    <p:extLst>
      <p:ext uri="{BB962C8B-B14F-4D97-AF65-F5344CB8AC3E}">
        <p14:creationId xmlns:p14="http://schemas.microsoft.com/office/powerpoint/2010/main" val="3435347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Methods</a:t>
            </a:r>
            <a:endParaRPr lang="en-US" dirty="0"/>
          </a:p>
        </p:txBody>
      </p:sp>
      <p:sp>
        <p:nvSpPr>
          <p:cNvPr id="3" name="Content Placeholder 2"/>
          <p:cNvSpPr>
            <a:spLocks noGrp="1"/>
          </p:cNvSpPr>
          <p:nvPr>
            <p:ph idx="1"/>
          </p:nvPr>
        </p:nvSpPr>
        <p:spPr/>
        <p:txBody>
          <a:bodyPr/>
          <a:lstStyle/>
          <a:p>
            <a:r>
              <a:rPr lang="en-US" dirty="0" smtClean="0"/>
              <a:t>Should we integrate all CNVs with each miRNA?</a:t>
            </a:r>
          </a:p>
          <a:p>
            <a:endParaRPr lang="en-US" dirty="0"/>
          </a:p>
          <a:p>
            <a:r>
              <a:rPr lang="en-US" dirty="0" smtClean="0"/>
              <a:t>How can we use biology to come up with a good alternative that limits our test space?</a:t>
            </a:r>
          </a:p>
          <a:p>
            <a:endParaRPr lang="en-US" dirty="0"/>
          </a:p>
          <a:p>
            <a:r>
              <a:rPr lang="en-US" dirty="0" smtClean="0"/>
              <a:t>Are there specific filters we ought to apply?</a:t>
            </a:r>
          </a:p>
        </p:txBody>
      </p:sp>
    </p:spTree>
    <p:extLst>
      <p:ext uri="{BB962C8B-B14F-4D97-AF65-F5344CB8AC3E}">
        <p14:creationId xmlns:p14="http://schemas.microsoft.com/office/powerpoint/2010/main" val="2745638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7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9250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4"/>
          <p:cNvSpPr>
            <a:spLocks noGrp="1" noChangeArrowheads="1"/>
          </p:cNvSpPr>
          <p:nvPr>
            <p:ph type="title" idx="4294967295"/>
          </p:nvPr>
        </p:nvSpPr>
        <p:spPr/>
        <p:txBody>
          <a:bodyPr>
            <a:normAutofit/>
          </a:bodyPr>
          <a:lstStyle/>
          <a:p>
            <a:pPr eaLnBrk="1" hangingPunct="1"/>
            <a:r>
              <a:rPr lang="en-US" sz="4000" b="1" dirty="0" err="1" smtClean="0"/>
              <a:t>Glioma</a:t>
            </a:r>
            <a:r>
              <a:rPr lang="en-US" sz="4000" b="1" dirty="0" smtClean="0"/>
              <a:t>: </a:t>
            </a:r>
            <a:r>
              <a:rPr lang="en-US" sz="4000" dirty="0" smtClean="0"/>
              <a:t>A Deadly Brain Cancer</a:t>
            </a:r>
          </a:p>
        </p:txBody>
      </p:sp>
      <p:pic>
        <p:nvPicPr>
          <p:cNvPr id="207875" name="Picture 9" descr="617px-Glioblastoma_-_MR_coronal_with_contrast"/>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970463" y="1989138"/>
            <a:ext cx="3382962" cy="3287712"/>
          </a:xfrm>
          <a:noFill/>
        </p:spPr>
      </p:pic>
      <p:pic>
        <p:nvPicPr>
          <p:cNvPr id="207876" name="Picture 10" descr="612px-Glioblastoma_-_MR_sagittal_with_contrast"/>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755650" y="1990725"/>
            <a:ext cx="3354388" cy="3282950"/>
          </a:xfrm>
          <a:noFill/>
        </p:spPr>
      </p:pic>
      <p:sp>
        <p:nvSpPr>
          <p:cNvPr id="207877" name="Text Box 11"/>
          <p:cNvSpPr txBox="1">
            <a:spLocks noChangeArrowheads="1"/>
          </p:cNvSpPr>
          <p:nvPr/>
        </p:nvSpPr>
        <p:spPr bwMode="auto">
          <a:xfrm>
            <a:off x="6992938" y="5265738"/>
            <a:ext cx="14430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000"/>
              <a:t>Wikimedia commons</a:t>
            </a:r>
          </a:p>
        </p:txBody>
      </p:sp>
    </p:spTree>
    <p:extLst>
      <p:ext uri="{BB962C8B-B14F-4D97-AF65-F5344CB8AC3E}">
        <p14:creationId xmlns:p14="http://schemas.microsoft.com/office/powerpoint/2010/main" val="3890397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smtClean="0"/>
              <a:t>miRNAs are Dysregulated in Cancer</a:t>
            </a:r>
          </a:p>
        </p:txBody>
      </p:sp>
      <p:pic>
        <p:nvPicPr>
          <p:cNvPr id="409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93763" y="1550988"/>
            <a:ext cx="7356475" cy="4525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TextBox 3"/>
          <p:cNvSpPr txBox="1">
            <a:spLocks noChangeArrowheads="1"/>
          </p:cNvSpPr>
          <p:nvPr/>
        </p:nvSpPr>
        <p:spPr bwMode="auto">
          <a:xfrm>
            <a:off x="3881438" y="6581775"/>
            <a:ext cx="1381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1200"/>
              <a:t>Chan et al., 2011</a:t>
            </a:r>
          </a:p>
        </p:txBody>
      </p:sp>
      <p:sp>
        <p:nvSpPr>
          <p:cNvPr id="2" name="Rectangle 1"/>
          <p:cNvSpPr/>
          <p:nvPr/>
        </p:nvSpPr>
        <p:spPr>
          <a:xfrm>
            <a:off x="1524000" y="2590800"/>
            <a:ext cx="2438400" cy="914400"/>
          </a:xfrm>
          <a:prstGeom prst="rect">
            <a:avLst/>
          </a:prstGeom>
          <a:solidFill>
            <a:srgbClr val="FF0000">
              <a:alpha val="15000"/>
            </a:srgb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19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if you amplify a miRNA?</a:t>
            </a:r>
            <a:endParaRPr lang="en-US" dirty="0"/>
          </a:p>
        </p:txBody>
      </p:sp>
      <p:sp>
        <p:nvSpPr>
          <p:cNvPr id="3" name="Content Placeholder 2"/>
          <p:cNvSpPr>
            <a:spLocks noGrp="1"/>
          </p:cNvSpPr>
          <p:nvPr>
            <p:ph idx="1"/>
          </p:nvPr>
        </p:nvSpPr>
        <p:spPr/>
        <p:txBody>
          <a:bodyPr/>
          <a:lstStyle/>
          <a:p>
            <a:r>
              <a:rPr lang="en-US" dirty="0" smtClean="0"/>
              <a:t>If the DNA encoding an miRNA is amplified what happens?</a:t>
            </a:r>
          </a:p>
          <a:p>
            <a:endParaRPr lang="en-US" dirty="0"/>
          </a:p>
          <a:p>
            <a:r>
              <a:rPr lang="en-US" dirty="0" smtClean="0"/>
              <a:t>Does it affect the expression of the miRNA?</a:t>
            </a:r>
          </a:p>
          <a:p>
            <a:pPr lvl="1"/>
            <a:r>
              <a:rPr lang="en-US" dirty="0" smtClean="0"/>
              <a:t>We expect it might up-regulate it with respect to the normal controls</a:t>
            </a:r>
            <a:endParaRPr lang="en-US" dirty="0"/>
          </a:p>
          <a:p>
            <a:pPr lvl="1"/>
            <a:endParaRPr lang="en-US" dirty="0" smtClean="0"/>
          </a:p>
          <a:p>
            <a:r>
              <a:rPr lang="en-US" dirty="0" smtClean="0"/>
              <a:t>Can we detect this?</a:t>
            </a:r>
            <a:endParaRPr lang="en-US" dirty="0"/>
          </a:p>
        </p:txBody>
      </p:sp>
    </p:spTree>
    <p:extLst>
      <p:ext uri="{BB962C8B-B14F-4D97-AF65-F5344CB8AC3E}">
        <p14:creationId xmlns:p14="http://schemas.microsoft.com/office/powerpoint/2010/main" val="2459564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data do we need?</a:t>
            </a:r>
            <a:endParaRPr lang="en-US" dirty="0"/>
          </a:p>
        </p:txBody>
      </p:sp>
      <p:pic>
        <p:nvPicPr>
          <p:cNvPr id="4" name="Picture 2" descr="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61721" y="1600200"/>
            <a:ext cx="702055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09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do we need?</a:t>
            </a:r>
            <a:endParaRPr lang="en-US" dirty="0"/>
          </a:p>
        </p:txBody>
      </p:sp>
      <p:pic>
        <p:nvPicPr>
          <p:cNvPr id="4" name="Picture 4"/>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2500" t="24311" r="38564" b="26400"/>
          <a:stretch/>
        </p:blipFill>
        <p:spPr bwMode="auto">
          <a:xfrm>
            <a:off x="1491367" y="1524000"/>
            <a:ext cx="6161267" cy="496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440270" y="6485965"/>
            <a:ext cx="692434" cy="369332"/>
          </a:xfrm>
          <a:prstGeom prst="rect">
            <a:avLst/>
          </a:prstGeom>
          <a:noFill/>
        </p:spPr>
        <p:txBody>
          <a:bodyPr wrap="none" rtlCol="0">
            <a:spAutoFit/>
          </a:bodyPr>
          <a:lstStyle/>
          <a:p>
            <a:r>
              <a:rPr lang="en-US" dirty="0" smtClean="0"/>
              <a:t>TCGA</a:t>
            </a:r>
            <a:endParaRPr lang="en-US" dirty="0"/>
          </a:p>
        </p:txBody>
      </p:sp>
      <p:grpSp>
        <p:nvGrpSpPr>
          <p:cNvPr id="8" name="Group 7"/>
          <p:cNvGrpSpPr/>
          <p:nvPr/>
        </p:nvGrpSpPr>
        <p:grpSpPr>
          <a:xfrm>
            <a:off x="2743200" y="1214735"/>
            <a:ext cx="4038600" cy="2823865"/>
            <a:chOff x="2743200" y="1214735"/>
            <a:chExt cx="4038600" cy="2823865"/>
          </a:xfrm>
        </p:grpSpPr>
        <p:sp>
          <p:nvSpPr>
            <p:cNvPr id="6" name="U-Turn Arrow 5"/>
            <p:cNvSpPr/>
            <p:nvPr/>
          </p:nvSpPr>
          <p:spPr>
            <a:xfrm flipH="1">
              <a:off x="2743200" y="1219200"/>
              <a:ext cx="4038600" cy="2819400"/>
            </a:xfrm>
            <a:prstGeom prst="uturnArrow">
              <a:avLst>
                <a:gd name="adj1" fmla="val 15100"/>
                <a:gd name="adj2" fmla="val 13488"/>
                <a:gd name="adj3" fmla="val 14969"/>
                <a:gd name="adj4" fmla="val 16103"/>
                <a:gd name="adj5" fmla="val 3541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4090297" y="1214735"/>
              <a:ext cx="1344407" cy="461665"/>
            </a:xfrm>
            <a:prstGeom prst="rect">
              <a:avLst/>
            </a:prstGeom>
            <a:noFill/>
          </p:spPr>
          <p:txBody>
            <a:bodyPr wrap="none" rtlCol="0">
              <a:spAutoFit/>
            </a:bodyPr>
            <a:lstStyle/>
            <a:p>
              <a:r>
                <a:rPr lang="en-US" sz="2400" b="1" dirty="0" smtClean="0">
                  <a:solidFill>
                    <a:schemeClr val="bg1"/>
                  </a:solidFill>
                </a:rPr>
                <a:t>Integrate</a:t>
              </a:r>
              <a:endParaRPr lang="en-US" sz="2400" b="1" dirty="0">
                <a:solidFill>
                  <a:schemeClr val="bg1"/>
                </a:solidFill>
              </a:endParaRPr>
            </a:p>
          </p:txBody>
        </p:sp>
      </p:grpSp>
    </p:spTree>
    <p:extLst>
      <p:ext uri="{BB962C8B-B14F-4D97-AF65-F5344CB8AC3E}">
        <p14:creationId xmlns:p14="http://schemas.microsoft.com/office/powerpoint/2010/main" val="305177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0" y="0"/>
            <a:ext cx="91440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t>Genome-Wide Profiling: </a:t>
            </a:r>
          </a:p>
          <a:p>
            <a:pPr algn="ctr">
              <a:lnSpc>
                <a:spcPts val="3600"/>
              </a:lnSpc>
            </a:pPr>
            <a:r>
              <a:rPr lang="en-US" sz="3600" b="1"/>
              <a:t>Comparative Genomic Hybridization</a:t>
            </a:r>
          </a:p>
        </p:txBody>
      </p:sp>
      <p:pic>
        <p:nvPicPr>
          <p:cNvPr id="7171" name="Picture 4" desc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75" y="2428875"/>
            <a:ext cx="7870825"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228600" y="40259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sz="1400" b="1"/>
              <a:t>Label probes </a:t>
            </a:r>
            <a:br>
              <a:rPr lang="en-US" sz="1400" b="1"/>
            </a:br>
            <a:r>
              <a:rPr lang="en-US" sz="1400" b="1"/>
              <a:t>for all </a:t>
            </a:r>
            <a:br>
              <a:rPr lang="en-US" sz="1400" b="1"/>
            </a:br>
            <a:r>
              <a:rPr lang="en-US" sz="1400" b="1"/>
              <a:t>tumor DNA</a:t>
            </a:r>
          </a:p>
        </p:txBody>
      </p:sp>
      <p:sp>
        <p:nvSpPr>
          <p:cNvPr id="7173" name="Rectangle 7"/>
          <p:cNvSpPr>
            <a:spLocks noChangeArrowheads="1"/>
          </p:cNvSpPr>
          <p:nvPr/>
        </p:nvSpPr>
        <p:spPr bwMode="auto">
          <a:xfrm>
            <a:off x="6372225" y="2628900"/>
            <a:ext cx="25146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ts val="1300"/>
              </a:lnSpc>
            </a:pPr>
            <a:r>
              <a:rPr lang="en-US" sz="1200" b="1"/>
              <a:t>= equal binding of labeled normal and tumor probes</a:t>
            </a:r>
          </a:p>
        </p:txBody>
      </p:sp>
      <p:sp>
        <p:nvSpPr>
          <p:cNvPr id="7174" name="Rectangle 8"/>
          <p:cNvSpPr>
            <a:spLocks noChangeArrowheads="1"/>
          </p:cNvSpPr>
          <p:nvPr/>
        </p:nvSpPr>
        <p:spPr bwMode="auto">
          <a:xfrm>
            <a:off x="6372225" y="3095625"/>
            <a:ext cx="30480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ts val="1300"/>
              </a:lnSpc>
            </a:pPr>
            <a:r>
              <a:rPr lang="en-US" sz="1200" b="1"/>
              <a:t>= more binding of labeled tumor probes—gain of tumor DNA</a:t>
            </a:r>
          </a:p>
        </p:txBody>
      </p:sp>
      <p:sp>
        <p:nvSpPr>
          <p:cNvPr id="7175" name="Rectangle 9"/>
          <p:cNvSpPr>
            <a:spLocks noChangeArrowheads="1"/>
          </p:cNvSpPr>
          <p:nvPr/>
        </p:nvSpPr>
        <p:spPr bwMode="auto">
          <a:xfrm>
            <a:off x="6372225" y="3543300"/>
            <a:ext cx="3124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ts val="1300"/>
              </a:lnSpc>
            </a:pPr>
            <a:r>
              <a:rPr lang="en-US" sz="1200" b="1"/>
              <a:t>= more binding of labeled normal probes—loss of tumor DNA</a:t>
            </a:r>
          </a:p>
        </p:txBody>
      </p:sp>
      <p:sp>
        <p:nvSpPr>
          <p:cNvPr id="7176" name="Rectangle 10"/>
          <p:cNvSpPr>
            <a:spLocks noChangeArrowheads="1"/>
          </p:cNvSpPr>
          <p:nvPr/>
        </p:nvSpPr>
        <p:spPr bwMode="auto">
          <a:xfrm>
            <a:off x="5207000" y="4054475"/>
            <a:ext cx="1116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a:lnSpc>
                <a:spcPts val="1400"/>
              </a:lnSpc>
            </a:pPr>
            <a:r>
              <a:rPr lang="en-US" sz="1400" b="1"/>
              <a:t>Metaphase </a:t>
            </a:r>
            <a:br>
              <a:rPr lang="en-US" sz="1400" b="1"/>
            </a:br>
            <a:r>
              <a:rPr lang="en-US" sz="1400" b="1"/>
              <a:t>chromosome</a:t>
            </a:r>
          </a:p>
        </p:txBody>
      </p:sp>
      <p:sp>
        <p:nvSpPr>
          <p:cNvPr id="7177" name="Rectangle 11"/>
          <p:cNvSpPr>
            <a:spLocks noChangeArrowheads="1"/>
          </p:cNvSpPr>
          <p:nvPr/>
        </p:nvSpPr>
        <p:spPr bwMode="auto">
          <a:xfrm>
            <a:off x="3294063" y="4054475"/>
            <a:ext cx="162083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a:lnSpc>
                <a:spcPts val="1400"/>
              </a:lnSpc>
            </a:pPr>
            <a:r>
              <a:rPr lang="en-US" sz="1400" b="1"/>
              <a:t>Hybridize to </a:t>
            </a:r>
            <a:br>
              <a:rPr lang="en-US" sz="1400" b="1"/>
            </a:br>
            <a:r>
              <a:rPr lang="en-US" sz="1400" b="1"/>
              <a:t>normal metaphase </a:t>
            </a:r>
            <a:br>
              <a:rPr lang="en-US" sz="1400" b="1"/>
            </a:br>
            <a:r>
              <a:rPr lang="en-US" sz="1400" b="1"/>
              <a:t>chromosomes for </a:t>
            </a:r>
            <a:br>
              <a:rPr lang="en-US" sz="1400" b="1"/>
            </a:br>
            <a:r>
              <a:rPr lang="en-US" sz="1400" b="1"/>
              <a:t>48—72 hours</a:t>
            </a:r>
          </a:p>
        </p:txBody>
      </p:sp>
      <p:sp>
        <p:nvSpPr>
          <p:cNvPr id="7178" name="Rectangle 12"/>
          <p:cNvSpPr>
            <a:spLocks noChangeArrowheads="1"/>
          </p:cNvSpPr>
          <p:nvPr/>
        </p:nvSpPr>
        <p:spPr bwMode="auto">
          <a:xfrm>
            <a:off x="1787525" y="4054475"/>
            <a:ext cx="1155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a:lnSpc>
                <a:spcPts val="1400"/>
              </a:lnSpc>
            </a:pPr>
            <a:r>
              <a:rPr lang="en-US" sz="1400" b="1"/>
              <a:t>Label probes </a:t>
            </a:r>
            <a:br>
              <a:rPr lang="en-US" sz="1400" b="1"/>
            </a:br>
            <a:r>
              <a:rPr lang="en-US" sz="1400" b="1"/>
              <a:t>for all </a:t>
            </a:r>
            <a:br>
              <a:rPr lang="en-US" sz="1400" b="1"/>
            </a:br>
            <a:r>
              <a:rPr lang="en-US" sz="1400" b="1"/>
              <a:t>normal DNA</a:t>
            </a:r>
          </a:p>
        </p:txBody>
      </p:sp>
    </p:spTree>
    <p:extLst>
      <p:ext uri="{BB962C8B-B14F-4D97-AF65-F5344CB8AC3E}">
        <p14:creationId xmlns:p14="http://schemas.microsoft.com/office/powerpoint/2010/main" val="3730474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Grp="1" noChangeArrowheads="1"/>
          </p:cNvSpPr>
          <p:nvPr>
            <p:ph type="title"/>
          </p:nvPr>
        </p:nvSpPr>
        <p:spPr/>
        <p:txBody>
          <a:bodyPr/>
          <a:lstStyle/>
          <a:p>
            <a:r>
              <a:rPr lang="en-US" smtClean="0"/>
              <a:t>Stratification of Patients</a:t>
            </a:r>
          </a:p>
        </p:txBody>
      </p:sp>
      <p:pic>
        <p:nvPicPr>
          <p:cNvPr id="332805" name="Picture 5"/>
          <p:cNvPicPr>
            <a:picLocks noGrp="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57200" y="1928813"/>
            <a:ext cx="8235950" cy="3867150"/>
          </a:xfrm>
          <a:noFill/>
        </p:spPr>
      </p:pic>
      <p:sp>
        <p:nvSpPr>
          <p:cNvPr id="332806" name="Text Box 6"/>
          <p:cNvSpPr txBox="1">
            <a:spLocks noChangeArrowheads="1"/>
          </p:cNvSpPr>
          <p:nvPr/>
        </p:nvSpPr>
        <p:spPr bwMode="auto">
          <a:xfrm>
            <a:off x="3929063" y="6589713"/>
            <a:ext cx="12842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t>Mischel et al, 2004</a:t>
            </a:r>
          </a:p>
        </p:txBody>
      </p:sp>
    </p:spTree>
    <p:extLst>
      <p:ext uri="{BB962C8B-B14F-4D97-AF65-F5344CB8AC3E}">
        <p14:creationId xmlns:p14="http://schemas.microsoft.com/office/powerpoint/2010/main" val="3964730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a:t>
            </a:r>
            <a:endParaRPr lang="en-US" dirty="0"/>
          </a:p>
        </p:txBody>
      </p:sp>
      <p:sp>
        <p:nvSpPr>
          <p:cNvPr id="3" name="Content Placeholder 2"/>
          <p:cNvSpPr>
            <a:spLocks noGrp="1"/>
          </p:cNvSpPr>
          <p:nvPr>
            <p:ph idx="1"/>
          </p:nvPr>
        </p:nvSpPr>
        <p:spPr/>
        <p:txBody>
          <a:bodyPr/>
          <a:lstStyle/>
          <a:p>
            <a:r>
              <a:rPr lang="en-US" dirty="0"/>
              <a:t>Patient tumor copy number levels</a:t>
            </a:r>
          </a:p>
          <a:p>
            <a:endParaRPr lang="en-US" dirty="0" smtClean="0"/>
          </a:p>
          <a:p>
            <a:r>
              <a:rPr lang="en-US" dirty="0" smtClean="0"/>
              <a:t>Patient tumor miRNA expression levels</a:t>
            </a:r>
            <a:endParaRPr lang="en-US" dirty="0"/>
          </a:p>
          <a:p>
            <a:endParaRPr lang="en-US" dirty="0"/>
          </a:p>
          <a:p>
            <a:r>
              <a:rPr lang="en-US" dirty="0" smtClean="0"/>
              <a:t>By integrating these two we can identify miRNAs whose expression is predicted by the copy number variations (CNVs)</a:t>
            </a:r>
            <a:endParaRPr lang="en-US" dirty="0"/>
          </a:p>
        </p:txBody>
      </p:sp>
    </p:spTree>
    <p:extLst>
      <p:ext uri="{BB962C8B-B14F-4D97-AF65-F5344CB8AC3E}">
        <p14:creationId xmlns:p14="http://schemas.microsoft.com/office/powerpoint/2010/main" val="4032584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306</Words>
  <Application>Microsoft Office PowerPoint</Application>
  <PresentationFormat>On-screen Show (4:3)</PresentationFormat>
  <Paragraphs>59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Inferring Biologically Meaningful Relationships</vt:lpstr>
      <vt:lpstr>Glioma: A Deadly Brain Cancer</vt:lpstr>
      <vt:lpstr>miRNAs are Dysregulated in Cancer</vt:lpstr>
      <vt:lpstr>What happens if you amplify a miRNA?</vt:lpstr>
      <vt:lpstr>What kind of data do we need?</vt:lpstr>
      <vt:lpstr>What data do we need?</vt:lpstr>
      <vt:lpstr>PowerPoint Presentation</vt:lpstr>
      <vt:lpstr>Stratification of Patients</vt:lpstr>
      <vt:lpstr>Data Integration</vt:lpstr>
      <vt:lpstr>Integration Methods</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Plaisier</dc:creator>
  <cp:lastModifiedBy>Christopher Plaisier</cp:lastModifiedBy>
  <cp:revision>2</cp:revision>
  <dcterms:created xsi:type="dcterms:W3CDTF">2012-08-16T00:49:15Z</dcterms:created>
  <dcterms:modified xsi:type="dcterms:W3CDTF">2012-08-17T00:12:31Z</dcterms:modified>
</cp:coreProperties>
</file>