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Default Extension="png" ContentType="image/png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2235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5414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5414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2235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5414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2235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5414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2235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55254" y="1406652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40">
                <a:moveTo>
                  <a:pt x="0" y="0"/>
                </a:moveTo>
                <a:lnTo>
                  <a:pt x="0" y="27431"/>
                </a:lnTo>
              </a:path>
            </a:pathLst>
          </a:custGeom>
          <a:ln w="27431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751064" y="213359"/>
            <a:ext cx="923544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747253" y="1418844"/>
            <a:ext cx="927735" cy="0"/>
          </a:xfrm>
          <a:custGeom>
            <a:avLst/>
            <a:gdLst/>
            <a:ahLst/>
            <a:cxnLst/>
            <a:rect l="l" t="t" r="r" b="b"/>
            <a:pathLst>
              <a:path w="927734" h="0">
                <a:moveTo>
                  <a:pt x="0" y="0"/>
                </a:moveTo>
                <a:lnTo>
                  <a:pt x="927353" y="0"/>
                </a:lnTo>
              </a:path>
            </a:pathLst>
          </a:custGeom>
          <a:ln w="27431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2235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1420368"/>
            <a:ext cx="7306309" cy="0"/>
          </a:xfrm>
          <a:custGeom>
            <a:avLst/>
            <a:gdLst/>
            <a:ahLst/>
            <a:cxnLst/>
            <a:rect l="l" t="t" r="r" b="b"/>
            <a:pathLst>
              <a:path w="7306309" h="0">
                <a:moveTo>
                  <a:pt x="0" y="0"/>
                </a:moveTo>
                <a:lnTo>
                  <a:pt x="7306055" y="0"/>
                </a:lnTo>
              </a:path>
            </a:pathLst>
          </a:custGeom>
          <a:ln w="27431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751064" y="213359"/>
            <a:ext cx="923544" cy="1219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57200" y="1418844"/>
            <a:ext cx="8217534" cy="0"/>
          </a:xfrm>
          <a:custGeom>
            <a:avLst/>
            <a:gdLst/>
            <a:ahLst/>
            <a:cxnLst/>
            <a:rect l="l" t="t" r="r" b="b"/>
            <a:pathLst>
              <a:path w="8217534" h="0">
                <a:moveTo>
                  <a:pt x="0" y="0"/>
                </a:moveTo>
                <a:lnTo>
                  <a:pt x="8217407" y="0"/>
                </a:lnTo>
              </a:path>
            </a:pathLst>
          </a:custGeom>
          <a:ln w="27431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1" y="471665"/>
            <a:ext cx="8072117" cy="741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5414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1" y="1637528"/>
            <a:ext cx="8072117" cy="4704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5414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414529" y="6462775"/>
            <a:ext cx="2051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2235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/Relationships>
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0.png"/></Relationships>
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/Relationships>
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Relationship Id="rId12" Type="http://schemas.openxmlformats.org/officeDocument/2006/relationships/image" Target="../media/image79.png"/><Relationship Id="rId13" Type="http://schemas.openxmlformats.org/officeDocument/2006/relationships/image" Target="../media/image80.png"/></Relationships>
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Relationship Id="rId12" Type="http://schemas.openxmlformats.org/officeDocument/2006/relationships/image" Target="../media/image91.png"/><Relationship Id="rId13" Type="http://schemas.openxmlformats.org/officeDocument/2006/relationships/image" Target="../media/image92.png"/><Relationship Id="rId14" Type="http://schemas.openxmlformats.org/officeDocument/2006/relationships/image" Target="../media/image93.png"/><Relationship Id="rId15" Type="http://schemas.openxmlformats.org/officeDocument/2006/relationships/image" Target="../media/image94.png"/><Relationship Id="rId16" Type="http://schemas.openxmlformats.org/officeDocument/2006/relationships/image" Target="../media/image95.png"/><Relationship Id="rId17" Type="http://schemas.openxmlformats.org/officeDocument/2006/relationships/image" Target="../media/image96.png"/><Relationship Id="rId18" Type="http://schemas.openxmlformats.org/officeDocument/2006/relationships/image" Target="../media/image97.png"/><Relationship Id="rId19" Type="http://schemas.openxmlformats.org/officeDocument/2006/relationships/image" Target="../media/image98.png"/></Relationships>
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Relationship Id="rId11" Type="http://schemas.openxmlformats.org/officeDocument/2006/relationships/image" Target="../media/image108.png"/><Relationship Id="rId12" Type="http://schemas.openxmlformats.org/officeDocument/2006/relationships/image" Target="../media/image109.png"/><Relationship Id="rId13" Type="http://schemas.openxmlformats.org/officeDocument/2006/relationships/image" Target="../media/image110.png"/><Relationship Id="rId14" Type="http://schemas.openxmlformats.org/officeDocument/2006/relationships/image" Target="../media/image111.png"/><Relationship Id="rId15" Type="http://schemas.openxmlformats.org/officeDocument/2006/relationships/image" Target="../media/image112.png"/><Relationship Id="rId16" Type="http://schemas.openxmlformats.org/officeDocument/2006/relationships/image" Target="../media/image113.png"/><Relationship Id="rId17" Type="http://schemas.openxmlformats.org/officeDocument/2006/relationships/image" Target="../media/image114.png"/><Relationship Id="rId18" Type="http://schemas.openxmlformats.org/officeDocument/2006/relationships/image" Target="../media/image115.png"/><Relationship Id="rId19" Type="http://schemas.openxmlformats.org/officeDocument/2006/relationships/image" Target="../media/image116.png"/><Relationship Id="rId20" Type="http://schemas.openxmlformats.org/officeDocument/2006/relationships/image" Target="../media/image117.png"/><Relationship Id="rId21" Type="http://schemas.openxmlformats.org/officeDocument/2006/relationships/image" Target="../media/image118.png"/><Relationship Id="rId22" Type="http://schemas.openxmlformats.org/officeDocument/2006/relationships/image" Target="../media/image119.png"/><Relationship Id="rId23" Type="http://schemas.openxmlformats.org/officeDocument/2006/relationships/image" Target="../media/image120.png"/><Relationship Id="rId24" Type="http://schemas.openxmlformats.org/officeDocument/2006/relationships/image" Target="../media/image121.png"/><Relationship Id="rId25" Type="http://schemas.openxmlformats.org/officeDocument/2006/relationships/image" Target="../media/image122.png"/><Relationship Id="rId26" Type="http://schemas.openxmlformats.org/officeDocument/2006/relationships/image" Target="../media/image123.png"/><Relationship Id="rId27" Type="http://schemas.openxmlformats.org/officeDocument/2006/relationships/image" Target="../media/image124.png"/><Relationship Id="rId28" Type="http://schemas.openxmlformats.org/officeDocument/2006/relationships/image" Target="../media/image125.png"/><Relationship Id="rId29" Type="http://schemas.openxmlformats.org/officeDocument/2006/relationships/image" Target="../media/image126.png"/><Relationship Id="rId30" Type="http://schemas.openxmlformats.org/officeDocument/2006/relationships/image" Target="../media/image127.png"/><Relationship Id="rId31" Type="http://schemas.openxmlformats.org/officeDocument/2006/relationships/image" Target="../media/image128.png"/><Relationship Id="rId32" Type="http://schemas.openxmlformats.org/officeDocument/2006/relationships/image" Target="../media/image129.png"/><Relationship Id="rId33" Type="http://schemas.openxmlformats.org/officeDocument/2006/relationships/image" Target="../media/image130.png"/></Relationships>
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png"/></Relationships>
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20" Type="http://schemas.openxmlformats.org/officeDocument/2006/relationships/image" Target="../media/image50.pn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2250" y="2673850"/>
            <a:ext cx="470027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Chapter </a:t>
            </a:r>
            <a:r>
              <a:rPr dirty="0" spc="-5">
                <a:latin typeface="Arial"/>
                <a:cs typeface="Arial"/>
              </a:rPr>
              <a:t>12 </a:t>
            </a:r>
            <a:r>
              <a:rPr dirty="0">
                <a:latin typeface="Arial"/>
                <a:cs typeface="Arial"/>
              </a:rPr>
              <a:t>– </a:t>
            </a:r>
            <a:r>
              <a:rPr dirty="0" spc="-5">
                <a:latin typeface="Arial"/>
                <a:cs typeface="Arial"/>
              </a:rPr>
              <a:t>Safety</a:t>
            </a:r>
            <a:r>
              <a:rPr dirty="0" spc="-3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H</a:t>
            </a:r>
            <a:r>
              <a:rPr dirty="0" spc="-5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z</a:t>
            </a:r>
            <a:r>
              <a:rPr dirty="0" spc="-5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r</a:t>
            </a:r>
            <a:r>
              <a:rPr dirty="0" spc="-5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792084" cy="270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Situations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events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lead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</a:t>
            </a:r>
            <a:r>
              <a:rPr dirty="0" sz="2400" spc="4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accident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Stuck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valve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reactor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control</a:t>
            </a:r>
            <a:r>
              <a:rPr dirty="0" sz="2000" spc="-3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Incorrect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computation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navigation</a:t>
            </a:r>
            <a:r>
              <a:rPr dirty="0" sz="2000" spc="-2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  <a:p>
            <a:pPr marL="755650" marR="508634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Failure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detect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possible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allergy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medication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prescribing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Hazards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not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inevitably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result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accidents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–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accident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prevention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actions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</a:t>
            </a:r>
            <a:r>
              <a:rPr dirty="0" sz="2400" spc="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taken.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Security</a:t>
            </a:r>
            <a:r>
              <a:rPr dirty="0" spc="-75"/>
              <a:t> </a:t>
            </a:r>
            <a:r>
              <a:rPr dirty="0" spc="-5"/>
              <a:t>specification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30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38798"/>
            <a:ext cx="8047355" cy="4469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139700" indent="-342900">
              <a:lnSpc>
                <a:spcPct val="100000"/>
              </a:lnSpc>
            </a:pPr>
            <a:r>
              <a:rPr dirty="0" sz="2000" spc="-82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000" spc="41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specification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has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something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common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with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safety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requirements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specification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–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both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cases,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your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concern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avoid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something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bad</a:t>
            </a:r>
            <a:r>
              <a:rPr dirty="0" sz="2000" spc="-8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happening.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82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000" spc="39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Four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major</a:t>
            </a:r>
            <a:r>
              <a:rPr dirty="0" sz="2000" spc="-2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differences</a:t>
            </a:r>
            <a:endParaRPr sz="2000">
              <a:latin typeface="Arial"/>
              <a:cs typeface="Arial"/>
            </a:endParaRPr>
          </a:p>
          <a:p>
            <a:pPr marL="755650" marR="238760" indent="-28575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problems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accidental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–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not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operating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a 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hostile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environment.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1800" spc="-20">
                <a:solidFill>
                  <a:srgbClr val="45414C"/>
                </a:solidFill>
                <a:latin typeface="Arial"/>
                <a:cs typeface="Arial"/>
              </a:rPr>
              <a:t>security,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you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must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assume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attackers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have 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knowledge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system</a:t>
            </a:r>
            <a:r>
              <a:rPr dirty="0" sz="1800" spc="-10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weaknesses</a:t>
            </a:r>
            <a:endParaRPr sz="18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When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failures </a:t>
            </a:r>
            <a:r>
              <a:rPr dirty="0" sz="1800" spc="-20">
                <a:solidFill>
                  <a:srgbClr val="45414C"/>
                </a:solidFill>
                <a:latin typeface="Arial"/>
                <a:cs typeface="Arial"/>
              </a:rPr>
              <a:t>occur,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you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look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root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cause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or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weakness 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led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failure.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When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failure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results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from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deliberate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attack,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the 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attacker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conceal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cause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failure.</a:t>
            </a:r>
            <a:endParaRPr sz="1800">
              <a:latin typeface="Arial"/>
              <a:cs typeface="Arial"/>
            </a:endParaRPr>
          </a:p>
          <a:p>
            <a:pPr marL="755650" marR="336550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Shutting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down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avoid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safety-related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failure.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Causing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a 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shut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down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aim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an</a:t>
            </a:r>
            <a:r>
              <a:rPr dirty="0" sz="1800" spc="-114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attack.</a:t>
            </a:r>
            <a:endParaRPr sz="1800">
              <a:latin typeface="Arial"/>
              <a:cs typeface="Arial"/>
            </a:endParaRPr>
          </a:p>
          <a:p>
            <a:pPr marL="755015" marR="275590" indent="-28511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Safety-related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events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not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generated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from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an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intelligent </a:t>
            </a:r>
            <a:r>
              <a:rPr dirty="0" sz="1800" spc="-15">
                <a:solidFill>
                  <a:srgbClr val="45414C"/>
                </a:solidFill>
                <a:latin typeface="Arial"/>
                <a:cs typeface="Arial"/>
              </a:rPr>
              <a:t>adversary. 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An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attacker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probe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defenses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over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time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discover</a:t>
            </a:r>
            <a:r>
              <a:rPr dirty="0" sz="1800" spc="-5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weaknesses.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0"/>
              <a:t>Types </a:t>
            </a:r>
            <a:r>
              <a:rPr dirty="0" spc="-5"/>
              <a:t>of </a:t>
            </a:r>
            <a:r>
              <a:rPr dirty="0" spc="-5"/>
              <a:t>security</a:t>
            </a:r>
            <a:r>
              <a:rPr dirty="0" spc="-10"/>
              <a:t> </a:t>
            </a:r>
            <a:r>
              <a:rPr dirty="0" spc="-5"/>
              <a:t>requirement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31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 spc="-5"/>
              <a:t>Identification</a:t>
            </a:r>
            <a:r>
              <a:rPr dirty="0" spc="-10"/>
              <a:t> </a:t>
            </a:r>
            <a:r>
              <a:rPr dirty="0" spc="-5"/>
              <a:t>requirements.</a:t>
            </a: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 spc="-5"/>
              <a:t>Authentication</a:t>
            </a:r>
            <a:r>
              <a:rPr dirty="0" spc="-10"/>
              <a:t> </a:t>
            </a:r>
            <a:r>
              <a:rPr dirty="0" spc="-5"/>
              <a:t>requirements.</a:t>
            </a: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 spc="-5"/>
              <a:t>Authorisation</a:t>
            </a:r>
            <a:r>
              <a:rPr dirty="0" spc="-10"/>
              <a:t> </a:t>
            </a:r>
            <a:r>
              <a:rPr dirty="0" spc="-5"/>
              <a:t>requirements.</a:t>
            </a: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 spc="-5"/>
              <a:t>Immunity</a:t>
            </a:r>
            <a:r>
              <a:rPr dirty="0" spc="-35"/>
              <a:t> </a:t>
            </a:r>
            <a:r>
              <a:rPr dirty="0" spc="-5"/>
              <a:t>requirements.</a:t>
            </a: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 spc="-5"/>
              <a:t>Integrity</a:t>
            </a:r>
            <a:r>
              <a:rPr dirty="0" spc="-35"/>
              <a:t> </a:t>
            </a:r>
            <a:r>
              <a:rPr dirty="0" spc="-5"/>
              <a:t>requirements.</a:t>
            </a: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 spc="-5"/>
              <a:t>Intrusion </a:t>
            </a:r>
            <a:r>
              <a:rPr dirty="0" spc="-5"/>
              <a:t>detection</a:t>
            </a:r>
            <a:r>
              <a:rPr dirty="0"/>
              <a:t> </a:t>
            </a:r>
            <a:r>
              <a:rPr dirty="0" spc="-5"/>
              <a:t>requirements.</a:t>
            </a: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 spc="-5"/>
              <a:t>Non-repudiation</a:t>
            </a:r>
            <a:r>
              <a:rPr dirty="0" spc="5"/>
              <a:t> </a:t>
            </a:r>
            <a:r>
              <a:rPr dirty="0" spc="-5"/>
              <a:t>requirements.</a:t>
            </a: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 spc="-5"/>
              <a:t>Privacy</a:t>
            </a:r>
            <a:r>
              <a:rPr dirty="0" spc="-25"/>
              <a:t> </a:t>
            </a:r>
            <a:r>
              <a:rPr dirty="0" spc="-5"/>
              <a:t>requirements.</a:t>
            </a: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 spc="-5"/>
              <a:t>Security </a:t>
            </a:r>
            <a:r>
              <a:rPr dirty="0" spc="-5"/>
              <a:t>auditing</a:t>
            </a:r>
            <a:r>
              <a:rPr dirty="0"/>
              <a:t> </a:t>
            </a:r>
            <a:r>
              <a:rPr dirty="0" spc="-5"/>
              <a:t>requirements.</a:t>
            </a: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/>
              <a:t>System </a:t>
            </a:r>
            <a:r>
              <a:rPr dirty="0" spc="-5"/>
              <a:t>maintenance </a:t>
            </a:r>
            <a:r>
              <a:rPr dirty="0" spc="-5"/>
              <a:t>security</a:t>
            </a:r>
            <a:r>
              <a:rPr dirty="0" spc="20"/>
              <a:t> </a:t>
            </a:r>
            <a:r>
              <a:rPr dirty="0" spc="-5"/>
              <a:t>requirements.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Security </a:t>
            </a:r>
            <a:r>
              <a:rPr dirty="0" spc="-5"/>
              <a:t>requirement</a:t>
            </a:r>
            <a:r>
              <a:rPr dirty="0" spc="-40"/>
              <a:t> </a:t>
            </a:r>
            <a:r>
              <a:rPr dirty="0" spc="-5"/>
              <a:t>classification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32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8030209" cy="3606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Risk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avoidance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requirements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out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risks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should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avoided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designing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so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these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risks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simply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cannot</a:t>
            </a:r>
            <a:r>
              <a:rPr dirty="0" sz="2400" spc="-1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arise.</a:t>
            </a:r>
            <a:endParaRPr sz="2400">
              <a:latin typeface="Arial"/>
              <a:cs typeface="Arial"/>
            </a:endParaRPr>
          </a:p>
          <a:p>
            <a:pPr marL="355600" marR="245745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Risk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detection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requirements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define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mechanisms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identify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risk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if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arises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neutralise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risk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before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losses</a:t>
            </a:r>
            <a:r>
              <a:rPr dirty="0" sz="2400" spc="-7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45414C"/>
                </a:solidFill>
                <a:latin typeface="Arial"/>
                <a:cs typeface="Arial"/>
              </a:rPr>
              <a:t>occur.</a:t>
            </a:r>
            <a:endParaRPr sz="2400">
              <a:latin typeface="Arial"/>
              <a:cs typeface="Arial"/>
            </a:endParaRPr>
          </a:p>
          <a:p>
            <a:pPr marL="355600" marR="616585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Risk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mitigation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requirements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out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how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should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designed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so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recover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from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restore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assets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after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some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loss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has</a:t>
            </a:r>
            <a:r>
              <a:rPr dirty="0" sz="2400" spc="3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occurred.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471665"/>
            <a:ext cx="6497320" cy="7416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pc="-5"/>
              <a:t>The </a:t>
            </a:r>
            <a:r>
              <a:rPr dirty="0" spc="-5"/>
              <a:t>preliminary </a:t>
            </a:r>
            <a:r>
              <a:rPr dirty="0" spc="-5"/>
              <a:t>risk </a:t>
            </a:r>
            <a:r>
              <a:rPr dirty="0" spc="-5"/>
              <a:t>assessment </a:t>
            </a:r>
            <a:r>
              <a:rPr dirty="0" spc="-5"/>
              <a:t>process </a:t>
            </a:r>
            <a:r>
              <a:rPr dirty="0" spc="-5"/>
              <a:t>for  </a:t>
            </a:r>
            <a:r>
              <a:rPr dirty="0" spc="-5"/>
              <a:t>security</a:t>
            </a:r>
            <a:r>
              <a:rPr dirty="0" spc="-60"/>
              <a:t> </a:t>
            </a:r>
            <a:r>
              <a:rPr dirty="0" spc="-5"/>
              <a:t>requirements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581948" y="1909352"/>
            <a:ext cx="2860225" cy="1729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83622" y="3853214"/>
            <a:ext cx="1747705" cy="7601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22378" y="3866930"/>
            <a:ext cx="1761421" cy="746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91436" y="2864900"/>
            <a:ext cx="1749229" cy="7601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05152" y="5076224"/>
            <a:ext cx="1746943" cy="7578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22484" y="5101370"/>
            <a:ext cx="1747705" cy="7601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88672" y="5087654"/>
            <a:ext cx="1746943" cy="7601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36797" y="3239262"/>
            <a:ext cx="2965450" cy="0"/>
          </a:xfrm>
          <a:custGeom>
            <a:avLst/>
            <a:gdLst/>
            <a:ahLst/>
            <a:cxnLst/>
            <a:rect l="l" t="t" r="r" b="b"/>
            <a:pathLst>
              <a:path w="2965450" h="0">
                <a:moveTo>
                  <a:pt x="0" y="0"/>
                </a:moveTo>
                <a:lnTo>
                  <a:pt x="2964941" y="0"/>
                </a:lnTo>
              </a:path>
            </a:pathLst>
          </a:custGeom>
          <a:ln w="116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216395" y="3192780"/>
            <a:ext cx="161925" cy="93345"/>
          </a:xfrm>
          <a:custGeom>
            <a:avLst/>
            <a:gdLst/>
            <a:ahLst/>
            <a:cxnLst/>
            <a:rect l="l" t="t" r="r" b="b"/>
            <a:pathLst>
              <a:path w="161925" h="93345">
                <a:moveTo>
                  <a:pt x="0" y="0"/>
                </a:moveTo>
                <a:lnTo>
                  <a:pt x="31241" y="46481"/>
                </a:lnTo>
                <a:lnTo>
                  <a:pt x="0" y="92963"/>
                </a:lnTo>
                <a:lnTo>
                  <a:pt x="161543" y="4648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16395" y="3192780"/>
            <a:ext cx="161925" cy="93345"/>
          </a:xfrm>
          <a:custGeom>
            <a:avLst/>
            <a:gdLst/>
            <a:ahLst/>
            <a:cxnLst/>
            <a:rect l="l" t="t" r="r" b="b"/>
            <a:pathLst>
              <a:path w="161925" h="93345">
                <a:moveTo>
                  <a:pt x="161543" y="46481"/>
                </a:moveTo>
                <a:lnTo>
                  <a:pt x="0" y="0"/>
                </a:lnTo>
                <a:lnTo>
                  <a:pt x="31241" y="46481"/>
                </a:lnTo>
                <a:lnTo>
                  <a:pt x="0" y="92963"/>
                </a:lnTo>
                <a:lnTo>
                  <a:pt x="161543" y="46481"/>
                </a:lnTo>
                <a:close/>
              </a:path>
            </a:pathLst>
          </a:custGeom>
          <a:ln w="116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53383" y="4194810"/>
            <a:ext cx="466725" cy="5715"/>
          </a:xfrm>
          <a:custGeom>
            <a:avLst/>
            <a:gdLst/>
            <a:ahLst/>
            <a:cxnLst/>
            <a:rect l="l" t="t" r="r" b="b"/>
            <a:pathLst>
              <a:path w="466725" h="5714">
                <a:moveTo>
                  <a:pt x="0" y="5333"/>
                </a:moveTo>
                <a:lnTo>
                  <a:pt x="0" y="5333"/>
                </a:lnTo>
                <a:lnTo>
                  <a:pt x="466343" y="0"/>
                </a:lnTo>
              </a:path>
            </a:pathLst>
          </a:custGeom>
          <a:ln w="116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34383" y="4149852"/>
            <a:ext cx="163195" cy="93980"/>
          </a:xfrm>
          <a:custGeom>
            <a:avLst/>
            <a:gdLst/>
            <a:ahLst/>
            <a:cxnLst/>
            <a:rect l="l" t="t" r="r" b="b"/>
            <a:pathLst>
              <a:path w="163195" h="93979">
                <a:moveTo>
                  <a:pt x="0" y="0"/>
                </a:moveTo>
                <a:lnTo>
                  <a:pt x="31241" y="46481"/>
                </a:lnTo>
                <a:lnTo>
                  <a:pt x="1523" y="93725"/>
                </a:lnTo>
                <a:lnTo>
                  <a:pt x="163067" y="426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34383" y="4149852"/>
            <a:ext cx="163195" cy="93980"/>
          </a:xfrm>
          <a:custGeom>
            <a:avLst/>
            <a:gdLst/>
            <a:ahLst/>
            <a:cxnLst/>
            <a:rect l="l" t="t" r="r" b="b"/>
            <a:pathLst>
              <a:path w="163195" h="93979">
                <a:moveTo>
                  <a:pt x="163067" y="42671"/>
                </a:moveTo>
                <a:lnTo>
                  <a:pt x="0" y="0"/>
                </a:lnTo>
                <a:lnTo>
                  <a:pt x="31241" y="46481"/>
                </a:lnTo>
                <a:lnTo>
                  <a:pt x="1523" y="93725"/>
                </a:lnTo>
                <a:lnTo>
                  <a:pt x="163067" y="42671"/>
                </a:lnTo>
                <a:close/>
              </a:path>
            </a:pathLst>
          </a:custGeom>
          <a:ln w="116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73195" y="5458205"/>
            <a:ext cx="538480" cy="3810"/>
          </a:xfrm>
          <a:custGeom>
            <a:avLst/>
            <a:gdLst/>
            <a:ahLst/>
            <a:cxnLst/>
            <a:rect l="l" t="t" r="r" b="b"/>
            <a:pathLst>
              <a:path w="538479" h="3810">
                <a:moveTo>
                  <a:pt x="0" y="0"/>
                </a:moveTo>
                <a:lnTo>
                  <a:pt x="0" y="0"/>
                </a:lnTo>
                <a:lnTo>
                  <a:pt x="537971" y="3809"/>
                </a:lnTo>
              </a:path>
            </a:pathLst>
          </a:custGeom>
          <a:ln w="116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25061" y="5414772"/>
            <a:ext cx="161925" cy="93980"/>
          </a:xfrm>
          <a:custGeom>
            <a:avLst/>
            <a:gdLst/>
            <a:ahLst/>
            <a:cxnLst/>
            <a:rect l="l" t="t" r="r" b="b"/>
            <a:pathLst>
              <a:path w="161925" h="93979">
                <a:moveTo>
                  <a:pt x="0" y="0"/>
                </a:moveTo>
                <a:lnTo>
                  <a:pt x="31241" y="47243"/>
                </a:lnTo>
                <a:lnTo>
                  <a:pt x="0" y="93725"/>
                </a:lnTo>
                <a:lnTo>
                  <a:pt x="161543" y="472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25061" y="5414772"/>
            <a:ext cx="161925" cy="93980"/>
          </a:xfrm>
          <a:custGeom>
            <a:avLst/>
            <a:gdLst/>
            <a:ahLst/>
            <a:cxnLst/>
            <a:rect l="l" t="t" r="r" b="b"/>
            <a:pathLst>
              <a:path w="161925" h="93979">
                <a:moveTo>
                  <a:pt x="161543" y="47243"/>
                </a:moveTo>
                <a:lnTo>
                  <a:pt x="0" y="0"/>
                </a:lnTo>
                <a:lnTo>
                  <a:pt x="31241" y="47243"/>
                </a:lnTo>
                <a:lnTo>
                  <a:pt x="0" y="93725"/>
                </a:lnTo>
                <a:lnTo>
                  <a:pt x="161543" y="47243"/>
                </a:lnTo>
                <a:close/>
              </a:path>
            </a:pathLst>
          </a:custGeom>
          <a:ln w="116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740907" y="5409438"/>
            <a:ext cx="573405" cy="5715"/>
          </a:xfrm>
          <a:custGeom>
            <a:avLst/>
            <a:gdLst/>
            <a:ahLst/>
            <a:cxnLst/>
            <a:rect l="l" t="t" r="r" b="b"/>
            <a:pathLst>
              <a:path w="573404" h="5714">
                <a:moveTo>
                  <a:pt x="0" y="5333"/>
                </a:moveTo>
                <a:lnTo>
                  <a:pt x="0" y="5333"/>
                </a:lnTo>
                <a:lnTo>
                  <a:pt x="573023" y="0"/>
                </a:lnTo>
              </a:path>
            </a:pathLst>
          </a:custGeom>
          <a:ln w="116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30111" y="5362194"/>
            <a:ext cx="161290" cy="96520"/>
          </a:xfrm>
          <a:custGeom>
            <a:avLst/>
            <a:gdLst/>
            <a:ahLst/>
            <a:cxnLst/>
            <a:rect l="l" t="t" r="r" b="b"/>
            <a:pathLst>
              <a:path w="161289" h="96520">
                <a:moveTo>
                  <a:pt x="0" y="0"/>
                </a:moveTo>
                <a:lnTo>
                  <a:pt x="31241" y="47243"/>
                </a:lnTo>
                <a:lnTo>
                  <a:pt x="0" y="96011"/>
                </a:lnTo>
                <a:lnTo>
                  <a:pt x="160781" y="472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230111" y="5362194"/>
            <a:ext cx="161290" cy="96520"/>
          </a:xfrm>
          <a:custGeom>
            <a:avLst/>
            <a:gdLst/>
            <a:ahLst/>
            <a:cxnLst/>
            <a:rect l="l" t="t" r="r" b="b"/>
            <a:pathLst>
              <a:path w="161289" h="96520">
                <a:moveTo>
                  <a:pt x="160781" y="47243"/>
                </a:moveTo>
                <a:lnTo>
                  <a:pt x="0" y="0"/>
                </a:lnTo>
                <a:lnTo>
                  <a:pt x="31241" y="47243"/>
                </a:lnTo>
                <a:lnTo>
                  <a:pt x="0" y="96011"/>
                </a:lnTo>
                <a:lnTo>
                  <a:pt x="160781" y="47243"/>
                </a:lnTo>
                <a:close/>
              </a:path>
            </a:pathLst>
          </a:custGeom>
          <a:ln w="116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155941" y="3550920"/>
            <a:ext cx="0" cy="1430020"/>
          </a:xfrm>
          <a:custGeom>
            <a:avLst/>
            <a:gdLst/>
            <a:ahLst/>
            <a:cxnLst/>
            <a:rect l="l" t="t" r="r" b="b"/>
            <a:pathLst>
              <a:path w="0" h="1430020">
                <a:moveTo>
                  <a:pt x="0" y="0"/>
                </a:moveTo>
                <a:lnTo>
                  <a:pt x="0" y="1429511"/>
                </a:lnTo>
              </a:path>
            </a:pathLst>
          </a:custGeom>
          <a:ln w="116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07935" y="4894326"/>
            <a:ext cx="95250" cy="163830"/>
          </a:xfrm>
          <a:custGeom>
            <a:avLst/>
            <a:gdLst/>
            <a:ahLst/>
            <a:cxnLst/>
            <a:rect l="l" t="t" r="r" b="b"/>
            <a:pathLst>
              <a:path w="95250" h="163829">
                <a:moveTo>
                  <a:pt x="0" y="0"/>
                </a:moveTo>
                <a:lnTo>
                  <a:pt x="48005" y="163829"/>
                </a:lnTo>
                <a:lnTo>
                  <a:pt x="86240" y="31241"/>
                </a:lnTo>
                <a:lnTo>
                  <a:pt x="48005" y="31241"/>
                </a:lnTo>
                <a:lnTo>
                  <a:pt x="0" y="0"/>
                </a:lnTo>
                <a:close/>
              </a:path>
              <a:path w="95250" h="163829">
                <a:moveTo>
                  <a:pt x="95249" y="0"/>
                </a:moveTo>
                <a:lnTo>
                  <a:pt x="48005" y="31241"/>
                </a:lnTo>
                <a:lnTo>
                  <a:pt x="86240" y="31241"/>
                </a:lnTo>
                <a:lnTo>
                  <a:pt x="95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107935" y="4894326"/>
            <a:ext cx="95250" cy="163830"/>
          </a:xfrm>
          <a:custGeom>
            <a:avLst/>
            <a:gdLst/>
            <a:ahLst/>
            <a:cxnLst/>
            <a:rect l="l" t="t" r="r" b="b"/>
            <a:pathLst>
              <a:path w="95250" h="163829">
                <a:moveTo>
                  <a:pt x="48005" y="163829"/>
                </a:moveTo>
                <a:lnTo>
                  <a:pt x="95249" y="0"/>
                </a:lnTo>
                <a:lnTo>
                  <a:pt x="48005" y="31241"/>
                </a:lnTo>
                <a:lnTo>
                  <a:pt x="0" y="0"/>
                </a:lnTo>
                <a:lnTo>
                  <a:pt x="48005" y="163829"/>
                </a:lnTo>
                <a:close/>
              </a:path>
            </a:pathLst>
          </a:custGeom>
          <a:ln w="116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698235" y="4222241"/>
            <a:ext cx="1056640" cy="772160"/>
          </a:xfrm>
          <a:custGeom>
            <a:avLst/>
            <a:gdLst/>
            <a:ahLst/>
            <a:cxnLst/>
            <a:rect l="l" t="t" r="r" b="b"/>
            <a:pathLst>
              <a:path w="1056640" h="772160">
                <a:moveTo>
                  <a:pt x="0" y="0"/>
                </a:moveTo>
                <a:lnTo>
                  <a:pt x="0" y="0"/>
                </a:lnTo>
                <a:lnTo>
                  <a:pt x="1056131" y="771905"/>
                </a:lnTo>
              </a:path>
            </a:pathLst>
          </a:custGeom>
          <a:ln w="116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57593" y="4906517"/>
            <a:ext cx="159385" cy="132715"/>
          </a:xfrm>
          <a:custGeom>
            <a:avLst/>
            <a:gdLst/>
            <a:ahLst/>
            <a:cxnLst/>
            <a:rect l="l" t="t" r="r" b="b"/>
            <a:pathLst>
              <a:path w="159384" h="132714">
                <a:moveTo>
                  <a:pt x="55625" y="0"/>
                </a:moveTo>
                <a:lnTo>
                  <a:pt x="54101" y="56387"/>
                </a:lnTo>
                <a:lnTo>
                  <a:pt x="0" y="75437"/>
                </a:lnTo>
                <a:lnTo>
                  <a:pt x="159257" y="132587"/>
                </a:lnTo>
                <a:lnTo>
                  <a:pt x="55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657593" y="4906517"/>
            <a:ext cx="159385" cy="132715"/>
          </a:xfrm>
          <a:custGeom>
            <a:avLst/>
            <a:gdLst/>
            <a:ahLst/>
            <a:cxnLst/>
            <a:rect l="l" t="t" r="r" b="b"/>
            <a:pathLst>
              <a:path w="159384" h="132714">
                <a:moveTo>
                  <a:pt x="159257" y="132587"/>
                </a:moveTo>
                <a:lnTo>
                  <a:pt x="55625" y="0"/>
                </a:lnTo>
                <a:lnTo>
                  <a:pt x="54101" y="56387"/>
                </a:lnTo>
                <a:lnTo>
                  <a:pt x="0" y="75437"/>
                </a:lnTo>
                <a:lnTo>
                  <a:pt x="159257" y="132587"/>
                </a:lnTo>
                <a:close/>
              </a:path>
            </a:pathLst>
          </a:custGeom>
          <a:ln w="116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226819" y="2601468"/>
            <a:ext cx="454659" cy="1548765"/>
          </a:xfrm>
          <a:custGeom>
            <a:avLst/>
            <a:gdLst/>
            <a:ahLst/>
            <a:cxnLst/>
            <a:rect l="l" t="t" r="r" b="b"/>
            <a:pathLst>
              <a:path w="454660" h="1548764">
                <a:moveTo>
                  <a:pt x="0" y="0"/>
                </a:moveTo>
                <a:lnTo>
                  <a:pt x="0" y="1548383"/>
                </a:lnTo>
                <a:lnTo>
                  <a:pt x="454151" y="1548383"/>
                </a:lnTo>
              </a:path>
            </a:pathLst>
          </a:custGeom>
          <a:ln w="116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95627" y="4102608"/>
            <a:ext cx="161290" cy="93980"/>
          </a:xfrm>
          <a:custGeom>
            <a:avLst/>
            <a:gdLst/>
            <a:ahLst/>
            <a:cxnLst/>
            <a:rect l="l" t="t" r="r" b="b"/>
            <a:pathLst>
              <a:path w="161289" h="93979">
                <a:moveTo>
                  <a:pt x="0" y="0"/>
                </a:moveTo>
                <a:lnTo>
                  <a:pt x="31241" y="47243"/>
                </a:lnTo>
                <a:lnTo>
                  <a:pt x="0" y="93725"/>
                </a:lnTo>
                <a:lnTo>
                  <a:pt x="160781" y="472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595627" y="4102608"/>
            <a:ext cx="161290" cy="93980"/>
          </a:xfrm>
          <a:custGeom>
            <a:avLst/>
            <a:gdLst/>
            <a:ahLst/>
            <a:cxnLst/>
            <a:rect l="l" t="t" r="r" b="b"/>
            <a:pathLst>
              <a:path w="161289" h="93979">
                <a:moveTo>
                  <a:pt x="160781" y="47243"/>
                </a:moveTo>
                <a:lnTo>
                  <a:pt x="0" y="0"/>
                </a:lnTo>
                <a:lnTo>
                  <a:pt x="31241" y="47243"/>
                </a:lnTo>
                <a:lnTo>
                  <a:pt x="0" y="93725"/>
                </a:lnTo>
                <a:lnTo>
                  <a:pt x="160781" y="47243"/>
                </a:lnTo>
                <a:close/>
              </a:path>
            </a:pathLst>
          </a:custGeom>
          <a:ln w="116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97935" y="4408932"/>
            <a:ext cx="791210" cy="624205"/>
          </a:xfrm>
          <a:custGeom>
            <a:avLst/>
            <a:gdLst/>
            <a:ahLst/>
            <a:cxnLst/>
            <a:rect l="l" t="t" r="r" b="b"/>
            <a:pathLst>
              <a:path w="791210" h="624204">
                <a:moveTo>
                  <a:pt x="790955" y="0"/>
                </a:moveTo>
                <a:lnTo>
                  <a:pt x="790955" y="0"/>
                </a:lnTo>
                <a:lnTo>
                  <a:pt x="0" y="624077"/>
                </a:lnTo>
              </a:path>
            </a:pathLst>
          </a:custGeom>
          <a:ln w="116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37737" y="4943094"/>
            <a:ext cx="155575" cy="136525"/>
          </a:xfrm>
          <a:custGeom>
            <a:avLst/>
            <a:gdLst/>
            <a:ahLst/>
            <a:cxnLst/>
            <a:rect l="l" t="t" r="r" b="b"/>
            <a:pathLst>
              <a:path w="155575" h="136525">
                <a:moveTo>
                  <a:pt x="99059" y="0"/>
                </a:moveTo>
                <a:lnTo>
                  <a:pt x="0" y="136397"/>
                </a:lnTo>
                <a:lnTo>
                  <a:pt x="155447" y="73913"/>
                </a:lnTo>
                <a:lnTo>
                  <a:pt x="103631" y="54863"/>
                </a:lnTo>
                <a:lnTo>
                  <a:pt x="99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37737" y="4943094"/>
            <a:ext cx="155575" cy="136525"/>
          </a:xfrm>
          <a:custGeom>
            <a:avLst/>
            <a:gdLst/>
            <a:ahLst/>
            <a:cxnLst/>
            <a:rect l="l" t="t" r="r" b="b"/>
            <a:pathLst>
              <a:path w="155575" h="136525">
                <a:moveTo>
                  <a:pt x="0" y="136397"/>
                </a:moveTo>
                <a:lnTo>
                  <a:pt x="155447" y="73913"/>
                </a:lnTo>
                <a:lnTo>
                  <a:pt x="103631" y="54863"/>
                </a:lnTo>
                <a:lnTo>
                  <a:pt x="99059" y="0"/>
                </a:lnTo>
                <a:lnTo>
                  <a:pt x="0" y="136397"/>
                </a:lnTo>
                <a:close/>
              </a:path>
            </a:pathLst>
          </a:custGeom>
          <a:ln w="116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33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Security </a:t>
            </a:r>
            <a:r>
              <a:rPr dirty="0" spc="-5"/>
              <a:t>risk</a:t>
            </a:r>
            <a:r>
              <a:rPr dirty="0" spc="-50"/>
              <a:t> </a:t>
            </a:r>
            <a:r>
              <a:rPr dirty="0" spc="-5"/>
              <a:t>assessment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34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360920" cy="3798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6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Asset</a:t>
            </a:r>
            <a:r>
              <a:rPr dirty="0" sz="2400" spc="-3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identification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Identify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key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assets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(or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services)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have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protected.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5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Asset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value</a:t>
            </a:r>
            <a:r>
              <a:rPr dirty="0" sz="2400" spc="-2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assessment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Estimate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value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identified</a:t>
            </a:r>
            <a:r>
              <a:rPr dirty="0" sz="2000" spc="-3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assets.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6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Exposure</a:t>
            </a:r>
            <a:r>
              <a:rPr dirty="0" sz="2400" spc="-2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assessment</a:t>
            </a:r>
            <a:endParaRPr sz="24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Assess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potential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losses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associated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with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each</a:t>
            </a:r>
            <a:r>
              <a:rPr dirty="0" sz="2000" spc="1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asset.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7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Threat</a:t>
            </a:r>
            <a:r>
              <a:rPr dirty="0" sz="2400" spc="-2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identification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Identify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most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probable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threats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</a:t>
            </a:r>
            <a:r>
              <a:rPr dirty="0" sz="2000" spc="-7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assets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Security </a:t>
            </a:r>
            <a:r>
              <a:rPr dirty="0" spc="-5"/>
              <a:t>risk</a:t>
            </a:r>
            <a:r>
              <a:rPr dirty="0" spc="-50"/>
              <a:t> </a:t>
            </a:r>
            <a:r>
              <a:rPr dirty="0" spc="-5"/>
              <a:t>assessment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35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889240" cy="4408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7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Attack</a:t>
            </a:r>
            <a:r>
              <a:rPr dirty="0" sz="2400" spc="-4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assessment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Decompose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threats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possible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attacks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ways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may</a:t>
            </a:r>
            <a:r>
              <a:rPr dirty="0" sz="2000" spc="-6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45414C"/>
                </a:solidFill>
                <a:latin typeface="Arial"/>
                <a:cs typeface="Arial"/>
              </a:rPr>
              <a:t>occur.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6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Control</a:t>
            </a:r>
            <a:r>
              <a:rPr dirty="0" sz="2400" spc="-2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identification</a:t>
            </a:r>
            <a:endParaRPr sz="2400">
              <a:latin typeface="Arial"/>
              <a:cs typeface="Arial"/>
            </a:endParaRPr>
          </a:p>
          <a:p>
            <a:pPr marL="755650" marR="558165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Propose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controls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put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place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protect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asset.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6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Feasibility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assessment</a:t>
            </a:r>
            <a:endParaRPr sz="24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Assess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technical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feasibility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cost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</a:t>
            </a:r>
            <a:r>
              <a:rPr dirty="0" sz="2000" spc="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controls.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5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requirements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definition</a:t>
            </a:r>
            <a:endParaRPr sz="2400">
              <a:latin typeface="Arial"/>
              <a:cs typeface="Arial"/>
            </a:endParaRPr>
          </a:p>
          <a:p>
            <a:pPr marL="755650" marR="1348105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Define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requirements.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infrastructure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application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</a:t>
            </a:r>
            <a:r>
              <a:rPr dirty="0" sz="2000" spc="-3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requirements.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471665"/>
            <a:ext cx="6935470" cy="7416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pc="-5"/>
              <a:t>Asset </a:t>
            </a:r>
            <a:r>
              <a:rPr dirty="0" spc="-5"/>
              <a:t>analysis </a:t>
            </a:r>
            <a:r>
              <a:rPr dirty="0" spc="-5"/>
              <a:t>in </a:t>
            </a:r>
            <a:r>
              <a:rPr dirty="0"/>
              <a:t>a </a:t>
            </a:r>
            <a:r>
              <a:rPr dirty="0" spc="-5"/>
              <a:t>preliminary </a:t>
            </a:r>
            <a:r>
              <a:rPr dirty="0" spc="-5"/>
              <a:t>risk </a:t>
            </a:r>
            <a:r>
              <a:rPr dirty="0" spc="-5"/>
              <a:t>assessment  </a:t>
            </a:r>
            <a:r>
              <a:rPr dirty="0" spc="-5"/>
              <a:t>report </a:t>
            </a:r>
            <a:r>
              <a:rPr dirty="0" spc="-5"/>
              <a:t>for </a:t>
            </a:r>
            <a:r>
              <a:rPr dirty="0" spc="-5"/>
              <a:t>the </a:t>
            </a:r>
            <a:r>
              <a:rPr dirty="0" spc="-5"/>
              <a:t>Mentcare</a:t>
            </a:r>
            <a:r>
              <a:rPr dirty="0" spc="-35"/>
              <a:t> </a:t>
            </a:r>
            <a:r>
              <a:rPr dirty="0" spc="-5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36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2034286"/>
          <a:ext cx="8248650" cy="37198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199"/>
                <a:gridCol w="2743199"/>
                <a:gridCol w="2743199"/>
              </a:tblGrid>
              <a:tr h="393191">
                <a:tc>
                  <a:txBody>
                    <a:bodyPr/>
                    <a:lstStyle/>
                    <a:p>
                      <a:pPr marL="4095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Asset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4095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4095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Exposure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</a:tr>
              <a:tr h="1246631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information</a:t>
                      </a:r>
                      <a:r>
                        <a:rPr dirty="0" sz="14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system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2230" marR="12318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High.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Required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support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all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clinical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consultations.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Potentially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safety-critical.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62230" marR="546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High.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Financial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loss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clinics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may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have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canceled.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Costs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restoring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system.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Possible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patient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harm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treatment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cannot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be</a:t>
                      </a:r>
                      <a:r>
                        <a:rPr dirty="0" sz="14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prescribed.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1246631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patient</a:t>
                      </a:r>
                      <a:r>
                        <a:rPr dirty="0" sz="14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database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2230" marR="123189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High.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Required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support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all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clinical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consultations.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Potentially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safety-critical.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62230" marR="5461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High.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Financial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loss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clinics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may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have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canceled.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Costs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restoring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system.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Possible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patient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harm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treatment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cannot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be</a:t>
                      </a:r>
                      <a:r>
                        <a:rPr dirty="0" sz="14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prescribed.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820673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An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individual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patient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record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62230" marR="5461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Normally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low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although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may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be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high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for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specific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high-profile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patients.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2230" marR="5461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Low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direct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losses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but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possible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loss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4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reputation.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pc="-5"/>
              <a:t>Threat </a:t>
            </a:r>
            <a:r>
              <a:rPr dirty="0" spc="-5"/>
              <a:t>and </a:t>
            </a:r>
            <a:r>
              <a:rPr dirty="0" spc="-5"/>
              <a:t>control </a:t>
            </a:r>
            <a:r>
              <a:rPr dirty="0" spc="-5"/>
              <a:t>analysis </a:t>
            </a:r>
            <a:r>
              <a:rPr dirty="0" spc="-5"/>
              <a:t>in </a:t>
            </a:r>
            <a:r>
              <a:rPr dirty="0"/>
              <a:t>a </a:t>
            </a:r>
            <a:r>
              <a:rPr dirty="0" spc="-5"/>
              <a:t>preliminary </a:t>
            </a:r>
            <a:r>
              <a:rPr dirty="0" spc="-5"/>
              <a:t>risk  </a:t>
            </a:r>
            <a:r>
              <a:rPr dirty="0" spc="-5"/>
              <a:t>assessment</a:t>
            </a:r>
            <a:r>
              <a:rPr dirty="0" spc="-50"/>
              <a:t> </a:t>
            </a:r>
            <a:r>
              <a:rPr dirty="0" spc="-5"/>
              <a:t>report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37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2214118"/>
          <a:ext cx="7960359" cy="340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5771"/>
                <a:gridCol w="1115567"/>
                <a:gridCol w="2142743"/>
                <a:gridCol w="2696717"/>
              </a:tblGrid>
              <a:tr h="393191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Threat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Probability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Control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Feasibility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</a:tr>
              <a:tr h="296178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75"/>
                        </a:spcBef>
                        <a:tabLst>
                          <a:tab pos="410209" algn="l"/>
                          <a:tab pos="15652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An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unauthorized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user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Low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Only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allow</a:t>
                      </a:r>
                      <a:r>
                        <a:rPr dirty="0" sz="14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system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Low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cost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implementation  </a:t>
                      </a:r>
                      <a:r>
                        <a:rPr dirty="0" sz="140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but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solidFill>
                      <a:srgbClr val="D0D8E8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62230">
                        <a:lnSpc>
                          <a:spcPts val="1555"/>
                        </a:lnSpc>
                        <a:tabLst>
                          <a:tab pos="827405" algn="l"/>
                          <a:tab pos="172212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gains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access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555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management</a:t>
                      </a:r>
                      <a:r>
                        <a:rPr dirty="0" sz="14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from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555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care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must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be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taken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with   </a:t>
                      </a:r>
                      <a:r>
                        <a:rPr dirty="0" sz="140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key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solidFill>
                      <a:srgbClr val="D0D8E8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62230">
                        <a:lnSpc>
                          <a:spcPts val="1555"/>
                        </a:lnSpc>
                        <a:tabLst>
                          <a:tab pos="769620" algn="l"/>
                          <a:tab pos="161480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system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manager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555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specific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locations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that</a:t>
                      </a:r>
                      <a:r>
                        <a:rPr dirty="0" sz="14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555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distribution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and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to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ensure </a:t>
                      </a:r>
                      <a:r>
                        <a:rPr dirty="0" sz="1400" spc="1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that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solidFill>
                      <a:srgbClr val="D0D8E8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62230">
                        <a:lnSpc>
                          <a:spcPts val="1555"/>
                        </a:lnSpc>
                        <a:tabLst>
                          <a:tab pos="134747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makes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system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555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physically</a:t>
                      </a:r>
                      <a:r>
                        <a:rPr dirty="0" sz="14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secure.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555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keys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are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available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the  </a:t>
                      </a:r>
                      <a:r>
                        <a:rPr dirty="0" sz="1400" spc="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event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solidFill>
                      <a:srgbClr val="D0D8E8"/>
                    </a:solidFill>
                  </a:tcPr>
                </a:tc>
              </a:tr>
              <a:tr h="310371">
                <a:tc>
                  <a:txBody>
                    <a:bodyPr/>
                    <a:lstStyle/>
                    <a:p>
                      <a:pPr marL="62230">
                        <a:lnSpc>
                          <a:spcPts val="1555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unavailable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555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an</a:t>
                      </a:r>
                      <a:r>
                        <a:rPr dirty="0" sz="14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emergency.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296181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75"/>
                        </a:spcBef>
                        <a:tabLst>
                          <a:tab pos="410209" algn="l"/>
                          <a:tab pos="156527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An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unauthorized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user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High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75"/>
                        </a:spcBef>
                        <a:tabLst>
                          <a:tab pos="890905" algn="l"/>
                          <a:tab pos="1276985" algn="l"/>
                          <a:tab pos="191897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Require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all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users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475"/>
                        </a:spcBef>
                        <a:tabLst>
                          <a:tab pos="1076960" algn="l"/>
                          <a:tab pos="1834514" algn="l"/>
                          <a:tab pos="2227580" algn="l"/>
                        </a:tabLst>
                      </a:pPr>
                      <a:r>
                        <a:rPr dirty="0" sz="1400" spc="-20">
                          <a:latin typeface="Arial"/>
                          <a:cs typeface="Arial"/>
                        </a:rPr>
                        <a:t>Technically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feasible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but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high-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solidFill>
                      <a:srgbClr val="E9EDF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61594">
                        <a:lnSpc>
                          <a:spcPts val="1555"/>
                        </a:lnSpc>
                        <a:tabLst>
                          <a:tab pos="827405" algn="l"/>
                          <a:tab pos="172212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gains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access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555"/>
                        </a:lnSpc>
                        <a:tabLst>
                          <a:tab pos="116967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authenticate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themselves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555"/>
                        </a:lnSpc>
                        <a:tabLst>
                          <a:tab pos="574040" algn="l"/>
                          <a:tab pos="1420495" algn="l"/>
                          <a:tab pos="227711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cost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solution.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Possible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user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solidFill>
                      <a:srgbClr val="E9EDF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61594">
                        <a:lnSpc>
                          <a:spcPts val="1555"/>
                        </a:lnSpc>
                        <a:tabLst>
                          <a:tab pos="947419" algn="l"/>
                          <a:tab pos="161480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system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user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555"/>
                        </a:lnSpc>
                        <a:tabLst>
                          <a:tab pos="866775" algn="l"/>
                          <a:tab pos="134683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using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biometric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555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resistance.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solidFill>
                      <a:srgbClr val="E9EDF4"/>
                    </a:solidFill>
                  </a:tcPr>
                </a:tc>
              </a:tr>
              <a:tr h="1026649">
                <a:tc>
                  <a:txBody>
                    <a:bodyPr/>
                    <a:lstStyle/>
                    <a:p>
                      <a:pPr marL="61594">
                        <a:lnSpc>
                          <a:spcPts val="1555"/>
                        </a:lnSpc>
                        <a:tabLst>
                          <a:tab pos="1013460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accesses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confidential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information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60960">
                        <a:lnSpc>
                          <a:spcPts val="1555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mechanism.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just" marL="60960" marR="55244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Log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all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changes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to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patient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information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to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track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system</a:t>
                      </a:r>
                      <a:r>
                        <a:rPr dirty="0" sz="14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usage.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62230" marR="5461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Simple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transparent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to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implement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also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supports  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recovery.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Security </a:t>
            </a:r>
            <a:r>
              <a:rPr dirty="0" spc="-5"/>
              <a:t>requirements </a:t>
            </a:r>
            <a:r>
              <a:rPr dirty="0" spc="-5"/>
              <a:t>for </a:t>
            </a:r>
            <a:r>
              <a:rPr dirty="0" spc="-5"/>
              <a:t>the </a:t>
            </a:r>
            <a:r>
              <a:rPr dirty="0" spc="-5"/>
              <a:t>Mentcare</a:t>
            </a:r>
            <a:r>
              <a:rPr dirty="0" spc="5"/>
              <a:t> </a:t>
            </a:r>
            <a:r>
              <a:rPr dirty="0" spc="-5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38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894320" cy="4490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Patient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information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shall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downloaded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start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clinic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session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area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client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used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clinical</a:t>
            </a:r>
            <a:r>
              <a:rPr dirty="0" sz="2400" spc="-2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5414C"/>
                </a:solidFill>
                <a:latin typeface="Arial"/>
                <a:cs typeface="Arial"/>
              </a:rPr>
              <a:t>staff.</a:t>
            </a:r>
            <a:endParaRPr sz="2400">
              <a:latin typeface="Arial"/>
              <a:cs typeface="Arial"/>
            </a:endParaRPr>
          </a:p>
          <a:p>
            <a:pPr marL="355600" marR="683260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All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patient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information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client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shall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encrypted.</a:t>
            </a:r>
            <a:endParaRPr sz="2400">
              <a:latin typeface="Arial"/>
              <a:cs typeface="Arial"/>
            </a:endParaRPr>
          </a:p>
          <a:p>
            <a:pPr marL="355600" marR="190500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Patient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information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shall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uploaded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database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after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clinic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session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has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finished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deleted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from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client</a:t>
            </a:r>
            <a:r>
              <a:rPr dirty="0" sz="2400" spc="-6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45414C"/>
                </a:solidFill>
                <a:latin typeface="Arial"/>
                <a:cs typeface="Arial"/>
              </a:rPr>
              <a:t>computer.</a:t>
            </a:r>
            <a:endParaRPr sz="2400">
              <a:latin typeface="Arial"/>
              <a:cs typeface="Arial"/>
            </a:endParaRPr>
          </a:p>
          <a:p>
            <a:pPr algn="just" marL="355600" marR="74930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log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on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separate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computer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from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database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server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must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maintained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all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changes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made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database.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Misuse</a:t>
            </a:r>
            <a:r>
              <a:rPr dirty="0" spc="-85"/>
              <a:t> </a:t>
            </a:r>
            <a:r>
              <a:rPr dirty="0" spc="-5"/>
              <a:t>cases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39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/>
              <a:t>Misuse </a:t>
            </a:r>
            <a:r>
              <a:rPr dirty="0" spc="-5"/>
              <a:t>cases </a:t>
            </a:r>
            <a:r>
              <a:rPr dirty="0" spc="-5"/>
              <a:t>are </a:t>
            </a:r>
            <a:r>
              <a:rPr dirty="0" spc="-5"/>
              <a:t>instances </a:t>
            </a:r>
            <a:r>
              <a:rPr dirty="0" spc="-5"/>
              <a:t>of </a:t>
            </a:r>
            <a:r>
              <a:rPr dirty="0" spc="-5"/>
              <a:t>threats </a:t>
            </a:r>
            <a:r>
              <a:rPr dirty="0" spc="-5"/>
              <a:t>to </a:t>
            </a:r>
            <a:r>
              <a:rPr dirty="0"/>
              <a:t>a</a:t>
            </a:r>
            <a:r>
              <a:rPr dirty="0" spc="50"/>
              <a:t> </a:t>
            </a:r>
            <a:r>
              <a:rPr dirty="0" spc="-5"/>
              <a:t>system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 spc="-5"/>
              <a:t>Interception</a:t>
            </a:r>
            <a:r>
              <a:rPr dirty="0" spc="-30"/>
              <a:t> </a:t>
            </a:r>
            <a:r>
              <a:rPr dirty="0" spc="-5"/>
              <a:t>threats</a:t>
            </a:r>
          </a:p>
          <a:p>
            <a:pPr marL="755015" indent="-285115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/>
              <a:t>Attacker </a:t>
            </a:r>
            <a:r>
              <a:rPr dirty="0" sz="2000" spc="-5"/>
              <a:t>gains </a:t>
            </a:r>
            <a:r>
              <a:rPr dirty="0" sz="2000" spc="-5"/>
              <a:t>access </a:t>
            </a:r>
            <a:r>
              <a:rPr dirty="0" sz="2000" spc="-5"/>
              <a:t>to </a:t>
            </a:r>
            <a:r>
              <a:rPr dirty="0" sz="2000" spc="-5"/>
              <a:t>an</a:t>
            </a:r>
            <a:r>
              <a:rPr dirty="0" sz="2000" spc="-60"/>
              <a:t> </a:t>
            </a:r>
            <a:r>
              <a:rPr dirty="0" sz="2000" spc="-5"/>
              <a:t>asset</a:t>
            </a:r>
            <a:endParaRPr sz="2000"/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 spc="-5"/>
              <a:t>Interruption</a:t>
            </a:r>
            <a:r>
              <a:rPr dirty="0" spc="-30"/>
              <a:t> </a:t>
            </a:r>
            <a:r>
              <a:rPr dirty="0" spc="-5"/>
              <a:t>threats</a:t>
            </a:r>
          </a:p>
          <a:p>
            <a:pPr marL="755015" indent="-285115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/>
              <a:t>Attacker </a:t>
            </a:r>
            <a:r>
              <a:rPr dirty="0" sz="2000" spc="-5"/>
              <a:t>makes </a:t>
            </a:r>
            <a:r>
              <a:rPr dirty="0" sz="2000" spc="-5"/>
              <a:t>part </a:t>
            </a:r>
            <a:r>
              <a:rPr dirty="0" sz="2000" spc="-5"/>
              <a:t>of </a:t>
            </a:r>
            <a:r>
              <a:rPr dirty="0" sz="2000" spc="-5"/>
              <a:t>a </a:t>
            </a:r>
            <a:r>
              <a:rPr dirty="0" sz="2000" spc="-5"/>
              <a:t>system</a:t>
            </a:r>
            <a:r>
              <a:rPr dirty="0" sz="2000" spc="-80"/>
              <a:t> </a:t>
            </a:r>
            <a:r>
              <a:rPr dirty="0" sz="2000" spc="-5"/>
              <a:t>unavailable</a:t>
            </a:r>
            <a:endParaRPr sz="2000"/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 spc="-5"/>
              <a:t>Modification</a:t>
            </a:r>
            <a:r>
              <a:rPr dirty="0" spc="-20"/>
              <a:t> </a:t>
            </a:r>
            <a:r>
              <a:rPr dirty="0" spc="-5"/>
              <a:t>threats</a:t>
            </a:r>
          </a:p>
          <a:p>
            <a:pPr marL="755015" indent="-285115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/>
              <a:t>A </a:t>
            </a:r>
            <a:r>
              <a:rPr dirty="0" sz="2000" spc="-5"/>
              <a:t>system </a:t>
            </a:r>
            <a:r>
              <a:rPr dirty="0" sz="2000" spc="-5"/>
              <a:t>asset </a:t>
            </a:r>
            <a:r>
              <a:rPr dirty="0" sz="2000" spc="-5"/>
              <a:t>if </a:t>
            </a:r>
            <a:r>
              <a:rPr dirty="0" sz="2000" spc="-5"/>
              <a:t>tampered</a:t>
            </a:r>
            <a:r>
              <a:rPr dirty="0" sz="2000" spc="-185"/>
              <a:t> </a:t>
            </a:r>
            <a:r>
              <a:rPr dirty="0" sz="2000" spc="-5"/>
              <a:t>with</a:t>
            </a:r>
            <a:endParaRPr sz="2000"/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 spc="-5"/>
              <a:t>Fabrication</a:t>
            </a:r>
            <a:r>
              <a:rPr dirty="0" spc="-20"/>
              <a:t> </a:t>
            </a:r>
            <a:r>
              <a:rPr dirty="0" spc="-5"/>
              <a:t>threats</a:t>
            </a:r>
          </a:p>
          <a:p>
            <a:pPr marL="75565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/>
              <a:t>False </a:t>
            </a:r>
            <a:r>
              <a:rPr dirty="0" sz="2000" spc="-5"/>
              <a:t>information </a:t>
            </a:r>
            <a:r>
              <a:rPr dirty="0" sz="2000" spc="-5"/>
              <a:t>is </a:t>
            </a:r>
            <a:r>
              <a:rPr dirty="0" sz="2000" spc="-10"/>
              <a:t>added </a:t>
            </a:r>
            <a:r>
              <a:rPr dirty="0" sz="2000" spc="-5"/>
              <a:t>to </a:t>
            </a:r>
            <a:r>
              <a:rPr dirty="0" sz="2000" spc="-5"/>
              <a:t>a</a:t>
            </a:r>
            <a:r>
              <a:rPr dirty="0" sz="2000" spc="10"/>
              <a:t> </a:t>
            </a:r>
            <a:r>
              <a:rPr dirty="0" sz="2000" spc="-5"/>
              <a:t>system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Safety</a:t>
            </a:r>
            <a:r>
              <a:rPr dirty="0" spc="-7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achievement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790180" cy="3509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7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Hazard</a:t>
            </a:r>
            <a:r>
              <a:rPr dirty="0" sz="2400" spc="-2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avoidance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designed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some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classes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hazard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simply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cannot</a:t>
            </a:r>
            <a:r>
              <a:rPr dirty="0" sz="2000" spc="-9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arise.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5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Hazard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detection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</a:t>
            </a:r>
            <a:r>
              <a:rPr dirty="0" sz="2400" spc="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removal</a:t>
            </a:r>
            <a:endParaRPr sz="2400">
              <a:latin typeface="Arial"/>
              <a:cs typeface="Arial"/>
            </a:endParaRPr>
          </a:p>
          <a:p>
            <a:pPr marL="755650" marR="583565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designed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hazards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detected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removed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before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result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</a:t>
            </a:r>
            <a:r>
              <a:rPr dirty="0" sz="2000" spc="-5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accident.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7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Damage</a:t>
            </a:r>
            <a:r>
              <a:rPr dirty="0" sz="2400" spc="-2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limitation</a:t>
            </a:r>
            <a:endParaRPr sz="2400">
              <a:latin typeface="Arial"/>
              <a:cs typeface="Arial"/>
            </a:endParaRPr>
          </a:p>
          <a:p>
            <a:pPr marL="755650" marR="55372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includes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protection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features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minimise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 </a:t>
            </a: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damage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result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from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</a:t>
            </a:r>
            <a:r>
              <a:rPr dirty="0" sz="2000" spc="-3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accident.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Misuse</a:t>
            </a:r>
            <a:r>
              <a:rPr dirty="0" spc="-85"/>
              <a:t> </a:t>
            </a:r>
            <a:r>
              <a:rPr dirty="0" spc="-5"/>
              <a:t>cases</a:t>
            </a:r>
          </a:p>
        </p:txBody>
      </p:sp>
      <p:sp>
        <p:nvSpPr>
          <p:cNvPr id="3" name="object 3"/>
          <p:cNvSpPr/>
          <p:nvPr/>
        </p:nvSpPr>
        <p:spPr>
          <a:xfrm>
            <a:off x="1229105" y="1921583"/>
            <a:ext cx="6166575" cy="4068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9257" y="3675888"/>
            <a:ext cx="0" cy="460375"/>
          </a:xfrm>
          <a:custGeom>
            <a:avLst/>
            <a:gdLst/>
            <a:ahLst/>
            <a:cxnLst/>
            <a:rect l="l" t="t" r="r" b="b"/>
            <a:pathLst>
              <a:path w="0" h="460375">
                <a:moveTo>
                  <a:pt x="0" y="0"/>
                </a:moveTo>
                <a:lnTo>
                  <a:pt x="0" y="460247"/>
                </a:lnTo>
              </a:path>
            </a:pathLst>
          </a:custGeom>
          <a:ln w="218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90103" y="3660648"/>
            <a:ext cx="193040" cy="187960"/>
          </a:xfrm>
          <a:custGeom>
            <a:avLst/>
            <a:gdLst/>
            <a:ahLst/>
            <a:cxnLst/>
            <a:rect l="l" t="t" r="r" b="b"/>
            <a:pathLst>
              <a:path w="193040" h="187960">
                <a:moveTo>
                  <a:pt x="95249" y="0"/>
                </a:moveTo>
                <a:lnTo>
                  <a:pt x="56599" y="7906"/>
                </a:lnTo>
                <a:lnTo>
                  <a:pt x="23923" y="31422"/>
                </a:lnTo>
                <a:lnTo>
                  <a:pt x="4118" y="66573"/>
                </a:lnTo>
                <a:lnTo>
                  <a:pt x="0" y="94487"/>
                </a:lnTo>
                <a:lnTo>
                  <a:pt x="42" y="97273"/>
                </a:lnTo>
                <a:lnTo>
                  <a:pt x="10245" y="136273"/>
                </a:lnTo>
                <a:lnTo>
                  <a:pt x="35669" y="166936"/>
                </a:lnTo>
                <a:lnTo>
                  <a:pt x="72395" y="184756"/>
                </a:lnTo>
                <a:lnTo>
                  <a:pt x="95249" y="187451"/>
                </a:lnTo>
                <a:lnTo>
                  <a:pt x="98244" y="187408"/>
                </a:lnTo>
                <a:lnTo>
                  <a:pt x="137163" y="178325"/>
                </a:lnTo>
                <a:lnTo>
                  <a:pt x="168109" y="155960"/>
                </a:lnTo>
                <a:lnTo>
                  <a:pt x="188525" y="121421"/>
                </a:lnTo>
                <a:lnTo>
                  <a:pt x="192785" y="94487"/>
                </a:lnTo>
                <a:lnTo>
                  <a:pt x="192743" y="91630"/>
                </a:lnTo>
                <a:lnTo>
                  <a:pt x="183758" y="54483"/>
                </a:lnTo>
                <a:lnTo>
                  <a:pt x="159335" y="23043"/>
                </a:lnTo>
                <a:lnTo>
                  <a:pt x="123505" y="3968"/>
                </a:lnTo>
                <a:lnTo>
                  <a:pt x="95249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79257" y="4123182"/>
            <a:ext cx="119380" cy="129539"/>
          </a:xfrm>
          <a:custGeom>
            <a:avLst/>
            <a:gdLst/>
            <a:ahLst/>
            <a:cxnLst/>
            <a:rect l="l" t="t" r="r" b="b"/>
            <a:pathLst>
              <a:path w="119379" h="129539">
                <a:moveTo>
                  <a:pt x="0" y="0"/>
                </a:moveTo>
                <a:lnTo>
                  <a:pt x="0" y="0"/>
                </a:lnTo>
                <a:lnTo>
                  <a:pt x="118871" y="129539"/>
                </a:lnTo>
              </a:path>
            </a:pathLst>
          </a:custGeom>
          <a:ln w="218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59623" y="4123182"/>
            <a:ext cx="120014" cy="114300"/>
          </a:xfrm>
          <a:custGeom>
            <a:avLst/>
            <a:gdLst/>
            <a:ahLst/>
            <a:cxnLst/>
            <a:rect l="l" t="t" r="r" b="b"/>
            <a:pathLst>
              <a:path w="120015" h="114300">
                <a:moveTo>
                  <a:pt x="119633" y="0"/>
                </a:moveTo>
                <a:lnTo>
                  <a:pt x="119633" y="0"/>
                </a:lnTo>
                <a:lnTo>
                  <a:pt x="0" y="114299"/>
                </a:lnTo>
              </a:path>
            </a:pathLst>
          </a:custGeom>
          <a:ln w="218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13903" y="3920490"/>
            <a:ext cx="313690" cy="0"/>
          </a:xfrm>
          <a:custGeom>
            <a:avLst/>
            <a:gdLst/>
            <a:ahLst/>
            <a:cxnLst/>
            <a:rect l="l" t="t" r="r" b="b"/>
            <a:pathLst>
              <a:path w="313690" h="0">
                <a:moveTo>
                  <a:pt x="0" y="0"/>
                </a:moveTo>
                <a:lnTo>
                  <a:pt x="313181" y="0"/>
                </a:lnTo>
              </a:path>
            </a:pathLst>
          </a:custGeom>
          <a:ln w="218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90103" y="3660648"/>
            <a:ext cx="193040" cy="187960"/>
          </a:xfrm>
          <a:custGeom>
            <a:avLst/>
            <a:gdLst/>
            <a:ahLst/>
            <a:cxnLst/>
            <a:rect l="l" t="t" r="r" b="b"/>
            <a:pathLst>
              <a:path w="193040" h="187960">
                <a:moveTo>
                  <a:pt x="0" y="94487"/>
                </a:moveTo>
                <a:lnTo>
                  <a:pt x="42" y="91578"/>
                </a:lnTo>
                <a:lnTo>
                  <a:pt x="170" y="88691"/>
                </a:lnTo>
                <a:lnTo>
                  <a:pt x="10245" y="51374"/>
                </a:lnTo>
                <a:lnTo>
                  <a:pt x="35669" y="20395"/>
                </a:lnTo>
                <a:lnTo>
                  <a:pt x="72395" y="2657"/>
                </a:lnTo>
                <a:lnTo>
                  <a:pt x="95249" y="0"/>
                </a:lnTo>
                <a:lnTo>
                  <a:pt x="98190" y="41"/>
                </a:lnTo>
                <a:lnTo>
                  <a:pt x="136470" y="8718"/>
                </a:lnTo>
                <a:lnTo>
                  <a:pt x="168941" y="32337"/>
                </a:lnTo>
                <a:lnTo>
                  <a:pt x="188675" y="67054"/>
                </a:lnTo>
                <a:lnTo>
                  <a:pt x="192785" y="94487"/>
                </a:lnTo>
                <a:lnTo>
                  <a:pt x="192741" y="97273"/>
                </a:lnTo>
                <a:lnTo>
                  <a:pt x="182198" y="136273"/>
                </a:lnTo>
                <a:lnTo>
                  <a:pt x="156042" y="166936"/>
                </a:lnTo>
                <a:lnTo>
                  <a:pt x="121260" y="184058"/>
                </a:lnTo>
                <a:lnTo>
                  <a:pt x="95249" y="187451"/>
                </a:lnTo>
                <a:lnTo>
                  <a:pt x="92298" y="187408"/>
                </a:lnTo>
                <a:lnTo>
                  <a:pt x="54099" y="178325"/>
                </a:lnTo>
                <a:lnTo>
                  <a:pt x="22159" y="153951"/>
                </a:lnTo>
                <a:lnTo>
                  <a:pt x="3351" y="118836"/>
                </a:lnTo>
                <a:lnTo>
                  <a:pt x="0" y="94487"/>
                </a:lnTo>
                <a:close/>
              </a:path>
            </a:pathLst>
          </a:custGeom>
          <a:ln w="218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31607" y="4399788"/>
            <a:ext cx="642365" cy="144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40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Mentcare </a:t>
            </a:r>
            <a:r>
              <a:rPr dirty="0" spc="-5"/>
              <a:t>use </a:t>
            </a:r>
            <a:r>
              <a:rPr dirty="0" spc="-5"/>
              <a:t>case </a:t>
            </a:r>
            <a:r>
              <a:rPr dirty="0"/>
              <a:t>– </a:t>
            </a:r>
            <a:r>
              <a:rPr dirty="0" spc="-20"/>
              <a:t>Transfer </a:t>
            </a:r>
            <a:r>
              <a:rPr dirty="0" spc="-5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41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651762"/>
          <a:ext cx="8384540" cy="4854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2119"/>
                <a:gridCol w="6643115"/>
              </a:tblGrid>
              <a:tr h="351281">
                <a:tc gridSpan="2">
                  <a:txBody>
                    <a:bodyPr/>
                    <a:lstStyle/>
                    <a:p>
                      <a:pPr marL="62230">
                        <a:lnSpc>
                          <a:spcPts val="2060"/>
                        </a:lnSpc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Mentcare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system: </a:t>
                      </a:r>
                      <a:r>
                        <a:rPr dirty="0" sz="1800" spc="-15" b="1">
                          <a:latin typeface="Arial"/>
                          <a:cs typeface="Arial"/>
                        </a:rPr>
                        <a:t>Transfer</a:t>
                      </a:r>
                      <a:r>
                        <a:rPr dirty="0" sz="1800" spc="-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data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19683">
                <a:tc>
                  <a:txBody>
                    <a:bodyPr/>
                    <a:lstStyle/>
                    <a:p>
                      <a:pPr marL="61594">
                        <a:lnSpc>
                          <a:spcPts val="196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Actors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960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Medical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receptionist,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Patient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records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system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(PRS)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1371599">
                <a:tc>
                  <a:txBody>
                    <a:bodyPr/>
                    <a:lstStyle/>
                    <a:p>
                      <a:pPr marL="62230">
                        <a:lnSpc>
                          <a:spcPts val="206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62230">
                        <a:lnSpc>
                          <a:spcPts val="2060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receptionist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may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transfer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data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Mentcare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system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to  </a:t>
                      </a:r>
                      <a:r>
                        <a:rPr dirty="0" sz="1800" spc="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just" marL="62230" marR="53340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general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patient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record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database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that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maintained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by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health  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authority.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information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transferred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may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either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be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updated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personal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information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(address,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phone 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number,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etc.)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or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a 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summary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patient’s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diagnosis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treatment.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519683">
                <a:tc>
                  <a:txBody>
                    <a:bodyPr/>
                    <a:lstStyle/>
                    <a:p>
                      <a:pPr marL="62230">
                        <a:lnSpc>
                          <a:spcPts val="206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Data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6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Patient’s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personal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information,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treatment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summary.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519683">
                <a:tc>
                  <a:txBody>
                    <a:bodyPr/>
                    <a:lstStyle/>
                    <a:p>
                      <a:pPr marL="62230">
                        <a:lnSpc>
                          <a:spcPts val="206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Stimulus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60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User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command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issued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by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medical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receptionist.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520445">
                <a:tc>
                  <a:txBody>
                    <a:bodyPr/>
                    <a:lstStyle/>
                    <a:p>
                      <a:pPr marL="62230">
                        <a:lnSpc>
                          <a:spcPts val="2060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Response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6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Confirmation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that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PRS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has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been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updated.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1039367">
                <a:tc>
                  <a:txBody>
                    <a:bodyPr/>
                    <a:lstStyle/>
                    <a:p>
                      <a:pPr marL="62230">
                        <a:lnSpc>
                          <a:spcPts val="2055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Comments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55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receptionist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must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have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appropriate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security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permissions  </a:t>
                      </a:r>
                      <a:r>
                        <a:rPr dirty="0" sz="1800" spc="3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to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access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patient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information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PRS.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Mentcare </a:t>
            </a:r>
            <a:r>
              <a:rPr dirty="0" spc="-5"/>
              <a:t>misuse </a:t>
            </a:r>
            <a:r>
              <a:rPr dirty="0" spc="-5"/>
              <a:t>case: </a:t>
            </a:r>
            <a:r>
              <a:rPr dirty="0" spc="-5"/>
              <a:t>Intercept</a:t>
            </a:r>
            <a:r>
              <a:rPr dirty="0"/>
              <a:t> </a:t>
            </a:r>
            <a:r>
              <a:rPr dirty="0" spc="-5"/>
              <a:t>transfer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42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876552"/>
          <a:ext cx="8248650" cy="3401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2089"/>
                <a:gridCol w="6747509"/>
              </a:tblGrid>
              <a:tr h="274319">
                <a:tc gridSpan="2">
                  <a:txBody>
                    <a:bodyPr/>
                    <a:lstStyle/>
                    <a:p>
                      <a:pPr marL="62230">
                        <a:lnSpc>
                          <a:spcPts val="2055"/>
                        </a:lnSpc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Mentcare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system: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Intercept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transfer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(Misuse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case)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1093">
                <a:tc>
                  <a:txBody>
                    <a:bodyPr/>
                    <a:lstStyle/>
                    <a:p>
                      <a:pPr marL="61594">
                        <a:lnSpc>
                          <a:spcPts val="1955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Actors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955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Medical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receptionist,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Patient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records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system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(PRS),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Attacker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 marL="62230">
                        <a:lnSpc>
                          <a:spcPts val="2055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55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receptionist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transfers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data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his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or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her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PC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the   </a:t>
                      </a:r>
                      <a:r>
                        <a:rPr dirty="0" sz="1800" spc="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Mentcare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2230" marR="53340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system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on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server.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An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attacker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intercepts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data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transfer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and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takes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copy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that</a:t>
                      </a:r>
                      <a:r>
                        <a:rPr dirty="0" sz="18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data.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marL="62230">
                        <a:lnSpc>
                          <a:spcPts val="2055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Data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(assets)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55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Patient’s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personal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information,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treatment</a:t>
                      </a:r>
                      <a:r>
                        <a:rPr dirty="0" sz="1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summary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1371599">
                <a:tc>
                  <a:txBody>
                    <a:bodyPr/>
                    <a:lstStyle/>
                    <a:p>
                      <a:pPr marL="61594">
                        <a:lnSpc>
                          <a:spcPts val="2055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Attacks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62230">
                        <a:lnSpc>
                          <a:spcPts val="2055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network</a:t>
                      </a:r>
                      <a:r>
                        <a:rPr dirty="0" sz="1800" spc="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monitor</a:t>
                      </a:r>
                      <a:r>
                        <a:rPr dirty="0" sz="1800" spc="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1800" spc="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added</a:t>
                      </a:r>
                      <a:r>
                        <a:rPr dirty="0" sz="1800" spc="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800" spc="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800" spc="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system</a:t>
                      </a:r>
                      <a:r>
                        <a:rPr dirty="0" sz="1800" spc="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800" spc="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packets</a:t>
                      </a:r>
                      <a:r>
                        <a:rPr dirty="0" sz="1800" spc="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from</a:t>
                      </a:r>
                      <a:r>
                        <a:rPr dirty="0" sz="1800" spc="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just" marL="62230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receptionist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server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are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intercepted.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just" marL="62230" marR="5334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spoof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server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set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up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between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receptionist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the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database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server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so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that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receptionist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believes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they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are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interacting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real</a:t>
                      </a:r>
                      <a:r>
                        <a:rPr dirty="0" sz="18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system.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Misuse </a:t>
            </a:r>
            <a:r>
              <a:rPr dirty="0" spc="-5"/>
              <a:t>case: </a:t>
            </a:r>
            <a:r>
              <a:rPr dirty="0" spc="-5"/>
              <a:t>Intercept</a:t>
            </a:r>
            <a:r>
              <a:rPr dirty="0" spc="-30"/>
              <a:t> </a:t>
            </a:r>
            <a:r>
              <a:rPr dirty="0" spc="-5"/>
              <a:t>transfer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43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2080768"/>
          <a:ext cx="8248650" cy="3578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8275"/>
                <a:gridCol w="6021323"/>
              </a:tblGrid>
              <a:tr h="274319">
                <a:tc gridSpan="2">
                  <a:txBody>
                    <a:bodyPr/>
                    <a:lstStyle/>
                    <a:p>
                      <a:pPr marL="62230">
                        <a:lnSpc>
                          <a:spcPts val="2055"/>
                        </a:lnSpc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Mentcare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system: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Intercept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transfer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(Misuse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case)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94559">
                <a:tc>
                  <a:txBody>
                    <a:bodyPr/>
                    <a:lstStyle/>
                    <a:p>
                      <a:pPr marL="62230">
                        <a:lnSpc>
                          <a:spcPts val="1955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Mitigations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0960" indent="-635">
                        <a:lnSpc>
                          <a:spcPts val="1955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All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networking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equipment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must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be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maintained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800" spc="4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locked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0960" marR="55244">
                        <a:lnSpc>
                          <a:spcPct val="100000"/>
                        </a:lnSpc>
                        <a:tabLst>
                          <a:tab pos="832485" algn="l"/>
                          <a:tab pos="2047875" algn="l"/>
                          <a:tab pos="3251200" algn="l"/>
                          <a:tab pos="3755390" algn="l"/>
                          <a:tab pos="5008880" algn="l"/>
                          <a:tab pos="5690870" algn="l"/>
                        </a:tabLst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room.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ngi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ne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ers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accessing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he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equ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ent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must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be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accredited.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0960" marR="56515" indent="-63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All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data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transfers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between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client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server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must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be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encrypted.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0960" marR="55244">
                        <a:lnSpc>
                          <a:spcPct val="100000"/>
                        </a:lnSpc>
                        <a:tabLst>
                          <a:tab pos="1945005" algn="l"/>
                          <a:tab pos="3345815" algn="l"/>
                          <a:tab pos="5039360" algn="l"/>
                          <a:tab pos="5690870" algn="l"/>
                        </a:tabLst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Cer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e-ba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ed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cli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-server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commun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ca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ion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must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be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used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1097279">
                <a:tc>
                  <a:txBody>
                    <a:bodyPr/>
                    <a:lstStyle/>
                    <a:p>
                      <a:pPr marL="62230">
                        <a:lnSpc>
                          <a:spcPts val="2055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Requirements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60960" indent="-635">
                        <a:lnSpc>
                          <a:spcPts val="2055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All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communications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between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the 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client 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and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3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server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just" marL="60960" marR="55244">
                        <a:lnSpc>
                          <a:spcPct val="100000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must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use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Secure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Socket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Layer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(SSL).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https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protocol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uses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certificate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based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authentication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and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encryption.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4617" y="2664706"/>
            <a:ext cx="341439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Secure </a:t>
            </a:r>
            <a:r>
              <a:rPr dirty="0" spc="-5"/>
              <a:t>systems</a:t>
            </a:r>
            <a:r>
              <a:rPr dirty="0" spc="-40"/>
              <a:t> </a:t>
            </a:r>
            <a:r>
              <a:rPr dirty="0" spc="-5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44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Secure </a:t>
            </a:r>
            <a:r>
              <a:rPr dirty="0" spc="-5"/>
              <a:t>systems</a:t>
            </a:r>
            <a:r>
              <a:rPr dirty="0" spc="-40"/>
              <a:t> </a:t>
            </a:r>
            <a:r>
              <a:rPr dirty="0" spc="-5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45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8065134" cy="3249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372110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should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designed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into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–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it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very  </a:t>
            </a:r>
            <a:r>
              <a:rPr dirty="0" sz="2400" spc="-10">
                <a:solidFill>
                  <a:srgbClr val="45414C"/>
                </a:solidFill>
                <a:latin typeface="Arial"/>
                <a:cs typeface="Arial"/>
              </a:rPr>
              <a:t>difficult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make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insecure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after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has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been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designed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or</a:t>
            </a:r>
            <a:r>
              <a:rPr dirty="0" sz="2400" spc="-1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implemented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7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Architectural</a:t>
            </a:r>
            <a:r>
              <a:rPr dirty="0" sz="2400" spc="-2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design</a:t>
            </a:r>
            <a:endParaRPr sz="2400">
              <a:latin typeface="Arial"/>
              <a:cs typeface="Arial"/>
            </a:endParaRPr>
          </a:p>
          <a:p>
            <a:pPr marL="755650" marR="536575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how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architectural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design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decisions </a:t>
            </a: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affect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system?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7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Good</a:t>
            </a:r>
            <a:r>
              <a:rPr dirty="0" sz="2400" spc="-3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practice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accepted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good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practice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when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designing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secure</a:t>
            </a:r>
            <a:r>
              <a:rPr dirty="0" sz="2000" spc="3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systems?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Design</a:t>
            </a:r>
            <a:r>
              <a:rPr dirty="0" spc="-70"/>
              <a:t> </a:t>
            </a:r>
            <a:r>
              <a:rPr dirty="0" spc="-5"/>
              <a:t>compromises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46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899400" cy="3493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640080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Adding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features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enhance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its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400" spc="-10">
                <a:solidFill>
                  <a:srgbClr val="45414C"/>
                </a:solidFill>
                <a:latin typeface="Arial"/>
                <a:cs typeface="Arial"/>
              </a:rPr>
              <a:t>affects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other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attributes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</a:t>
            </a:r>
            <a:r>
              <a:rPr dirty="0" sz="2400" spc="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12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Performance</a:t>
            </a:r>
            <a:endParaRPr sz="2400">
              <a:latin typeface="Arial"/>
              <a:cs typeface="Arial"/>
            </a:endParaRPr>
          </a:p>
          <a:p>
            <a:pPr marL="755650" marR="94615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Additional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checks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slow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down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response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time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throughput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</a:t>
            </a:r>
            <a:r>
              <a:rPr dirty="0" sz="2000" spc="-6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affected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11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Usability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measures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require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users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remember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information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require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additional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interactions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complete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transaction.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This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makes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less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usable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frustrate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</a:t>
            </a:r>
            <a:r>
              <a:rPr dirty="0" sz="2000" spc="-3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users.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Design </a:t>
            </a:r>
            <a:r>
              <a:rPr dirty="0" spc="-5"/>
              <a:t>risk</a:t>
            </a:r>
            <a:r>
              <a:rPr dirty="0" spc="-60"/>
              <a:t> </a:t>
            </a:r>
            <a:r>
              <a:rPr dirty="0" spc="-5"/>
              <a:t>assessment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47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Risk </a:t>
            </a:r>
            <a:r>
              <a:rPr dirty="0" spc="-5"/>
              <a:t>assessment </a:t>
            </a:r>
            <a:r>
              <a:rPr dirty="0" spc="-5"/>
              <a:t>while </a:t>
            </a:r>
            <a:r>
              <a:rPr dirty="0" spc="-5"/>
              <a:t>the </a:t>
            </a:r>
            <a:r>
              <a:rPr dirty="0" spc="-5"/>
              <a:t>system </a:t>
            </a:r>
            <a:r>
              <a:rPr dirty="0"/>
              <a:t>is </a:t>
            </a:r>
            <a:r>
              <a:rPr dirty="0" spc="-5"/>
              <a:t>being </a:t>
            </a:r>
            <a:r>
              <a:rPr dirty="0" spc="-5"/>
              <a:t>developed  </a:t>
            </a:r>
            <a:r>
              <a:rPr dirty="0" spc="-5"/>
              <a:t>and </a:t>
            </a:r>
            <a:r>
              <a:rPr dirty="0" spc="-5"/>
              <a:t>after </a:t>
            </a:r>
            <a:r>
              <a:rPr dirty="0"/>
              <a:t>it </a:t>
            </a:r>
            <a:r>
              <a:rPr dirty="0" spc="-5"/>
              <a:t>has </a:t>
            </a:r>
            <a:r>
              <a:rPr dirty="0" spc="-5"/>
              <a:t>been</a:t>
            </a:r>
            <a:r>
              <a:rPr dirty="0" spc="-30"/>
              <a:t> </a:t>
            </a:r>
            <a:r>
              <a:rPr dirty="0" spc="-5"/>
              <a:t>deployed</a:t>
            </a:r>
          </a:p>
          <a:p>
            <a:pPr marL="355600" marR="613410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/>
              <a:t>More </a:t>
            </a:r>
            <a:r>
              <a:rPr dirty="0" spc="-5"/>
              <a:t>information </a:t>
            </a:r>
            <a:r>
              <a:rPr dirty="0"/>
              <a:t>is </a:t>
            </a:r>
            <a:r>
              <a:rPr dirty="0" spc="-5"/>
              <a:t>available </a:t>
            </a:r>
            <a:r>
              <a:rPr dirty="0"/>
              <a:t>- </a:t>
            </a:r>
            <a:r>
              <a:rPr dirty="0" spc="-5"/>
              <a:t>system </a:t>
            </a:r>
            <a:r>
              <a:rPr dirty="0" spc="-5"/>
              <a:t>platform,  </a:t>
            </a:r>
            <a:r>
              <a:rPr dirty="0" spc="-5"/>
              <a:t>middleware </a:t>
            </a:r>
            <a:r>
              <a:rPr dirty="0" spc="-5"/>
              <a:t>and </a:t>
            </a:r>
            <a:r>
              <a:rPr dirty="0" spc="-5"/>
              <a:t>the </a:t>
            </a:r>
            <a:r>
              <a:rPr dirty="0" spc="-5"/>
              <a:t>system </a:t>
            </a:r>
            <a:r>
              <a:rPr dirty="0" spc="-5"/>
              <a:t>architecture </a:t>
            </a:r>
            <a:r>
              <a:rPr dirty="0" spc="-5"/>
              <a:t>and </a:t>
            </a:r>
            <a:r>
              <a:rPr dirty="0" spc="-5"/>
              <a:t>data  </a:t>
            </a:r>
            <a:r>
              <a:rPr dirty="0" spc="-5"/>
              <a:t>organisation.</a:t>
            </a:r>
          </a:p>
          <a:p>
            <a:pPr marL="355600" marR="589280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10"/>
              <a:t>Vulnerabilities </a:t>
            </a:r>
            <a:r>
              <a:rPr dirty="0" spc="-5"/>
              <a:t>that </a:t>
            </a:r>
            <a:r>
              <a:rPr dirty="0" spc="-5"/>
              <a:t>arise </a:t>
            </a:r>
            <a:r>
              <a:rPr dirty="0" spc="-5"/>
              <a:t>from </a:t>
            </a:r>
            <a:r>
              <a:rPr dirty="0" spc="-5"/>
              <a:t>design </a:t>
            </a:r>
            <a:r>
              <a:rPr dirty="0" spc="-5"/>
              <a:t>choices </a:t>
            </a:r>
            <a:r>
              <a:rPr dirty="0" spc="-5"/>
              <a:t>may  </a:t>
            </a:r>
            <a:r>
              <a:rPr dirty="0" spc="-5"/>
              <a:t>therefore </a:t>
            </a:r>
            <a:r>
              <a:rPr dirty="0" spc="-5"/>
              <a:t>be</a:t>
            </a:r>
            <a:r>
              <a:rPr dirty="0" spc="-50"/>
              <a:t> </a:t>
            </a:r>
            <a:r>
              <a:rPr dirty="0" spc="-5"/>
              <a:t>identified.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Design </a:t>
            </a:r>
            <a:r>
              <a:rPr dirty="0" spc="-5"/>
              <a:t>and </a:t>
            </a:r>
            <a:r>
              <a:rPr dirty="0" spc="-5"/>
              <a:t>risk</a:t>
            </a:r>
            <a:r>
              <a:rPr dirty="0" spc="-60"/>
              <a:t> </a:t>
            </a:r>
            <a:r>
              <a:rPr dirty="0" spc="-5"/>
              <a:t>assessment</a:t>
            </a:r>
          </a:p>
        </p:txBody>
      </p:sp>
      <p:sp>
        <p:nvSpPr>
          <p:cNvPr id="3" name="object 3"/>
          <p:cNvSpPr/>
          <p:nvPr/>
        </p:nvSpPr>
        <p:spPr>
          <a:xfrm>
            <a:off x="1115980" y="2283999"/>
            <a:ext cx="6973887" cy="2767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67100" y="3774947"/>
            <a:ext cx="3838575" cy="1450975"/>
          </a:xfrm>
          <a:custGeom>
            <a:avLst/>
            <a:gdLst/>
            <a:ahLst/>
            <a:cxnLst/>
            <a:rect l="l" t="t" r="r" b="b"/>
            <a:pathLst>
              <a:path w="3838575" h="1450975">
                <a:moveTo>
                  <a:pt x="3838193" y="1181099"/>
                </a:moveTo>
                <a:lnTo>
                  <a:pt x="3826763" y="1450847"/>
                </a:lnTo>
                <a:lnTo>
                  <a:pt x="0" y="1446275"/>
                </a:lnTo>
                <a:lnTo>
                  <a:pt x="0" y="0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26714" y="3684270"/>
            <a:ext cx="82550" cy="136525"/>
          </a:xfrm>
          <a:custGeom>
            <a:avLst/>
            <a:gdLst/>
            <a:ahLst/>
            <a:cxnLst/>
            <a:rect l="l" t="t" r="r" b="b"/>
            <a:pathLst>
              <a:path w="82550" h="136525">
                <a:moveTo>
                  <a:pt x="40385" y="0"/>
                </a:moveTo>
                <a:lnTo>
                  <a:pt x="29847" y="47518"/>
                </a:lnTo>
                <a:lnTo>
                  <a:pt x="28532" y="53451"/>
                </a:lnTo>
                <a:lnTo>
                  <a:pt x="0" y="134873"/>
                </a:lnTo>
                <a:lnTo>
                  <a:pt x="0" y="136397"/>
                </a:lnTo>
                <a:lnTo>
                  <a:pt x="40385" y="111251"/>
                </a:lnTo>
                <a:lnTo>
                  <a:pt x="72792" y="111251"/>
                </a:lnTo>
                <a:lnTo>
                  <a:pt x="55625" y="68579"/>
                </a:lnTo>
                <a:lnTo>
                  <a:pt x="45087" y="21061"/>
                </a:lnTo>
                <a:lnTo>
                  <a:pt x="43772" y="15128"/>
                </a:lnTo>
                <a:lnTo>
                  <a:pt x="43107" y="12141"/>
                </a:lnTo>
                <a:lnTo>
                  <a:pt x="42437" y="9136"/>
                </a:lnTo>
                <a:lnTo>
                  <a:pt x="41761" y="6113"/>
                </a:lnTo>
                <a:lnTo>
                  <a:pt x="41077" y="3068"/>
                </a:lnTo>
                <a:lnTo>
                  <a:pt x="40385" y="0"/>
                </a:lnTo>
                <a:close/>
              </a:path>
              <a:path w="82550" h="136525">
                <a:moveTo>
                  <a:pt x="72792" y="111251"/>
                </a:moveTo>
                <a:lnTo>
                  <a:pt x="40385" y="111251"/>
                </a:lnTo>
                <a:lnTo>
                  <a:pt x="80771" y="136397"/>
                </a:lnTo>
                <a:lnTo>
                  <a:pt x="82295" y="134873"/>
                </a:lnTo>
                <a:lnTo>
                  <a:pt x="72792" y="111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48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Protection</a:t>
            </a:r>
            <a:r>
              <a:rPr dirty="0" spc="-65"/>
              <a:t> </a:t>
            </a:r>
            <a:r>
              <a:rPr dirty="0" spc="-5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49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0" marR="525780" indent="-342900">
              <a:lnSpc>
                <a:spcPct val="100000"/>
              </a:lnSpc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/>
              <a:t>Protection </a:t>
            </a:r>
            <a:r>
              <a:rPr dirty="0" spc="-5"/>
              <a:t>requirements </a:t>
            </a:r>
            <a:r>
              <a:rPr dirty="0" spc="-5"/>
              <a:t>may </a:t>
            </a:r>
            <a:r>
              <a:rPr dirty="0" spc="-5"/>
              <a:t>be </a:t>
            </a:r>
            <a:r>
              <a:rPr dirty="0" spc="-5"/>
              <a:t>generated </a:t>
            </a:r>
            <a:r>
              <a:rPr dirty="0" spc="-5"/>
              <a:t>when  </a:t>
            </a:r>
            <a:r>
              <a:rPr dirty="0" spc="-5"/>
              <a:t>knowledge </a:t>
            </a:r>
            <a:r>
              <a:rPr dirty="0" spc="-5"/>
              <a:t>of </a:t>
            </a:r>
            <a:r>
              <a:rPr dirty="0" spc="-5"/>
              <a:t>information </a:t>
            </a:r>
            <a:r>
              <a:rPr dirty="0" spc="-5"/>
              <a:t>representation </a:t>
            </a:r>
            <a:r>
              <a:rPr dirty="0" spc="-5"/>
              <a:t>and </a:t>
            </a:r>
            <a:r>
              <a:rPr dirty="0" spc="-5"/>
              <a:t>system  </a:t>
            </a:r>
            <a:r>
              <a:rPr dirty="0" spc="-5"/>
              <a:t>distribution</a:t>
            </a: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/>
              <a:t>Separating </a:t>
            </a:r>
            <a:r>
              <a:rPr dirty="0" spc="-5"/>
              <a:t>patient </a:t>
            </a:r>
            <a:r>
              <a:rPr dirty="0" spc="-5"/>
              <a:t>and </a:t>
            </a:r>
            <a:r>
              <a:rPr dirty="0" spc="-5"/>
              <a:t>treatment </a:t>
            </a:r>
            <a:r>
              <a:rPr dirty="0" spc="-5"/>
              <a:t>information </a:t>
            </a:r>
            <a:r>
              <a:rPr dirty="0" spc="-5"/>
              <a:t>limits </a:t>
            </a:r>
            <a:r>
              <a:rPr dirty="0" spc="-5"/>
              <a:t>the  </a:t>
            </a:r>
            <a:r>
              <a:rPr dirty="0" spc="-5"/>
              <a:t>amount </a:t>
            </a:r>
            <a:r>
              <a:rPr dirty="0" spc="-5"/>
              <a:t>of </a:t>
            </a:r>
            <a:r>
              <a:rPr dirty="0" spc="-5"/>
              <a:t>information </a:t>
            </a:r>
            <a:r>
              <a:rPr dirty="0" spc="-5"/>
              <a:t>(personal </a:t>
            </a:r>
            <a:r>
              <a:rPr dirty="0" spc="-5"/>
              <a:t>patient </a:t>
            </a:r>
            <a:r>
              <a:rPr dirty="0" spc="-5"/>
              <a:t>data) </a:t>
            </a:r>
            <a:r>
              <a:rPr dirty="0" spc="-5"/>
              <a:t>that </a:t>
            </a:r>
            <a:r>
              <a:rPr dirty="0" spc="-5"/>
              <a:t>needs  </a:t>
            </a:r>
            <a:r>
              <a:rPr dirty="0" spc="-5"/>
              <a:t>to </a:t>
            </a:r>
            <a:r>
              <a:rPr dirty="0" spc="-5"/>
              <a:t>be</a:t>
            </a:r>
            <a:r>
              <a:rPr dirty="0" spc="-85"/>
              <a:t> </a:t>
            </a:r>
            <a:r>
              <a:rPr dirty="0" spc="-5"/>
              <a:t>protected</a:t>
            </a:r>
          </a:p>
          <a:p>
            <a:pPr marL="355600" marR="273050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/>
              <a:t>Maintaining </a:t>
            </a:r>
            <a:r>
              <a:rPr dirty="0" spc="-5"/>
              <a:t>copies </a:t>
            </a:r>
            <a:r>
              <a:rPr dirty="0" spc="-5"/>
              <a:t>of </a:t>
            </a:r>
            <a:r>
              <a:rPr dirty="0" spc="-5"/>
              <a:t>records </a:t>
            </a:r>
            <a:r>
              <a:rPr dirty="0" spc="-5"/>
              <a:t>on </a:t>
            </a:r>
            <a:r>
              <a:rPr dirty="0"/>
              <a:t>a </a:t>
            </a:r>
            <a:r>
              <a:rPr dirty="0" spc="-5"/>
              <a:t>local </a:t>
            </a:r>
            <a:r>
              <a:rPr dirty="0" spc="-5"/>
              <a:t>client </a:t>
            </a:r>
            <a:r>
              <a:rPr dirty="0" spc="-5"/>
              <a:t>protects  </a:t>
            </a:r>
            <a:r>
              <a:rPr dirty="0" spc="-5"/>
              <a:t>against </a:t>
            </a:r>
            <a:r>
              <a:rPr dirty="0" spc="-5"/>
              <a:t>denial </a:t>
            </a:r>
            <a:r>
              <a:rPr dirty="0" spc="-5"/>
              <a:t>of </a:t>
            </a:r>
            <a:r>
              <a:rPr dirty="0" spc="-5"/>
              <a:t>service </a:t>
            </a:r>
            <a:r>
              <a:rPr dirty="0" spc="-5"/>
              <a:t>attacks </a:t>
            </a:r>
            <a:r>
              <a:rPr dirty="0" spc="-5"/>
              <a:t>on </a:t>
            </a:r>
            <a:r>
              <a:rPr dirty="0" spc="-5"/>
              <a:t>the</a:t>
            </a:r>
            <a:r>
              <a:rPr dirty="0" spc="65"/>
              <a:t> </a:t>
            </a:r>
            <a:r>
              <a:rPr dirty="0" spc="-5"/>
              <a:t>server</a:t>
            </a:r>
          </a:p>
          <a:p>
            <a:pPr marL="75565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/>
              <a:t>But </a:t>
            </a:r>
            <a:r>
              <a:rPr dirty="0" sz="2000" spc="-5"/>
              <a:t>these </a:t>
            </a:r>
            <a:r>
              <a:rPr dirty="0" sz="2000" spc="-5"/>
              <a:t>may </a:t>
            </a:r>
            <a:r>
              <a:rPr dirty="0" sz="2000" spc="-5"/>
              <a:t>need </a:t>
            </a:r>
            <a:r>
              <a:rPr dirty="0" sz="2000" spc="-5"/>
              <a:t>to </a:t>
            </a:r>
            <a:r>
              <a:rPr dirty="0" sz="2000" spc="-5"/>
              <a:t>be</a:t>
            </a:r>
            <a:r>
              <a:rPr dirty="0" sz="2000" spc="-80"/>
              <a:t> </a:t>
            </a:r>
            <a:r>
              <a:rPr dirty="0" sz="2000" spc="-5"/>
              <a:t>encrypted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51064" y="213359"/>
            <a:ext cx="923544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Safety</a:t>
            </a:r>
            <a:r>
              <a:rPr dirty="0" spc="-6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terminology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10</a:t>
            </a:fld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0850" y="1405890"/>
          <a:ext cx="8248650" cy="5053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4079"/>
                <a:gridCol w="6065519"/>
              </a:tblGrid>
              <a:tr h="36956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200" spc="-25" b="1">
                          <a:latin typeface="Arial"/>
                          <a:cs typeface="Arial"/>
                        </a:rPr>
                        <a:t>Term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27431">
                      <a:solidFill>
                        <a:srgbClr val="3F3F3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Definition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27431">
                      <a:solidFill>
                        <a:srgbClr val="3F3F3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</a:tr>
              <a:tr h="73151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Accident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(or</a:t>
                      </a:r>
                      <a:r>
                        <a:rPr dirty="0" sz="12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mishap)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66675" marR="59690" indent="-63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An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unplanned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event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or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sequence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events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which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results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human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death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or 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injury, 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damage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property,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or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environment.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An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overdose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insulin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an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example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an 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accident.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Hazard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condition</a:t>
                      </a:r>
                      <a:r>
                        <a:rPr dirty="0" sz="120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1200" spc="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20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potential</a:t>
                      </a:r>
                      <a:r>
                        <a:rPr dirty="0" sz="120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200" spc="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causing</a:t>
                      </a:r>
                      <a:r>
                        <a:rPr dirty="0" sz="1200" spc="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1200" spc="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contributing</a:t>
                      </a:r>
                      <a:r>
                        <a:rPr dirty="0" sz="1200" spc="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20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an</a:t>
                      </a:r>
                      <a:r>
                        <a:rPr dirty="0" sz="120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accident.</a:t>
                      </a:r>
                      <a:r>
                        <a:rPr dirty="0" sz="1200" spc="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failure</a:t>
                      </a:r>
                      <a:r>
                        <a:rPr dirty="0" sz="120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200" spc="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the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sensor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that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measures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blood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glucose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an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example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hazard.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Damage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66675">
                        <a:lnSpc>
                          <a:spcPts val="135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measure</a:t>
                      </a:r>
                      <a:r>
                        <a:rPr dirty="0" sz="1200" spc="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200" spc="11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200" spc="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loss</a:t>
                      </a:r>
                      <a:r>
                        <a:rPr dirty="0" sz="1200" spc="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resulting</a:t>
                      </a:r>
                      <a:r>
                        <a:rPr dirty="0" sz="1200" spc="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from</a:t>
                      </a:r>
                      <a:r>
                        <a:rPr dirty="0" sz="1200" spc="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 spc="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mishap.</a:t>
                      </a:r>
                      <a:r>
                        <a:rPr dirty="0" sz="1200" spc="11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Damage</a:t>
                      </a:r>
                      <a:r>
                        <a:rPr dirty="0" sz="1200" spc="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can</a:t>
                      </a:r>
                      <a:r>
                        <a:rPr dirty="0" sz="1200" spc="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range</a:t>
                      </a:r>
                      <a:r>
                        <a:rPr dirty="0" sz="1200" spc="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from</a:t>
                      </a:r>
                      <a:r>
                        <a:rPr dirty="0" sz="1200" spc="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many</a:t>
                      </a:r>
                      <a:r>
                        <a:rPr dirty="0" sz="1200" spc="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people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just" marL="66675" marR="5905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Arial"/>
                          <a:cs typeface="Arial"/>
                        </a:rPr>
                        <a:t>being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killed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as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result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an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accident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minor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injury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or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property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damage.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Damage 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resulting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an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overdose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insulin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could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be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serious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injury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or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death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user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insulin</a:t>
                      </a:r>
                      <a:r>
                        <a:rPr dirty="0" sz="12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pump.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Hazard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severity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66675" indent="-635">
                        <a:lnSpc>
                          <a:spcPts val="135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An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assessment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worst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possible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damage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that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could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result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particular </a:t>
                      </a:r>
                      <a:r>
                        <a:rPr dirty="0" sz="1200" spc="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hazard.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just" marL="66675" marR="5969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Hazard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severity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can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range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catastrophic,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where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many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people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are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killed,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minor, 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where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only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minor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damage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results.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When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an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individual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death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possibility,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a 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reasonable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assessment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hazard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severity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‘very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high’.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1005839"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Hazard</a:t>
                      </a:r>
                      <a:r>
                        <a:rPr dirty="0" sz="12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probability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66675">
                        <a:lnSpc>
                          <a:spcPts val="135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probability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events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occurring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which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create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hazard.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Probability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values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tend</a:t>
                      </a:r>
                      <a:r>
                        <a:rPr dirty="0" sz="1200" spc="2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to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just" marL="66675" marR="58419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be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arbitrary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but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range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‘probable’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(say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1/100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chance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hazard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occurring)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to 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‘implausible’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(no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conceivable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situations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are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likely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which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hazard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could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occur).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The 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probability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sensor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failure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insulin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pump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that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results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an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overdose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probably  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low.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Risk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66675">
                        <a:lnSpc>
                          <a:spcPts val="135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This</a:t>
                      </a:r>
                      <a:r>
                        <a:rPr dirty="0" sz="1200" spc="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1200" spc="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 spc="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measure</a:t>
                      </a:r>
                      <a:r>
                        <a:rPr dirty="0" sz="1200" spc="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200" spc="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200" spc="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probability</a:t>
                      </a:r>
                      <a:r>
                        <a:rPr dirty="0" sz="1200" spc="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that</a:t>
                      </a:r>
                      <a:r>
                        <a:rPr dirty="0" sz="1200" spc="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200" spc="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system</a:t>
                      </a:r>
                      <a:r>
                        <a:rPr dirty="0" sz="1200" spc="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will</a:t>
                      </a:r>
                      <a:r>
                        <a:rPr dirty="0" sz="1200" spc="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cause</a:t>
                      </a:r>
                      <a:r>
                        <a:rPr dirty="0" sz="1200" spc="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an</a:t>
                      </a:r>
                      <a:r>
                        <a:rPr dirty="0" sz="1200" spc="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accident.</a:t>
                      </a:r>
                      <a:r>
                        <a:rPr dirty="0" sz="1200" spc="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200" spc="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risk</a:t>
                      </a:r>
                      <a:r>
                        <a:rPr dirty="0" sz="1200" spc="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just" marL="66675" marR="5905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assessed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by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considering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hazard 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probability,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hazard 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severity,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probability 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that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hazard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will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lead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an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accident.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risk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an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insulin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overdose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probably 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medium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2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low.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Design </a:t>
            </a:r>
            <a:r>
              <a:rPr dirty="0" spc="-5"/>
              <a:t>risk</a:t>
            </a:r>
            <a:r>
              <a:rPr dirty="0" spc="-60"/>
              <a:t> </a:t>
            </a:r>
            <a:r>
              <a:rPr dirty="0" spc="-5"/>
              <a:t>assessment</a:t>
            </a:r>
          </a:p>
        </p:txBody>
      </p:sp>
      <p:sp>
        <p:nvSpPr>
          <p:cNvPr id="3" name="object 3"/>
          <p:cNvSpPr/>
          <p:nvPr/>
        </p:nvSpPr>
        <p:spPr>
          <a:xfrm>
            <a:off x="969997" y="1560547"/>
            <a:ext cx="2538057" cy="1607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18731" y="3362899"/>
            <a:ext cx="1571619" cy="6808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31935" y="3373567"/>
            <a:ext cx="1583049" cy="6701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61725" y="2475169"/>
            <a:ext cx="1570857" cy="6823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61353" y="4653534"/>
            <a:ext cx="1471930" cy="829944"/>
          </a:xfrm>
          <a:custGeom>
            <a:avLst/>
            <a:gdLst/>
            <a:ahLst/>
            <a:cxnLst/>
            <a:rect l="l" t="t" r="r" b="b"/>
            <a:pathLst>
              <a:path w="1471929" h="829945">
                <a:moveTo>
                  <a:pt x="0" y="0"/>
                </a:moveTo>
                <a:lnTo>
                  <a:pt x="1471421" y="0"/>
                </a:lnTo>
                <a:lnTo>
                  <a:pt x="1471421" y="829817"/>
                </a:lnTo>
                <a:lnTo>
                  <a:pt x="0" y="829817"/>
                </a:lnTo>
                <a:lnTo>
                  <a:pt x="0" y="0"/>
                </a:lnTo>
                <a:close/>
              </a:path>
            </a:pathLst>
          </a:custGeom>
          <a:solidFill>
            <a:srgbClr val="7ED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1353" y="4653534"/>
            <a:ext cx="1471930" cy="829944"/>
          </a:xfrm>
          <a:custGeom>
            <a:avLst/>
            <a:gdLst/>
            <a:ahLst/>
            <a:cxnLst/>
            <a:rect l="l" t="t" r="r" b="b"/>
            <a:pathLst>
              <a:path w="1471929" h="829945">
                <a:moveTo>
                  <a:pt x="0" y="0"/>
                </a:moveTo>
                <a:lnTo>
                  <a:pt x="1471421" y="0"/>
                </a:lnTo>
                <a:lnTo>
                  <a:pt x="1471421" y="829817"/>
                </a:lnTo>
                <a:lnTo>
                  <a:pt x="0" y="829817"/>
                </a:lnTo>
                <a:lnTo>
                  <a:pt x="0" y="0"/>
                </a:lnTo>
                <a:close/>
              </a:path>
            </a:pathLst>
          </a:custGeom>
          <a:ln w="20949">
            <a:solidFill>
              <a:srgbClr val="7ED6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96583" y="4587240"/>
            <a:ext cx="1456690" cy="803275"/>
          </a:xfrm>
          <a:custGeom>
            <a:avLst/>
            <a:gdLst/>
            <a:ahLst/>
            <a:cxnLst/>
            <a:rect l="l" t="t" r="r" b="b"/>
            <a:pathLst>
              <a:path w="1456690" h="803275">
                <a:moveTo>
                  <a:pt x="0" y="0"/>
                </a:moveTo>
                <a:lnTo>
                  <a:pt x="1456181" y="0"/>
                </a:lnTo>
                <a:lnTo>
                  <a:pt x="1456181" y="803147"/>
                </a:lnTo>
                <a:lnTo>
                  <a:pt x="0" y="803147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96583" y="4587240"/>
            <a:ext cx="1456690" cy="803275"/>
          </a:xfrm>
          <a:custGeom>
            <a:avLst/>
            <a:gdLst/>
            <a:ahLst/>
            <a:cxnLst/>
            <a:rect l="l" t="t" r="r" b="b"/>
            <a:pathLst>
              <a:path w="1456690" h="803275">
                <a:moveTo>
                  <a:pt x="0" y="0"/>
                </a:moveTo>
                <a:lnTo>
                  <a:pt x="1456181" y="0"/>
                </a:lnTo>
                <a:lnTo>
                  <a:pt x="1456181" y="803147"/>
                </a:lnTo>
                <a:lnTo>
                  <a:pt x="0" y="803147"/>
                </a:lnTo>
                <a:lnTo>
                  <a:pt x="0" y="0"/>
                </a:lnTo>
                <a:close/>
              </a:path>
            </a:pathLst>
          </a:custGeom>
          <a:ln w="20949">
            <a:solidFill>
              <a:srgbClr val="00AC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79179" y="4576765"/>
            <a:ext cx="1570857" cy="6823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15283" y="2809494"/>
            <a:ext cx="2674620" cy="0"/>
          </a:xfrm>
          <a:custGeom>
            <a:avLst/>
            <a:gdLst/>
            <a:ahLst/>
            <a:cxnLst/>
            <a:rect l="l" t="t" r="r" b="b"/>
            <a:pathLst>
              <a:path w="2674620" h="0">
                <a:moveTo>
                  <a:pt x="0" y="0"/>
                </a:moveTo>
                <a:lnTo>
                  <a:pt x="2674619" y="0"/>
                </a:lnTo>
              </a:path>
            </a:pathLst>
          </a:custGeom>
          <a:ln w="10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57138" y="2762250"/>
            <a:ext cx="115570" cy="96520"/>
          </a:xfrm>
          <a:custGeom>
            <a:avLst/>
            <a:gdLst/>
            <a:ahLst/>
            <a:cxnLst/>
            <a:rect l="l" t="t" r="r" b="b"/>
            <a:pathLst>
              <a:path w="115570" h="96519">
                <a:moveTo>
                  <a:pt x="0" y="0"/>
                </a:moveTo>
                <a:lnTo>
                  <a:pt x="27431" y="47243"/>
                </a:lnTo>
                <a:lnTo>
                  <a:pt x="0" y="96011"/>
                </a:lnTo>
                <a:lnTo>
                  <a:pt x="115061" y="472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20439" y="3669029"/>
            <a:ext cx="440055" cy="5715"/>
          </a:xfrm>
          <a:custGeom>
            <a:avLst/>
            <a:gdLst/>
            <a:ahLst/>
            <a:cxnLst/>
            <a:rect l="l" t="t" r="r" b="b"/>
            <a:pathLst>
              <a:path w="440054" h="5714">
                <a:moveTo>
                  <a:pt x="0" y="5333"/>
                </a:moveTo>
                <a:lnTo>
                  <a:pt x="0" y="5333"/>
                </a:lnTo>
                <a:lnTo>
                  <a:pt x="439673" y="0"/>
                </a:lnTo>
              </a:path>
            </a:pathLst>
          </a:custGeom>
          <a:ln w="10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27347" y="3621785"/>
            <a:ext cx="115570" cy="94615"/>
          </a:xfrm>
          <a:custGeom>
            <a:avLst/>
            <a:gdLst/>
            <a:ahLst/>
            <a:cxnLst/>
            <a:rect l="l" t="t" r="r" b="b"/>
            <a:pathLst>
              <a:path w="115570" h="94614">
                <a:moveTo>
                  <a:pt x="0" y="0"/>
                </a:moveTo>
                <a:lnTo>
                  <a:pt x="27431" y="47243"/>
                </a:lnTo>
                <a:lnTo>
                  <a:pt x="0" y="94487"/>
                </a:lnTo>
                <a:lnTo>
                  <a:pt x="115061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62600" y="4896611"/>
            <a:ext cx="512445" cy="3810"/>
          </a:xfrm>
          <a:custGeom>
            <a:avLst/>
            <a:gdLst/>
            <a:ahLst/>
            <a:cxnLst/>
            <a:rect l="l" t="t" r="r" b="b"/>
            <a:pathLst>
              <a:path w="512445" h="3810">
                <a:moveTo>
                  <a:pt x="0" y="0"/>
                </a:moveTo>
                <a:lnTo>
                  <a:pt x="0" y="0"/>
                </a:lnTo>
                <a:lnTo>
                  <a:pt x="512063" y="3809"/>
                </a:lnTo>
              </a:path>
            </a:pathLst>
          </a:custGeom>
          <a:ln w="10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27419" y="4856226"/>
            <a:ext cx="140970" cy="86360"/>
          </a:xfrm>
          <a:custGeom>
            <a:avLst/>
            <a:gdLst/>
            <a:ahLst/>
            <a:cxnLst/>
            <a:rect l="l" t="t" r="r" b="b"/>
            <a:pathLst>
              <a:path w="140970" h="86360">
                <a:moveTo>
                  <a:pt x="1523" y="0"/>
                </a:moveTo>
                <a:lnTo>
                  <a:pt x="0" y="0"/>
                </a:lnTo>
                <a:lnTo>
                  <a:pt x="25907" y="44195"/>
                </a:lnTo>
                <a:lnTo>
                  <a:pt x="0" y="86105"/>
                </a:lnTo>
                <a:lnTo>
                  <a:pt x="1523" y="86105"/>
                </a:lnTo>
                <a:lnTo>
                  <a:pt x="69341" y="60197"/>
                </a:lnTo>
                <a:lnTo>
                  <a:pt x="140969" y="44195"/>
                </a:lnTo>
                <a:lnTo>
                  <a:pt x="72469" y="28860"/>
                </a:lnTo>
                <a:lnTo>
                  <a:pt x="69341" y="28193"/>
                </a:lnTo>
                <a:lnTo>
                  <a:pt x="1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49617" y="3089910"/>
            <a:ext cx="10795" cy="1376680"/>
          </a:xfrm>
          <a:custGeom>
            <a:avLst/>
            <a:gdLst/>
            <a:ahLst/>
            <a:cxnLst/>
            <a:rect l="l" t="t" r="r" b="b"/>
            <a:pathLst>
              <a:path w="10795" h="1376679">
                <a:moveTo>
                  <a:pt x="0" y="0"/>
                </a:moveTo>
                <a:lnTo>
                  <a:pt x="0" y="0"/>
                </a:lnTo>
                <a:lnTo>
                  <a:pt x="10667" y="1376171"/>
                </a:lnTo>
              </a:path>
            </a:pathLst>
          </a:custGeom>
          <a:ln w="10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813041" y="4432553"/>
            <a:ext cx="93980" cy="116205"/>
          </a:xfrm>
          <a:custGeom>
            <a:avLst/>
            <a:gdLst/>
            <a:ahLst/>
            <a:cxnLst/>
            <a:rect l="l" t="t" r="r" b="b"/>
            <a:pathLst>
              <a:path w="93979" h="116204">
                <a:moveTo>
                  <a:pt x="0" y="0"/>
                </a:moveTo>
                <a:lnTo>
                  <a:pt x="47243" y="115823"/>
                </a:lnTo>
                <a:lnTo>
                  <a:pt x="82411" y="28193"/>
                </a:lnTo>
                <a:lnTo>
                  <a:pt x="47243" y="28193"/>
                </a:lnTo>
                <a:lnTo>
                  <a:pt x="0" y="0"/>
                </a:lnTo>
                <a:close/>
              </a:path>
              <a:path w="93979" h="116204">
                <a:moveTo>
                  <a:pt x="93725" y="0"/>
                </a:moveTo>
                <a:lnTo>
                  <a:pt x="47243" y="28193"/>
                </a:lnTo>
                <a:lnTo>
                  <a:pt x="82411" y="28193"/>
                </a:lnTo>
                <a:lnTo>
                  <a:pt x="93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428488" y="3895344"/>
            <a:ext cx="672465" cy="653415"/>
          </a:xfrm>
          <a:custGeom>
            <a:avLst/>
            <a:gdLst/>
            <a:ahLst/>
            <a:cxnLst/>
            <a:rect l="l" t="t" r="r" b="b"/>
            <a:pathLst>
              <a:path w="672464" h="653414">
                <a:moveTo>
                  <a:pt x="0" y="0"/>
                </a:moveTo>
                <a:lnTo>
                  <a:pt x="0" y="0"/>
                </a:lnTo>
                <a:lnTo>
                  <a:pt x="672083" y="653033"/>
                </a:lnTo>
              </a:path>
            </a:pathLst>
          </a:custGeom>
          <a:ln w="10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38088" y="4485132"/>
            <a:ext cx="130810" cy="129539"/>
          </a:xfrm>
          <a:custGeom>
            <a:avLst/>
            <a:gdLst/>
            <a:ahLst/>
            <a:cxnLst/>
            <a:rect l="l" t="t" r="r" b="b"/>
            <a:pathLst>
              <a:path w="130810" h="129539">
                <a:moveTo>
                  <a:pt x="58673" y="0"/>
                </a:moveTo>
                <a:lnTo>
                  <a:pt x="57149" y="0"/>
                </a:lnTo>
                <a:lnTo>
                  <a:pt x="46481" y="49529"/>
                </a:lnTo>
                <a:lnTo>
                  <a:pt x="0" y="61721"/>
                </a:lnTo>
                <a:lnTo>
                  <a:pt x="0" y="63245"/>
                </a:lnTo>
                <a:lnTo>
                  <a:pt x="67817" y="91439"/>
                </a:lnTo>
                <a:lnTo>
                  <a:pt x="106915" y="114672"/>
                </a:lnTo>
                <a:lnTo>
                  <a:pt x="117357" y="121152"/>
                </a:lnTo>
                <a:lnTo>
                  <a:pt x="125143" y="126141"/>
                </a:lnTo>
                <a:lnTo>
                  <a:pt x="130301" y="129539"/>
                </a:lnTo>
                <a:lnTo>
                  <a:pt x="123451" y="119203"/>
                </a:lnTo>
                <a:lnTo>
                  <a:pt x="113267" y="103646"/>
                </a:lnTo>
                <a:lnTo>
                  <a:pt x="96893" y="78281"/>
                </a:lnTo>
                <a:lnTo>
                  <a:pt x="90677" y="68579"/>
                </a:lnTo>
                <a:lnTo>
                  <a:pt x="586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17903" y="2213610"/>
            <a:ext cx="417830" cy="1413510"/>
          </a:xfrm>
          <a:custGeom>
            <a:avLst/>
            <a:gdLst/>
            <a:ahLst/>
            <a:cxnLst/>
            <a:rect l="l" t="t" r="r" b="b"/>
            <a:pathLst>
              <a:path w="417830" h="1413510">
                <a:moveTo>
                  <a:pt x="0" y="0"/>
                </a:moveTo>
                <a:lnTo>
                  <a:pt x="0" y="1413509"/>
                </a:lnTo>
                <a:lnTo>
                  <a:pt x="417575" y="1413509"/>
                </a:lnTo>
              </a:path>
            </a:pathLst>
          </a:custGeom>
          <a:ln w="10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88235" y="3585210"/>
            <a:ext cx="140970" cy="86360"/>
          </a:xfrm>
          <a:custGeom>
            <a:avLst/>
            <a:gdLst/>
            <a:ahLst/>
            <a:cxnLst/>
            <a:rect l="l" t="t" r="r" b="b"/>
            <a:pathLst>
              <a:path w="140969" h="86360">
                <a:moveTo>
                  <a:pt x="1523" y="0"/>
                </a:moveTo>
                <a:lnTo>
                  <a:pt x="0" y="0"/>
                </a:lnTo>
                <a:lnTo>
                  <a:pt x="25907" y="41909"/>
                </a:lnTo>
                <a:lnTo>
                  <a:pt x="0" y="83819"/>
                </a:lnTo>
                <a:lnTo>
                  <a:pt x="1523" y="86105"/>
                </a:lnTo>
                <a:lnTo>
                  <a:pt x="69341" y="57911"/>
                </a:lnTo>
                <a:lnTo>
                  <a:pt x="140969" y="41909"/>
                </a:lnTo>
                <a:lnTo>
                  <a:pt x="69341" y="25907"/>
                </a:lnTo>
                <a:lnTo>
                  <a:pt x="1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84597" y="3991355"/>
            <a:ext cx="0" cy="515620"/>
          </a:xfrm>
          <a:custGeom>
            <a:avLst/>
            <a:gdLst/>
            <a:ahLst/>
            <a:cxnLst/>
            <a:rect l="l" t="t" r="r" b="b"/>
            <a:pathLst>
              <a:path w="0" h="515620">
                <a:moveTo>
                  <a:pt x="0" y="0"/>
                </a:moveTo>
                <a:lnTo>
                  <a:pt x="0" y="515111"/>
                </a:lnTo>
              </a:path>
            </a:pathLst>
          </a:custGeom>
          <a:ln w="10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730495" y="4476750"/>
            <a:ext cx="109855" cy="23495"/>
          </a:xfrm>
          <a:custGeom>
            <a:avLst/>
            <a:gdLst/>
            <a:ahLst/>
            <a:cxnLst/>
            <a:rect l="l" t="t" r="r" b="b"/>
            <a:pathLst>
              <a:path w="109854" h="23495">
                <a:moveTo>
                  <a:pt x="94769" y="20573"/>
                </a:moveTo>
                <a:lnTo>
                  <a:pt x="14623" y="20573"/>
                </a:lnTo>
                <a:lnTo>
                  <a:pt x="16220" y="23072"/>
                </a:lnTo>
                <a:lnTo>
                  <a:pt x="93153" y="23072"/>
                </a:lnTo>
                <a:lnTo>
                  <a:pt x="94769" y="20573"/>
                </a:lnTo>
                <a:close/>
              </a:path>
              <a:path w="109854" h="23495">
                <a:moveTo>
                  <a:pt x="104117" y="2075"/>
                </a:moveTo>
                <a:lnTo>
                  <a:pt x="5456" y="2075"/>
                </a:lnTo>
                <a:lnTo>
                  <a:pt x="54101" y="20573"/>
                </a:lnTo>
                <a:lnTo>
                  <a:pt x="104117" y="2075"/>
                </a:lnTo>
                <a:close/>
              </a:path>
              <a:path w="109854" h="23495">
                <a:moveTo>
                  <a:pt x="0" y="0"/>
                </a:moveTo>
                <a:lnTo>
                  <a:pt x="1625" y="2075"/>
                </a:lnTo>
                <a:lnTo>
                  <a:pt x="5456" y="2075"/>
                </a:lnTo>
                <a:lnTo>
                  <a:pt x="0" y="0"/>
                </a:lnTo>
                <a:close/>
              </a:path>
              <a:path w="109854" h="23495">
                <a:moveTo>
                  <a:pt x="109727" y="0"/>
                </a:moveTo>
                <a:lnTo>
                  <a:pt x="104117" y="2075"/>
                </a:lnTo>
                <a:lnTo>
                  <a:pt x="108045" y="2075"/>
                </a:lnTo>
                <a:lnTo>
                  <a:pt x="109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63623" y="4732020"/>
            <a:ext cx="1927225" cy="521970"/>
          </a:xfrm>
          <a:custGeom>
            <a:avLst/>
            <a:gdLst/>
            <a:ahLst/>
            <a:cxnLst/>
            <a:rect l="l" t="t" r="r" b="b"/>
            <a:pathLst>
              <a:path w="1927225" h="521970">
                <a:moveTo>
                  <a:pt x="1927097" y="0"/>
                </a:moveTo>
                <a:lnTo>
                  <a:pt x="0" y="0"/>
                </a:lnTo>
                <a:lnTo>
                  <a:pt x="12191" y="521969"/>
                </a:lnTo>
                <a:lnTo>
                  <a:pt x="1927097" y="513587"/>
                </a:lnTo>
                <a:lnTo>
                  <a:pt x="1927097" y="0"/>
                </a:lnTo>
                <a:close/>
              </a:path>
            </a:pathLst>
          </a:custGeom>
          <a:solidFill>
            <a:srgbClr val="7ED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472183" y="4732020"/>
            <a:ext cx="2018664" cy="521970"/>
          </a:xfrm>
          <a:custGeom>
            <a:avLst/>
            <a:gdLst/>
            <a:ahLst/>
            <a:cxnLst/>
            <a:rect l="l" t="t" r="r" b="b"/>
            <a:pathLst>
              <a:path w="2018664" h="521970">
                <a:moveTo>
                  <a:pt x="0" y="0"/>
                </a:moveTo>
                <a:lnTo>
                  <a:pt x="2018537" y="0"/>
                </a:lnTo>
                <a:lnTo>
                  <a:pt x="2018537" y="513587"/>
                </a:lnTo>
                <a:lnTo>
                  <a:pt x="103631" y="521969"/>
                </a:lnTo>
                <a:lnTo>
                  <a:pt x="91439" y="0"/>
                </a:lnTo>
                <a:lnTo>
                  <a:pt x="0" y="0"/>
                </a:lnTo>
                <a:close/>
              </a:path>
            </a:pathLst>
          </a:custGeom>
          <a:ln w="24440">
            <a:solidFill>
              <a:srgbClr val="7ED6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44751" y="4613147"/>
            <a:ext cx="1931035" cy="525145"/>
          </a:xfrm>
          <a:custGeom>
            <a:avLst/>
            <a:gdLst/>
            <a:ahLst/>
            <a:cxnLst/>
            <a:rect l="l" t="t" r="r" b="b"/>
            <a:pathLst>
              <a:path w="1931035" h="525145">
                <a:moveTo>
                  <a:pt x="1930907" y="0"/>
                </a:moveTo>
                <a:lnTo>
                  <a:pt x="0" y="0"/>
                </a:lnTo>
                <a:lnTo>
                  <a:pt x="27431" y="525017"/>
                </a:lnTo>
                <a:lnTo>
                  <a:pt x="1930907" y="525017"/>
                </a:lnTo>
                <a:lnTo>
                  <a:pt x="1930907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44751" y="4613147"/>
            <a:ext cx="1931035" cy="525145"/>
          </a:xfrm>
          <a:custGeom>
            <a:avLst/>
            <a:gdLst/>
            <a:ahLst/>
            <a:cxnLst/>
            <a:rect l="l" t="t" r="r" b="b"/>
            <a:pathLst>
              <a:path w="1931035" h="525145">
                <a:moveTo>
                  <a:pt x="0" y="0"/>
                </a:moveTo>
                <a:lnTo>
                  <a:pt x="1930907" y="0"/>
                </a:lnTo>
                <a:lnTo>
                  <a:pt x="1930907" y="525017"/>
                </a:lnTo>
                <a:lnTo>
                  <a:pt x="27431" y="525017"/>
                </a:lnTo>
                <a:lnTo>
                  <a:pt x="0" y="0"/>
                </a:lnTo>
                <a:close/>
              </a:path>
            </a:pathLst>
          </a:custGeom>
          <a:ln w="24440">
            <a:solidFill>
              <a:srgbClr val="00AC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572005" y="4681728"/>
            <a:ext cx="1686305" cy="3741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77183" y="4877561"/>
            <a:ext cx="630555" cy="3810"/>
          </a:xfrm>
          <a:custGeom>
            <a:avLst/>
            <a:gdLst/>
            <a:ahLst/>
            <a:cxnLst/>
            <a:rect l="l" t="t" r="r" b="b"/>
            <a:pathLst>
              <a:path w="630554" h="3810">
                <a:moveTo>
                  <a:pt x="0" y="3809"/>
                </a:moveTo>
                <a:lnTo>
                  <a:pt x="0" y="3809"/>
                </a:lnTo>
                <a:lnTo>
                  <a:pt x="630173" y="0"/>
                </a:lnTo>
              </a:path>
            </a:pathLst>
          </a:custGeom>
          <a:ln w="10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972305" y="4830317"/>
            <a:ext cx="117475" cy="94615"/>
          </a:xfrm>
          <a:custGeom>
            <a:avLst/>
            <a:gdLst/>
            <a:ahLst/>
            <a:cxnLst/>
            <a:rect l="l" t="t" r="r" b="b"/>
            <a:pathLst>
              <a:path w="117475" h="94614">
                <a:moveTo>
                  <a:pt x="0" y="0"/>
                </a:moveTo>
                <a:lnTo>
                  <a:pt x="28193" y="47243"/>
                </a:lnTo>
                <a:lnTo>
                  <a:pt x="2285" y="94487"/>
                </a:lnTo>
                <a:lnTo>
                  <a:pt x="117347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85637" y="5751547"/>
            <a:ext cx="1368608" cy="6195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824221" y="5276850"/>
            <a:ext cx="0" cy="464184"/>
          </a:xfrm>
          <a:custGeom>
            <a:avLst/>
            <a:gdLst/>
            <a:ahLst/>
            <a:cxnLst/>
            <a:rect l="l" t="t" r="r" b="b"/>
            <a:pathLst>
              <a:path w="0" h="464185">
                <a:moveTo>
                  <a:pt x="0" y="464057"/>
                </a:moveTo>
                <a:lnTo>
                  <a:pt x="0" y="0"/>
                </a:lnTo>
              </a:path>
            </a:pathLst>
          </a:custGeom>
          <a:ln w="10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780788" y="5182361"/>
            <a:ext cx="85725" cy="142240"/>
          </a:xfrm>
          <a:custGeom>
            <a:avLst/>
            <a:gdLst/>
            <a:ahLst/>
            <a:cxnLst/>
            <a:rect l="l" t="t" r="r" b="b"/>
            <a:pathLst>
              <a:path w="85725" h="142239">
                <a:moveTo>
                  <a:pt x="59435" y="71627"/>
                </a:moveTo>
                <a:lnTo>
                  <a:pt x="28193" y="71627"/>
                </a:lnTo>
                <a:lnTo>
                  <a:pt x="0" y="140207"/>
                </a:lnTo>
                <a:lnTo>
                  <a:pt x="1523" y="141731"/>
                </a:lnTo>
                <a:lnTo>
                  <a:pt x="43433" y="115823"/>
                </a:lnTo>
                <a:lnTo>
                  <a:pt x="76132" y="115823"/>
                </a:lnTo>
                <a:lnTo>
                  <a:pt x="59435" y="71627"/>
                </a:lnTo>
                <a:close/>
              </a:path>
              <a:path w="85725" h="142239">
                <a:moveTo>
                  <a:pt x="76132" y="115823"/>
                </a:moveTo>
                <a:lnTo>
                  <a:pt x="43433" y="115823"/>
                </a:lnTo>
                <a:lnTo>
                  <a:pt x="85343" y="141731"/>
                </a:lnTo>
                <a:lnTo>
                  <a:pt x="85343" y="140207"/>
                </a:lnTo>
                <a:lnTo>
                  <a:pt x="76132" y="115823"/>
                </a:lnTo>
                <a:close/>
              </a:path>
              <a:path w="85725" h="142239">
                <a:moveTo>
                  <a:pt x="48101" y="21022"/>
                </a:moveTo>
                <a:lnTo>
                  <a:pt x="38923" y="21022"/>
                </a:lnTo>
                <a:lnTo>
                  <a:pt x="37674" y="26949"/>
                </a:lnTo>
                <a:lnTo>
                  <a:pt x="33953" y="44678"/>
                </a:lnTo>
                <a:lnTo>
                  <a:pt x="53435" y="44678"/>
                </a:lnTo>
                <a:lnTo>
                  <a:pt x="48767" y="23988"/>
                </a:lnTo>
                <a:lnTo>
                  <a:pt x="48101" y="21022"/>
                </a:lnTo>
                <a:close/>
              </a:path>
              <a:path w="85725" h="142239">
                <a:moveTo>
                  <a:pt x="43433" y="0"/>
                </a:moveTo>
                <a:lnTo>
                  <a:pt x="42771" y="3040"/>
                </a:lnTo>
                <a:lnTo>
                  <a:pt x="44100" y="3040"/>
                </a:lnTo>
                <a:lnTo>
                  <a:pt x="43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400800" y="4665726"/>
            <a:ext cx="1089659" cy="6583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102602" y="4711446"/>
            <a:ext cx="77470" cy="101600"/>
          </a:xfrm>
          <a:custGeom>
            <a:avLst/>
            <a:gdLst/>
            <a:ahLst/>
            <a:cxnLst/>
            <a:rect l="l" t="t" r="r" b="b"/>
            <a:pathLst>
              <a:path w="77470" h="101600">
                <a:moveTo>
                  <a:pt x="73244" y="13715"/>
                </a:moveTo>
                <a:lnTo>
                  <a:pt x="48767" y="13715"/>
                </a:lnTo>
                <a:lnTo>
                  <a:pt x="54101" y="17525"/>
                </a:lnTo>
                <a:lnTo>
                  <a:pt x="55625" y="20573"/>
                </a:lnTo>
                <a:lnTo>
                  <a:pt x="57911" y="24383"/>
                </a:lnTo>
                <a:lnTo>
                  <a:pt x="57911" y="32765"/>
                </a:lnTo>
                <a:lnTo>
                  <a:pt x="54101" y="32765"/>
                </a:lnTo>
                <a:lnTo>
                  <a:pt x="50508" y="33208"/>
                </a:lnTo>
                <a:lnTo>
                  <a:pt x="13732" y="44080"/>
                </a:lnTo>
                <a:lnTo>
                  <a:pt x="0" y="70103"/>
                </a:lnTo>
                <a:lnTo>
                  <a:pt x="111" y="73214"/>
                </a:lnTo>
                <a:lnTo>
                  <a:pt x="28131" y="101234"/>
                </a:lnTo>
                <a:lnTo>
                  <a:pt x="31241" y="101345"/>
                </a:lnTo>
                <a:lnTo>
                  <a:pt x="35404" y="101150"/>
                </a:lnTo>
                <a:lnTo>
                  <a:pt x="57911" y="90677"/>
                </a:lnTo>
                <a:lnTo>
                  <a:pt x="76961" y="90677"/>
                </a:lnTo>
                <a:lnTo>
                  <a:pt x="76961" y="85343"/>
                </a:lnTo>
                <a:lnTo>
                  <a:pt x="19049" y="85343"/>
                </a:lnTo>
                <a:lnTo>
                  <a:pt x="19049" y="67817"/>
                </a:lnTo>
                <a:lnTo>
                  <a:pt x="52283" y="47538"/>
                </a:lnTo>
                <a:lnTo>
                  <a:pt x="55625" y="47243"/>
                </a:lnTo>
                <a:lnTo>
                  <a:pt x="76961" y="47243"/>
                </a:lnTo>
                <a:lnTo>
                  <a:pt x="76961" y="24383"/>
                </a:lnTo>
                <a:lnTo>
                  <a:pt x="75437" y="19049"/>
                </a:lnTo>
                <a:lnTo>
                  <a:pt x="74473" y="16238"/>
                </a:lnTo>
                <a:lnTo>
                  <a:pt x="73244" y="13715"/>
                </a:lnTo>
                <a:close/>
              </a:path>
              <a:path w="77470" h="101600">
                <a:moveTo>
                  <a:pt x="76961" y="90677"/>
                </a:moveTo>
                <a:lnTo>
                  <a:pt x="57911" y="90677"/>
                </a:lnTo>
                <a:lnTo>
                  <a:pt x="57911" y="99821"/>
                </a:lnTo>
                <a:lnTo>
                  <a:pt x="66293" y="99821"/>
                </a:lnTo>
                <a:lnTo>
                  <a:pt x="67817" y="97535"/>
                </a:lnTo>
                <a:lnTo>
                  <a:pt x="76961" y="97535"/>
                </a:lnTo>
                <a:lnTo>
                  <a:pt x="76961" y="90677"/>
                </a:lnTo>
                <a:close/>
              </a:path>
              <a:path w="77470" h="101600">
                <a:moveTo>
                  <a:pt x="76961" y="47243"/>
                </a:moveTo>
                <a:lnTo>
                  <a:pt x="57911" y="47243"/>
                </a:lnTo>
                <a:lnTo>
                  <a:pt x="57911" y="76961"/>
                </a:lnTo>
                <a:lnTo>
                  <a:pt x="55625" y="78485"/>
                </a:lnTo>
                <a:lnTo>
                  <a:pt x="48767" y="85343"/>
                </a:lnTo>
                <a:lnTo>
                  <a:pt x="76961" y="85343"/>
                </a:lnTo>
                <a:lnTo>
                  <a:pt x="76961" y="47243"/>
                </a:lnTo>
                <a:close/>
              </a:path>
              <a:path w="77470" h="101600">
                <a:moveTo>
                  <a:pt x="43433" y="0"/>
                </a:moveTo>
                <a:lnTo>
                  <a:pt x="10667" y="6857"/>
                </a:lnTo>
                <a:lnTo>
                  <a:pt x="10667" y="20573"/>
                </a:lnTo>
                <a:lnTo>
                  <a:pt x="12191" y="20573"/>
                </a:lnTo>
                <a:lnTo>
                  <a:pt x="14318" y="19641"/>
                </a:lnTo>
                <a:lnTo>
                  <a:pt x="16587" y="18690"/>
                </a:lnTo>
                <a:lnTo>
                  <a:pt x="40385" y="13715"/>
                </a:lnTo>
                <a:lnTo>
                  <a:pt x="73244" y="13715"/>
                </a:lnTo>
                <a:lnTo>
                  <a:pt x="46521" y="82"/>
                </a:lnTo>
                <a:lnTo>
                  <a:pt x="43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203947" y="4711446"/>
            <a:ext cx="83820" cy="100330"/>
          </a:xfrm>
          <a:custGeom>
            <a:avLst/>
            <a:gdLst/>
            <a:ahLst/>
            <a:cxnLst/>
            <a:rect l="l" t="t" r="r" b="b"/>
            <a:pathLst>
              <a:path w="83820" h="100329">
                <a:moveTo>
                  <a:pt x="22859" y="1523"/>
                </a:moveTo>
                <a:lnTo>
                  <a:pt x="20573" y="1523"/>
                </a:lnTo>
                <a:lnTo>
                  <a:pt x="12191" y="3047"/>
                </a:lnTo>
                <a:lnTo>
                  <a:pt x="10667" y="3047"/>
                </a:lnTo>
                <a:lnTo>
                  <a:pt x="1523" y="5333"/>
                </a:lnTo>
                <a:lnTo>
                  <a:pt x="0" y="5333"/>
                </a:lnTo>
                <a:lnTo>
                  <a:pt x="11" y="7409"/>
                </a:lnTo>
                <a:lnTo>
                  <a:pt x="648" y="26280"/>
                </a:lnTo>
                <a:lnTo>
                  <a:pt x="761" y="29051"/>
                </a:lnTo>
                <a:lnTo>
                  <a:pt x="1523" y="99821"/>
                </a:lnTo>
                <a:lnTo>
                  <a:pt x="10667" y="97535"/>
                </a:lnTo>
                <a:lnTo>
                  <a:pt x="22859" y="97535"/>
                </a:lnTo>
                <a:lnTo>
                  <a:pt x="22585" y="94803"/>
                </a:lnTo>
                <a:lnTo>
                  <a:pt x="22334" y="92124"/>
                </a:lnTo>
                <a:lnTo>
                  <a:pt x="20630" y="51358"/>
                </a:lnTo>
                <a:lnTo>
                  <a:pt x="20573" y="25907"/>
                </a:lnTo>
                <a:lnTo>
                  <a:pt x="22489" y="24739"/>
                </a:lnTo>
                <a:lnTo>
                  <a:pt x="27093" y="21787"/>
                </a:lnTo>
                <a:lnTo>
                  <a:pt x="45719" y="15239"/>
                </a:lnTo>
                <a:lnTo>
                  <a:pt x="80009" y="15239"/>
                </a:lnTo>
                <a:lnTo>
                  <a:pt x="79139" y="12191"/>
                </a:lnTo>
                <a:lnTo>
                  <a:pt x="20573" y="12191"/>
                </a:lnTo>
                <a:lnTo>
                  <a:pt x="22859" y="1523"/>
                </a:lnTo>
                <a:close/>
              </a:path>
              <a:path w="83820" h="100329">
                <a:moveTo>
                  <a:pt x="80009" y="15239"/>
                </a:moveTo>
                <a:lnTo>
                  <a:pt x="59435" y="15239"/>
                </a:lnTo>
                <a:lnTo>
                  <a:pt x="62483" y="29717"/>
                </a:lnTo>
                <a:lnTo>
                  <a:pt x="62528" y="30989"/>
                </a:lnTo>
                <a:lnTo>
                  <a:pt x="62653" y="32208"/>
                </a:lnTo>
                <a:lnTo>
                  <a:pt x="62841" y="33480"/>
                </a:lnTo>
                <a:lnTo>
                  <a:pt x="63076" y="34910"/>
                </a:lnTo>
                <a:lnTo>
                  <a:pt x="63343" y="36605"/>
                </a:lnTo>
                <a:lnTo>
                  <a:pt x="64766" y="67592"/>
                </a:lnTo>
                <a:lnTo>
                  <a:pt x="64744" y="70470"/>
                </a:lnTo>
                <a:lnTo>
                  <a:pt x="62483" y="92201"/>
                </a:lnTo>
                <a:lnTo>
                  <a:pt x="62483" y="97535"/>
                </a:lnTo>
                <a:lnTo>
                  <a:pt x="64769" y="99821"/>
                </a:lnTo>
                <a:lnTo>
                  <a:pt x="73151" y="97535"/>
                </a:lnTo>
                <a:lnTo>
                  <a:pt x="83819" y="97535"/>
                </a:lnTo>
                <a:lnTo>
                  <a:pt x="83819" y="27431"/>
                </a:lnTo>
                <a:lnTo>
                  <a:pt x="82295" y="20573"/>
                </a:lnTo>
                <a:lnTo>
                  <a:pt x="80009" y="15239"/>
                </a:lnTo>
                <a:close/>
              </a:path>
              <a:path w="83820" h="100329">
                <a:moveTo>
                  <a:pt x="59435" y="0"/>
                </a:moveTo>
                <a:lnTo>
                  <a:pt x="54101" y="0"/>
                </a:lnTo>
                <a:lnTo>
                  <a:pt x="50182" y="167"/>
                </a:lnTo>
                <a:lnTo>
                  <a:pt x="20573" y="12191"/>
                </a:lnTo>
                <a:lnTo>
                  <a:pt x="79139" y="12191"/>
                </a:lnTo>
                <a:lnTo>
                  <a:pt x="78485" y="9905"/>
                </a:lnTo>
                <a:lnTo>
                  <a:pt x="74675" y="6857"/>
                </a:lnTo>
                <a:lnTo>
                  <a:pt x="70103" y="3047"/>
                </a:lnTo>
                <a:lnTo>
                  <a:pt x="594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308341" y="4661916"/>
            <a:ext cx="87630" cy="151130"/>
          </a:xfrm>
          <a:custGeom>
            <a:avLst/>
            <a:gdLst/>
            <a:ahLst/>
            <a:cxnLst/>
            <a:rect l="l" t="t" r="r" b="b"/>
            <a:pathLst>
              <a:path w="87629" h="151129">
                <a:moveTo>
                  <a:pt x="87629" y="0"/>
                </a:moveTo>
                <a:lnTo>
                  <a:pt x="79247" y="2285"/>
                </a:lnTo>
                <a:lnTo>
                  <a:pt x="76961" y="2285"/>
                </a:lnTo>
                <a:lnTo>
                  <a:pt x="66293" y="3809"/>
                </a:lnTo>
                <a:lnTo>
                  <a:pt x="66293" y="5333"/>
                </a:lnTo>
                <a:lnTo>
                  <a:pt x="66323" y="7471"/>
                </a:lnTo>
                <a:lnTo>
                  <a:pt x="67322" y="21508"/>
                </a:lnTo>
                <a:lnTo>
                  <a:pt x="67551" y="24252"/>
                </a:lnTo>
                <a:lnTo>
                  <a:pt x="68579" y="49529"/>
                </a:lnTo>
                <a:lnTo>
                  <a:pt x="55690" y="49533"/>
                </a:lnTo>
                <a:lnTo>
                  <a:pt x="53304" y="49558"/>
                </a:lnTo>
                <a:lnTo>
                  <a:pt x="16001" y="61721"/>
                </a:lnTo>
                <a:lnTo>
                  <a:pt x="118" y="98227"/>
                </a:lnTo>
                <a:lnTo>
                  <a:pt x="0" y="102107"/>
                </a:lnTo>
                <a:lnTo>
                  <a:pt x="77" y="105245"/>
                </a:lnTo>
                <a:lnTo>
                  <a:pt x="15451" y="140573"/>
                </a:lnTo>
                <a:lnTo>
                  <a:pt x="41909" y="150875"/>
                </a:lnTo>
                <a:lnTo>
                  <a:pt x="46030" y="150680"/>
                </a:lnTo>
                <a:lnTo>
                  <a:pt x="66927" y="141432"/>
                </a:lnTo>
                <a:lnTo>
                  <a:pt x="68579" y="140207"/>
                </a:lnTo>
                <a:lnTo>
                  <a:pt x="87629" y="140207"/>
                </a:lnTo>
                <a:lnTo>
                  <a:pt x="87629" y="133349"/>
                </a:lnTo>
                <a:lnTo>
                  <a:pt x="37337" y="133349"/>
                </a:lnTo>
                <a:lnTo>
                  <a:pt x="32003" y="129539"/>
                </a:lnTo>
                <a:lnTo>
                  <a:pt x="28193" y="124967"/>
                </a:lnTo>
                <a:lnTo>
                  <a:pt x="22859" y="121157"/>
                </a:lnTo>
                <a:lnTo>
                  <a:pt x="21335" y="112013"/>
                </a:lnTo>
                <a:lnTo>
                  <a:pt x="21335" y="102107"/>
                </a:lnTo>
                <a:lnTo>
                  <a:pt x="21498" y="97913"/>
                </a:lnTo>
                <a:lnTo>
                  <a:pt x="32003" y="73913"/>
                </a:lnTo>
                <a:lnTo>
                  <a:pt x="34622" y="71435"/>
                </a:lnTo>
                <a:lnTo>
                  <a:pt x="87629" y="64769"/>
                </a:lnTo>
                <a:lnTo>
                  <a:pt x="87629" y="0"/>
                </a:lnTo>
                <a:close/>
              </a:path>
              <a:path w="87629" h="151129">
                <a:moveTo>
                  <a:pt x="87629" y="140207"/>
                </a:moveTo>
                <a:lnTo>
                  <a:pt x="68579" y="140207"/>
                </a:lnTo>
                <a:lnTo>
                  <a:pt x="66293" y="147065"/>
                </a:lnTo>
                <a:lnTo>
                  <a:pt x="68579" y="149351"/>
                </a:lnTo>
                <a:lnTo>
                  <a:pt x="76961" y="149351"/>
                </a:lnTo>
                <a:lnTo>
                  <a:pt x="79247" y="147065"/>
                </a:lnTo>
                <a:lnTo>
                  <a:pt x="87629" y="147065"/>
                </a:lnTo>
                <a:lnTo>
                  <a:pt x="87629" y="140207"/>
                </a:lnTo>
                <a:close/>
              </a:path>
              <a:path w="87629" h="151129">
                <a:moveTo>
                  <a:pt x="87629" y="64769"/>
                </a:moveTo>
                <a:lnTo>
                  <a:pt x="68579" y="64769"/>
                </a:lnTo>
                <a:lnTo>
                  <a:pt x="68576" y="70837"/>
                </a:lnTo>
                <a:lnTo>
                  <a:pt x="68569" y="77783"/>
                </a:lnTo>
                <a:lnTo>
                  <a:pt x="66913" y="118529"/>
                </a:lnTo>
                <a:lnTo>
                  <a:pt x="57911" y="133349"/>
                </a:lnTo>
                <a:lnTo>
                  <a:pt x="87629" y="133349"/>
                </a:lnTo>
                <a:lnTo>
                  <a:pt x="87629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368801" y="3975354"/>
            <a:ext cx="715645" cy="620395"/>
          </a:xfrm>
          <a:custGeom>
            <a:avLst/>
            <a:gdLst/>
            <a:ahLst/>
            <a:cxnLst/>
            <a:rect l="l" t="t" r="r" b="b"/>
            <a:pathLst>
              <a:path w="715645" h="620395">
                <a:moveTo>
                  <a:pt x="0" y="620267"/>
                </a:moveTo>
                <a:lnTo>
                  <a:pt x="0" y="620267"/>
                </a:lnTo>
                <a:lnTo>
                  <a:pt x="715517" y="0"/>
                </a:lnTo>
              </a:path>
            </a:pathLst>
          </a:custGeom>
          <a:ln w="10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028694" y="3921252"/>
            <a:ext cx="118110" cy="112395"/>
          </a:xfrm>
          <a:custGeom>
            <a:avLst/>
            <a:gdLst/>
            <a:ahLst/>
            <a:cxnLst/>
            <a:rect l="l" t="t" r="r" b="b"/>
            <a:pathLst>
              <a:path w="118110" h="112395">
                <a:moveTo>
                  <a:pt x="118109" y="0"/>
                </a:moveTo>
                <a:lnTo>
                  <a:pt x="0" y="40385"/>
                </a:lnTo>
                <a:lnTo>
                  <a:pt x="50291" y="57911"/>
                </a:lnTo>
                <a:lnTo>
                  <a:pt x="60959" y="112013"/>
                </a:lnTo>
                <a:lnTo>
                  <a:pt x="1181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481833" y="4075176"/>
            <a:ext cx="0" cy="520700"/>
          </a:xfrm>
          <a:custGeom>
            <a:avLst/>
            <a:gdLst/>
            <a:ahLst/>
            <a:cxnLst/>
            <a:rect l="l" t="t" r="r" b="b"/>
            <a:pathLst>
              <a:path w="0" h="520700">
                <a:moveTo>
                  <a:pt x="0" y="520445"/>
                </a:moveTo>
                <a:lnTo>
                  <a:pt x="0" y="0"/>
                </a:lnTo>
              </a:path>
            </a:pathLst>
          </a:custGeom>
          <a:ln w="10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439923" y="3979164"/>
            <a:ext cx="85725" cy="142240"/>
          </a:xfrm>
          <a:custGeom>
            <a:avLst/>
            <a:gdLst/>
            <a:ahLst/>
            <a:cxnLst/>
            <a:rect l="l" t="t" r="r" b="b"/>
            <a:pathLst>
              <a:path w="85725" h="142239">
                <a:moveTo>
                  <a:pt x="41909" y="0"/>
                </a:moveTo>
                <a:lnTo>
                  <a:pt x="33242" y="39381"/>
                </a:lnTo>
                <a:lnTo>
                  <a:pt x="0" y="140207"/>
                </a:lnTo>
                <a:lnTo>
                  <a:pt x="0" y="141731"/>
                </a:lnTo>
                <a:lnTo>
                  <a:pt x="41909" y="117347"/>
                </a:lnTo>
                <a:lnTo>
                  <a:pt x="75945" y="117347"/>
                </a:lnTo>
                <a:lnTo>
                  <a:pt x="57149" y="71627"/>
                </a:lnTo>
                <a:lnTo>
                  <a:pt x="47669" y="27351"/>
                </a:lnTo>
                <a:lnTo>
                  <a:pt x="46420" y="21298"/>
                </a:lnTo>
                <a:lnTo>
                  <a:pt x="42572" y="3047"/>
                </a:lnTo>
                <a:lnTo>
                  <a:pt x="41909" y="0"/>
                </a:lnTo>
                <a:close/>
              </a:path>
              <a:path w="85725" h="142239">
                <a:moveTo>
                  <a:pt x="75945" y="117347"/>
                </a:moveTo>
                <a:lnTo>
                  <a:pt x="41909" y="117347"/>
                </a:lnTo>
                <a:lnTo>
                  <a:pt x="83819" y="141731"/>
                </a:lnTo>
                <a:lnTo>
                  <a:pt x="85343" y="140207"/>
                </a:lnTo>
                <a:lnTo>
                  <a:pt x="75945" y="1173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50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Design </a:t>
            </a:r>
            <a:r>
              <a:rPr dirty="0" spc="-5"/>
              <a:t>decisions </a:t>
            </a:r>
            <a:r>
              <a:rPr dirty="0" spc="-5"/>
              <a:t>from </a:t>
            </a:r>
            <a:r>
              <a:rPr dirty="0" spc="-5"/>
              <a:t>use </a:t>
            </a:r>
            <a:r>
              <a:rPr dirty="0" spc="-5"/>
              <a:t>of</a:t>
            </a:r>
            <a:r>
              <a:rPr dirty="0" spc="-50"/>
              <a:t> </a:t>
            </a:r>
            <a:r>
              <a:rPr dirty="0" spc="-5"/>
              <a:t>COTS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51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0" marR="377825" indent="-342900">
              <a:lnSpc>
                <a:spcPct val="100000"/>
              </a:lnSpc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/>
              <a:t>System </a:t>
            </a:r>
            <a:r>
              <a:rPr dirty="0" spc="-5"/>
              <a:t>users </a:t>
            </a:r>
            <a:r>
              <a:rPr dirty="0" spc="-5"/>
              <a:t>authenticated </a:t>
            </a:r>
            <a:r>
              <a:rPr dirty="0" spc="-5"/>
              <a:t>using </a:t>
            </a:r>
            <a:r>
              <a:rPr dirty="0"/>
              <a:t>a </a:t>
            </a:r>
            <a:r>
              <a:rPr dirty="0" spc="-5"/>
              <a:t>name/password  </a:t>
            </a:r>
            <a:r>
              <a:rPr dirty="0" spc="-5"/>
              <a:t>combination.</a:t>
            </a: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/>
              <a:t>The </a:t>
            </a:r>
            <a:r>
              <a:rPr dirty="0" spc="-5"/>
              <a:t>system </a:t>
            </a:r>
            <a:r>
              <a:rPr dirty="0" spc="-5"/>
              <a:t>architecture </a:t>
            </a:r>
            <a:r>
              <a:rPr dirty="0"/>
              <a:t>is </a:t>
            </a:r>
            <a:r>
              <a:rPr dirty="0" spc="-5"/>
              <a:t>client-server </a:t>
            </a:r>
            <a:r>
              <a:rPr dirty="0" spc="-5"/>
              <a:t>with </a:t>
            </a:r>
            <a:r>
              <a:rPr dirty="0" spc="-5"/>
              <a:t>clients  </a:t>
            </a:r>
            <a:r>
              <a:rPr dirty="0" spc="-5"/>
              <a:t>accessing </a:t>
            </a:r>
            <a:r>
              <a:rPr dirty="0" spc="-5"/>
              <a:t>the </a:t>
            </a:r>
            <a:r>
              <a:rPr dirty="0" spc="-5"/>
              <a:t>system </a:t>
            </a:r>
            <a:r>
              <a:rPr dirty="0" spc="-5"/>
              <a:t>through </a:t>
            </a:r>
            <a:r>
              <a:rPr dirty="0"/>
              <a:t>a </a:t>
            </a:r>
            <a:r>
              <a:rPr dirty="0" spc="-5"/>
              <a:t>standard </a:t>
            </a:r>
            <a:r>
              <a:rPr dirty="0" spc="-5"/>
              <a:t>web</a:t>
            </a:r>
            <a:r>
              <a:rPr dirty="0" spc="50"/>
              <a:t> </a:t>
            </a:r>
            <a:r>
              <a:rPr dirty="0" spc="-20"/>
              <a:t>browser.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/>
              <a:t>Information </a:t>
            </a:r>
            <a:r>
              <a:rPr dirty="0"/>
              <a:t>is </a:t>
            </a:r>
            <a:r>
              <a:rPr dirty="0" spc="-5"/>
              <a:t>presented </a:t>
            </a:r>
            <a:r>
              <a:rPr dirty="0" spc="-5"/>
              <a:t>as </a:t>
            </a:r>
            <a:r>
              <a:rPr dirty="0" spc="-5"/>
              <a:t>an </a:t>
            </a:r>
            <a:r>
              <a:rPr dirty="0" spc="-5"/>
              <a:t>editable </a:t>
            </a:r>
            <a:r>
              <a:rPr dirty="0" spc="-5"/>
              <a:t>web</a:t>
            </a:r>
            <a:r>
              <a:rPr dirty="0" spc="50"/>
              <a:t> </a:t>
            </a:r>
            <a:r>
              <a:rPr dirty="0" spc="-5"/>
              <a:t>form.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792" y="471665"/>
            <a:ext cx="6155690" cy="7416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dirty="0" spc="-10"/>
              <a:t>Vulnerabilities </a:t>
            </a:r>
            <a:r>
              <a:rPr dirty="0" spc="-5"/>
              <a:t>associated </a:t>
            </a:r>
            <a:r>
              <a:rPr dirty="0" spc="-5"/>
              <a:t>with </a:t>
            </a:r>
            <a:r>
              <a:rPr dirty="0" spc="-5"/>
              <a:t>technology  </a:t>
            </a:r>
            <a:r>
              <a:rPr dirty="0" spc="-5"/>
              <a:t>choices</a:t>
            </a:r>
          </a:p>
        </p:txBody>
      </p:sp>
      <p:sp>
        <p:nvSpPr>
          <p:cNvPr id="3" name="object 3"/>
          <p:cNvSpPr/>
          <p:nvPr/>
        </p:nvSpPr>
        <p:spPr>
          <a:xfrm>
            <a:off x="1624162" y="2127844"/>
            <a:ext cx="1348058" cy="57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69014" y="2101937"/>
            <a:ext cx="1376252" cy="710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50164" y="2073742"/>
            <a:ext cx="1819736" cy="7666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84270" y="1914906"/>
            <a:ext cx="3742690" cy="1110615"/>
          </a:xfrm>
          <a:custGeom>
            <a:avLst/>
            <a:gdLst/>
            <a:ahLst/>
            <a:cxnLst/>
            <a:rect l="l" t="t" r="r" b="b"/>
            <a:pathLst>
              <a:path w="3742690" h="1110614">
                <a:moveTo>
                  <a:pt x="0" y="0"/>
                </a:moveTo>
                <a:lnTo>
                  <a:pt x="3742181" y="0"/>
                </a:lnTo>
                <a:lnTo>
                  <a:pt x="3742181" y="1110233"/>
                </a:lnTo>
                <a:lnTo>
                  <a:pt x="0" y="1110233"/>
                </a:lnTo>
                <a:lnTo>
                  <a:pt x="0" y="0"/>
                </a:lnTo>
                <a:close/>
              </a:path>
            </a:pathLst>
          </a:custGeom>
          <a:ln w="19073">
            <a:solidFill>
              <a:srgbClr val="7FD6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07791" y="2388108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 h="0">
                <a:moveTo>
                  <a:pt x="0" y="0"/>
                </a:moveTo>
                <a:lnTo>
                  <a:pt x="720089" y="0"/>
                </a:lnTo>
              </a:path>
            </a:pathLst>
          </a:custGeom>
          <a:ln w="88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75303" y="2358390"/>
            <a:ext cx="98425" cy="58419"/>
          </a:xfrm>
          <a:custGeom>
            <a:avLst/>
            <a:gdLst/>
            <a:ahLst/>
            <a:cxnLst/>
            <a:rect l="l" t="t" r="r" b="b"/>
            <a:pathLst>
              <a:path w="98425" h="58419">
                <a:moveTo>
                  <a:pt x="0" y="0"/>
                </a:moveTo>
                <a:lnTo>
                  <a:pt x="19049" y="29717"/>
                </a:lnTo>
                <a:lnTo>
                  <a:pt x="0" y="57911"/>
                </a:lnTo>
                <a:lnTo>
                  <a:pt x="98297" y="29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75303" y="2358390"/>
            <a:ext cx="98425" cy="58419"/>
          </a:xfrm>
          <a:custGeom>
            <a:avLst/>
            <a:gdLst/>
            <a:ahLst/>
            <a:cxnLst/>
            <a:rect l="l" t="t" r="r" b="b"/>
            <a:pathLst>
              <a:path w="98425" h="58419">
                <a:moveTo>
                  <a:pt x="98297" y="29717"/>
                </a:moveTo>
                <a:lnTo>
                  <a:pt x="0" y="0"/>
                </a:lnTo>
                <a:lnTo>
                  <a:pt x="19049" y="29717"/>
                </a:lnTo>
                <a:lnTo>
                  <a:pt x="0" y="57911"/>
                </a:lnTo>
                <a:lnTo>
                  <a:pt x="98297" y="29717"/>
                </a:lnTo>
                <a:close/>
              </a:path>
            </a:pathLst>
          </a:custGeom>
          <a:ln w="88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15261" y="1570482"/>
            <a:ext cx="1271777" cy="1623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95521" y="1570482"/>
            <a:ext cx="970025" cy="1242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99016" y="3792053"/>
            <a:ext cx="1431878" cy="7125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42344" y="3461344"/>
            <a:ext cx="1376252" cy="7110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22732" y="3433912"/>
            <a:ext cx="1818974" cy="7666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84270" y="3219450"/>
            <a:ext cx="3770629" cy="1971039"/>
          </a:xfrm>
          <a:custGeom>
            <a:avLst/>
            <a:gdLst/>
            <a:ahLst/>
            <a:cxnLst/>
            <a:rect l="l" t="t" r="r" b="b"/>
            <a:pathLst>
              <a:path w="3770629" h="1971039">
                <a:moveTo>
                  <a:pt x="0" y="0"/>
                </a:moveTo>
                <a:lnTo>
                  <a:pt x="3770375" y="0"/>
                </a:lnTo>
                <a:lnTo>
                  <a:pt x="3770375" y="1970531"/>
                </a:lnTo>
                <a:lnTo>
                  <a:pt x="0" y="1970531"/>
                </a:lnTo>
                <a:lnTo>
                  <a:pt x="0" y="0"/>
                </a:lnTo>
                <a:close/>
              </a:path>
            </a:pathLst>
          </a:custGeom>
          <a:ln w="19073">
            <a:solidFill>
              <a:srgbClr val="7FD6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66466" y="4162044"/>
            <a:ext cx="634365" cy="1905"/>
          </a:xfrm>
          <a:custGeom>
            <a:avLst/>
            <a:gdLst/>
            <a:ahLst/>
            <a:cxnLst/>
            <a:rect l="l" t="t" r="r" b="b"/>
            <a:pathLst>
              <a:path w="634364" h="1904">
                <a:moveTo>
                  <a:pt x="0" y="0"/>
                </a:moveTo>
                <a:lnTo>
                  <a:pt x="0" y="0"/>
                </a:lnTo>
                <a:lnTo>
                  <a:pt x="633983" y="1523"/>
                </a:lnTo>
              </a:path>
            </a:pathLst>
          </a:custGeom>
          <a:ln w="88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47109" y="4135373"/>
            <a:ext cx="98425" cy="56515"/>
          </a:xfrm>
          <a:custGeom>
            <a:avLst/>
            <a:gdLst/>
            <a:ahLst/>
            <a:cxnLst/>
            <a:rect l="l" t="t" r="r" b="b"/>
            <a:pathLst>
              <a:path w="98425" h="56514">
                <a:moveTo>
                  <a:pt x="0" y="0"/>
                </a:moveTo>
                <a:lnTo>
                  <a:pt x="19049" y="28193"/>
                </a:lnTo>
                <a:lnTo>
                  <a:pt x="0" y="56387"/>
                </a:lnTo>
                <a:lnTo>
                  <a:pt x="98297" y="281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47109" y="4135373"/>
            <a:ext cx="98425" cy="56515"/>
          </a:xfrm>
          <a:custGeom>
            <a:avLst/>
            <a:gdLst/>
            <a:ahLst/>
            <a:cxnLst/>
            <a:rect l="l" t="t" r="r" b="b"/>
            <a:pathLst>
              <a:path w="98425" h="56514">
                <a:moveTo>
                  <a:pt x="98297" y="28193"/>
                </a:moveTo>
                <a:lnTo>
                  <a:pt x="0" y="0"/>
                </a:lnTo>
                <a:lnTo>
                  <a:pt x="19049" y="28193"/>
                </a:lnTo>
                <a:lnTo>
                  <a:pt x="0" y="56387"/>
                </a:lnTo>
                <a:lnTo>
                  <a:pt x="98297" y="28193"/>
                </a:lnTo>
                <a:close/>
              </a:path>
            </a:pathLst>
          </a:custGeom>
          <a:ln w="88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18822" y="4310212"/>
            <a:ext cx="1818974" cy="7681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24162" y="5601041"/>
            <a:ext cx="1348058" cy="5731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69014" y="5573609"/>
            <a:ext cx="1376252" cy="71102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50164" y="5545415"/>
            <a:ext cx="1819736" cy="7666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84270" y="5388102"/>
            <a:ext cx="3742690" cy="1111250"/>
          </a:xfrm>
          <a:custGeom>
            <a:avLst/>
            <a:gdLst/>
            <a:ahLst/>
            <a:cxnLst/>
            <a:rect l="l" t="t" r="r" b="b"/>
            <a:pathLst>
              <a:path w="3742690" h="1111250">
                <a:moveTo>
                  <a:pt x="0" y="0"/>
                </a:moveTo>
                <a:lnTo>
                  <a:pt x="3742181" y="0"/>
                </a:lnTo>
                <a:lnTo>
                  <a:pt x="3742181" y="1110995"/>
                </a:lnTo>
                <a:lnTo>
                  <a:pt x="0" y="1110995"/>
                </a:lnTo>
                <a:lnTo>
                  <a:pt x="0" y="0"/>
                </a:lnTo>
                <a:close/>
              </a:path>
            </a:pathLst>
          </a:custGeom>
          <a:ln w="19073">
            <a:solidFill>
              <a:srgbClr val="7FD6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07791" y="5859779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 h="0">
                <a:moveTo>
                  <a:pt x="0" y="0"/>
                </a:moveTo>
                <a:lnTo>
                  <a:pt x="720089" y="0"/>
                </a:lnTo>
              </a:path>
            </a:pathLst>
          </a:custGeom>
          <a:ln w="88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75303" y="5830823"/>
            <a:ext cx="98425" cy="57150"/>
          </a:xfrm>
          <a:custGeom>
            <a:avLst/>
            <a:gdLst/>
            <a:ahLst/>
            <a:cxnLst/>
            <a:rect l="l" t="t" r="r" b="b"/>
            <a:pathLst>
              <a:path w="98425" h="57150">
                <a:moveTo>
                  <a:pt x="0" y="0"/>
                </a:moveTo>
                <a:lnTo>
                  <a:pt x="19049" y="28955"/>
                </a:lnTo>
                <a:lnTo>
                  <a:pt x="0" y="57149"/>
                </a:lnTo>
                <a:lnTo>
                  <a:pt x="98297" y="289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75303" y="5830823"/>
            <a:ext cx="98425" cy="57150"/>
          </a:xfrm>
          <a:custGeom>
            <a:avLst/>
            <a:gdLst/>
            <a:ahLst/>
            <a:cxnLst/>
            <a:rect l="l" t="t" r="r" b="b"/>
            <a:pathLst>
              <a:path w="98425" h="57150">
                <a:moveTo>
                  <a:pt x="98297" y="28955"/>
                </a:moveTo>
                <a:lnTo>
                  <a:pt x="0" y="0"/>
                </a:lnTo>
                <a:lnTo>
                  <a:pt x="19049" y="28955"/>
                </a:lnTo>
                <a:lnTo>
                  <a:pt x="0" y="57149"/>
                </a:lnTo>
                <a:lnTo>
                  <a:pt x="98297" y="28955"/>
                </a:lnTo>
                <a:close/>
              </a:path>
            </a:pathLst>
          </a:custGeom>
          <a:ln w="88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52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Security</a:t>
            </a:r>
            <a:r>
              <a:rPr dirty="0" spc="-60"/>
              <a:t> </a:t>
            </a:r>
            <a:r>
              <a:rPr dirty="0" spc="-5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53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0" marR="236220" indent="-342900">
              <a:lnSpc>
                <a:spcPct val="100000"/>
              </a:lnSpc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A </a:t>
            </a:r>
            <a:r>
              <a:rPr dirty="0" spc="-5"/>
              <a:t>password </a:t>
            </a:r>
            <a:r>
              <a:rPr dirty="0" spc="-5"/>
              <a:t>checker </a:t>
            </a:r>
            <a:r>
              <a:rPr dirty="0" spc="-5"/>
              <a:t>shall </a:t>
            </a:r>
            <a:r>
              <a:rPr dirty="0" spc="-5"/>
              <a:t>be </a:t>
            </a:r>
            <a:r>
              <a:rPr dirty="0" spc="-5"/>
              <a:t>made </a:t>
            </a:r>
            <a:r>
              <a:rPr dirty="0" spc="-5"/>
              <a:t>available </a:t>
            </a:r>
            <a:r>
              <a:rPr dirty="0" spc="-5"/>
              <a:t>and </a:t>
            </a:r>
            <a:r>
              <a:rPr dirty="0" spc="-5"/>
              <a:t>shall  </a:t>
            </a:r>
            <a:r>
              <a:rPr dirty="0" spc="-5"/>
              <a:t>be </a:t>
            </a:r>
            <a:r>
              <a:rPr dirty="0" spc="-5"/>
              <a:t>run </a:t>
            </a:r>
            <a:r>
              <a:rPr dirty="0" spc="-35"/>
              <a:t>daily. </a:t>
            </a:r>
            <a:r>
              <a:rPr dirty="0" spc="-15"/>
              <a:t>Weak </a:t>
            </a:r>
            <a:r>
              <a:rPr dirty="0" spc="-5"/>
              <a:t>passwords </a:t>
            </a:r>
            <a:r>
              <a:rPr dirty="0" spc="-5"/>
              <a:t>shall </a:t>
            </a:r>
            <a:r>
              <a:rPr dirty="0" spc="-5"/>
              <a:t>be </a:t>
            </a:r>
            <a:r>
              <a:rPr dirty="0" spc="-5"/>
              <a:t>reported </a:t>
            </a:r>
            <a:r>
              <a:rPr dirty="0" spc="-5"/>
              <a:t>to  </a:t>
            </a:r>
            <a:r>
              <a:rPr dirty="0" spc="-5"/>
              <a:t>system</a:t>
            </a:r>
            <a:r>
              <a:rPr dirty="0" spc="-60"/>
              <a:t> </a:t>
            </a:r>
            <a:r>
              <a:rPr dirty="0" spc="-5"/>
              <a:t>administrators.</a:t>
            </a: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/>
              <a:t>Access </a:t>
            </a:r>
            <a:r>
              <a:rPr dirty="0" spc="-5"/>
              <a:t>to </a:t>
            </a:r>
            <a:r>
              <a:rPr dirty="0" spc="-5"/>
              <a:t>the </a:t>
            </a:r>
            <a:r>
              <a:rPr dirty="0" spc="-5"/>
              <a:t>system </a:t>
            </a:r>
            <a:r>
              <a:rPr dirty="0" spc="-5"/>
              <a:t>shall </a:t>
            </a:r>
            <a:r>
              <a:rPr dirty="0" spc="-5"/>
              <a:t>only </a:t>
            </a:r>
            <a:r>
              <a:rPr dirty="0" spc="-5"/>
              <a:t>be </a:t>
            </a:r>
            <a:r>
              <a:rPr dirty="0" spc="-5"/>
              <a:t>allowed </a:t>
            </a:r>
            <a:r>
              <a:rPr dirty="0" spc="-5"/>
              <a:t>by </a:t>
            </a:r>
            <a:r>
              <a:rPr dirty="0" spc="-5"/>
              <a:t>approved  </a:t>
            </a:r>
            <a:r>
              <a:rPr dirty="0" spc="-5"/>
              <a:t>client</a:t>
            </a:r>
            <a:r>
              <a:rPr dirty="0" spc="-60"/>
              <a:t> </a:t>
            </a:r>
            <a:r>
              <a:rPr dirty="0" spc="-5"/>
              <a:t>computers.</a:t>
            </a:r>
          </a:p>
          <a:p>
            <a:pPr marL="355600" marR="220345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All </a:t>
            </a:r>
            <a:r>
              <a:rPr dirty="0" spc="-5"/>
              <a:t>client </a:t>
            </a:r>
            <a:r>
              <a:rPr dirty="0" spc="-5"/>
              <a:t>computers </a:t>
            </a:r>
            <a:r>
              <a:rPr dirty="0" spc="-5"/>
              <a:t>shall </a:t>
            </a:r>
            <a:r>
              <a:rPr dirty="0" spc="-5"/>
              <a:t>have </a:t>
            </a:r>
            <a:r>
              <a:rPr dirty="0"/>
              <a:t>a </a:t>
            </a:r>
            <a:r>
              <a:rPr dirty="0" spc="-5"/>
              <a:t>single, </a:t>
            </a:r>
            <a:r>
              <a:rPr dirty="0" spc="-5"/>
              <a:t>approved </a:t>
            </a:r>
            <a:r>
              <a:rPr dirty="0" spc="-5"/>
              <a:t>web  </a:t>
            </a:r>
            <a:r>
              <a:rPr dirty="0" spc="-5"/>
              <a:t>browser </a:t>
            </a:r>
            <a:r>
              <a:rPr dirty="0" spc="-5"/>
              <a:t>installed </a:t>
            </a:r>
            <a:r>
              <a:rPr dirty="0" spc="-5"/>
              <a:t>by </a:t>
            </a:r>
            <a:r>
              <a:rPr dirty="0" spc="-5"/>
              <a:t>system</a:t>
            </a:r>
            <a:r>
              <a:rPr dirty="0" spc="35"/>
              <a:t> </a:t>
            </a:r>
            <a:r>
              <a:rPr dirty="0" spc="-5"/>
              <a:t>administrators.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Architectural</a:t>
            </a:r>
            <a:r>
              <a:rPr dirty="0" spc="-65"/>
              <a:t> </a:t>
            </a:r>
            <a:r>
              <a:rPr dirty="0" spc="-5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54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8068945" cy="4258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34670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45">
                <a:solidFill>
                  <a:srgbClr val="45414C"/>
                </a:solidFill>
                <a:latin typeface="Arial"/>
                <a:cs typeface="Arial"/>
              </a:rPr>
              <a:t>Two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fundamental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issues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have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considered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when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designing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architecture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for</a:t>
            </a:r>
            <a:r>
              <a:rPr dirty="0" sz="2400" spc="3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45414C"/>
                </a:solidFill>
                <a:latin typeface="Arial"/>
                <a:cs typeface="Arial"/>
              </a:rPr>
              <a:t>security.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Protection</a:t>
            </a:r>
            <a:endParaRPr sz="2000">
              <a:latin typeface="Arial"/>
              <a:cs typeface="Arial"/>
            </a:endParaRPr>
          </a:p>
          <a:p>
            <a:pPr lvl="1" marL="1155700" marR="224790" indent="-228600">
              <a:lnSpc>
                <a:spcPct val="100000"/>
              </a:lnSpc>
              <a:spcBef>
                <a:spcPts val="740"/>
              </a:spcBef>
              <a:buChar char="•"/>
              <a:tabLst>
                <a:tab pos="1155700" algn="l"/>
              </a:tabLst>
            </a:pP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How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should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organised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so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critical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assets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be 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protected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against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external</a:t>
            </a:r>
            <a:r>
              <a:rPr dirty="0" sz="1800" spc="-3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attack?</a:t>
            </a:r>
            <a:endParaRPr sz="18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Distribution</a:t>
            </a:r>
            <a:endParaRPr sz="2000">
              <a:latin typeface="Arial"/>
              <a:cs typeface="Arial"/>
            </a:endParaRPr>
          </a:p>
          <a:p>
            <a:pPr lvl="1" marL="1155700" marR="457200" indent="-228600">
              <a:lnSpc>
                <a:spcPct val="100000"/>
              </a:lnSpc>
              <a:spcBef>
                <a:spcPts val="740"/>
              </a:spcBef>
              <a:buChar char="•"/>
              <a:tabLst>
                <a:tab pos="1155700" algn="l"/>
              </a:tabLst>
            </a:pP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How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should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assets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distributed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so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1800" spc="-10">
                <a:solidFill>
                  <a:srgbClr val="45414C"/>
                </a:solidFill>
                <a:latin typeface="Arial"/>
                <a:cs typeface="Arial"/>
              </a:rPr>
              <a:t>effects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a 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successful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attack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are</a:t>
            </a:r>
            <a:r>
              <a:rPr dirty="0" sz="1800" spc="-5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minimized?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5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These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potentially</a:t>
            </a:r>
            <a:r>
              <a:rPr dirty="0" sz="2400" spc="2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conflicting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assets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distributed,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more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expensive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protect.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assets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protected,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usability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performance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requirements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</a:t>
            </a:r>
            <a:r>
              <a:rPr dirty="0" sz="2000" spc="-6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compromised.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</a:t>
            </a:r>
            <a:r>
              <a:rPr dirty="0" spc="-5"/>
              <a:t>otectio</a:t>
            </a:r>
            <a:r>
              <a:rPr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55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919720" cy="368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7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Platform-level</a:t>
            </a:r>
            <a:r>
              <a:rPr dirty="0" sz="2400" spc="-1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protection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30">
                <a:solidFill>
                  <a:srgbClr val="45414C"/>
                </a:solidFill>
                <a:latin typeface="Arial"/>
                <a:cs typeface="Arial"/>
              </a:rPr>
              <a:t>Top-level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controls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platform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which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</a:t>
            </a:r>
            <a:r>
              <a:rPr dirty="0" sz="2000" spc="2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runs.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5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Application-level</a:t>
            </a:r>
            <a:r>
              <a:rPr dirty="0" sz="2400" spc="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protection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Specific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protection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mechanisms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built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application</a:t>
            </a:r>
            <a:r>
              <a:rPr dirty="0" sz="2000" spc="5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itself</a:t>
            </a:r>
            <a:endParaRPr sz="200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e.g.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additional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password</a:t>
            </a:r>
            <a:r>
              <a:rPr dirty="0" sz="2000" spc="-4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protection.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6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Record-level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protection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Protection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invoked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when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access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specific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information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requested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These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lead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layered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protection</a:t>
            </a:r>
            <a:r>
              <a:rPr dirty="0" sz="2400" spc="4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 </a:t>
            </a:r>
            <a:r>
              <a:rPr dirty="0" spc="-5"/>
              <a:t>layered </a:t>
            </a:r>
            <a:r>
              <a:rPr dirty="0" spc="-5"/>
              <a:t>protection</a:t>
            </a:r>
            <a:r>
              <a:rPr dirty="0" spc="-145"/>
              <a:t> </a:t>
            </a:r>
            <a:r>
              <a:rPr dirty="0" spc="-5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1511045" y="1820418"/>
            <a:ext cx="6003925" cy="834390"/>
          </a:xfrm>
          <a:custGeom>
            <a:avLst/>
            <a:gdLst/>
            <a:ahLst/>
            <a:cxnLst/>
            <a:rect l="l" t="t" r="r" b="b"/>
            <a:pathLst>
              <a:path w="6003925" h="834389">
                <a:moveTo>
                  <a:pt x="6003797" y="0"/>
                </a:moveTo>
                <a:lnTo>
                  <a:pt x="0" y="0"/>
                </a:lnTo>
                <a:lnTo>
                  <a:pt x="29717" y="834389"/>
                </a:lnTo>
                <a:lnTo>
                  <a:pt x="6003797" y="834389"/>
                </a:lnTo>
                <a:lnTo>
                  <a:pt x="6003797" y="0"/>
                </a:lnTo>
                <a:close/>
              </a:path>
            </a:pathLst>
          </a:custGeom>
          <a:solidFill>
            <a:srgbClr val="CCEE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11045" y="1820418"/>
            <a:ext cx="6003925" cy="834390"/>
          </a:xfrm>
          <a:custGeom>
            <a:avLst/>
            <a:gdLst/>
            <a:ahLst/>
            <a:cxnLst/>
            <a:rect l="l" t="t" r="r" b="b"/>
            <a:pathLst>
              <a:path w="6003925" h="834389">
                <a:moveTo>
                  <a:pt x="0" y="0"/>
                </a:moveTo>
                <a:lnTo>
                  <a:pt x="6003797" y="0"/>
                </a:lnTo>
                <a:lnTo>
                  <a:pt x="6003797" y="834389"/>
                </a:lnTo>
                <a:lnTo>
                  <a:pt x="29717" y="834389"/>
                </a:lnTo>
                <a:lnTo>
                  <a:pt x="0" y="0"/>
                </a:lnTo>
                <a:close/>
              </a:path>
            </a:pathLst>
          </a:custGeom>
          <a:ln w="20446">
            <a:solidFill>
              <a:srgbClr val="CCEE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58873" y="5665470"/>
            <a:ext cx="5915660" cy="744855"/>
          </a:xfrm>
          <a:custGeom>
            <a:avLst/>
            <a:gdLst/>
            <a:ahLst/>
            <a:cxnLst/>
            <a:rect l="l" t="t" r="r" b="b"/>
            <a:pathLst>
              <a:path w="5915659" h="744854">
                <a:moveTo>
                  <a:pt x="0" y="0"/>
                </a:moveTo>
                <a:lnTo>
                  <a:pt x="5915405" y="0"/>
                </a:lnTo>
                <a:lnTo>
                  <a:pt x="5915405" y="744473"/>
                </a:lnTo>
                <a:lnTo>
                  <a:pt x="0" y="744473"/>
                </a:lnTo>
                <a:lnTo>
                  <a:pt x="0" y="0"/>
                </a:lnTo>
                <a:close/>
              </a:path>
            </a:pathLst>
          </a:custGeom>
          <a:solidFill>
            <a:srgbClr val="7FD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58873" y="5665470"/>
            <a:ext cx="5915660" cy="744855"/>
          </a:xfrm>
          <a:custGeom>
            <a:avLst/>
            <a:gdLst/>
            <a:ahLst/>
            <a:cxnLst/>
            <a:rect l="l" t="t" r="r" b="b"/>
            <a:pathLst>
              <a:path w="5915659" h="744854">
                <a:moveTo>
                  <a:pt x="0" y="0"/>
                </a:moveTo>
                <a:lnTo>
                  <a:pt x="5915405" y="0"/>
                </a:lnTo>
                <a:lnTo>
                  <a:pt x="5915405" y="744473"/>
                </a:lnTo>
                <a:lnTo>
                  <a:pt x="0" y="744473"/>
                </a:lnTo>
                <a:lnTo>
                  <a:pt x="0" y="0"/>
                </a:lnTo>
                <a:close/>
              </a:path>
            </a:pathLst>
          </a:custGeom>
          <a:ln w="18873">
            <a:solidFill>
              <a:srgbClr val="7FD6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16251" y="1998726"/>
            <a:ext cx="1159510" cy="538480"/>
          </a:xfrm>
          <a:custGeom>
            <a:avLst/>
            <a:gdLst/>
            <a:ahLst/>
            <a:cxnLst/>
            <a:rect l="l" t="t" r="r" b="b"/>
            <a:pathLst>
              <a:path w="1159510" h="538480">
                <a:moveTo>
                  <a:pt x="0" y="0"/>
                </a:moveTo>
                <a:lnTo>
                  <a:pt x="1159001" y="0"/>
                </a:lnTo>
                <a:lnTo>
                  <a:pt x="1159001" y="537971"/>
                </a:lnTo>
                <a:lnTo>
                  <a:pt x="0" y="537971"/>
                </a:lnTo>
                <a:lnTo>
                  <a:pt x="0" y="0"/>
                </a:lnTo>
                <a:close/>
              </a:path>
            </a:pathLst>
          </a:custGeom>
          <a:solidFill>
            <a:srgbClr val="7FD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16251" y="1998726"/>
            <a:ext cx="1159510" cy="538480"/>
          </a:xfrm>
          <a:custGeom>
            <a:avLst/>
            <a:gdLst/>
            <a:ahLst/>
            <a:cxnLst/>
            <a:rect l="l" t="t" r="r" b="b"/>
            <a:pathLst>
              <a:path w="1159510" h="538480">
                <a:moveTo>
                  <a:pt x="0" y="0"/>
                </a:moveTo>
                <a:lnTo>
                  <a:pt x="1159001" y="0"/>
                </a:lnTo>
                <a:lnTo>
                  <a:pt x="1159001" y="537971"/>
                </a:lnTo>
                <a:lnTo>
                  <a:pt x="0" y="537971"/>
                </a:lnTo>
                <a:lnTo>
                  <a:pt x="0" y="0"/>
                </a:lnTo>
                <a:close/>
              </a:path>
            </a:pathLst>
          </a:custGeom>
          <a:ln w="18873">
            <a:solidFill>
              <a:srgbClr val="7FD6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34683" y="2045970"/>
            <a:ext cx="1132840" cy="490855"/>
          </a:xfrm>
          <a:custGeom>
            <a:avLst/>
            <a:gdLst/>
            <a:ahLst/>
            <a:cxnLst/>
            <a:rect l="l" t="t" r="r" b="b"/>
            <a:pathLst>
              <a:path w="1132840" h="490855">
                <a:moveTo>
                  <a:pt x="0" y="0"/>
                </a:moveTo>
                <a:lnTo>
                  <a:pt x="1132331" y="0"/>
                </a:lnTo>
                <a:lnTo>
                  <a:pt x="1132331" y="490727"/>
                </a:lnTo>
                <a:lnTo>
                  <a:pt x="0" y="490727"/>
                </a:lnTo>
                <a:lnTo>
                  <a:pt x="0" y="0"/>
                </a:lnTo>
                <a:close/>
              </a:path>
            </a:pathLst>
          </a:custGeom>
          <a:solidFill>
            <a:srgbClr val="7FD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34683" y="2045970"/>
            <a:ext cx="1132840" cy="490855"/>
          </a:xfrm>
          <a:custGeom>
            <a:avLst/>
            <a:gdLst/>
            <a:ahLst/>
            <a:cxnLst/>
            <a:rect l="l" t="t" r="r" b="b"/>
            <a:pathLst>
              <a:path w="1132840" h="490855">
                <a:moveTo>
                  <a:pt x="0" y="0"/>
                </a:moveTo>
                <a:lnTo>
                  <a:pt x="1132331" y="0"/>
                </a:lnTo>
                <a:lnTo>
                  <a:pt x="1132331" y="490727"/>
                </a:lnTo>
                <a:lnTo>
                  <a:pt x="0" y="490727"/>
                </a:lnTo>
                <a:lnTo>
                  <a:pt x="0" y="0"/>
                </a:lnTo>
                <a:close/>
              </a:path>
            </a:pathLst>
          </a:custGeom>
          <a:ln w="18873">
            <a:solidFill>
              <a:srgbClr val="7FD6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00961" y="5606034"/>
            <a:ext cx="5884545" cy="745490"/>
          </a:xfrm>
          <a:custGeom>
            <a:avLst/>
            <a:gdLst/>
            <a:ahLst/>
            <a:cxnLst/>
            <a:rect l="l" t="t" r="r" b="b"/>
            <a:pathLst>
              <a:path w="5884545" h="745489">
                <a:moveTo>
                  <a:pt x="0" y="0"/>
                </a:moveTo>
                <a:lnTo>
                  <a:pt x="5884163" y="0"/>
                </a:lnTo>
                <a:lnTo>
                  <a:pt x="5884163" y="745235"/>
                </a:lnTo>
                <a:lnTo>
                  <a:pt x="0" y="745235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00961" y="5606034"/>
            <a:ext cx="5884545" cy="745490"/>
          </a:xfrm>
          <a:custGeom>
            <a:avLst/>
            <a:gdLst/>
            <a:ahLst/>
            <a:cxnLst/>
            <a:rect l="l" t="t" r="r" b="b"/>
            <a:pathLst>
              <a:path w="5884545" h="745489">
                <a:moveTo>
                  <a:pt x="0" y="0"/>
                </a:moveTo>
                <a:lnTo>
                  <a:pt x="5884163" y="0"/>
                </a:lnTo>
                <a:lnTo>
                  <a:pt x="5884163" y="745235"/>
                </a:lnTo>
                <a:lnTo>
                  <a:pt x="0" y="745235"/>
                </a:lnTo>
                <a:lnTo>
                  <a:pt x="0" y="0"/>
                </a:lnTo>
                <a:close/>
              </a:path>
            </a:pathLst>
          </a:custGeom>
          <a:ln w="18873">
            <a:solidFill>
              <a:srgbClr val="00AC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56053" y="1940814"/>
            <a:ext cx="1160145" cy="535940"/>
          </a:xfrm>
          <a:custGeom>
            <a:avLst/>
            <a:gdLst/>
            <a:ahLst/>
            <a:cxnLst/>
            <a:rect l="l" t="t" r="r" b="b"/>
            <a:pathLst>
              <a:path w="1160145" h="535939">
                <a:moveTo>
                  <a:pt x="0" y="0"/>
                </a:moveTo>
                <a:lnTo>
                  <a:pt x="1159763" y="0"/>
                </a:lnTo>
                <a:lnTo>
                  <a:pt x="1159763" y="535685"/>
                </a:lnTo>
                <a:lnTo>
                  <a:pt x="0" y="535685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56053" y="1940814"/>
            <a:ext cx="1160145" cy="535940"/>
          </a:xfrm>
          <a:custGeom>
            <a:avLst/>
            <a:gdLst/>
            <a:ahLst/>
            <a:cxnLst/>
            <a:rect l="l" t="t" r="r" b="b"/>
            <a:pathLst>
              <a:path w="1160145" h="535939">
                <a:moveTo>
                  <a:pt x="0" y="0"/>
                </a:moveTo>
                <a:lnTo>
                  <a:pt x="1159763" y="0"/>
                </a:lnTo>
                <a:lnTo>
                  <a:pt x="1159763" y="535685"/>
                </a:lnTo>
                <a:lnTo>
                  <a:pt x="0" y="535685"/>
                </a:lnTo>
                <a:lnTo>
                  <a:pt x="0" y="0"/>
                </a:lnTo>
                <a:close/>
              </a:path>
            </a:pathLst>
          </a:custGeom>
          <a:ln w="18873">
            <a:solidFill>
              <a:srgbClr val="00AC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77533" y="1940814"/>
            <a:ext cx="1129665" cy="535940"/>
          </a:xfrm>
          <a:custGeom>
            <a:avLst/>
            <a:gdLst/>
            <a:ahLst/>
            <a:cxnLst/>
            <a:rect l="l" t="t" r="r" b="b"/>
            <a:pathLst>
              <a:path w="1129665" h="535939">
                <a:moveTo>
                  <a:pt x="0" y="0"/>
                </a:moveTo>
                <a:lnTo>
                  <a:pt x="1129283" y="0"/>
                </a:lnTo>
                <a:lnTo>
                  <a:pt x="1129283" y="535685"/>
                </a:lnTo>
                <a:lnTo>
                  <a:pt x="0" y="535685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77533" y="1940814"/>
            <a:ext cx="1129665" cy="535940"/>
          </a:xfrm>
          <a:custGeom>
            <a:avLst/>
            <a:gdLst/>
            <a:ahLst/>
            <a:cxnLst/>
            <a:rect l="l" t="t" r="r" b="b"/>
            <a:pathLst>
              <a:path w="1129665" h="535939">
                <a:moveTo>
                  <a:pt x="0" y="0"/>
                </a:moveTo>
                <a:lnTo>
                  <a:pt x="1129283" y="0"/>
                </a:lnTo>
                <a:lnTo>
                  <a:pt x="1129283" y="535685"/>
                </a:lnTo>
                <a:lnTo>
                  <a:pt x="0" y="535685"/>
                </a:lnTo>
                <a:lnTo>
                  <a:pt x="0" y="0"/>
                </a:lnTo>
                <a:close/>
              </a:path>
            </a:pathLst>
          </a:custGeom>
          <a:ln w="18873">
            <a:solidFill>
              <a:srgbClr val="00AC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58873" y="1554480"/>
            <a:ext cx="659129" cy="135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84297" y="1554480"/>
            <a:ext cx="353567" cy="135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04159" y="1556004"/>
            <a:ext cx="792479" cy="1729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71243" y="3132582"/>
            <a:ext cx="6003290" cy="864235"/>
          </a:xfrm>
          <a:custGeom>
            <a:avLst/>
            <a:gdLst/>
            <a:ahLst/>
            <a:cxnLst/>
            <a:rect l="l" t="t" r="r" b="b"/>
            <a:pathLst>
              <a:path w="6003290" h="864235">
                <a:moveTo>
                  <a:pt x="0" y="0"/>
                </a:moveTo>
                <a:lnTo>
                  <a:pt x="6003035" y="0"/>
                </a:lnTo>
                <a:lnTo>
                  <a:pt x="6003035" y="864107"/>
                </a:lnTo>
                <a:lnTo>
                  <a:pt x="0" y="864107"/>
                </a:lnTo>
                <a:lnTo>
                  <a:pt x="0" y="0"/>
                </a:lnTo>
                <a:close/>
              </a:path>
            </a:pathLst>
          </a:custGeom>
          <a:solidFill>
            <a:srgbClr val="CCEE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71243" y="3132582"/>
            <a:ext cx="6003290" cy="864235"/>
          </a:xfrm>
          <a:custGeom>
            <a:avLst/>
            <a:gdLst/>
            <a:ahLst/>
            <a:cxnLst/>
            <a:rect l="l" t="t" r="r" b="b"/>
            <a:pathLst>
              <a:path w="6003290" h="864235">
                <a:moveTo>
                  <a:pt x="0" y="0"/>
                </a:moveTo>
                <a:lnTo>
                  <a:pt x="6003035" y="0"/>
                </a:lnTo>
                <a:lnTo>
                  <a:pt x="6003035" y="864107"/>
                </a:lnTo>
                <a:lnTo>
                  <a:pt x="0" y="864107"/>
                </a:lnTo>
                <a:lnTo>
                  <a:pt x="0" y="0"/>
                </a:lnTo>
                <a:close/>
              </a:path>
            </a:pathLst>
          </a:custGeom>
          <a:ln w="20446">
            <a:solidFill>
              <a:srgbClr val="CCEE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71243" y="2834640"/>
            <a:ext cx="2103881" cy="1752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00961" y="4503420"/>
            <a:ext cx="6003290" cy="864235"/>
          </a:xfrm>
          <a:custGeom>
            <a:avLst/>
            <a:gdLst/>
            <a:ahLst/>
            <a:cxnLst/>
            <a:rect l="l" t="t" r="r" b="b"/>
            <a:pathLst>
              <a:path w="6003290" h="864235">
                <a:moveTo>
                  <a:pt x="0" y="0"/>
                </a:moveTo>
                <a:lnTo>
                  <a:pt x="6003035" y="0"/>
                </a:lnTo>
                <a:lnTo>
                  <a:pt x="6003035" y="864107"/>
                </a:lnTo>
                <a:lnTo>
                  <a:pt x="0" y="864107"/>
                </a:lnTo>
                <a:lnTo>
                  <a:pt x="0" y="0"/>
                </a:lnTo>
                <a:close/>
              </a:path>
            </a:pathLst>
          </a:custGeom>
          <a:solidFill>
            <a:srgbClr val="CCEE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600961" y="4503420"/>
            <a:ext cx="6003290" cy="864235"/>
          </a:xfrm>
          <a:custGeom>
            <a:avLst/>
            <a:gdLst/>
            <a:ahLst/>
            <a:cxnLst/>
            <a:rect l="l" t="t" r="r" b="b"/>
            <a:pathLst>
              <a:path w="6003290" h="864235">
                <a:moveTo>
                  <a:pt x="0" y="0"/>
                </a:moveTo>
                <a:lnTo>
                  <a:pt x="6003035" y="0"/>
                </a:lnTo>
                <a:lnTo>
                  <a:pt x="6003035" y="864107"/>
                </a:lnTo>
                <a:lnTo>
                  <a:pt x="0" y="864107"/>
                </a:lnTo>
                <a:lnTo>
                  <a:pt x="0" y="0"/>
                </a:lnTo>
                <a:close/>
              </a:path>
            </a:pathLst>
          </a:custGeom>
          <a:ln w="20446">
            <a:solidFill>
              <a:srgbClr val="CCEE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26691" y="4176522"/>
            <a:ext cx="525017" cy="1356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18003" y="4176522"/>
            <a:ext cx="352043" cy="1356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736341" y="4178046"/>
            <a:ext cx="794765" cy="1737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98214" y="5875020"/>
            <a:ext cx="1097279" cy="1356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022347" y="2013204"/>
            <a:ext cx="1024127" cy="33299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57356" y="1931377"/>
            <a:ext cx="1238073" cy="6147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301739" y="2016252"/>
            <a:ext cx="69850" cy="118110"/>
          </a:xfrm>
          <a:custGeom>
            <a:avLst/>
            <a:gdLst/>
            <a:ahLst/>
            <a:cxnLst/>
            <a:rect l="l" t="t" r="r" b="b"/>
            <a:pathLst>
              <a:path w="69850" h="118110">
                <a:moveTo>
                  <a:pt x="69341" y="0"/>
                </a:moveTo>
                <a:lnTo>
                  <a:pt x="0" y="0"/>
                </a:lnTo>
                <a:lnTo>
                  <a:pt x="0" y="1523"/>
                </a:lnTo>
                <a:lnTo>
                  <a:pt x="685" y="16825"/>
                </a:lnTo>
                <a:lnTo>
                  <a:pt x="838" y="19607"/>
                </a:lnTo>
                <a:lnTo>
                  <a:pt x="1521" y="47243"/>
                </a:lnTo>
                <a:lnTo>
                  <a:pt x="1515" y="51864"/>
                </a:lnTo>
                <a:lnTo>
                  <a:pt x="910" y="90673"/>
                </a:lnTo>
                <a:lnTo>
                  <a:pt x="337" y="104929"/>
                </a:lnTo>
                <a:lnTo>
                  <a:pt x="257" y="106780"/>
                </a:lnTo>
                <a:lnTo>
                  <a:pt x="0" y="116585"/>
                </a:lnTo>
                <a:lnTo>
                  <a:pt x="0" y="118109"/>
                </a:lnTo>
                <a:lnTo>
                  <a:pt x="20573" y="118109"/>
                </a:lnTo>
                <a:lnTo>
                  <a:pt x="20573" y="116585"/>
                </a:lnTo>
                <a:lnTo>
                  <a:pt x="20320" y="113166"/>
                </a:lnTo>
                <a:lnTo>
                  <a:pt x="20099" y="109650"/>
                </a:lnTo>
                <a:lnTo>
                  <a:pt x="19434" y="88262"/>
                </a:lnTo>
                <a:lnTo>
                  <a:pt x="19441" y="84234"/>
                </a:lnTo>
                <a:lnTo>
                  <a:pt x="20573" y="66293"/>
                </a:lnTo>
                <a:lnTo>
                  <a:pt x="60197" y="66293"/>
                </a:lnTo>
                <a:lnTo>
                  <a:pt x="60197" y="64769"/>
                </a:lnTo>
                <a:lnTo>
                  <a:pt x="61721" y="60197"/>
                </a:lnTo>
                <a:lnTo>
                  <a:pt x="61721" y="51815"/>
                </a:lnTo>
                <a:lnTo>
                  <a:pt x="19049" y="51815"/>
                </a:lnTo>
                <a:lnTo>
                  <a:pt x="19049" y="47243"/>
                </a:lnTo>
                <a:lnTo>
                  <a:pt x="20115" y="24709"/>
                </a:lnTo>
                <a:lnTo>
                  <a:pt x="20295" y="21614"/>
                </a:lnTo>
                <a:lnTo>
                  <a:pt x="20441" y="18817"/>
                </a:lnTo>
                <a:lnTo>
                  <a:pt x="20538" y="16409"/>
                </a:lnTo>
                <a:lnTo>
                  <a:pt x="20573" y="14477"/>
                </a:lnTo>
                <a:lnTo>
                  <a:pt x="67817" y="14477"/>
                </a:lnTo>
                <a:lnTo>
                  <a:pt x="67817" y="6095"/>
                </a:lnTo>
                <a:lnTo>
                  <a:pt x="69341" y="0"/>
                </a:lnTo>
                <a:close/>
              </a:path>
              <a:path w="69850" h="118110">
                <a:moveTo>
                  <a:pt x="61721" y="50291"/>
                </a:moveTo>
                <a:lnTo>
                  <a:pt x="19049" y="51815"/>
                </a:lnTo>
                <a:lnTo>
                  <a:pt x="61721" y="51815"/>
                </a:lnTo>
                <a:lnTo>
                  <a:pt x="61721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380988" y="2004822"/>
            <a:ext cx="20320" cy="129539"/>
          </a:xfrm>
          <a:custGeom>
            <a:avLst/>
            <a:gdLst/>
            <a:ahLst/>
            <a:cxnLst/>
            <a:rect l="l" t="t" r="r" b="b"/>
            <a:pathLst>
              <a:path w="20320" h="129539">
                <a:moveTo>
                  <a:pt x="18287" y="41147"/>
                </a:moveTo>
                <a:lnTo>
                  <a:pt x="9143" y="42671"/>
                </a:lnTo>
                <a:lnTo>
                  <a:pt x="7619" y="42671"/>
                </a:lnTo>
                <a:lnTo>
                  <a:pt x="0" y="44195"/>
                </a:lnTo>
                <a:lnTo>
                  <a:pt x="0" y="45719"/>
                </a:lnTo>
                <a:lnTo>
                  <a:pt x="268" y="47539"/>
                </a:lnTo>
                <a:lnTo>
                  <a:pt x="503" y="49314"/>
                </a:lnTo>
                <a:lnTo>
                  <a:pt x="1520" y="99833"/>
                </a:lnTo>
                <a:lnTo>
                  <a:pt x="1514" y="102773"/>
                </a:lnTo>
                <a:lnTo>
                  <a:pt x="0" y="128015"/>
                </a:lnTo>
                <a:lnTo>
                  <a:pt x="1523" y="129539"/>
                </a:lnTo>
                <a:lnTo>
                  <a:pt x="18287" y="129539"/>
                </a:lnTo>
                <a:lnTo>
                  <a:pt x="19811" y="128015"/>
                </a:lnTo>
                <a:lnTo>
                  <a:pt x="19543" y="126070"/>
                </a:lnTo>
                <a:lnTo>
                  <a:pt x="19308" y="124204"/>
                </a:lnTo>
                <a:lnTo>
                  <a:pt x="18287" y="80771"/>
                </a:lnTo>
                <a:lnTo>
                  <a:pt x="18313" y="76222"/>
                </a:lnTo>
                <a:lnTo>
                  <a:pt x="19467" y="50936"/>
                </a:lnTo>
                <a:lnTo>
                  <a:pt x="19605" y="48727"/>
                </a:lnTo>
                <a:lnTo>
                  <a:pt x="19714" y="46633"/>
                </a:lnTo>
                <a:lnTo>
                  <a:pt x="19786" y="44624"/>
                </a:lnTo>
                <a:lnTo>
                  <a:pt x="19811" y="42671"/>
                </a:lnTo>
                <a:lnTo>
                  <a:pt x="18287" y="41147"/>
                </a:lnTo>
                <a:close/>
              </a:path>
              <a:path w="20320" h="129539">
                <a:moveTo>
                  <a:pt x="19811" y="0"/>
                </a:moveTo>
                <a:lnTo>
                  <a:pt x="9143" y="0"/>
                </a:lnTo>
                <a:lnTo>
                  <a:pt x="1523" y="2285"/>
                </a:lnTo>
                <a:lnTo>
                  <a:pt x="0" y="2285"/>
                </a:lnTo>
                <a:lnTo>
                  <a:pt x="0" y="17525"/>
                </a:lnTo>
                <a:lnTo>
                  <a:pt x="1523" y="19049"/>
                </a:lnTo>
                <a:lnTo>
                  <a:pt x="9143" y="19049"/>
                </a:lnTo>
                <a:lnTo>
                  <a:pt x="10667" y="17525"/>
                </a:lnTo>
                <a:lnTo>
                  <a:pt x="18287" y="17525"/>
                </a:lnTo>
                <a:lnTo>
                  <a:pt x="19811" y="16001"/>
                </a:lnTo>
                <a:lnTo>
                  <a:pt x="19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22897" y="2000250"/>
            <a:ext cx="19050" cy="134620"/>
          </a:xfrm>
          <a:custGeom>
            <a:avLst/>
            <a:gdLst/>
            <a:ahLst/>
            <a:cxnLst/>
            <a:rect l="l" t="t" r="r" b="b"/>
            <a:pathLst>
              <a:path w="19050" h="134619">
                <a:moveTo>
                  <a:pt x="19049" y="0"/>
                </a:moveTo>
                <a:lnTo>
                  <a:pt x="9905" y="1523"/>
                </a:lnTo>
                <a:lnTo>
                  <a:pt x="8381" y="3047"/>
                </a:lnTo>
                <a:lnTo>
                  <a:pt x="0" y="3047"/>
                </a:lnTo>
                <a:lnTo>
                  <a:pt x="0" y="4571"/>
                </a:lnTo>
                <a:lnTo>
                  <a:pt x="190" y="7462"/>
                </a:lnTo>
                <a:lnTo>
                  <a:pt x="363" y="10370"/>
                </a:lnTo>
                <a:lnTo>
                  <a:pt x="1459" y="49540"/>
                </a:lnTo>
                <a:lnTo>
                  <a:pt x="1523" y="74675"/>
                </a:lnTo>
                <a:lnTo>
                  <a:pt x="1511" y="79483"/>
                </a:lnTo>
                <a:lnTo>
                  <a:pt x="359" y="120573"/>
                </a:lnTo>
                <a:lnTo>
                  <a:pt x="261" y="122877"/>
                </a:lnTo>
                <a:lnTo>
                  <a:pt x="0" y="132587"/>
                </a:lnTo>
                <a:lnTo>
                  <a:pt x="1523" y="134111"/>
                </a:lnTo>
                <a:lnTo>
                  <a:pt x="19049" y="134111"/>
                </a:lnTo>
                <a:lnTo>
                  <a:pt x="190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460997" y="2044446"/>
            <a:ext cx="77470" cy="91440"/>
          </a:xfrm>
          <a:custGeom>
            <a:avLst/>
            <a:gdLst/>
            <a:ahLst/>
            <a:cxnLst/>
            <a:rect l="l" t="t" r="r" b="b"/>
            <a:pathLst>
              <a:path w="77470" h="91439">
                <a:moveTo>
                  <a:pt x="41147" y="0"/>
                </a:moveTo>
                <a:lnTo>
                  <a:pt x="7543" y="18002"/>
                </a:lnTo>
                <a:lnTo>
                  <a:pt x="0" y="47243"/>
                </a:lnTo>
                <a:lnTo>
                  <a:pt x="77" y="50524"/>
                </a:lnTo>
                <a:lnTo>
                  <a:pt x="18312" y="84763"/>
                </a:lnTo>
                <a:lnTo>
                  <a:pt x="45719" y="91439"/>
                </a:lnTo>
                <a:lnTo>
                  <a:pt x="50144" y="91281"/>
                </a:lnTo>
                <a:lnTo>
                  <a:pt x="72389" y="83819"/>
                </a:lnTo>
                <a:lnTo>
                  <a:pt x="72389" y="79247"/>
                </a:lnTo>
                <a:lnTo>
                  <a:pt x="41147" y="79247"/>
                </a:lnTo>
                <a:lnTo>
                  <a:pt x="31241" y="77723"/>
                </a:lnTo>
                <a:lnTo>
                  <a:pt x="25145" y="69341"/>
                </a:lnTo>
                <a:lnTo>
                  <a:pt x="19049" y="63245"/>
                </a:lnTo>
                <a:lnTo>
                  <a:pt x="19049" y="48767"/>
                </a:lnTo>
                <a:lnTo>
                  <a:pt x="75437" y="48767"/>
                </a:lnTo>
                <a:lnTo>
                  <a:pt x="76961" y="47243"/>
                </a:lnTo>
                <a:lnTo>
                  <a:pt x="76541" y="36575"/>
                </a:lnTo>
                <a:lnTo>
                  <a:pt x="19049" y="36575"/>
                </a:lnTo>
                <a:lnTo>
                  <a:pt x="19559" y="32732"/>
                </a:lnTo>
                <a:lnTo>
                  <a:pt x="41147" y="12953"/>
                </a:lnTo>
                <a:lnTo>
                  <a:pt x="67817" y="12953"/>
                </a:lnTo>
                <a:lnTo>
                  <a:pt x="66104" y="10924"/>
                </a:lnTo>
                <a:lnTo>
                  <a:pt x="44713" y="177"/>
                </a:lnTo>
                <a:lnTo>
                  <a:pt x="41147" y="0"/>
                </a:lnTo>
                <a:close/>
              </a:path>
              <a:path w="77470" h="91439">
                <a:moveTo>
                  <a:pt x="72389" y="67817"/>
                </a:moveTo>
                <a:lnTo>
                  <a:pt x="50291" y="79247"/>
                </a:lnTo>
                <a:lnTo>
                  <a:pt x="72389" y="79247"/>
                </a:lnTo>
                <a:lnTo>
                  <a:pt x="72389" y="76199"/>
                </a:lnTo>
                <a:lnTo>
                  <a:pt x="73913" y="69341"/>
                </a:lnTo>
                <a:lnTo>
                  <a:pt x="72389" y="67817"/>
                </a:lnTo>
                <a:close/>
              </a:path>
              <a:path w="77470" h="91439">
                <a:moveTo>
                  <a:pt x="67817" y="12953"/>
                </a:moveTo>
                <a:lnTo>
                  <a:pt x="47243" y="12953"/>
                </a:lnTo>
                <a:lnTo>
                  <a:pt x="54863" y="16001"/>
                </a:lnTo>
                <a:lnTo>
                  <a:pt x="57911" y="25145"/>
                </a:lnTo>
                <a:lnTo>
                  <a:pt x="59435" y="30479"/>
                </a:lnTo>
                <a:lnTo>
                  <a:pt x="59435" y="35051"/>
                </a:lnTo>
                <a:lnTo>
                  <a:pt x="19049" y="36575"/>
                </a:lnTo>
                <a:lnTo>
                  <a:pt x="76541" y="36575"/>
                </a:lnTo>
                <a:lnTo>
                  <a:pt x="69918" y="15724"/>
                </a:lnTo>
                <a:lnTo>
                  <a:pt x="67817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256782" y="2004822"/>
            <a:ext cx="979169" cy="38176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829268" y="3211537"/>
            <a:ext cx="1237311" cy="6155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255733" y="3211537"/>
            <a:ext cx="1237311" cy="6155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41633" y="3211537"/>
            <a:ext cx="1238073" cy="6155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38378" y="3211537"/>
            <a:ext cx="1238073" cy="6155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58987" y="4672291"/>
            <a:ext cx="1235787" cy="61475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940009" y="4672291"/>
            <a:ext cx="1235787" cy="61475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870916" y="4672291"/>
            <a:ext cx="1535253" cy="61475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56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Distribution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996555" cy="287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8890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Distributing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assets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means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attacks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one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do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not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necessarily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lead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complete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loss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</a:t>
            </a:r>
            <a:r>
              <a:rPr dirty="0" sz="2400" spc="10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service</a:t>
            </a:r>
            <a:endParaRPr sz="2400">
              <a:latin typeface="Arial"/>
              <a:cs typeface="Arial"/>
            </a:endParaRPr>
          </a:p>
          <a:p>
            <a:pPr marL="355600" marR="40640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Each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platform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has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separate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protection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features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may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400" spc="-10">
                <a:solidFill>
                  <a:srgbClr val="45414C"/>
                </a:solidFill>
                <a:latin typeface="Arial"/>
                <a:cs typeface="Arial"/>
              </a:rPr>
              <a:t>different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from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other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platforms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so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not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share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common</a:t>
            </a:r>
            <a:r>
              <a:rPr dirty="0" sz="2400" spc="-2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vulnerability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Distribution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particularly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important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risk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denial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service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attacks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</a:t>
            </a:r>
            <a:r>
              <a:rPr dirty="0" sz="2400" spc="-4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high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0990" y="4524751"/>
            <a:ext cx="1770380" cy="1838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400" spc="-5" b="1">
                <a:solidFill>
                  <a:srgbClr val="45414C"/>
                </a:solidFill>
                <a:latin typeface="Arial"/>
                <a:cs typeface="Arial"/>
              </a:rPr>
              <a:t>Distributed  </a:t>
            </a:r>
            <a:r>
              <a:rPr dirty="0" sz="2400" spc="-5" b="1">
                <a:solidFill>
                  <a:srgbClr val="45414C"/>
                </a:solidFill>
                <a:latin typeface="Arial"/>
                <a:cs typeface="Arial"/>
              </a:rPr>
              <a:t>assets </a:t>
            </a:r>
            <a:r>
              <a:rPr dirty="0" sz="2400" spc="-5" b="1">
                <a:solidFill>
                  <a:srgbClr val="45414C"/>
                </a:solidFill>
                <a:latin typeface="Arial"/>
                <a:cs typeface="Arial"/>
              </a:rPr>
              <a:t>in</a:t>
            </a:r>
            <a:r>
              <a:rPr dirty="0" sz="2400" spc="-75" b="1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45414C"/>
                </a:solidFill>
                <a:latin typeface="Arial"/>
                <a:cs typeface="Arial"/>
              </a:rPr>
              <a:t>an  </a:t>
            </a:r>
            <a:r>
              <a:rPr dirty="0" sz="2400" spc="-5" b="1">
                <a:solidFill>
                  <a:srgbClr val="45414C"/>
                </a:solidFill>
                <a:latin typeface="Arial"/>
                <a:cs typeface="Arial"/>
              </a:rPr>
              <a:t>equity  </a:t>
            </a:r>
            <a:r>
              <a:rPr dirty="0" sz="2400" spc="-5" b="1">
                <a:solidFill>
                  <a:srgbClr val="45414C"/>
                </a:solidFill>
                <a:latin typeface="Arial"/>
                <a:cs typeface="Arial"/>
              </a:rPr>
              <a:t>trading  </a:t>
            </a:r>
            <a:r>
              <a:rPr dirty="0" sz="2400" spc="-5" b="1">
                <a:solidFill>
                  <a:srgbClr val="45414C"/>
                </a:solidFill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6854" y="755904"/>
            <a:ext cx="2862580" cy="416559"/>
          </a:xfrm>
          <a:custGeom>
            <a:avLst/>
            <a:gdLst/>
            <a:ahLst/>
            <a:cxnLst/>
            <a:rect l="l" t="t" r="r" b="b"/>
            <a:pathLst>
              <a:path w="2862579" h="416559">
                <a:moveTo>
                  <a:pt x="0" y="0"/>
                </a:moveTo>
                <a:lnTo>
                  <a:pt x="2862071" y="0"/>
                </a:lnTo>
                <a:lnTo>
                  <a:pt x="2862071" y="416051"/>
                </a:lnTo>
                <a:lnTo>
                  <a:pt x="0" y="416051"/>
                </a:lnTo>
                <a:lnTo>
                  <a:pt x="0" y="0"/>
                </a:lnTo>
                <a:close/>
              </a:path>
            </a:pathLst>
          </a:custGeom>
          <a:solidFill>
            <a:srgbClr val="CCEE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6854" y="366522"/>
            <a:ext cx="2862580" cy="2611120"/>
          </a:xfrm>
          <a:custGeom>
            <a:avLst/>
            <a:gdLst/>
            <a:ahLst/>
            <a:cxnLst/>
            <a:rect l="l" t="t" r="r" b="b"/>
            <a:pathLst>
              <a:path w="2862579" h="2611120">
                <a:moveTo>
                  <a:pt x="0" y="0"/>
                </a:moveTo>
                <a:lnTo>
                  <a:pt x="2862071" y="0"/>
                </a:lnTo>
                <a:lnTo>
                  <a:pt x="2862071" y="2610611"/>
                </a:lnTo>
                <a:lnTo>
                  <a:pt x="0" y="2610611"/>
                </a:lnTo>
                <a:lnTo>
                  <a:pt x="0" y="0"/>
                </a:lnTo>
                <a:close/>
              </a:path>
            </a:pathLst>
          </a:custGeom>
          <a:ln w="19111">
            <a:solidFill>
              <a:srgbClr val="00AC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6854" y="1171956"/>
            <a:ext cx="2862580" cy="0"/>
          </a:xfrm>
          <a:custGeom>
            <a:avLst/>
            <a:gdLst/>
            <a:ahLst/>
            <a:cxnLst/>
            <a:rect l="l" t="t" r="r" b="b"/>
            <a:pathLst>
              <a:path w="2862579" h="0">
                <a:moveTo>
                  <a:pt x="0" y="0"/>
                </a:moveTo>
                <a:lnTo>
                  <a:pt x="2862071" y="0"/>
                </a:lnTo>
              </a:path>
            </a:pathLst>
          </a:custGeom>
          <a:ln w="8820">
            <a:solidFill>
              <a:srgbClr val="7FD6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00244" y="1856582"/>
            <a:ext cx="1296985" cy="351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88664" y="1829150"/>
            <a:ext cx="1048573" cy="434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3132" y="2384648"/>
            <a:ext cx="1158301" cy="4344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94554" y="2412080"/>
            <a:ext cx="1102675" cy="3513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66744" y="1329278"/>
            <a:ext cx="1380805" cy="4069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39690" y="1301846"/>
            <a:ext cx="1157539" cy="4625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08353" y="895350"/>
            <a:ext cx="1703069" cy="1630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6854" y="755904"/>
            <a:ext cx="2862580" cy="0"/>
          </a:xfrm>
          <a:custGeom>
            <a:avLst/>
            <a:gdLst/>
            <a:ahLst/>
            <a:cxnLst/>
            <a:rect l="l" t="t" r="r" b="b"/>
            <a:pathLst>
              <a:path w="2862579" h="0">
                <a:moveTo>
                  <a:pt x="0" y="0"/>
                </a:moveTo>
                <a:lnTo>
                  <a:pt x="2862071" y="0"/>
                </a:lnTo>
              </a:path>
            </a:pathLst>
          </a:custGeom>
          <a:ln w="8820">
            <a:solidFill>
              <a:srgbClr val="7FD6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14983" y="505968"/>
            <a:ext cx="2279903" cy="1264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32682" y="755904"/>
            <a:ext cx="2861310" cy="416559"/>
          </a:xfrm>
          <a:custGeom>
            <a:avLst/>
            <a:gdLst/>
            <a:ahLst/>
            <a:cxnLst/>
            <a:rect l="l" t="t" r="r" b="b"/>
            <a:pathLst>
              <a:path w="2861309" h="416559">
                <a:moveTo>
                  <a:pt x="0" y="0"/>
                </a:moveTo>
                <a:lnTo>
                  <a:pt x="2861309" y="0"/>
                </a:lnTo>
                <a:lnTo>
                  <a:pt x="2861309" y="416051"/>
                </a:lnTo>
                <a:lnTo>
                  <a:pt x="0" y="416051"/>
                </a:lnTo>
                <a:lnTo>
                  <a:pt x="0" y="0"/>
                </a:lnTo>
                <a:close/>
              </a:path>
            </a:pathLst>
          </a:custGeom>
          <a:solidFill>
            <a:srgbClr val="CCEE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32682" y="366522"/>
            <a:ext cx="2861310" cy="2611120"/>
          </a:xfrm>
          <a:custGeom>
            <a:avLst/>
            <a:gdLst/>
            <a:ahLst/>
            <a:cxnLst/>
            <a:rect l="l" t="t" r="r" b="b"/>
            <a:pathLst>
              <a:path w="2861309" h="2611120">
                <a:moveTo>
                  <a:pt x="0" y="0"/>
                </a:moveTo>
                <a:lnTo>
                  <a:pt x="2861309" y="0"/>
                </a:lnTo>
                <a:lnTo>
                  <a:pt x="2861309" y="2610611"/>
                </a:lnTo>
                <a:lnTo>
                  <a:pt x="0" y="2610611"/>
                </a:lnTo>
                <a:lnTo>
                  <a:pt x="0" y="0"/>
                </a:lnTo>
                <a:close/>
              </a:path>
            </a:pathLst>
          </a:custGeom>
          <a:ln w="19111">
            <a:solidFill>
              <a:srgbClr val="00AC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32682" y="1171956"/>
            <a:ext cx="2861310" cy="0"/>
          </a:xfrm>
          <a:custGeom>
            <a:avLst/>
            <a:gdLst/>
            <a:ahLst/>
            <a:cxnLst/>
            <a:rect l="l" t="t" r="r" b="b"/>
            <a:pathLst>
              <a:path w="2861309" h="0">
                <a:moveTo>
                  <a:pt x="0" y="0"/>
                </a:moveTo>
                <a:lnTo>
                  <a:pt x="2861309" y="0"/>
                </a:lnTo>
              </a:path>
            </a:pathLst>
          </a:custGeom>
          <a:ln w="8820">
            <a:solidFill>
              <a:srgbClr val="7FD6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94548" y="1856582"/>
            <a:ext cx="1298509" cy="3513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45630" y="1829150"/>
            <a:ext cx="1046287" cy="43440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17436" y="2384648"/>
            <a:ext cx="1158301" cy="4344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90382" y="2412080"/>
            <a:ext cx="1129345" cy="3513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061810" y="1329278"/>
            <a:ext cx="1380043" cy="40696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534756" y="1301846"/>
            <a:ext cx="1158301" cy="46259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573523" y="895350"/>
            <a:ext cx="1573529" cy="16306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932682" y="755904"/>
            <a:ext cx="2861310" cy="0"/>
          </a:xfrm>
          <a:custGeom>
            <a:avLst/>
            <a:gdLst/>
            <a:ahLst/>
            <a:cxnLst/>
            <a:rect l="l" t="t" r="r" b="b"/>
            <a:pathLst>
              <a:path w="2861309" h="0">
                <a:moveTo>
                  <a:pt x="0" y="0"/>
                </a:moveTo>
                <a:lnTo>
                  <a:pt x="2861309" y="0"/>
                </a:lnTo>
              </a:path>
            </a:pathLst>
          </a:custGeom>
          <a:ln w="8820">
            <a:solidFill>
              <a:srgbClr val="7FD6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04715" y="505968"/>
            <a:ext cx="2279903" cy="1264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10183" y="4114038"/>
            <a:ext cx="2861310" cy="417830"/>
          </a:xfrm>
          <a:custGeom>
            <a:avLst/>
            <a:gdLst/>
            <a:ahLst/>
            <a:cxnLst/>
            <a:rect l="l" t="t" r="r" b="b"/>
            <a:pathLst>
              <a:path w="2861310" h="417829">
                <a:moveTo>
                  <a:pt x="0" y="0"/>
                </a:moveTo>
                <a:lnTo>
                  <a:pt x="2861309" y="0"/>
                </a:lnTo>
                <a:lnTo>
                  <a:pt x="2861309" y="417575"/>
                </a:lnTo>
                <a:lnTo>
                  <a:pt x="0" y="417575"/>
                </a:lnTo>
                <a:lnTo>
                  <a:pt x="0" y="0"/>
                </a:lnTo>
                <a:close/>
              </a:path>
            </a:pathLst>
          </a:custGeom>
          <a:solidFill>
            <a:srgbClr val="CCEE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10183" y="3726179"/>
            <a:ext cx="2861310" cy="2609215"/>
          </a:xfrm>
          <a:custGeom>
            <a:avLst/>
            <a:gdLst/>
            <a:ahLst/>
            <a:cxnLst/>
            <a:rect l="l" t="t" r="r" b="b"/>
            <a:pathLst>
              <a:path w="2861310" h="2609215">
                <a:moveTo>
                  <a:pt x="0" y="0"/>
                </a:moveTo>
                <a:lnTo>
                  <a:pt x="2861309" y="0"/>
                </a:lnTo>
                <a:lnTo>
                  <a:pt x="2861309" y="2609087"/>
                </a:lnTo>
                <a:lnTo>
                  <a:pt x="0" y="2609087"/>
                </a:lnTo>
                <a:lnTo>
                  <a:pt x="0" y="0"/>
                </a:lnTo>
                <a:close/>
              </a:path>
            </a:pathLst>
          </a:custGeom>
          <a:ln w="19111">
            <a:solidFill>
              <a:srgbClr val="00AC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10183" y="4531614"/>
            <a:ext cx="2861310" cy="0"/>
          </a:xfrm>
          <a:custGeom>
            <a:avLst/>
            <a:gdLst/>
            <a:ahLst/>
            <a:cxnLst/>
            <a:rect l="l" t="t" r="r" b="b"/>
            <a:pathLst>
              <a:path w="2861310" h="0">
                <a:moveTo>
                  <a:pt x="0" y="0"/>
                </a:moveTo>
                <a:lnTo>
                  <a:pt x="2861309" y="0"/>
                </a:lnTo>
              </a:path>
            </a:pathLst>
          </a:custGeom>
          <a:ln w="8820">
            <a:solidFill>
              <a:srgbClr val="7FD6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72050" y="5215478"/>
            <a:ext cx="1296985" cy="35210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23132" y="5187284"/>
            <a:ext cx="1046287" cy="4366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94938" y="5742782"/>
            <a:ext cx="1158301" cy="43592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55870" y="5770214"/>
            <a:ext cx="1241359" cy="32467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39312" y="4688174"/>
            <a:ext cx="1380043" cy="40773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312258" y="4659980"/>
            <a:ext cx="1156777" cy="4641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303019" y="4255008"/>
            <a:ext cx="1656587" cy="16306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10183" y="4114038"/>
            <a:ext cx="2861310" cy="0"/>
          </a:xfrm>
          <a:custGeom>
            <a:avLst/>
            <a:gdLst/>
            <a:ahLst/>
            <a:cxnLst/>
            <a:rect l="l" t="t" r="r" b="b"/>
            <a:pathLst>
              <a:path w="2861310" h="0">
                <a:moveTo>
                  <a:pt x="0" y="0"/>
                </a:moveTo>
                <a:lnTo>
                  <a:pt x="2861309" y="0"/>
                </a:lnTo>
              </a:path>
            </a:pathLst>
          </a:custGeom>
          <a:ln w="8820">
            <a:solidFill>
              <a:srgbClr val="7FD6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85266" y="3865626"/>
            <a:ext cx="2279903" cy="12649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905250" y="4114038"/>
            <a:ext cx="2860675" cy="417830"/>
          </a:xfrm>
          <a:custGeom>
            <a:avLst/>
            <a:gdLst/>
            <a:ahLst/>
            <a:cxnLst/>
            <a:rect l="l" t="t" r="r" b="b"/>
            <a:pathLst>
              <a:path w="2860675" h="417829">
                <a:moveTo>
                  <a:pt x="0" y="0"/>
                </a:moveTo>
                <a:lnTo>
                  <a:pt x="2860547" y="0"/>
                </a:lnTo>
                <a:lnTo>
                  <a:pt x="2860547" y="417575"/>
                </a:lnTo>
                <a:lnTo>
                  <a:pt x="0" y="417575"/>
                </a:lnTo>
                <a:lnTo>
                  <a:pt x="0" y="0"/>
                </a:lnTo>
                <a:close/>
              </a:path>
            </a:pathLst>
          </a:custGeom>
          <a:solidFill>
            <a:srgbClr val="CCEE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905250" y="3726179"/>
            <a:ext cx="2860675" cy="2609215"/>
          </a:xfrm>
          <a:custGeom>
            <a:avLst/>
            <a:gdLst/>
            <a:ahLst/>
            <a:cxnLst/>
            <a:rect l="l" t="t" r="r" b="b"/>
            <a:pathLst>
              <a:path w="2860675" h="2609215">
                <a:moveTo>
                  <a:pt x="0" y="0"/>
                </a:moveTo>
                <a:lnTo>
                  <a:pt x="2860547" y="0"/>
                </a:lnTo>
                <a:lnTo>
                  <a:pt x="2860547" y="2609087"/>
                </a:lnTo>
                <a:lnTo>
                  <a:pt x="0" y="2609087"/>
                </a:lnTo>
                <a:lnTo>
                  <a:pt x="0" y="0"/>
                </a:lnTo>
                <a:close/>
              </a:path>
            </a:pathLst>
          </a:custGeom>
          <a:ln w="19111">
            <a:solidFill>
              <a:srgbClr val="00AC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905250" y="4531614"/>
            <a:ext cx="2860675" cy="0"/>
          </a:xfrm>
          <a:custGeom>
            <a:avLst/>
            <a:gdLst/>
            <a:ahLst/>
            <a:cxnLst/>
            <a:rect l="l" t="t" r="r" b="b"/>
            <a:pathLst>
              <a:path w="2860675" h="0">
                <a:moveTo>
                  <a:pt x="0" y="0"/>
                </a:moveTo>
                <a:lnTo>
                  <a:pt x="2860547" y="0"/>
                </a:lnTo>
              </a:path>
            </a:pathLst>
          </a:custGeom>
          <a:ln w="8820">
            <a:solidFill>
              <a:srgbClr val="7FD6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367116" y="5215478"/>
            <a:ext cx="1297747" cy="35210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117436" y="5187284"/>
            <a:ext cx="1046287" cy="43668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089242" y="5742782"/>
            <a:ext cx="1158301" cy="43592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394548" y="5770214"/>
            <a:ext cx="1270315" cy="32467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033616" y="4688174"/>
            <a:ext cx="1380043" cy="40773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506562" y="4659980"/>
            <a:ext cx="1158301" cy="46411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411979" y="4255008"/>
            <a:ext cx="1817369" cy="16306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905250" y="4114038"/>
            <a:ext cx="2860675" cy="0"/>
          </a:xfrm>
          <a:custGeom>
            <a:avLst/>
            <a:gdLst/>
            <a:ahLst/>
            <a:cxnLst/>
            <a:rect l="l" t="t" r="r" b="b"/>
            <a:pathLst>
              <a:path w="2860675" h="0">
                <a:moveTo>
                  <a:pt x="0" y="0"/>
                </a:moveTo>
                <a:lnTo>
                  <a:pt x="2860547" y="0"/>
                </a:lnTo>
              </a:path>
            </a:pathLst>
          </a:custGeom>
          <a:ln w="8820">
            <a:solidFill>
              <a:srgbClr val="7FD6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171188" y="3865626"/>
            <a:ext cx="2279903" cy="12649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6854" y="3309366"/>
            <a:ext cx="6029325" cy="0"/>
          </a:xfrm>
          <a:custGeom>
            <a:avLst/>
            <a:gdLst/>
            <a:ahLst/>
            <a:cxnLst/>
            <a:rect l="l" t="t" r="r" b="b"/>
            <a:pathLst>
              <a:path w="6029325" h="0">
                <a:moveTo>
                  <a:pt x="0" y="0"/>
                </a:moveTo>
                <a:lnTo>
                  <a:pt x="6028943" y="0"/>
                </a:lnTo>
              </a:path>
            </a:pathLst>
          </a:custGeom>
          <a:ln w="441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475993" y="2985516"/>
            <a:ext cx="0" cy="334010"/>
          </a:xfrm>
          <a:custGeom>
            <a:avLst/>
            <a:gdLst/>
            <a:ahLst/>
            <a:cxnLst/>
            <a:rect l="l" t="t" r="r" b="b"/>
            <a:pathLst>
              <a:path w="0" h="334010">
                <a:moveTo>
                  <a:pt x="0" y="0"/>
                </a:moveTo>
                <a:lnTo>
                  <a:pt x="0" y="333755"/>
                </a:lnTo>
              </a:path>
            </a:pathLst>
          </a:custGeom>
          <a:ln w="191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071615" y="2984754"/>
            <a:ext cx="0" cy="331470"/>
          </a:xfrm>
          <a:custGeom>
            <a:avLst/>
            <a:gdLst/>
            <a:ahLst/>
            <a:cxnLst/>
            <a:rect l="l" t="t" r="r" b="b"/>
            <a:pathLst>
              <a:path w="0" h="331470">
                <a:moveTo>
                  <a:pt x="0" y="0"/>
                </a:moveTo>
                <a:lnTo>
                  <a:pt x="0" y="331469"/>
                </a:lnTo>
              </a:path>
            </a:pathLst>
          </a:custGeom>
          <a:ln w="191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74891" y="3303270"/>
            <a:ext cx="0" cy="417195"/>
          </a:xfrm>
          <a:custGeom>
            <a:avLst/>
            <a:gdLst/>
            <a:ahLst/>
            <a:cxnLst/>
            <a:rect l="l" t="t" r="r" b="b"/>
            <a:pathLst>
              <a:path w="0" h="417195">
                <a:moveTo>
                  <a:pt x="0" y="416813"/>
                </a:moveTo>
                <a:lnTo>
                  <a:pt x="0" y="0"/>
                </a:lnTo>
              </a:path>
            </a:pathLst>
          </a:custGeom>
          <a:ln w="191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155441" y="3316223"/>
            <a:ext cx="0" cy="405765"/>
          </a:xfrm>
          <a:custGeom>
            <a:avLst/>
            <a:gdLst/>
            <a:ahLst/>
            <a:cxnLst/>
            <a:rect l="l" t="t" r="r" b="b"/>
            <a:pathLst>
              <a:path w="0" h="405764">
                <a:moveTo>
                  <a:pt x="0" y="405383"/>
                </a:moveTo>
                <a:lnTo>
                  <a:pt x="0" y="0"/>
                </a:lnTo>
              </a:path>
            </a:pathLst>
          </a:custGeom>
          <a:ln w="191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809494" y="2985516"/>
            <a:ext cx="0" cy="334010"/>
          </a:xfrm>
          <a:custGeom>
            <a:avLst/>
            <a:gdLst/>
            <a:ahLst/>
            <a:cxnLst/>
            <a:rect l="l" t="t" r="r" b="b"/>
            <a:pathLst>
              <a:path w="0" h="334010">
                <a:moveTo>
                  <a:pt x="0" y="0"/>
                </a:moveTo>
                <a:lnTo>
                  <a:pt x="0" y="333755"/>
                </a:lnTo>
              </a:path>
            </a:pathLst>
          </a:custGeom>
          <a:ln w="191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101089" y="3300222"/>
            <a:ext cx="0" cy="416559"/>
          </a:xfrm>
          <a:custGeom>
            <a:avLst/>
            <a:gdLst/>
            <a:ahLst/>
            <a:cxnLst/>
            <a:rect l="l" t="t" r="r" b="b"/>
            <a:pathLst>
              <a:path w="0" h="416560">
                <a:moveTo>
                  <a:pt x="0" y="416051"/>
                </a:moveTo>
                <a:lnTo>
                  <a:pt x="0" y="0"/>
                </a:lnTo>
              </a:path>
            </a:pathLst>
          </a:custGeom>
          <a:ln w="191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650485" y="2985516"/>
            <a:ext cx="0" cy="334010"/>
          </a:xfrm>
          <a:custGeom>
            <a:avLst/>
            <a:gdLst/>
            <a:ahLst/>
            <a:cxnLst/>
            <a:rect l="l" t="t" r="r" b="b"/>
            <a:pathLst>
              <a:path w="0" h="334010">
                <a:moveTo>
                  <a:pt x="0" y="0"/>
                </a:moveTo>
                <a:lnTo>
                  <a:pt x="0" y="333755"/>
                </a:lnTo>
              </a:path>
            </a:pathLst>
          </a:custGeom>
          <a:ln w="191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263389" y="3301746"/>
            <a:ext cx="0" cy="417830"/>
          </a:xfrm>
          <a:custGeom>
            <a:avLst/>
            <a:gdLst/>
            <a:ahLst/>
            <a:cxnLst/>
            <a:rect l="l" t="t" r="r" b="b"/>
            <a:pathLst>
              <a:path w="0" h="417829">
                <a:moveTo>
                  <a:pt x="0" y="417575"/>
                </a:moveTo>
                <a:lnTo>
                  <a:pt x="0" y="0"/>
                </a:lnTo>
              </a:path>
            </a:pathLst>
          </a:custGeom>
          <a:ln w="191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58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Design </a:t>
            </a:r>
            <a:r>
              <a:rPr dirty="0" spc="-5"/>
              <a:t>guidelines </a:t>
            </a:r>
            <a:r>
              <a:rPr dirty="0" spc="-5"/>
              <a:t>for </a:t>
            </a:r>
            <a:r>
              <a:rPr dirty="0" spc="-5"/>
              <a:t>security</a:t>
            </a:r>
            <a:r>
              <a:rPr dirty="0" spc="-45"/>
              <a:t> </a:t>
            </a:r>
            <a:r>
              <a:rPr dirty="0" spc="-5"/>
              <a:t>engineering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59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980045" cy="3820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238125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Design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guidelines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encapsulate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good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practice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secure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systems</a:t>
            </a:r>
            <a:r>
              <a:rPr dirty="0" sz="2400" spc="-7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design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Design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guidelines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serve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two</a:t>
            </a:r>
            <a:r>
              <a:rPr dirty="0" sz="2400" spc="4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purposes: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raise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awareness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issues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software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engineering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team.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considered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when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design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decisions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are</a:t>
            </a:r>
            <a:r>
              <a:rPr dirty="0" sz="2000" spc="-7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made.</a:t>
            </a:r>
            <a:endParaRPr sz="2000">
              <a:latin typeface="Arial"/>
              <a:cs typeface="Arial"/>
            </a:endParaRPr>
          </a:p>
          <a:p>
            <a:pPr marL="755650" marR="687705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used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basis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review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checklist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applied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during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validation</a:t>
            </a: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process.</a:t>
            </a:r>
            <a:endParaRPr sz="2000">
              <a:latin typeface="Arial"/>
              <a:cs typeface="Arial"/>
            </a:endParaRPr>
          </a:p>
          <a:p>
            <a:pPr marL="355600" marR="354330" indent="-3429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Design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guidelines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here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applicable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during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software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specification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</a:t>
            </a:r>
            <a:r>
              <a:rPr dirty="0" sz="2400" spc="-1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design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Normal</a:t>
            </a:r>
            <a:r>
              <a:rPr dirty="0" spc="-7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accidents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1" y="1642608"/>
            <a:ext cx="8062595" cy="417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ts val="259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Accidents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complex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rarely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have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single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cause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these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designed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resilient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single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point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</a:t>
            </a:r>
            <a:r>
              <a:rPr dirty="0" sz="2400" spc="-6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failure</a:t>
            </a:r>
            <a:endParaRPr sz="2400">
              <a:latin typeface="Arial"/>
              <a:cs typeface="Arial"/>
            </a:endParaRPr>
          </a:p>
          <a:p>
            <a:pPr marL="755650" marR="471170" indent="-285750">
              <a:lnSpc>
                <a:spcPts val="2160"/>
              </a:lnSpc>
              <a:spcBef>
                <a:spcPts val="905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Designing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single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point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failure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does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not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cause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accident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fundamental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principle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safe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systems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design.</a:t>
            </a:r>
            <a:endParaRPr sz="2000">
              <a:latin typeface="Arial"/>
              <a:cs typeface="Arial"/>
            </a:endParaRPr>
          </a:p>
          <a:p>
            <a:pPr marL="355600" marR="835025" indent="-342900">
              <a:lnSpc>
                <a:spcPts val="2590"/>
              </a:lnSpc>
              <a:spcBef>
                <a:spcPts val="894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Almost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all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accidents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result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combinations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malfunctions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rather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single</a:t>
            </a:r>
            <a:r>
              <a:rPr dirty="0" sz="2400" spc="3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failures.</a:t>
            </a:r>
            <a:endParaRPr sz="2400">
              <a:latin typeface="Arial"/>
              <a:cs typeface="Arial"/>
            </a:endParaRPr>
          </a:p>
          <a:p>
            <a:pPr marL="354965" marR="38735" indent="-342900">
              <a:lnSpc>
                <a:spcPts val="259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It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probably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case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anticipating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all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problem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combinations, </a:t>
            </a:r>
            <a:r>
              <a:rPr dirty="0" sz="2400" spc="-20">
                <a:solidFill>
                  <a:srgbClr val="45414C"/>
                </a:solidFill>
                <a:latin typeface="Arial"/>
                <a:cs typeface="Arial"/>
              </a:rPr>
              <a:t>especially,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controlled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systems 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impossible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so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achieving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complete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impossible.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Accidents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are</a:t>
            </a:r>
            <a:r>
              <a:rPr dirty="0" sz="2400" spc="-3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inevitable.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pc="-5"/>
              <a:t>Design </a:t>
            </a:r>
            <a:r>
              <a:rPr dirty="0" spc="-5"/>
              <a:t>guidelines </a:t>
            </a:r>
            <a:r>
              <a:rPr dirty="0" spc="-5"/>
              <a:t>for </a:t>
            </a:r>
            <a:r>
              <a:rPr dirty="0" spc="-5"/>
              <a:t>secure </a:t>
            </a:r>
            <a:r>
              <a:rPr dirty="0" spc="-5"/>
              <a:t>systems  </a:t>
            </a:r>
            <a:r>
              <a:rPr dirty="0" spc="-5"/>
              <a:t>engineering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60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75839" y="1709674"/>
          <a:ext cx="4979670" cy="4558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1019"/>
                <a:gridCol w="609599"/>
              </a:tblGrid>
              <a:tr h="371855">
                <a:tc gridSpan="2"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Security</a:t>
                      </a:r>
                      <a:r>
                        <a:rPr dirty="0" sz="1400" spc="-8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guidelines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1563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Base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security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decisions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on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an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explicit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security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policy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428243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Avoid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single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point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4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failure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427481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Fail</a:t>
                      </a:r>
                      <a:r>
                        <a:rPr dirty="0" sz="14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securely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428243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Balance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security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usability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428243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Log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user</a:t>
                      </a:r>
                      <a:r>
                        <a:rPr dirty="0" sz="14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actions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427481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Use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redundancy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diversity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reduce</a:t>
                      </a:r>
                      <a:r>
                        <a:rPr dirty="0" sz="14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risk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428243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Specify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format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all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system</a:t>
                      </a:r>
                      <a:r>
                        <a:rPr dirty="0" sz="14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inputs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428243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Compartmentalize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your</a:t>
                      </a:r>
                      <a:r>
                        <a:rPr dirty="0" sz="14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assets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428243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Design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4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deployment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427481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Design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4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recoverability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Design </a:t>
            </a:r>
            <a:r>
              <a:rPr dirty="0" spc="-5"/>
              <a:t>guidelines</a:t>
            </a:r>
            <a:r>
              <a:rPr dirty="0" spc="-85"/>
              <a:t> </a:t>
            </a:r>
            <a:r>
              <a:rPr dirty="0" spc="-5"/>
              <a:t>1-3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917180" cy="4423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Base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decisions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explicit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</a:t>
            </a:r>
            <a:r>
              <a:rPr dirty="0" sz="2400" spc="8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policy</a:t>
            </a:r>
            <a:endParaRPr sz="2400">
              <a:latin typeface="Arial"/>
              <a:cs typeface="Arial"/>
            </a:endParaRPr>
          </a:p>
          <a:p>
            <a:pPr marL="755650" marR="42799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Define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policy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organization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out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fundamental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requirements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should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apply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all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organizational</a:t>
            </a:r>
            <a:r>
              <a:rPr dirty="0" sz="2000" spc="-4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5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45414C"/>
                </a:solidFill>
                <a:latin typeface="Arial"/>
                <a:cs typeface="Arial"/>
              </a:rPr>
              <a:t>Avoid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single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point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failure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Ensure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failure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only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result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when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more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one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failure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procedures.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example,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have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password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question-based</a:t>
            </a:r>
            <a:r>
              <a:rPr dirty="0" sz="2000" spc="-3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authentication.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7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Fail</a:t>
            </a:r>
            <a:r>
              <a:rPr dirty="0" sz="2400" spc="-3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securely</a:t>
            </a:r>
            <a:endParaRPr sz="2400">
              <a:latin typeface="Arial"/>
              <a:cs typeface="Arial"/>
            </a:endParaRPr>
          </a:p>
          <a:p>
            <a:pPr marL="755650" marR="246379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When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fail,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whatever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reason,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ensure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sensitive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information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cannot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accessed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unauthorized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users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even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although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normal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procedures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are</a:t>
            </a:r>
            <a:r>
              <a:rPr dirty="0" sz="2000" spc="-2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unavailable.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Design </a:t>
            </a:r>
            <a:r>
              <a:rPr dirty="0" spc="-5"/>
              <a:t>guidelines</a:t>
            </a:r>
            <a:r>
              <a:rPr dirty="0" spc="-85"/>
              <a:t> </a:t>
            </a:r>
            <a:r>
              <a:rPr dirty="0" spc="-5"/>
              <a:t>4-6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62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8029575" cy="4423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5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Balance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</a:t>
            </a:r>
            <a:r>
              <a:rPr dirty="0" sz="2400" spc="1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usability</a:t>
            </a:r>
            <a:endParaRPr sz="2400">
              <a:latin typeface="Arial"/>
              <a:cs typeface="Arial"/>
            </a:endParaRPr>
          </a:p>
          <a:p>
            <a:pPr algn="just" marL="755650" marR="19685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30">
                <a:solidFill>
                  <a:srgbClr val="45414C"/>
                </a:solidFill>
                <a:latin typeface="Arial"/>
                <a:cs typeface="Arial"/>
              </a:rPr>
              <a:t>Try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avoid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procedures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make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difficult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use.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Sometimes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you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have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accept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weaker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make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more</a:t>
            </a:r>
            <a:r>
              <a:rPr dirty="0" sz="2000" spc="-9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usable.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6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Log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user</a:t>
            </a:r>
            <a:r>
              <a:rPr dirty="0" sz="2400" spc="-3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actions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Maintain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log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user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actions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analyzed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discover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who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did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what.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users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know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about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such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log,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less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likely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behave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irresponsible</a:t>
            </a:r>
            <a:r>
              <a:rPr dirty="0" sz="2000" spc="-2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45">
                <a:solidFill>
                  <a:srgbClr val="45414C"/>
                </a:solidFill>
                <a:latin typeface="Arial"/>
                <a:cs typeface="Arial"/>
              </a:rPr>
              <a:t>way.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Use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redundancy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diversity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reduce</a:t>
            </a:r>
            <a:r>
              <a:rPr dirty="0" sz="2400" spc="5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risk</a:t>
            </a:r>
            <a:endParaRPr sz="2400">
              <a:latin typeface="Arial"/>
              <a:cs typeface="Arial"/>
            </a:endParaRPr>
          </a:p>
          <a:p>
            <a:pPr algn="just" marL="755650" marR="285115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Keep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multiple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copies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data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diverse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infrastructure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infrastructure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vulnerability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cannot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single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point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failure.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Design </a:t>
            </a:r>
            <a:r>
              <a:rPr dirty="0" spc="-5"/>
              <a:t>guidelines</a:t>
            </a:r>
            <a:r>
              <a:rPr dirty="0" spc="-85"/>
              <a:t> </a:t>
            </a:r>
            <a:r>
              <a:rPr dirty="0" spc="-5"/>
              <a:t>7-10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63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942580" cy="4712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Specify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format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all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inputs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input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formats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known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you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check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all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inputs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within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range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unexpected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inputs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don’t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cause</a:t>
            </a:r>
            <a:r>
              <a:rPr dirty="0" sz="2000" spc="-1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problems.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5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Compartmentalize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your</a:t>
            </a:r>
            <a:r>
              <a:rPr dirty="0" sz="2400" spc="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assets</a:t>
            </a:r>
            <a:endParaRPr sz="2400">
              <a:latin typeface="Arial"/>
              <a:cs typeface="Arial"/>
            </a:endParaRPr>
          </a:p>
          <a:p>
            <a:pPr marL="755650" marR="10160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Organize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assets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separate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areas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users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only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have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access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information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need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rather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all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</a:t>
            </a:r>
            <a:r>
              <a:rPr dirty="0" sz="2000" spc="-6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information.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5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Design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for</a:t>
            </a:r>
            <a:r>
              <a:rPr dirty="0" sz="2400" spc="-2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deployment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Design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avoid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deployment</a:t>
            </a:r>
            <a:r>
              <a:rPr dirty="0" sz="2000" spc="-4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problems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5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Design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for</a:t>
            </a:r>
            <a:r>
              <a:rPr dirty="0" sz="2400" spc="-1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recoverability</a:t>
            </a:r>
            <a:endParaRPr sz="2400">
              <a:latin typeface="Arial"/>
              <a:cs typeface="Arial"/>
            </a:endParaRPr>
          </a:p>
          <a:p>
            <a:pPr marL="755650" marR="281305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Design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simplify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recoverability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after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successful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attack.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Secure </a:t>
            </a:r>
            <a:r>
              <a:rPr dirty="0" spc="-5"/>
              <a:t>systems</a:t>
            </a:r>
            <a:r>
              <a:rPr dirty="0" spc="-20"/>
              <a:t> </a:t>
            </a:r>
            <a:r>
              <a:rPr dirty="0" spc="-5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64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Aspects </a:t>
            </a:r>
            <a:r>
              <a:rPr dirty="0" spc="-5"/>
              <a:t>of </a:t>
            </a:r>
            <a:r>
              <a:rPr dirty="0" spc="-5"/>
              <a:t>secure </a:t>
            </a:r>
            <a:r>
              <a:rPr dirty="0" spc="-5"/>
              <a:t>systems</a:t>
            </a:r>
            <a:r>
              <a:rPr dirty="0" spc="15"/>
              <a:t> </a:t>
            </a:r>
            <a:r>
              <a:rPr dirty="0" spc="-5"/>
              <a:t>programming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65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8021955" cy="3966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45414C"/>
                </a:solidFill>
                <a:latin typeface="Arial"/>
                <a:cs typeface="Arial"/>
              </a:rPr>
              <a:t>Vulnerabilities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often</a:t>
            </a:r>
            <a:r>
              <a:rPr dirty="0" sz="2400" spc="4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language-specific.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Array </a:t>
            </a: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bound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checking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automatic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languages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like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Java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this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not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vulnerability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exploited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Java</a:t>
            </a:r>
            <a:r>
              <a:rPr dirty="0" sz="2000" spc="2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programs.</a:t>
            </a:r>
            <a:endParaRPr sz="2000">
              <a:latin typeface="Arial"/>
              <a:cs typeface="Arial"/>
            </a:endParaRPr>
          </a:p>
          <a:p>
            <a:pPr marL="755650" marR="8890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20">
                <a:solidFill>
                  <a:srgbClr val="45414C"/>
                </a:solidFill>
                <a:latin typeface="Arial"/>
                <a:cs typeface="Arial"/>
              </a:rPr>
              <a:t>However,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millions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programs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written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C++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these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allow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development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more </a:t>
            </a: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efficient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simply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avoiding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languages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not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realistic</a:t>
            </a:r>
            <a:r>
              <a:rPr dirty="0" sz="2000" spc="1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option.</a:t>
            </a:r>
            <a:endParaRPr sz="2000">
              <a:latin typeface="Arial"/>
              <a:cs typeface="Arial"/>
            </a:endParaRPr>
          </a:p>
          <a:p>
            <a:pPr marL="355600" marR="504825" indent="-3429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vulnerabilities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closely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related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program  </a:t>
            </a:r>
            <a:r>
              <a:rPr dirty="0" sz="2400" spc="-20">
                <a:solidFill>
                  <a:srgbClr val="45414C"/>
                </a:solidFill>
                <a:latin typeface="Arial"/>
                <a:cs typeface="Arial"/>
              </a:rPr>
              <a:t>reliability.</a:t>
            </a:r>
            <a:endParaRPr sz="2400">
              <a:latin typeface="Arial"/>
              <a:cs typeface="Arial"/>
            </a:endParaRPr>
          </a:p>
          <a:p>
            <a:pPr algn="just" marL="755650" marR="403225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Programs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without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array </a:t>
            </a: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bound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checking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crash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actions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taken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improve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program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reliability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also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improve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 </a:t>
            </a:r>
            <a:r>
              <a:rPr dirty="0" sz="2000" spc="-20">
                <a:solidFill>
                  <a:srgbClr val="45414C"/>
                </a:solidFill>
                <a:latin typeface="Arial"/>
                <a:cs typeface="Arial"/>
              </a:rPr>
              <a:t>security.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Dependable </a:t>
            </a:r>
            <a:r>
              <a:rPr dirty="0" spc="-5"/>
              <a:t>programming</a:t>
            </a:r>
            <a:r>
              <a:rPr dirty="0" spc="-55"/>
              <a:t> </a:t>
            </a:r>
            <a:r>
              <a:rPr dirty="0" spc="-5"/>
              <a:t>guidelines</a:t>
            </a:r>
          </a:p>
        </p:txBody>
      </p:sp>
      <p:sp>
        <p:nvSpPr>
          <p:cNvPr id="3" name="object 3"/>
          <p:cNvSpPr/>
          <p:nvPr/>
        </p:nvSpPr>
        <p:spPr>
          <a:xfrm>
            <a:off x="1223772" y="1927860"/>
            <a:ext cx="6572250" cy="3606800"/>
          </a:xfrm>
          <a:custGeom>
            <a:avLst/>
            <a:gdLst/>
            <a:ahLst/>
            <a:cxnLst/>
            <a:rect l="l" t="t" r="r" b="b"/>
            <a:pathLst>
              <a:path w="6572250" h="3606800">
                <a:moveTo>
                  <a:pt x="0" y="3606545"/>
                </a:moveTo>
                <a:lnTo>
                  <a:pt x="6572249" y="3606545"/>
                </a:lnTo>
                <a:lnTo>
                  <a:pt x="6572249" y="0"/>
                </a:lnTo>
                <a:lnTo>
                  <a:pt x="0" y="0"/>
                </a:lnTo>
                <a:lnTo>
                  <a:pt x="0" y="3606545"/>
                </a:lnTo>
                <a:close/>
              </a:path>
            </a:pathLst>
          </a:custGeom>
          <a:solidFill>
            <a:srgbClr val="E9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96021" y="1927860"/>
            <a:ext cx="233679" cy="3606800"/>
          </a:xfrm>
          <a:custGeom>
            <a:avLst/>
            <a:gdLst/>
            <a:ahLst/>
            <a:cxnLst/>
            <a:rect l="l" t="t" r="r" b="b"/>
            <a:pathLst>
              <a:path w="233679" h="3606800">
                <a:moveTo>
                  <a:pt x="0" y="3606545"/>
                </a:moveTo>
                <a:lnTo>
                  <a:pt x="233171" y="3606545"/>
                </a:lnTo>
                <a:lnTo>
                  <a:pt x="233171" y="0"/>
                </a:lnTo>
                <a:lnTo>
                  <a:pt x="0" y="0"/>
                </a:lnTo>
                <a:lnTo>
                  <a:pt x="0" y="3606545"/>
                </a:lnTo>
                <a:close/>
              </a:path>
            </a:pathLst>
          </a:custGeom>
          <a:solidFill>
            <a:srgbClr val="E9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96021" y="1921764"/>
            <a:ext cx="0" cy="3618865"/>
          </a:xfrm>
          <a:custGeom>
            <a:avLst/>
            <a:gdLst/>
            <a:ahLst/>
            <a:cxnLst/>
            <a:rect l="l" t="t" r="r" b="b"/>
            <a:pathLst>
              <a:path w="0" h="3618865">
                <a:moveTo>
                  <a:pt x="0" y="0"/>
                </a:moveTo>
                <a:lnTo>
                  <a:pt x="0" y="3618737"/>
                </a:lnTo>
              </a:path>
            </a:pathLst>
          </a:custGeom>
          <a:ln w="12699">
            <a:solidFill>
              <a:srgbClr val="4F80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23772" y="1921764"/>
            <a:ext cx="0" cy="3618865"/>
          </a:xfrm>
          <a:custGeom>
            <a:avLst/>
            <a:gdLst/>
            <a:ahLst/>
            <a:cxnLst/>
            <a:rect l="l" t="t" r="r" b="b"/>
            <a:pathLst>
              <a:path w="0" h="3618865">
                <a:moveTo>
                  <a:pt x="0" y="0"/>
                </a:moveTo>
                <a:lnTo>
                  <a:pt x="0" y="3618737"/>
                </a:lnTo>
              </a:path>
            </a:pathLst>
          </a:custGeom>
          <a:ln w="12699">
            <a:solidFill>
              <a:srgbClr val="4F80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029193" y="1921764"/>
            <a:ext cx="0" cy="3618865"/>
          </a:xfrm>
          <a:custGeom>
            <a:avLst/>
            <a:gdLst/>
            <a:ahLst/>
            <a:cxnLst/>
            <a:rect l="l" t="t" r="r" b="b"/>
            <a:pathLst>
              <a:path w="0" h="3618865">
                <a:moveTo>
                  <a:pt x="0" y="0"/>
                </a:moveTo>
                <a:lnTo>
                  <a:pt x="0" y="3618737"/>
                </a:lnTo>
              </a:path>
            </a:pathLst>
          </a:custGeom>
          <a:ln w="12699">
            <a:solidFill>
              <a:srgbClr val="4F80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17675" y="1927860"/>
            <a:ext cx="6817995" cy="0"/>
          </a:xfrm>
          <a:custGeom>
            <a:avLst/>
            <a:gdLst/>
            <a:ahLst/>
            <a:cxnLst/>
            <a:rect l="l" t="t" r="r" b="b"/>
            <a:pathLst>
              <a:path w="6817995" h="0">
                <a:moveTo>
                  <a:pt x="0" y="0"/>
                </a:moveTo>
                <a:lnTo>
                  <a:pt x="6817613" y="0"/>
                </a:lnTo>
              </a:path>
            </a:pathLst>
          </a:custGeom>
          <a:ln w="12699">
            <a:solidFill>
              <a:srgbClr val="4F80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17675" y="5534405"/>
            <a:ext cx="6817995" cy="0"/>
          </a:xfrm>
          <a:custGeom>
            <a:avLst/>
            <a:gdLst/>
            <a:ahLst/>
            <a:cxnLst/>
            <a:rect l="l" t="t" r="r" b="b"/>
            <a:pathLst>
              <a:path w="6817995" h="0">
                <a:moveTo>
                  <a:pt x="0" y="0"/>
                </a:moveTo>
                <a:lnTo>
                  <a:pt x="6817613" y="0"/>
                </a:lnTo>
              </a:path>
            </a:pathLst>
          </a:custGeom>
          <a:ln w="12699">
            <a:solidFill>
              <a:srgbClr val="4F80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02514" y="1959092"/>
            <a:ext cx="5377180" cy="2767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latin typeface="Calibri"/>
                <a:cs typeface="Calibri"/>
              </a:rPr>
              <a:t>Dependable </a:t>
            </a:r>
            <a:r>
              <a:rPr dirty="0" sz="1800" spc="-15" b="1">
                <a:latin typeface="Calibri"/>
                <a:cs typeface="Calibri"/>
              </a:rPr>
              <a:t>programming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guidelines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1800" spc="-5" b="1">
                <a:latin typeface="Calibri"/>
                <a:cs typeface="Calibri"/>
              </a:rPr>
              <a:t>Limit </a:t>
            </a:r>
            <a:r>
              <a:rPr dirty="0" sz="1800" b="1">
                <a:latin typeface="Calibri"/>
                <a:cs typeface="Calibri"/>
              </a:rPr>
              <a:t>the </a:t>
            </a:r>
            <a:r>
              <a:rPr dirty="0" sz="1800" spc="-5" b="1">
                <a:latin typeface="Calibri"/>
                <a:cs typeface="Calibri"/>
              </a:rPr>
              <a:t>visibility </a:t>
            </a:r>
            <a:r>
              <a:rPr dirty="0" sz="1800" spc="-5" b="1">
                <a:latin typeface="Calibri"/>
                <a:cs typeface="Calibri"/>
              </a:rPr>
              <a:t>of </a:t>
            </a:r>
            <a:r>
              <a:rPr dirty="0" sz="1800" spc="-10" b="1">
                <a:latin typeface="Calibri"/>
                <a:cs typeface="Calibri"/>
              </a:rPr>
              <a:t>information </a:t>
            </a:r>
            <a:r>
              <a:rPr dirty="0" sz="1800" b="1">
                <a:latin typeface="Calibri"/>
                <a:cs typeface="Calibri"/>
              </a:rPr>
              <a:t>in </a:t>
            </a: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program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1800" spc="-5" b="1">
                <a:latin typeface="Calibri"/>
                <a:cs typeface="Calibri"/>
              </a:rPr>
              <a:t>Check </a:t>
            </a:r>
            <a:r>
              <a:rPr dirty="0" sz="1800" spc="-5" b="1">
                <a:latin typeface="Calibri"/>
                <a:cs typeface="Calibri"/>
              </a:rPr>
              <a:t>all </a:t>
            </a:r>
            <a:r>
              <a:rPr dirty="0" sz="1800" b="1">
                <a:latin typeface="Calibri"/>
                <a:cs typeface="Calibri"/>
              </a:rPr>
              <a:t>inputs </a:t>
            </a:r>
            <a:r>
              <a:rPr dirty="0" sz="1800" spc="-15" b="1">
                <a:latin typeface="Calibri"/>
                <a:cs typeface="Calibri"/>
              </a:rPr>
              <a:t>for</a:t>
            </a:r>
            <a:r>
              <a:rPr dirty="0" sz="1800" spc="-9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validity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1800" spc="-5" b="1">
                <a:latin typeface="Calibri"/>
                <a:cs typeface="Calibri"/>
              </a:rPr>
              <a:t>Provide </a:t>
            </a:r>
            <a:r>
              <a:rPr dirty="0" sz="1800" b="1">
                <a:latin typeface="Calibri"/>
                <a:cs typeface="Calibri"/>
              </a:rPr>
              <a:t>a </a:t>
            </a:r>
            <a:r>
              <a:rPr dirty="0" sz="1800" spc="-5" b="1">
                <a:latin typeface="Calibri"/>
                <a:cs typeface="Calibri"/>
              </a:rPr>
              <a:t>handler </a:t>
            </a:r>
            <a:r>
              <a:rPr dirty="0" sz="1800" spc="-15" b="1">
                <a:latin typeface="Calibri"/>
                <a:cs typeface="Calibri"/>
              </a:rPr>
              <a:t>for </a:t>
            </a:r>
            <a:r>
              <a:rPr dirty="0" sz="1800" spc="-5" b="1">
                <a:latin typeface="Calibri"/>
                <a:cs typeface="Calibri"/>
              </a:rPr>
              <a:t>all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exceptions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1800" spc="-10" b="1">
                <a:latin typeface="Calibri"/>
                <a:cs typeface="Calibri"/>
              </a:rPr>
              <a:t>Minimize </a:t>
            </a:r>
            <a:r>
              <a:rPr dirty="0" sz="1800" b="1">
                <a:latin typeface="Calibri"/>
                <a:cs typeface="Calibri"/>
              </a:rPr>
              <a:t>the </a:t>
            </a:r>
            <a:r>
              <a:rPr dirty="0" sz="1800" b="1">
                <a:latin typeface="Calibri"/>
                <a:cs typeface="Calibri"/>
              </a:rPr>
              <a:t>use </a:t>
            </a:r>
            <a:r>
              <a:rPr dirty="0" sz="1800" spc="-5" b="1">
                <a:latin typeface="Calibri"/>
                <a:cs typeface="Calibri"/>
              </a:rPr>
              <a:t>of </a:t>
            </a:r>
            <a:r>
              <a:rPr dirty="0" sz="1800" spc="-10" b="1">
                <a:latin typeface="Calibri"/>
                <a:cs typeface="Calibri"/>
              </a:rPr>
              <a:t>error-prone</a:t>
            </a:r>
            <a:r>
              <a:rPr dirty="0" sz="1800" spc="-9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constructs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1800" spc="-5" b="1">
                <a:latin typeface="Calibri"/>
                <a:cs typeface="Calibri"/>
              </a:rPr>
              <a:t>Provide </a:t>
            </a:r>
            <a:r>
              <a:rPr dirty="0" sz="1800" spc="-15" b="1">
                <a:latin typeface="Calibri"/>
                <a:cs typeface="Calibri"/>
              </a:rPr>
              <a:t>restart</a:t>
            </a:r>
            <a:r>
              <a:rPr dirty="0" sz="1800" spc="-8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capabilities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1800" spc="-5" b="1">
                <a:latin typeface="Calibri"/>
                <a:cs typeface="Calibri"/>
              </a:rPr>
              <a:t>Check </a:t>
            </a:r>
            <a:r>
              <a:rPr dirty="0" sz="1800" spc="-20" b="1">
                <a:latin typeface="Calibri"/>
                <a:cs typeface="Calibri"/>
              </a:rPr>
              <a:t>array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bounds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1800" spc="-5" b="1">
                <a:latin typeface="Calibri"/>
                <a:cs typeface="Calibri"/>
              </a:rPr>
              <a:t>Include </a:t>
            </a:r>
            <a:r>
              <a:rPr dirty="0" sz="1800" spc="-5" b="1">
                <a:latin typeface="Calibri"/>
                <a:cs typeface="Calibri"/>
              </a:rPr>
              <a:t>timeouts </a:t>
            </a:r>
            <a:r>
              <a:rPr dirty="0" sz="1800" spc="-5" b="1">
                <a:latin typeface="Calibri"/>
                <a:cs typeface="Calibri"/>
              </a:rPr>
              <a:t>when </a:t>
            </a:r>
            <a:r>
              <a:rPr dirty="0" sz="1800" spc="-5" b="1">
                <a:latin typeface="Calibri"/>
                <a:cs typeface="Calibri"/>
              </a:rPr>
              <a:t>calling </a:t>
            </a:r>
            <a:r>
              <a:rPr dirty="0" sz="1800" spc="-10" b="1">
                <a:latin typeface="Calibri"/>
                <a:cs typeface="Calibri"/>
              </a:rPr>
              <a:t>external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components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1800" spc="-5" b="1">
                <a:latin typeface="Calibri"/>
                <a:cs typeface="Calibri"/>
              </a:rPr>
              <a:t>Name </a:t>
            </a:r>
            <a:r>
              <a:rPr dirty="0" sz="1800" spc="-5" b="1">
                <a:latin typeface="Calibri"/>
                <a:cs typeface="Calibri"/>
              </a:rPr>
              <a:t>all </a:t>
            </a:r>
            <a:r>
              <a:rPr dirty="0" sz="1800" spc="-10" b="1">
                <a:latin typeface="Calibri"/>
                <a:cs typeface="Calibri"/>
              </a:rPr>
              <a:t>constants </a:t>
            </a:r>
            <a:r>
              <a:rPr dirty="0" sz="1800" spc="-5" b="1">
                <a:latin typeface="Calibri"/>
                <a:cs typeface="Calibri"/>
              </a:rPr>
              <a:t>that </a:t>
            </a:r>
            <a:r>
              <a:rPr dirty="0" sz="1800" spc="-15" b="1">
                <a:latin typeface="Calibri"/>
                <a:cs typeface="Calibri"/>
              </a:rPr>
              <a:t>represent </a:t>
            </a:r>
            <a:r>
              <a:rPr dirty="0" sz="1800" spc="-10" b="1">
                <a:latin typeface="Calibri"/>
                <a:cs typeface="Calibri"/>
              </a:rPr>
              <a:t>real-world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66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8356" y="2753098"/>
            <a:ext cx="452818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Security </a:t>
            </a:r>
            <a:r>
              <a:rPr dirty="0" spc="-5"/>
              <a:t>testing </a:t>
            </a:r>
            <a:r>
              <a:rPr dirty="0" spc="-5"/>
              <a:t>and</a:t>
            </a:r>
            <a:r>
              <a:rPr dirty="0" spc="-55"/>
              <a:t> </a:t>
            </a:r>
            <a:r>
              <a:rPr dirty="0" spc="-5"/>
              <a:t>assurance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67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Security</a:t>
            </a:r>
            <a:r>
              <a:rPr dirty="0" spc="-75"/>
              <a:t> </a:t>
            </a:r>
            <a:r>
              <a:rPr dirty="0" spc="-5"/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68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42608"/>
            <a:ext cx="7821295" cy="3202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ts val="259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45">
                <a:solidFill>
                  <a:srgbClr val="45414C"/>
                </a:solidFill>
                <a:latin typeface="Arial"/>
                <a:cs typeface="Arial"/>
              </a:rPr>
              <a:t>Testing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extent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which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protect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itself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from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external</a:t>
            </a:r>
            <a:r>
              <a:rPr dirty="0" sz="2400" spc="-4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attacks.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2000" spc="-82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000" spc="40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Problems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with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security</a:t>
            </a:r>
            <a:r>
              <a:rPr dirty="0" sz="2000" spc="-2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  <a:p>
            <a:pPr marL="755650" marR="106045" indent="-285750">
              <a:lnSpc>
                <a:spcPts val="2160"/>
              </a:lnSpc>
              <a:spcBef>
                <a:spcPts val="93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requirements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‘shall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not’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requirements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i.e.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they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specify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should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not </a:t>
            </a: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happen.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not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usually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possible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define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requirements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simple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constraints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checked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</a:t>
            </a:r>
            <a:r>
              <a:rPr dirty="0" sz="2000" spc="-7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  <a:p>
            <a:pPr marL="755650" marR="247650" indent="-285750">
              <a:lnSpc>
                <a:spcPts val="216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people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attacking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intelligent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look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vulnerabilities.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experiment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discover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weaknesses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loopholes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</a:t>
            </a:r>
            <a:r>
              <a:rPr dirty="0" sz="2000" spc="-4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Security</a:t>
            </a:r>
            <a:r>
              <a:rPr dirty="0" spc="-75"/>
              <a:t> </a:t>
            </a:r>
            <a:r>
              <a:rPr dirty="0" spc="-5"/>
              <a:t>validation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69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00952"/>
            <a:ext cx="8018780" cy="4085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6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Experience-based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ts val="2160"/>
              </a:lnSpc>
              <a:spcBef>
                <a:spcPts val="94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reviewed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analysed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against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types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attack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known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validation</a:t>
            </a:r>
            <a:r>
              <a:rPr dirty="0" sz="2000" spc="-5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team.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7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Penetration</a:t>
            </a:r>
            <a:r>
              <a:rPr dirty="0" sz="2400" spc="-2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755650" marR="48260" indent="-285750">
              <a:lnSpc>
                <a:spcPts val="2160"/>
              </a:lnSpc>
              <a:spcBef>
                <a:spcPts val="94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team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established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whose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goal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breach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simulating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attacks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</a:t>
            </a:r>
            <a:r>
              <a:rPr dirty="0" sz="2000" spc="-4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7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45414C"/>
                </a:solidFill>
                <a:latin typeface="Arial"/>
                <a:cs typeface="Arial"/>
              </a:rPr>
              <a:t>Tool-based</a:t>
            </a:r>
            <a:r>
              <a:rPr dirty="0" sz="2400" spc="-2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  <a:p>
            <a:pPr marL="755650" marR="334010" indent="-285750">
              <a:lnSpc>
                <a:spcPts val="2160"/>
              </a:lnSpc>
              <a:spcBef>
                <a:spcPts val="94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30">
                <a:solidFill>
                  <a:srgbClr val="45414C"/>
                </a:solidFill>
                <a:latin typeface="Arial"/>
                <a:cs typeface="Arial"/>
              </a:rPr>
              <a:t>Various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tools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such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password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checkers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used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analyse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</a:t>
            </a:r>
            <a:r>
              <a:rPr dirty="0" sz="2000" spc="-6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operation.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7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Formal</a:t>
            </a:r>
            <a:r>
              <a:rPr dirty="0" sz="2400" spc="-3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verification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verified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against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formal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security</a:t>
            </a:r>
            <a:r>
              <a:rPr dirty="0" sz="2000" spc="2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specification.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Software </a:t>
            </a:r>
            <a:r>
              <a:rPr dirty="0" spc="-5">
                <a:latin typeface="Arial"/>
                <a:cs typeface="Arial"/>
              </a:rPr>
              <a:t>safety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benefits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909559" cy="3509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Although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failures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safety-critical,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use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control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contributes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increased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</a:t>
            </a:r>
            <a:r>
              <a:rPr dirty="0" sz="2400" spc="-8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</a:t>
            </a:r>
            <a:endParaRPr sz="2400">
              <a:latin typeface="Arial"/>
              <a:cs typeface="Arial"/>
            </a:endParaRPr>
          </a:p>
          <a:p>
            <a:pPr marL="755650" marR="635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monitoring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control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allows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wider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range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conditions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monitored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controlled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possible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using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electro-mechanical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safety</a:t>
            </a:r>
            <a:r>
              <a:rPr dirty="0" sz="2000" spc="-4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systems.</a:t>
            </a:r>
            <a:endParaRPr sz="2000">
              <a:latin typeface="Arial"/>
              <a:cs typeface="Arial"/>
            </a:endParaRPr>
          </a:p>
          <a:p>
            <a:pPr marL="755650" marR="504825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control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allows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strategies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adopted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reduce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amount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time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people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spend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hazardous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environments.</a:t>
            </a:r>
            <a:endParaRPr sz="20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detect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correct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safety-critical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operator</a:t>
            </a:r>
            <a:r>
              <a:rPr dirty="0" sz="2000" spc="-2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errors.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Examples </a:t>
            </a:r>
            <a:r>
              <a:rPr dirty="0" spc="-5"/>
              <a:t>of </a:t>
            </a:r>
            <a:r>
              <a:rPr dirty="0" spc="-5"/>
              <a:t>entries </a:t>
            </a:r>
            <a:r>
              <a:rPr dirty="0" spc="-5"/>
              <a:t>in </a:t>
            </a:r>
            <a:r>
              <a:rPr dirty="0"/>
              <a:t>a </a:t>
            </a:r>
            <a:r>
              <a:rPr dirty="0" spc="-5"/>
              <a:t>security</a:t>
            </a:r>
            <a:r>
              <a:rPr dirty="0" spc="-35"/>
              <a:t> </a:t>
            </a:r>
            <a:r>
              <a:rPr dirty="0" spc="-5"/>
              <a:t>checklist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61922"/>
            <a:ext cx="8093201" cy="4288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1" y="1701789"/>
            <a:ext cx="7902575" cy="4166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</a:rPr>
              <a:t>Security</a:t>
            </a:r>
            <a:r>
              <a:rPr dirty="0" sz="1600" spc="-6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checklist</a:t>
            </a:r>
            <a:endParaRPr sz="1600">
              <a:latin typeface="Arial"/>
              <a:cs typeface="Arial"/>
            </a:endParaRPr>
          </a:p>
          <a:p>
            <a:pPr marL="12700" marR="45085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240029" algn="l"/>
              </a:tabLst>
            </a:pPr>
            <a:r>
              <a:rPr dirty="0" sz="1600">
                <a:latin typeface="Arial"/>
                <a:cs typeface="Arial"/>
              </a:rPr>
              <a:t>Do </a:t>
            </a:r>
            <a:r>
              <a:rPr dirty="0" sz="1600" spc="-5">
                <a:latin typeface="Arial"/>
                <a:cs typeface="Arial"/>
              </a:rPr>
              <a:t>all </a:t>
            </a:r>
            <a:r>
              <a:rPr dirty="0" sz="1600" spc="-5">
                <a:latin typeface="Arial"/>
                <a:cs typeface="Arial"/>
              </a:rPr>
              <a:t>files </a:t>
            </a:r>
            <a:r>
              <a:rPr dirty="0" sz="1600" spc="-5">
                <a:latin typeface="Arial"/>
                <a:cs typeface="Arial"/>
              </a:rPr>
              <a:t>that </a:t>
            </a:r>
            <a:r>
              <a:rPr dirty="0" sz="1600" spc="-5">
                <a:latin typeface="Arial"/>
                <a:cs typeface="Arial"/>
              </a:rPr>
              <a:t>are </a:t>
            </a:r>
            <a:r>
              <a:rPr dirty="0" sz="1600" spc="-5">
                <a:latin typeface="Arial"/>
                <a:cs typeface="Arial"/>
              </a:rPr>
              <a:t>created </a:t>
            </a:r>
            <a:r>
              <a:rPr dirty="0" sz="1600" spc="-5">
                <a:latin typeface="Arial"/>
                <a:cs typeface="Arial"/>
              </a:rPr>
              <a:t>in </a:t>
            </a:r>
            <a:r>
              <a:rPr dirty="0" sz="1600" spc="-5">
                <a:latin typeface="Arial"/>
                <a:cs typeface="Arial"/>
              </a:rPr>
              <a:t>the </a:t>
            </a:r>
            <a:r>
              <a:rPr dirty="0" sz="1600" spc="-5">
                <a:latin typeface="Arial"/>
                <a:cs typeface="Arial"/>
              </a:rPr>
              <a:t>application </a:t>
            </a:r>
            <a:r>
              <a:rPr dirty="0" sz="1600" spc="-5">
                <a:latin typeface="Arial"/>
                <a:cs typeface="Arial"/>
              </a:rPr>
              <a:t>have </a:t>
            </a:r>
            <a:r>
              <a:rPr dirty="0" sz="1600" spc="-5">
                <a:latin typeface="Arial"/>
                <a:cs typeface="Arial"/>
              </a:rPr>
              <a:t>appropriate </a:t>
            </a:r>
            <a:r>
              <a:rPr dirty="0" sz="1600" spc="-5">
                <a:latin typeface="Arial"/>
                <a:cs typeface="Arial"/>
              </a:rPr>
              <a:t>access </a:t>
            </a:r>
            <a:r>
              <a:rPr dirty="0" sz="1600" spc="-5">
                <a:latin typeface="Arial"/>
                <a:cs typeface="Arial"/>
              </a:rPr>
              <a:t>permissions?  </a:t>
            </a:r>
            <a:r>
              <a:rPr dirty="0" sz="1600" spc="-5">
                <a:latin typeface="Arial"/>
                <a:cs typeface="Arial"/>
              </a:rPr>
              <a:t>The </a:t>
            </a:r>
            <a:r>
              <a:rPr dirty="0" sz="1600" spc="-5">
                <a:latin typeface="Arial"/>
                <a:cs typeface="Arial"/>
              </a:rPr>
              <a:t>wrong </a:t>
            </a:r>
            <a:r>
              <a:rPr dirty="0" sz="1600" spc="-5">
                <a:latin typeface="Arial"/>
                <a:cs typeface="Arial"/>
              </a:rPr>
              <a:t>access </a:t>
            </a:r>
            <a:r>
              <a:rPr dirty="0" sz="1600" spc="-5">
                <a:latin typeface="Arial"/>
                <a:cs typeface="Arial"/>
              </a:rPr>
              <a:t>permissions </a:t>
            </a:r>
            <a:r>
              <a:rPr dirty="0" sz="1600" spc="-5">
                <a:latin typeface="Arial"/>
                <a:cs typeface="Arial"/>
              </a:rPr>
              <a:t>may </a:t>
            </a:r>
            <a:r>
              <a:rPr dirty="0" sz="1600" spc="-5">
                <a:latin typeface="Arial"/>
                <a:cs typeface="Arial"/>
              </a:rPr>
              <a:t>lead </a:t>
            </a:r>
            <a:r>
              <a:rPr dirty="0" sz="1600" spc="-5">
                <a:latin typeface="Arial"/>
                <a:cs typeface="Arial"/>
              </a:rPr>
              <a:t>to </a:t>
            </a:r>
            <a:r>
              <a:rPr dirty="0" sz="1600" spc="-5">
                <a:latin typeface="Arial"/>
                <a:cs typeface="Arial"/>
              </a:rPr>
              <a:t>these </a:t>
            </a:r>
            <a:r>
              <a:rPr dirty="0" sz="1600" spc="-5">
                <a:latin typeface="Arial"/>
                <a:cs typeface="Arial"/>
              </a:rPr>
              <a:t>files </a:t>
            </a:r>
            <a:r>
              <a:rPr dirty="0" sz="1600" spc="-5">
                <a:latin typeface="Arial"/>
                <a:cs typeface="Arial"/>
              </a:rPr>
              <a:t>being </a:t>
            </a:r>
            <a:r>
              <a:rPr dirty="0" sz="1600" spc="-5">
                <a:latin typeface="Arial"/>
                <a:cs typeface="Arial"/>
              </a:rPr>
              <a:t>accessed </a:t>
            </a:r>
            <a:r>
              <a:rPr dirty="0" sz="1600" spc="-5">
                <a:latin typeface="Arial"/>
                <a:cs typeface="Arial"/>
              </a:rPr>
              <a:t>by </a:t>
            </a:r>
            <a:r>
              <a:rPr dirty="0" sz="1600" spc="-5">
                <a:latin typeface="Arial"/>
                <a:cs typeface="Arial"/>
              </a:rPr>
              <a:t>unauthorized  </a:t>
            </a:r>
            <a:r>
              <a:rPr dirty="0" sz="1600" spc="-5">
                <a:latin typeface="Arial"/>
                <a:cs typeface="Arial"/>
              </a:rPr>
              <a:t>users.</a:t>
            </a:r>
            <a:endParaRPr sz="1600">
              <a:latin typeface="Arial"/>
              <a:cs typeface="Arial"/>
            </a:endParaRPr>
          </a:p>
          <a:p>
            <a:pPr marL="12700" marR="26289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240029" algn="l"/>
              </a:tabLst>
            </a:pPr>
            <a:r>
              <a:rPr dirty="0" sz="1600" spc="-5">
                <a:latin typeface="Arial"/>
                <a:cs typeface="Arial"/>
              </a:rPr>
              <a:t>Does </a:t>
            </a:r>
            <a:r>
              <a:rPr dirty="0" sz="1600" spc="-5">
                <a:latin typeface="Arial"/>
                <a:cs typeface="Arial"/>
              </a:rPr>
              <a:t>the </a:t>
            </a:r>
            <a:r>
              <a:rPr dirty="0" sz="1600" spc="-5">
                <a:latin typeface="Arial"/>
                <a:cs typeface="Arial"/>
              </a:rPr>
              <a:t>system </a:t>
            </a:r>
            <a:r>
              <a:rPr dirty="0" sz="1600" spc="-5">
                <a:latin typeface="Arial"/>
                <a:cs typeface="Arial"/>
              </a:rPr>
              <a:t>automatically </a:t>
            </a:r>
            <a:r>
              <a:rPr dirty="0" sz="1600" spc="-5">
                <a:latin typeface="Arial"/>
                <a:cs typeface="Arial"/>
              </a:rPr>
              <a:t>terminate </a:t>
            </a:r>
            <a:r>
              <a:rPr dirty="0" sz="1600" spc="-5">
                <a:latin typeface="Arial"/>
                <a:cs typeface="Arial"/>
              </a:rPr>
              <a:t>user </a:t>
            </a:r>
            <a:r>
              <a:rPr dirty="0" sz="1600" spc="-5">
                <a:latin typeface="Arial"/>
                <a:cs typeface="Arial"/>
              </a:rPr>
              <a:t>sessions </a:t>
            </a:r>
            <a:r>
              <a:rPr dirty="0" sz="1600" spc="-5">
                <a:latin typeface="Arial"/>
                <a:cs typeface="Arial"/>
              </a:rPr>
              <a:t>after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period </a:t>
            </a:r>
            <a:r>
              <a:rPr dirty="0" sz="1600" spc="-5">
                <a:latin typeface="Arial"/>
                <a:cs typeface="Arial"/>
              </a:rPr>
              <a:t>of </a:t>
            </a:r>
            <a:r>
              <a:rPr dirty="0" sz="1600" spc="-5">
                <a:latin typeface="Arial"/>
                <a:cs typeface="Arial"/>
              </a:rPr>
              <a:t>inactivity?  </a:t>
            </a:r>
            <a:r>
              <a:rPr dirty="0" sz="1600" spc="-5">
                <a:latin typeface="Arial"/>
                <a:cs typeface="Arial"/>
              </a:rPr>
              <a:t>Sessions </a:t>
            </a:r>
            <a:r>
              <a:rPr dirty="0" sz="1600" spc="-5">
                <a:latin typeface="Arial"/>
                <a:cs typeface="Arial"/>
              </a:rPr>
              <a:t>that </a:t>
            </a:r>
            <a:r>
              <a:rPr dirty="0" sz="1600" spc="-5">
                <a:latin typeface="Arial"/>
                <a:cs typeface="Arial"/>
              </a:rPr>
              <a:t>are </a:t>
            </a:r>
            <a:r>
              <a:rPr dirty="0" sz="1600" spc="-5">
                <a:latin typeface="Arial"/>
                <a:cs typeface="Arial"/>
              </a:rPr>
              <a:t>left </a:t>
            </a:r>
            <a:r>
              <a:rPr dirty="0" sz="1600" spc="-5">
                <a:latin typeface="Arial"/>
                <a:cs typeface="Arial"/>
              </a:rPr>
              <a:t>active </a:t>
            </a:r>
            <a:r>
              <a:rPr dirty="0" sz="1600" spc="-5">
                <a:latin typeface="Arial"/>
                <a:cs typeface="Arial"/>
              </a:rPr>
              <a:t>may </a:t>
            </a:r>
            <a:r>
              <a:rPr dirty="0" sz="1600" spc="-5">
                <a:latin typeface="Arial"/>
                <a:cs typeface="Arial"/>
              </a:rPr>
              <a:t>allow </a:t>
            </a:r>
            <a:r>
              <a:rPr dirty="0" sz="1600" spc="-5">
                <a:latin typeface="Arial"/>
                <a:cs typeface="Arial"/>
              </a:rPr>
              <a:t>unauthorized </a:t>
            </a:r>
            <a:r>
              <a:rPr dirty="0" sz="1600" spc="-5">
                <a:latin typeface="Arial"/>
                <a:cs typeface="Arial"/>
              </a:rPr>
              <a:t>access </a:t>
            </a:r>
            <a:r>
              <a:rPr dirty="0" sz="1600" spc="-5">
                <a:latin typeface="Arial"/>
                <a:cs typeface="Arial"/>
              </a:rPr>
              <a:t>through </a:t>
            </a:r>
            <a:r>
              <a:rPr dirty="0" sz="1600" spc="-5">
                <a:latin typeface="Arial"/>
                <a:cs typeface="Arial"/>
              </a:rPr>
              <a:t>an </a:t>
            </a:r>
            <a:r>
              <a:rPr dirty="0" sz="1600" spc="-5">
                <a:latin typeface="Arial"/>
                <a:cs typeface="Arial"/>
              </a:rPr>
              <a:t>unattended  </a:t>
            </a:r>
            <a:r>
              <a:rPr dirty="0" sz="1600" spc="-15">
                <a:latin typeface="Arial"/>
                <a:cs typeface="Arial"/>
              </a:rPr>
              <a:t>computer.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240029" algn="l"/>
              </a:tabLst>
            </a:pPr>
            <a:r>
              <a:rPr dirty="0" sz="1600" spc="-5">
                <a:latin typeface="Arial"/>
                <a:cs typeface="Arial"/>
              </a:rPr>
              <a:t>If </a:t>
            </a:r>
            <a:r>
              <a:rPr dirty="0" sz="1600" spc="-5">
                <a:latin typeface="Arial"/>
                <a:cs typeface="Arial"/>
              </a:rPr>
              <a:t>the </a:t>
            </a:r>
            <a:r>
              <a:rPr dirty="0" sz="1600" spc="-5">
                <a:latin typeface="Arial"/>
                <a:cs typeface="Arial"/>
              </a:rPr>
              <a:t>system </a:t>
            </a:r>
            <a:r>
              <a:rPr dirty="0" sz="1600" spc="-5">
                <a:latin typeface="Arial"/>
                <a:cs typeface="Arial"/>
              </a:rPr>
              <a:t>is </a:t>
            </a:r>
            <a:r>
              <a:rPr dirty="0" sz="1600" spc="-5">
                <a:latin typeface="Arial"/>
                <a:cs typeface="Arial"/>
              </a:rPr>
              <a:t>written </a:t>
            </a:r>
            <a:r>
              <a:rPr dirty="0" sz="1600" spc="-5">
                <a:latin typeface="Arial"/>
                <a:cs typeface="Arial"/>
              </a:rPr>
              <a:t>in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programming </a:t>
            </a:r>
            <a:r>
              <a:rPr dirty="0" sz="1600" spc="-5">
                <a:latin typeface="Arial"/>
                <a:cs typeface="Arial"/>
              </a:rPr>
              <a:t>language </a:t>
            </a:r>
            <a:r>
              <a:rPr dirty="0" sz="1600" spc="-5">
                <a:latin typeface="Arial"/>
                <a:cs typeface="Arial"/>
              </a:rPr>
              <a:t>without </a:t>
            </a:r>
            <a:r>
              <a:rPr dirty="0" sz="1600" spc="-5">
                <a:latin typeface="Arial"/>
                <a:cs typeface="Arial"/>
              </a:rPr>
              <a:t>array </a:t>
            </a:r>
            <a:r>
              <a:rPr dirty="0" sz="1600" spc="-5">
                <a:latin typeface="Arial"/>
                <a:cs typeface="Arial"/>
              </a:rPr>
              <a:t>bound </a:t>
            </a:r>
            <a:r>
              <a:rPr dirty="0" sz="1600" spc="-5">
                <a:latin typeface="Arial"/>
                <a:cs typeface="Arial"/>
              </a:rPr>
              <a:t>checking, </a:t>
            </a:r>
            <a:r>
              <a:rPr dirty="0" sz="1600" spc="-5">
                <a:latin typeface="Arial"/>
                <a:cs typeface="Arial"/>
              </a:rPr>
              <a:t>are  </a:t>
            </a:r>
            <a:r>
              <a:rPr dirty="0" sz="1600" spc="-5">
                <a:latin typeface="Arial"/>
                <a:cs typeface="Arial"/>
              </a:rPr>
              <a:t>there </a:t>
            </a:r>
            <a:r>
              <a:rPr dirty="0" sz="1600" spc="-5">
                <a:latin typeface="Arial"/>
                <a:cs typeface="Arial"/>
              </a:rPr>
              <a:t>situations </a:t>
            </a:r>
            <a:r>
              <a:rPr dirty="0" sz="1600" spc="-5">
                <a:latin typeface="Arial"/>
                <a:cs typeface="Arial"/>
              </a:rPr>
              <a:t>where </a:t>
            </a:r>
            <a:r>
              <a:rPr dirty="0" sz="1600" spc="-10">
                <a:latin typeface="Arial"/>
                <a:cs typeface="Arial"/>
              </a:rPr>
              <a:t>buffer </a:t>
            </a:r>
            <a:r>
              <a:rPr dirty="0" sz="1600" spc="-5">
                <a:latin typeface="Arial"/>
                <a:cs typeface="Arial"/>
              </a:rPr>
              <a:t>overflow </a:t>
            </a:r>
            <a:r>
              <a:rPr dirty="0" sz="1600" spc="-5">
                <a:latin typeface="Arial"/>
                <a:cs typeface="Arial"/>
              </a:rPr>
              <a:t>may </a:t>
            </a:r>
            <a:r>
              <a:rPr dirty="0" sz="1600" spc="-5">
                <a:latin typeface="Arial"/>
                <a:cs typeface="Arial"/>
              </a:rPr>
              <a:t>be </a:t>
            </a:r>
            <a:r>
              <a:rPr dirty="0" sz="1600" spc="-5">
                <a:latin typeface="Arial"/>
                <a:cs typeface="Arial"/>
              </a:rPr>
              <a:t>exploited? </a:t>
            </a:r>
            <a:r>
              <a:rPr dirty="0" sz="1600" spc="-10">
                <a:latin typeface="Arial"/>
                <a:cs typeface="Arial"/>
              </a:rPr>
              <a:t>Buffer </a:t>
            </a:r>
            <a:r>
              <a:rPr dirty="0" sz="1600" spc="-5">
                <a:latin typeface="Arial"/>
                <a:cs typeface="Arial"/>
              </a:rPr>
              <a:t>overflow </a:t>
            </a:r>
            <a:r>
              <a:rPr dirty="0" sz="1600" spc="-5">
                <a:latin typeface="Arial"/>
                <a:cs typeface="Arial"/>
              </a:rPr>
              <a:t>may </a:t>
            </a:r>
            <a:r>
              <a:rPr dirty="0" sz="1600" spc="-5">
                <a:latin typeface="Arial"/>
                <a:cs typeface="Arial"/>
              </a:rPr>
              <a:t>allow  </a:t>
            </a:r>
            <a:r>
              <a:rPr dirty="0" sz="1600" spc="-5">
                <a:latin typeface="Arial"/>
                <a:cs typeface="Arial"/>
              </a:rPr>
              <a:t>attackers </a:t>
            </a:r>
            <a:r>
              <a:rPr dirty="0" sz="1600" spc="-5">
                <a:latin typeface="Arial"/>
                <a:cs typeface="Arial"/>
              </a:rPr>
              <a:t>to </a:t>
            </a:r>
            <a:r>
              <a:rPr dirty="0" sz="1600" spc="-5">
                <a:latin typeface="Arial"/>
                <a:cs typeface="Arial"/>
              </a:rPr>
              <a:t>send </a:t>
            </a:r>
            <a:r>
              <a:rPr dirty="0" sz="1600" spc="-5">
                <a:latin typeface="Arial"/>
                <a:cs typeface="Arial"/>
              </a:rPr>
              <a:t>code </a:t>
            </a:r>
            <a:r>
              <a:rPr dirty="0" sz="1600" spc="-5">
                <a:latin typeface="Arial"/>
                <a:cs typeface="Arial"/>
              </a:rPr>
              <a:t>strings </a:t>
            </a:r>
            <a:r>
              <a:rPr dirty="0" sz="1600" spc="-5">
                <a:latin typeface="Arial"/>
                <a:cs typeface="Arial"/>
              </a:rPr>
              <a:t>to </a:t>
            </a:r>
            <a:r>
              <a:rPr dirty="0" sz="1600" spc="-5">
                <a:latin typeface="Arial"/>
                <a:cs typeface="Arial"/>
              </a:rPr>
              <a:t>the </a:t>
            </a:r>
            <a:r>
              <a:rPr dirty="0" sz="1600" spc="-5">
                <a:latin typeface="Arial"/>
                <a:cs typeface="Arial"/>
              </a:rPr>
              <a:t>system </a:t>
            </a:r>
            <a:r>
              <a:rPr dirty="0" sz="1600" spc="-5">
                <a:latin typeface="Arial"/>
                <a:cs typeface="Arial"/>
              </a:rPr>
              <a:t>and </a:t>
            </a:r>
            <a:r>
              <a:rPr dirty="0" sz="1600" spc="-5">
                <a:latin typeface="Arial"/>
                <a:cs typeface="Arial"/>
              </a:rPr>
              <a:t>then </a:t>
            </a:r>
            <a:r>
              <a:rPr dirty="0" sz="1600" spc="-5">
                <a:latin typeface="Arial"/>
                <a:cs typeface="Arial"/>
              </a:rPr>
              <a:t>execute</a:t>
            </a:r>
            <a:r>
              <a:rPr dirty="0" sz="1600" spc="1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them.</a:t>
            </a:r>
            <a:endParaRPr sz="1600">
              <a:latin typeface="Arial"/>
              <a:cs typeface="Arial"/>
            </a:endParaRPr>
          </a:p>
          <a:p>
            <a:pPr marL="12700" marR="39624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240029" algn="l"/>
              </a:tabLst>
            </a:pPr>
            <a:r>
              <a:rPr dirty="0" sz="1600" spc="-5">
                <a:latin typeface="Arial"/>
                <a:cs typeface="Arial"/>
              </a:rPr>
              <a:t>If </a:t>
            </a:r>
            <a:r>
              <a:rPr dirty="0" sz="1600" spc="-5">
                <a:latin typeface="Arial"/>
                <a:cs typeface="Arial"/>
              </a:rPr>
              <a:t>passwords </a:t>
            </a:r>
            <a:r>
              <a:rPr dirty="0" sz="1600" spc="-5">
                <a:latin typeface="Arial"/>
                <a:cs typeface="Arial"/>
              </a:rPr>
              <a:t>are </a:t>
            </a:r>
            <a:r>
              <a:rPr dirty="0" sz="1600" spc="-5">
                <a:latin typeface="Arial"/>
                <a:cs typeface="Arial"/>
              </a:rPr>
              <a:t>set, </a:t>
            </a:r>
            <a:r>
              <a:rPr dirty="0" sz="1600" spc="-5">
                <a:latin typeface="Arial"/>
                <a:cs typeface="Arial"/>
              </a:rPr>
              <a:t>does </a:t>
            </a:r>
            <a:r>
              <a:rPr dirty="0" sz="1600" spc="-5">
                <a:latin typeface="Arial"/>
                <a:cs typeface="Arial"/>
              </a:rPr>
              <a:t>the </a:t>
            </a:r>
            <a:r>
              <a:rPr dirty="0" sz="1600" spc="-5">
                <a:latin typeface="Arial"/>
                <a:cs typeface="Arial"/>
              </a:rPr>
              <a:t>system </a:t>
            </a:r>
            <a:r>
              <a:rPr dirty="0" sz="1600" spc="-5">
                <a:latin typeface="Arial"/>
                <a:cs typeface="Arial"/>
              </a:rPr>
              <a:t>check </a:t>
            </a:r>
            <a:r>
              <a:rPr dirty="0" sz="1600" spc="-5">
                <a:latin typeface="Arial"/>
                <a:cs typeface="Arial"/>
              </a:rPr>
              <a:t>that </a:t>
            </a:r>
            <a:r>
              <a:rPr dirty="0" sz="1600" spc="-5">
                <a:latin typeface="Arial"/>
                <a:cs typeface="Arial"/>
              </a:rPr>
              <a:t>passwords </a:t>
            </a:r>
            <a:r>
              <a:rPr dirty="0" sz="1600" spc="-5">
                <a:latin typeface="Arial"/>
                <a:cs typeface="Arial"/>
              </a:rPr>
              <a:t>are </a:t>
            </a:r>
            <a:r>
              <a:rPr dirty="0" sz="1600" spc="-5">
                <a:latin typeface="Arial"/>
                <a:cs typeface="Arial"/>
              </a:rPr>
              <a:t>‘strong’? </a:t>
            </a:r>
            <a:r>
              <a:rPr dirty="0" sz="1600" spc="-5">
                <a:latin typeface="Arial"/>
                <a:cs typeface="Arial"/>
              </a:rPr>
              <a:t>Strong  </a:t>
            </a:r>
            <a:r>
              <a:rPr dirty="0" sz="1600" spc="-5">
                <a:latin typeface="Arial"/>
                <a:cs typeface="Arial"/>
              </a:rPr>
              <a:t>passwords </a:t>
            </a:r>
            <a:r>
              <a:rPr dirty="0" sz="1600" spc="-5">
                <a:latin typeface="Arial"/>
                <a:cs typeface="Arial"/>
              </a:rPr>
              <a:t>consist </a:t>
            </a:r>
            <a:r>
              <a:rPr dirty="0" sz="1600" spc="-5">
                <a:latin typeface="Arial"/>
                <a:cs typeface="Arial"/>
              </a:rPr>
              <a:t>of </a:t>
            </a:r>
            <a:r>
              <a:rPr dirty="0" sz="1600" spc="-5">
                <a:latin typeface="Arial"/>
                <a:cs typeface="Arial"/>
              </a:rPr>
              <a:t>mixed </a:t>
            </a:r>
            <a:r>
              <a:rPr dirty="0" sz="1600" spc="-5">
                <a:latin typeface="Arial"/>
                <a:cs typeface="Arial"/>
              </a:rPr>
              <a:t>letters, </a:t>
            </a:r>
            <a:r>
              <a:rPr dirty="0" sz="1600" spc="-5">
                <a:latin typeface="Arial"/>
                <a:cs typeface="Arial"/>
              </a:rPr>
              <a:t>numbers, </a:t>
            </a:r>
            <a:r>
              <a:rPr dirty="0" sz="1600" spc="-5">
                <a:latin typeface="Arial"/>
                <a:cs typeface="Arial"/>
              </a:rPr>
              <a:t>and </a:t>
            </a:r>
            <a:r>
              <a:rPr dirty="0" sz="1600" spc="-5">
                <a:latin typeface="Arial"/>
                <a:cs typeface="Arial"/>
              </a:rPr>
              <a:t>punctuation, </a:t>
            </a:r>
            <a:r>
              <a:rPr dirty="0" sz="1600" spc="-5">
                <a:latin typeface="Arial"/>
                <a:cs typeface="Arial"/>
              </a:rPr>
              <a:t>and </a:t>
            </a:r>
            <a:r>
              <a:rPr dirty="0" sz="1600" spc="-5">
                <a:latin typeface="Arial"/>
                <a:cs typeface="Arial"/>
              </a:rPr>
              <a:t>are </a:t>
            </a:r>
            <a:r>
              <a:rPr dirty="0" sz="1600" spc="-5">
                <a:latin typeface="Arial"/>
                <a:cs typeface="Arial"/>
              </a:rPr>
              <a:t>not </a:t>
            </a:r>
            <a:r>
              <a:rPr dirty="0" sz="1600" spc="-5">
                <a:latin typeface="Arial"/>
                <a:cs typeface="Arial"/>
              </a:rPr>
              <a:t>normal  </a:t>
            </a:r>
            <a:r>
              <a:rPr dirty="0" sz="1600" spc="-5">
                <a:latin typeface="Arial"/>
                <a:cs typeface="Arial"/>
              </a:rPr>
              <a:t>dictionary </a:t>
            </a:r>
            <a:r>
              <a:rPr dirty="0" sz="1600" spc="-5">
                <a:latin typeface="Arial"/>
                <a:cs typeface="Arial"/>
              </a:rPr>
              <a:t>entries. </a:t>
            </a:r>
            <a:r>
              <a:rPr dirty="0" sz="1600" spc="-5">
                <a:latin typeface="Arial"/>
                <a:cs typeface="Arial"/>
              </a:rPr>
              <a:t>They </a:t>
            </a:r>
            <a:r>
              <a:rPr dirty="0" sz="1600" spc="-5">
                <a:latin typeface="Arial"/>
                <a:cs typeface="Arial"/>
              </a:rPr>
              <a:t>are </a:t>
            </a:r>
            <a:r>
              <a:rPr dirty="0" sz="1600" spc="-5">
                <a:latin typeface="Arial"/>
                <a:cs typeface="Arial"/>
              </a:rPr>
              <a:t>more </a:t>
            </a:r>
            <a:r>
              <a:rPr dirty="0" sz="1600" spc="-10">
                <a:latin typeface="Arial"/>
                <a:cs typeface="Arial"/>
              </a:rPr>
              <a:t>difficult </a:t>
            </a:r>
            <a:r>
              <a:rPr dirty="0" sz="1600" spc="-5">
                <a:latin typeface="Arial"/>
                <a:cs typeface="Arial"/>
              </a:rPr>
              <a:t>to </a:t>
            </a:r>
            <a:r>
              <a:rPr dirty="0" sz="1600" spc="-5">
                <a:latin typeface="Arial"/>
                <a:cs typeface="Arial"/>
              </a:rPr>
              <a:t>break </a:t>
            </a:r>
            <a:r>
              <a:rPr dirty="0" sz="1600" spc="-5">
                <a:latin typeface="Arial"/>
                <a:cs typeface="Arial"/>
              </a:rPr>
              <a:t>than </a:t>
            </a:r>
            <a:r>
              <a:rPr dirty="0" sz="1600" spc="-5">
                <a:latin typeface="Arial"/>
                <a:cs typeface="Arial"/>
              </a:rPr>
              <a:t>simple</a:t>
            </a:r>
            <a:r>
              <a:rPr dirty="0" sz="1600" spc="15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passwords.</a:t>
            </a:r>
            <a:endParaRPr sz="1600">
              <a:latin typeface="Arial"/>
              <a:cs typeface="Arial"/>
            </a:endParaRPr>
          </a:p>
          <a:p>
            <a:pPr marL="12700" marR="67310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228600" algn="l"/>
              </a:tabLst>
            </a:pPr>
            <a:r>
              <a:rPr dirty="0" sz="1600">
                <a:latin typeface="Arial"/>
                <a:cs typeface="Arial"/>
              </a:rPr>
              <a:t>Are </a:t>
            </a:r>
            <a:r>
              <a:rPr dirty="0" sz="1600" spc="-5">
                <a:latin typeface="Arial"/>
                <a:cs typeface="Arial"/>
              </a:rPr>
              <a:t>inputs </a:t>
            </a:r>
            <a:r>
              <a:rPr dirty="0" sz="1600" spc="-5">
                <a:latin typeface="Arial"/>
                <a:cs typeface="Arial"/>
              </a:rPr>
              <a:t>from </a:t>
            </a:r>
            <a:r>
              <a:rPr dirty="0" sz="1600" spc="-5">
                <a:latin typeface="Arial"/>
                <a:cs typeface="Arial"/>
              </a:rPr>
              <a:t>the </a:t>
            </a:r>
            <a:r>
              <a:rPr dirty="0" sz="1600" spc="-10">
                <a:latin typeface="Arial"/>
                <a:cs typeface="Arial"/>
              </a:rPr>
              <a:t>system’s </a:t>
            </a:r>
            <a:r>
              <a:rPr dirty="0" sz="1600" spc="-5">
                <a:latin typeface="Arial"/>
                <a:cs typeface="Arial"/>
              </a:rPr>
              <a:t>environment </a:t>
            </a:r>
            <a:r>
              <a:rPr dirty="0" sz="1600" spc="-5">
                <a:latin typeface="Arial"/>
                <a:cs typeface="Arial"/>
              </a:rPr>
              <a:t>always </a:t>
            </a:r>
            <a:r>
              <a:rPr dirty="0" sz="1600" spc="-5">
                <a:latin typeface="Arial"/>
                <a:cs typeface="Arial"/>
              </a:rPr>
              <a:t>checked </a:t>
            </a:r>
            <a:r>
              <a:rPr dirty="0" sz="1600" spc="-5">
                <a:latin typeface="Arial"/>
                <a:cs typeface="Arial"/>
              </a:rPr>
              <a:t>against </a:t>
            </a:r>
            <a:r>
              <a:rPr dirty="0" sz="1600" spc="-5">
                <a:latin typeface="Arial"/>
                <a:cs typeface="Arial"/>
              </a:rPr>
              <a:t>an </a:t>
            </a:r>
            <a:r>
              <a:rPr dirty="0" sz="1600" spc="-5">
                <a:latin typeface="Arial"/>
                <a:cs typeface="Arial"/>
              </a:rPr>
              <a:t>input  </a:t>
            </a:r>
            <a:r>
              <a:rPr dirty="0" sz="1600" spc="-5">
                <a:latin typeface="Arial"/>
                <a:cs typeface="Arial"/>
              </a:rPr>
              <a:t>specification? </a:t>
            </a:r>
            <a:r>
              <a:rPr dirty="0" sz="1600" spc="-5">
                <a:latin typeface="Arial"/>
                <a:cs typeface="Arial"/>
              </a:rPr>
              <a:t>Incorrect </a:t>
            </a:r>
            <a:r>
              <a:rPr dirty="0" sz="1600" spc="-5">
                <a:latin typeface="Arial"/>
                <a:cs typeface="Arial"/>
              </a:rPr>
              <a:t>processing </a:t>
            </a:r>
            <a:r>
              <a:rPr dirty="0" sz="1600" spc="-5">
                <a:latin typeface="Arial"/>
                <a:cs typeface="Arial"/>
              </a:rPr>
              <a:t>of </a:t>
            </a:r>
            <a:r>
              <a:rPr dirty="0" sz="1600" spc="-5">
                <a:latin typeface="Arial"/>
                <a:cs typeface="Arial"/>
              </a:rPr>
              <a:t>badly </a:t>
            </a:r>
            <a:r>
              <a:rPr dirty="0" sz="1600" spc="-5">
                <a:latin typeface="Arial"/>
                <a:cs typeface="Arial"/>
              </a:rPr>
              <a:t>formed </a:t>
            </a:r>
            <a:r>
              <a:rPr dirty="0" sz="1600" spc="-5">
                <a:latin typeface="Arial"/>
                <a:cs typeface="Arial"/>
              </a:rPr>
              <a:t>inputs </a:t>
            </a:r>
            <a:r>
              <a:rPr dirty="0" sz="1600" spc="-5">
                <a:latin typeface="Arial"/>
                <a:cs typeface="Arial"/>
              </a:rPr>
              <a:t>is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common </a:t>
            </a:r>
            <a:r>
              <a:rPr dirty="0" sz="1600" spc="-5">
                <a:latin typeface="Arial"/>
                <a:cs typeface="Arial"/>
              </a:rPr>
              <a:t>cause </a:t>
            </a:r>
            <a:r>
              <a:rPr dirty="0" sz="1600" spc="-5">
                <a:latin typeface="Arial"/>
                <a:cs typeface="Arial"/>
              </a:rPr>
              <a:t>of  </a:t>
            </a:r>
            <a:r>
              <a:rPr dirty="0" sz="1600" spc="-5">
                <a:latin typeface="Arial"/>
                <a:cs typeface="Arial"/>
              </a:rPr>
              <a:t>security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vulnerabilities.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70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Key</a:t>
            </a:r>
            <a:r>
              <a:rPr dirty="0" spc="-80"/>
              <a:t> </a:t>
            </a:r>
            <a:r>
              <a:rPr dirty="0" spc="-5"/>
              <a:t>points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71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0" marR="264160" indent="-342900">
              <a:lnSpc>
                <a:spcPct val="100000"/>
              </a:lnSpc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/>
              <a:t>Security </a:t>
            </a:r>
            <a:r>
              <a:rPr dirty="0" spc="-5"/>
              <a:t>engineering </a:t>
            </a:r>
            <a:r>
              <a:rPr dirty="0"/>
              <a:t>is </a:t>
            </a:r>
            <a:r>
              <a:rPr dirty="0" spc="-5"/>
              <a:t>concerned </a:t>
            </a:r>
            <a:r>
              <a:rPr dirty="0" spc="-5"/>
              <a:t>with </a:t>
            </a:r>
            <a:r>
              <a:rPr dirty="0" spc="-5"/>
              <a:t>how </a:t>
            </a:r>
            <a:r>
              <a:rPr dirty="0" spc="-5"/>
              <a:t>to </a:t>
            </a:r>
            <a:r>
              <a:rPr dirty="0" spc="-5"/>
              <a:t>develop  </a:t>
            </a:r>
            <a:r>
              <a:rPr dirty="0" spc="-5"/>
              <a:t>systems </a:t>
            </a:r>
            <a:r>
              <a:rPr dirty="0" spc="-5"/>
              <a:t>that </a:t>
            </a:r>
            <a:r>
              <a:rPr dirty="0" spc="-5"/>
              <a:t>can </a:t>
            </a:r>
            <a:r>
              <a:rPr dirty="0" spc="-5"/>
              <a:t>resist </a:t>
            </a:r>
            <a:r>
              <a:rPr dirty="0" spc="-5"/>
              <a:t>malicious</a:t>
            </a:r>
            <a:r>
              <a:rPr dirty="0" spc="35"/>
              <a:t> </a:t>
            </a:r>
            <a:r>
              <a:rPr dirty="0" spc="-5"/>
              <a:t>attacks</a:t>
            </a: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/>
              <a:t>Security </a:t>
            </a:r>
            <a:r>
              <a:rPr dirty="0" spc="-5"/>
              <a:t>threats </a:t>
            </a:r>
            <a:r>
              <a:rPr dirty="0" spc="-5"/>
              <a:t>can </a:t>
            </a:r>
            <a:r>
              <a:rPr dirty="0" spc="-5"/>
              <a:t>be </a:t>
            </a:r>
            <a:r>
              <a:rPr dirty="0" spc="-5"/>
              <a:t>threats </a:t>
            </a:r>
            <a:r>
              <a:rPr dirty="0" spc="-5"/>
              <a:t>to </a:t>
            </a:r>
            <a:r>
              <a:rPr dirty="0" spc="-15"/>
              <a:t>confidentiality, </a:t>
            </a:r>
            <a:r>
              <a:rPr dirty="0" spc="-5"/>
              <a:t>integrity  </a:t>
            </a:r>
            <a:r>
              <a:rPr dirty="0" spc="-5"/>
              <a:t>or </a:t>
            </a:r>
            <a:r>
              <a:rPr dirty="0" spc="-5"/>
              <a:t>availability </a:t>
            </a:r>
            <a:r>
              <a:rPr dirty="0" spc="-5"/>
              <a:t>of </a:t>
            </a:r>
            <a:r>
              <a:rPr dirty="0"/>
              <a:t>a </a:t>
            </a:r>
            <a:r>
              <a:rPr dirty="0" spc="-5"/>
              <a:t>system </a:t>
            </a:r>
            <a:r>
              <a:rPr dirty="0" spc="-5"/>
              <a:t>or </a:t>
            </a:r>
            <a:r>
              <a:rPr dirty="0" spc="-5"/>
              <a:t>its</a:t>
            </a:r>
            <a:r>
              <a:rPr dirty="0" spc="20"/>
              <a:t> </a:t>
            </a:r>
            <a:r>
              <a:rPr dirty="0" spc="-5"/>
              <a:t>data</a:t>
            </a:r>
          </a:p>
          <a:p>
            <a:pPr marL="355600" marR="215265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/>
              <a:t>Security </a:t>
            </a:r>
            <a:r>
              <a:rPr dirty="0" spc="-5"/>
              <a:t>risk </a:t>
            </a:r>
            <a:r>
              <a:rPr dirty="0" spc="-5"/>
              <a:t>management </a:t>
            </a:r>
            <a:r>
              <a:rPr dirty="0"/>
              <a:t>is </a:t>
            </a:r>
            <a:r>
              <a:rPr dirty="0" spc="-5"/>
              <a:t>concerned </a:t>
            </a:r>
            <a:r>
              <a:rPr dirty="0" spc="-5"/>
              <a:t>with </a:t>
            </a:r>
            <a:r>
              <a:rPr dirty="0" spc="-5"/>
              <a:t>assessing  </a:t>
            </a:r>
            <a:r>
              <a:rPr dirty="0" spc="-5"/>
              <a:t>possible </a:t>
            </a:r>
            <a:r>
              <a:rPr dirty="0" spc="-5"/>
              <a:t>losses </a:t>
            </a:r>
            <a:r>
              <a:rPr dirty="0" spc="-5"/>
              <a:t>from </a:t>
            </a:r>
            <a:r>
              <a:rPr dirty="0" spc="-5"/>
              <a:t>attacks </a:t>
            </a:r>
            <a:r>
              <a:rPr dirty="0" spc="-5"/>
              <a:t>and </a:t>
            </a:r>
            <a:r>
              <a:rPr dirty="0" spc="-5"/>
              <a:t>deriving </a:t>
            </a:r>
            <a:r>
              <a:rPr dirty="0" spc="-5"/>
              <a:t>security  </a:t>
            </a:r>
            <a:r>
              <a:rPr dirty="0" spc="-5"/>
              <a:t>requirements </a:t>
            </a:r>
            <a:r>
              <a:rPr dirty="0" spc="-5"/>
              <a:t>to </a:t>
            </a:r>
            <a:r>
              <a:rPr dirty="0" spc="-5"/>
              <a:t>minimise</a:t>
            </a:r>
            <a:r>
              <a:rPr dirty="0" spc="5"/>
              <a:t> </a:t>
            </a:r>
            <a:r>
              <a:rPr dirty="0" spc="-5"/>
              <a:t>losses</a:t>
            </a:r>
          </a:p>
          <a:p>
            <a:pPr marL="355600" marR="62865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135"/>
              <a:t>To </a:t>
            </a:r>
            <a:r>
              <a:rPr dirty="0" spc="-5"/>
              <a:t>specify </a:t>
            </a:r>
            <a:r>
              <a:rPr dirty="0" spc="-5"/>
              <a:t>security </a:t>
            </a:r>
            <a:r>
              <a:rPr dirty="0" spc="-5"/>
              <a:t>requirements, </a:t>
            </a:r>
            <a:r>
              <a:rPr dirty="0" spc="-5"/>
              <a:t>you </a:t>
            </a:r>
            <a:r>
              <a:rPr dirty="0" spc="-5"/>
              <a:t>should </a:t>
            </a:r>
            <a:r>
              <a:rPr dirty="0" spc="-5"/>
              <a:t>identify </a:t>
            </a:r>
            <a:r>
              <a:rPr dirty="0" spc="-5"/>
              <a:t>the  </a:t>
            </a:r>
            <a:r>
              <a:rPr dirty="0" spc="-5"/>
              <a:t>assets </a:t>
            </a:r>
            <a:r>
              <a:rPr dirty="0" spc="-5"/>
              <a:t>that </a:t>
            </a:r>
            <a:r>
              <a:rPr dirty="0" spc="-5"/>
              <a:t>are </a:t>
            </a:r>
            <a:r>
              <a:rPr dirty="0" spc="-5"/>
              <a:t>to </a:t>
            </a:r>
            <a:r>
              <a:rPr dirty="0" spc="-5"/>
              <a:t>be </a:t>
            </a:r>
            <a:r>
              <a:rPr dirty="0" spc="-5"/>
              <a:t>protected </a:t>
            </a:r>
            <a:r>
              <a:rPr dirty="0" spc="-5"/>
              <a:t>and </a:t>
            </a:r>
            <a:r>
              <a:rPr dirty="0" spc="-5"/>
              <a:t>define </a:t>
            </a:r>
            <a:r>
              <a:rPr dirty="0" spc="-5"/>
              <a:t>how </a:t>
            </a:r>
            <a:r>
              <a:rPr dirty="0" spc="-5"/>
              <a:t>security  </a:t>
            </a:r>
            <a:r>
              <a:rPr dirty="0" spc="-5"/>
              <a:t>techniques </a:t>
            </a:r>
            <a:r>
              <a:rPr dirty="0" spc="-5"/>
              <a:t>and </a:t>
            </a:r>
            <a:r>
              <a:rPr dirty="0" spc="-5"/>
              <a:t>technology </a:t>
            </a:r>
            <a:r>
              <a:rPr dirty="0" spc="-5"/>
              <a:t>should </a:t>
            </a:r>
            <a:r>
              <a:rPr dirty="0" spc="-5"/>
              <a:t>be </a:t>
            </a:r>
            <a:r>
              <a:rPr dirty="0" spc="-5"/>
              <a:t>used </a:t>
            </a:r>
            <a:r>
              <a:rPr dirty="0" spc="-5"/>
              <a:t>to </a:t>
            </a:r>
            <a:r>
              <a:rPr dirty="0" spc="-5"/>
              <a:t>protect  </a:t>
            </a:r>
            <a:r>
              <a:rPr dirty="0" spc="-5"/>
              <a:t>these</a:t>
            </a:r>
            <a:r>
              <a:rPr dirty="0" spc="-65"/>
              <a:t> </a:t>
            </a:r>
            <a:r>
              <a:rPr dirty="0" spc="-5"/>
              <a:t>assets.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Key</a:t>
            </a:r>
            <a:r>
              <a:rPr dirty="0" spc="-80"/>
              <a:t> </a:t>
            </a:r>
            <a:r>
              <a:rPr dirty="0" spc="-5"/>
              <a:t>points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8841" y="6010812"/>
            <a:ext cx="661924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25"/>
              </a:lnSpc>
            </a:pP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weaknesses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than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available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</a:t>
            </a:r>
            <a:r>
              <a:rPr dirty="0" sz="2400" spc="6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testing.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72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981950" cy="4338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147320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Key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issues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when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designing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systems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architecture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include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organizing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structure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protect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key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assets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distributing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assets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minimize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losses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from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successful</a:t>
            </a:r>
            <a:r>
              <a:rPr dirty="0" sz="2400" spc="4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attack.</a:t>
            </a:r>
            <a:endParaRPr sz="2400">
              <a:latin typeface="Arial"/>
              <a:cs typeface="Arial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3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design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guidelines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sensitize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designers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issues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not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have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considered.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They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provide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basis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creating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review</a:t>
            </a:r>
            <a:r>
              <a:rPr dirty="0" sz="2400" spc="9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checklists.</a:t>
            </a:r>
            <a:endParaRPr sz="2400">
              <a:latin typeface="Arial"/>
              <a:cs typeface="Arial"/>
            </a:endParaRPr>
          </a:p>
          <a:p>
            <a:pPr marL="355600" marR="58419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validation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10">
                <a:solidFill>
                  <a:srgbClr val="45414C"/>
                </a:solidFill>
                <a:latin typeface="Arial"/>
                <a:cs typeface="Arial"/>
              </a:rPr>
              <a:t>difficult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because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requirements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state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should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not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happen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system,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rather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should.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Furthermore,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attackers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intelligent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have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more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time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probe</a:t>
            </a:r>
            <a:r>
              <a:rPr dirty="0" sz="2400" spc="8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3980" y="2808724"/>
            <a:ext cx="295592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Safety</a:t>
            </a:r>
            <a:r>
              <a:rPr dirty="0" spc="-6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Safety</a:t>
            </a:r>
            <a:r>
              <a:rPr dirty="0" spc="-7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specification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8029575" cy="4286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goal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requirements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engineering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identify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protection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requirements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ensure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failures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not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cause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injury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death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environmental</a:t>
            </a:r>
            <a:r>
              <a:rPr dirty="0" sz="2400" spc="9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damage.</a:t>
            </a:r>
            <a:endParaRPr sz="2400">
              <a:latin typeface="Arial"/>
              <a:cs typeface="Arial"/>
            </a:endParaRPr>
          </a:p>
          <a:p>
            <a:pPr marL="355600" marR="151130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requirements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‘shall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not’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requirements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i.e.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define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situations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events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should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never  </a:t>
            </a:r>
            <a:r>
              <a:rPr dirty="0" sz="2400" spc="-25">
                <a:solidFill>
                  <a:srgbClr val="45414C"/>
                </a:solidFill>
                <a:latin typeface="Arial"/>
                <a:cs typeface="Arial"/>
              </a:rPr>
              <a:t>occur.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5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Functional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requirements</a:t>
            </a:r>
            <a:r>
              <a:rPr dirty="0" sz="2400" spc="1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define:</a:t>
            </a:r>
            <a:endParaRPr sz="2400">
              <a:latin typeface="Arial"/>
              <a:cs typeface="Arial"/>
            </a:endParaRPr>
          </a:p>
          <a:p>
            <a:pPr marL="755650" marR="52197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Checking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recovery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features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should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included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  <a:p>
            <a:pPr marL="755650" marR="540385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Features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provide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protection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against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failures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external</a:t>
            </a:r>
            <a:r>
              <a:rPr dirty="0" sz="2000" spc="-7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attacks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Hazard-driven</a:t>
            </a:r>
            <a:r>
              <a:rPr dirty="0" spc="-6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Hazard</a:t>
            </a:r>
            <a:r>
              <a:rPr dirty="0" spc="-1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identification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Hazard</a:t>
            </a:r>
            <a:r>
              <a:rPr dirty="0" spc="-2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assessment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Hazard</a:t>
            </a:r>
            <a:r>
              <a:rPr dirty="0" spc="-2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analysis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Safety </a:t>
            </a:r>
            <a:r>
              <a:rPr dirty="0" spc="-5">
                <a:latin typeface="Arial"/>
                <a:cs typeface="Arial"/>
              </a:rPr>
              <a:t>requirements</a:t>
            </a:r>
            <a:r>
              <a:rPr dirty="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specification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Hazard</a:t>
            </a:r>
            <a:r>
              <a:rPr dirty="0" spc="-7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identification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Identify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hazards </a:t>
            </a:r>
            <a:r>
              <a:rPr dirty="0" spc="-5">
                <a:latin typeface="Arial"/>
                <a:cs typeface="Arial"/>
              </a:rPr>
              <a:t>that </a:t>
            </a:r>
            <a:r>
              <a:rPr dirty="0" spc="-5">
                <a:latin typeface="Arial"/>
                <a:cs typeface="Arial"/>
              </a:rPr>
              <a:t>may </a:t>
            </a:r>
            <a:r>
              <a:rPr dirty="0" spc="-5">
                <a:latin typeface="Arial"/>
                <a:cs typeface="Arial"/>
              </a:rPr>
              <a:t>threaten </a:t>
            </a:r>
            <a:r>
              <a:rPr dirty="0" spc="-5">
                <a:latin typeface="Arial"/>
                <a:cs typeface="Arial"/>
              </a:rPr>
              <a:t>the</a:t>
            </a:r>
            <a:r>
              <a:rPr dirty="0" spc="2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system.</a:t>
            </a: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Hazard </a:t>
            </a:r>
            <a:r>
              <a:rPr dirty="0" spc="-5">
                <a:latin typeface="Arial"/>
                <a:cs typeface="Arial"/>
              </a:rPr>
              <a:t>identification </a:t>
            </a:r>
            <a:r>
              <a:rPr dirty="0" spc="-5">
                <a:latin typeface="Arial"/>
                <a:cs typeface="Arial"/>
              </a:rPr>
              <a:t>may </a:t>
            </a:r>
            <a:r>
              <a:rPr dirty="0" spc="-5">
                <a:latin typeface="Arial"/>
                <a:cs typeface="Arial"/>
              </a:rPr>
              <a:t>be </a:t>
            </a:r>
            <a:r>
              <a:rPr dirty="0" spc="-5">
                <a:latin typeface="Arial"/>
                <a:cs typeface="Arial"/>
              </a:rPr>
              <a:t>based </a:t>
            </a:r>
            <a:r>
              <a:rPr dirty="0" spc="-5">
                <a:latin typeface="Arial"/>
                <a:cs typeface="Arial"/>
              </a:rPr>
              <a:t>on </a:t>
            </a:r>
            <a:r>
              <a:rPr dirty="0" spc="-10">
                <a:latin typeface="Arial"/>
                <a:cs typeface="Arial"/>
              </a:rPr>
              <a:t>different </a:t>
            </a:r>
            <a:r>
              <a:rPr dirty="0" spc="-5">
                <a:latin typeface="Arial"/>
                <a:cs typeface="Arial"/>
              </a:rPr>
              <a:t>types </a:t>
            </a:r>
            <a:r>
              <a:rPr dirty="0" spc="-5">
                <a:latin typeface="Arial"/>
                <a:cs typeface="Arial"/>
              </a:rPr>
              <a:t>of  </a:t>
            </a:r>
            <a:r>
              <a:rPr dirty="0" spc="-5">
                <a:latin typeface="Arial"/>
                <a:cs typeface="Arial"/>
              </a:rPr>
              <a:t>hazard:</a:t>
            </a:r>
          </a:p>
          <a:p>
            <a:pPr marL="75565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Physical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hazards</a:t>
            </a:r>
            <a:endParaRPr sz="20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Electrical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hazards</a:t>
            </a:r>
            <a:endParaRPr sz="20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Biological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hazards</a:t>
            </a:r>
            <a:endParaRPr sz="20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Service </a:t>
            </a:r>
            <a:r>
              <a:rPr dirty="0" sz="2000" spc="-5">
                <a:latin typeface="Arial"/>
                <a:cs typeface="Arial"/>
              </a:rPr>
              <a:t>failure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hazards</a:t>
            </a:r>
            <a:endParaRPr sz="20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Insulin </a:t>
            </a:r>
            <a:r>
              <a:rPr dirty="0" spc="-5">
                <a:latin typeface="Arial"/>
                <a:cs typeface="Arial"/>
              </a:rPr>
              <a:t>pump</a:t>
            </a:r>
            <a:r>
              <a:rPr dirty="0" spc="-10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risks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Insulin </a:t>
            </a:r>
            <a:r>
              <a:rPr dirty="0" spc="-5">
                <a:latin typeface="Arial"/>
                <a:cs typeface="Arial"/>
              </a:rPr>
              <a:t>overdose </a:t>
            </a:r>
            <a:r>
              <a:rPr dirty="0" spc="-5">
                <a:latin typeface="Arial"/>
                <a:cs typeface="Arial"/>
              </a:rPr>
              <a:t>(service</a:t>
            </a:r>
            <a:r>
              <a:rPr dirty="0" spc="3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failure).</a:t>
            </a: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Insulin </a:t>
            </a:r>
            <a:r>
              <a:rPr dirty="0" spc="-5">
                <a:latin typeface="Arial"/>
                <a:cs typeface="Arial"/>
              </a:rPr>
              <a:t>underdose </a:t>
            </a:r>
            <a:r>
              <a:rPr dirty="0" spc="-5">
                <a:latin typeface="Arial"/>
                <a:cs typeface="Arial"/>
              </a:rPr>
              <a:t>(service</a:t>
            </a:r>
            <a:r>
              <a:rPr dirty="0" spc="3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failure).</a:t>
            </a: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Power </a:t>
            </a:r>
            <a:r>
              <a:rPr dirty="0" spc="-5">
                <a:latin typeface="Arial"/>
                <a:cs typeface="Arial"/>
              </a:rPr>
              <a:t>failure </a:t>
            </a:r>
            <a:r>
              <a:rPr dirty="0" spc="-5">
                <a:latin typeface="Arial"/>
                <a:cs typeface="Arial"/>
              </a:rPr>
              <a:t>due </a:t>
            </a:r>
            <a:r>
              <a:rPr dirty="0" spc="-5">
                <a:latin typeface="Arial"/>
                <a:cs typeface="Arial"/>
              </a:rPr>
              <a:t>to </a:t>
            </a:r>
            <a:r>
              <a:rPr dirty="0" spc="-5">
                <a:latin typeface="Arial"/>
                <a:cs typeface="Arial"/>
              </a:rPr>
              <a:t>exhausted </a:t>
            </a:r>
            <a:r>
              <a:rPr dirty="0" spc="-5">
                <a:latin typeface="Arial"/>
                <a:cs typeface="Arial"/>
              </a:rPr>
              <a:t>battery</a:t>
            </a:r>
            <a:r>
              <a:rPr dirty="0" spc="6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(electrical).</a:t>
            </a:r>
          </a:p>
          <a:p>
            <a:pPr marL="355600" marR="530860" indent="-342900">
              <a:lnSpc>
                <a:spcPts val="2590"/>
              </a:lnSpc>
              <a:spcBef>
                <a:spcPts val="124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Electrical </a:t>
            </a:r>
            <a:r>
              <a:rPr dirty="0" spc="-5">
                <a:latin typeface="Arial"/>
                <a:cs typeface="Arial"/>
              </a:rPr>
              <a:t>interference </a:t>
            </a:r>
            <a:r>
              <a:rPr dirty="0" spc="-5">
                <a:latin typeface="Arial"/>
                <a:cs typeface="Arial"/>
              </a:rPr>
              <a:t>with </a:t>
            </a:r>
            <a:r>
              <a:rPr dirty="0" spc="-5">
                <a:latin typeface="Arial"/>
                <a:cs typeface="Arial"/>
              </a:rPr>
              <a:t>other </a:t>
            </a:r>
            <a:r>
              <a:rPr dirty="0" spc="-5">
                <a:latin typeface="Arial"/>
                <a:cs typeface="Arial"/>
              </a:rPr>
              <a:t>medical </a:t>
            </a:r>
            <a:r>
              <a:rPr dirty="0" spc="-5">
                <a:latin typeface="Arial"/>
                <a:cs typeface="Arial"/>
              </a:rPr>
              <a:t>equipment  </a:t>
            </a:r>
            <a:r>
              <a:rPr dirty="0" spc="-5">
                <a:latin typeface="Arial"/>
                <a:cs typeface="Arial"/>
              </a:rPr>
              <a:t>(electrical).</a:t>
            </a: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Poor </a:t>
            </a:r>
            <a:r>
              <a:rPr dirty="0" spc="-5">
                <a:latin typeface="Arial"/>
                <a:cs typeface="Arial"/>
              </a:rPr>
              <a:t>sensor </a:t>
            </a:r>
            <a:r>
              <a:rPr dirty="0" spc="-5">
                <a:latin typeface="Arial"/>
                <a:cs typeface="Arial"/>
              </a:rPr>
              <a:t>and </a:t>
            </a:r>
            <a:r>
              <a:rPr dirty="0" spc="-5">
                <a:latin typeface="Arial"/>
                <a:cs typeface="Arial"/>
              </a:rPr>
              <a:t>actuator </a:t>
            </a:r>
            <a:r>
              <a:rPr dirty="0" spc="-5">
                <a:latin typeface="Arial"/>
                <a:cs typeface="Arial"/>
              </a:rPr>
              <a:t>contact</a:t>
            </a:r>
            <a:r>
              <a:rPr dirty="0" spc="4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(physical).</a:t>
            </a: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Parts </a:t>
            </a:r>
            <a:r>
              <a:rPr dirty="0" spc="-5">
                <a:latin typeface="Arial"/>
                <a:cs typeface="Arial"/>
              </a:rPr>
              <a:t>of </a:t>
            </a:r>
            <a:r>
              <a:rPr dirty="0" spc="-5">
                <a:latin typeface="Arial"/>
                <a:cs typeface="Arial"/>
              </a:rPr>
              <a:t>machine </a:t>
            </a:r>
            <a:r>
              <a:rPr dirty="0" spc="-5">
                <a:latin typeface="Arial"/>
                <a:cs typeface="Arial"/>
              </a:rPr>
              <a:t>break </a:t>
            </a:r>
            <a:r>
              <a:rPr dirty="0" spc="-20">
                <a:latin typeface="Arial"/>
                <a:cs typeface="Arial"/>
              </a:rPr>
              <a:t>off </a:t>
            </a:r>
            <a:r>
              <a:rPr dirty="0">
                <a:latin typeface="Arial"/>
                <a:cs typeface="Arial"/>
              </a:rPr>
              <a:t>in </a:t>
            </a:r>
            <a:r>
              <a:rPr dirty="0" spc="-5">
                <a:latin typeface="Arial"/>
                <a:cs typeface="Arial"/>
              </a:rPr>
              <a:t>body</a:t>
            </a:r>
            <a:r>
              <a:rPr dirty="0" spc="4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(physical).</a:t>
            </a: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Infection </a:t>
            </a:r>
            <a:r>
              <a:rPr dirty="0" spc="-5">
                <a:latin typeface="Arial"/>
                <a:cs typeface="Arial"/>
              </a:rPr>
              <a:t>caused </a:t>
            </a:r>
            <a:r>
              <a:rPr dirty="0" spc="-5">
                <a:latin typeface="Arial"/>
                <a:cs typeface="Arial"/>
              </a:rPr>
              <a:t>by </a:t>
            </a:r>
            <a:r>
              <a:rPr dirty="0" spc="-5">
                <a:latin typeface="Arial"/>
                <a:cs typeface="Arial"/>
              </a:rPr>
              <a:t>introduction </a:t>
            </a:r>
            <a:r>
              <a:rPr dirty="0" spc="-5">
                <a:latin typeface="Arial"/>
                <a:cs typeface="Arial"/>
              </a:rPr>
              <a:t>of </a:t>
            </a:r>
            <a:r>
              <a:rPr dirty="0" spc="-5">
                <a:latin typeface="Arial"/>
                <a:cs typeface="Arial"/>
              </a:rPr>
              <a:t>machine</a:t>
            </a:r>
            <a:r>
              <a:rPr dirty="0" spc="9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(biological).</a:t>
            </a: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Allergic </a:t>
            </a:r>
            <a:r>
              <a:rPr dirty="0" spc="-5">
                <a:latin typeface="Arial"/>
                <a:cs typeface="Arial"/>
              </a:rPr>
              <a:t>reaction </a:t>
            </a:r>
            <a:r>
              <a:rPr dirty="0" spc="-5">
                <a:latin typeface="Arial"/>
                <a:cs typeface="Arial"/>
              </a:rPr>
              <a:t>to </a:t>
            </a:r>
            <a:r>
              <a:rPr dirty="0" spc="-5">
                <a:latin typeface="Arial"/>
                <a:cs typeface="Arial"/>
              </a:rPr>
              <a:t>materials </a:t>
            </a:r>
            <a:r>
              <a:rPr dirty="0" spc="-5">
                <a:latin typeface="Arial"/>
                <a:cs typeface="Arial"/>
              </a:rPr>
              <a:t>or </a:t>
            </a:r>
            <a:r>
              <a:rPr dirty="0" spc="-5">
                <a:latin typeface="Arial"/>
                <a:cs typeface="Arial"/>
              </a:rPr>
              <a:t>insulin</a:t>
            </a:r>
            <a:r>
              <a:rPr dirty="0" spc="11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(biological).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5">
                <a:latin typeface="Arial"/>
                <a:cs typeface="Arial"/>
              </a:rPr>
              <a:t>Topics</a:t>
            </a:r>
            <a:r>
              <a:rPr dirty="0" spc="-9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covered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Safety-critical</a:t>
            </a:r>
            <a:r>
              <a:rPr dirty="0" spc="-1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systems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Safety</a:t>
            </a:r>
            <a:r>
              <a:rPr dirty="0" spc="-4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requirements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Safety </a:t>
            </a:r>
            <a:r>
              <a:rPr dirty="0" spc="-5">
                <a:latin typeface="Arial"/>
                <a:cs typeface="Arial"/>
              </a:rPr>
              <a:t>engineering </a:t>
            </a:r>
            <a:r>
              <a:rPr dirty="0" spc="-5">
                <a:latin typeface="Arial"/>
                <a:cs typeface="Arial"/>
              </a:rPr>
              <a:t>processes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Safety</a:t>
            </a:r>
            <a:r>
              <a:rPr dirty="0" spc="-4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cases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Hazard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assessment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20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1" y="1642608"/>
            <a:ext cx="8056880" cy="3114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469900" indent="-342900">
              <a:lnSpc>
                <a:spcPts val="259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process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concerned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with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understanding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likelihood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risk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will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arise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potential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consequences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accident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incident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should</a:t>
            </a:r>
            <a:r>
              <a:rPr dirty="0" sz="2400" spc="8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45414C"/>
                </a:solidFill>
                <a:latin typeface="Arial"/>
                <a:cs typeface="Arial"/>
              </a:rPr>
              <a:t>occur.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5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Risks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categorised</a:t>
            </a:r>
            <a:r>
              <a:rPr dirty="0" sz="2400" spc="-1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as: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E81BD"/>
                </a:solidFill>
                <a:latin typeface="Arial"/>
                <a:cs typeface="Arial"/>
              </a:rPr>
              <a:t>Intolerable.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Must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never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arise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result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</a:t>
            </a:r>
            <a:r>
              <a:rPr dirty="0" sz="2000" spc="-3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accident</a:t>
            </a:r>
            <a:endParaRPr sz="2000">
              <a:latin typeface="Arial"/>
              <a:cs typeface="Arial"/>
            </a:endParaRPr>
          </a:p>
          <a:p>
            <a:pPr marL="755650" marR="688340" indent="-285750">
              <a:lnSpc>
                <a:spcPts val="2160"/>
              </a:lnSpc>
              <a:spcBef>
                <a:spcPts val="63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E81BD"/>
                </a:solidFill>
                <a:latin typeface="Arial"/>
                <a:cs typeface="Arial"/>
              </a:rPr>
              <a:t>As </a:t>
            </a:r>
            <a:r>
              <a:rPr dirty="0" sz="2000" spc="-5">
                <a:solidFill>
                  <a:srgbClr val="4E81BD"/>
                </a:solidFill>
                <a:latin typeface="Arial"/>
                <a:cs typeface="Arial"/>
              </a:rPr>
              <a:t>low </a:t>
            </a:r>
            <a:r>
              <a:rPr dirty="0" sz="2000" spc="-5">
                <a:solidFill>
                  <a:srgbClr val="4E81BD"/>
                </a:solidFill>
                <a:latin typeface="Arial"/>
                <a:cs typeface="Arial"/>
              </a:rPr>
              <a:t>as </a:t>
            </a:r>
            <a:r>
              <a:rPr dirty="0" sz="2000" spc="-5">
                <a:solidFill>
                  <a:srgbClr val="4E81BD"/>
                </a:solidFill>
                <a:latin typeface="Arial"/>
                <a:cs typeface="Arial"/>
              </a:rPr>
              <a:t>reasonably </a:t>
            </a:r>
            <a:r>
              <a:rPr dirty="0" sz="2000" spc="-5">
                <a:solidFill>
                  <a:srgbClr val="4E81BD"/>
                </a:solidFill>
                <a:latin typeface="Arial"/>
                <a:cs typeface="Arial"/>
              </a:rPr>
              <a:t>practical(ALARP).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Must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minimise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possibility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risk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given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cost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schedule</a:t>
            </a:r>
            <a:r>
              <a:rPr dirty="0" sz="2000" spc="2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constraints</a:t>
            </a:r>
            <a:endParaRPr sz="2000">
              <a:latin typeface="Arial"/>
              <a:cs typeface="Arial"/>
            </a:endParaRPr>
          </a:p>
          <a:p>
            <a:pPr marL="755650" marR="5080" indent="-285750">
              <a:lnSpc>
                <a:spcPts val="216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E81BD"/>
                </a:solidFill>
                <a:latin typeface="Arial"/>
                <a:cs typeface="Arial"/>
              </a:rPr>
              <a:t>Acceptable.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consequences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risk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acceptable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no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extra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costs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should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incurred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reduce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hazard</a:t>
            </a:r>
            <a:r>
              <a:rPr dirty="0" sz="2000" spc="-2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probability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risk</a:t>
            </a:r>
            <a:r>
              <a:rPr dirty="0" spc="-8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triangle</a:t>
            </a:r>
          </a:p>
        </p:txBody>
      </p:sp>
      <p:sp>
        <p:nvSpPr>
          <p:cNvPr id="3" name="object 3"/>
          <p:cNvSpPr/>
          <p:nvPr/>
        </p:nvSpPr>
        <p:spPr>
          <a:xfrm>
            <a:off x="3525011" y="2153412"/>
            <a:ext cx="1277620" cy="3144520"/>
          </a:xfrm>
          <a:custGeom>
            <a:avLst/>
            <a:gdLst/>
            <a:ahLst/>
            <a:cxnLst/>
            <a:rect l="l" t="t" r="r" b="b"/>
            <a:pathLst>
              <a:path w="1277620" h="3144520">
                <a:moveTo>
                  <a:pt x="1277111" y="0"/>
                </a:moveTo>
                <a:lnTo>
                  <a:pt x="0" y="0"/>
                </a:lnTo>
                <a:lnTo>
                  <a:pt x="637793" y="3144011"/>
                </a:lnTo>
                <a:lnTo>
                  <a:pt x="1277111" y="0"/>
                </a:lnTo>
                <a:close/>
              </a:path>
            </a:pathLst>
          </a:custGeom>
          <a:solidFill>
            <a:srgbClr val="7FD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25011" y="2153412"/>
            <a:ext cx="1277620" cy="3144520"/>
          </a:xfrm>
          <a:custGeom>
            <a:avLst/>
            <a:gdLst/>
            <a:ahLst/>
            <a:cxnLst/>
            <a:rect l="l" t="t" r="r" b="b"/>
            <a:pathLst>
              <a:path w="1277620" h="3144520">
                <a:moveTo>
                  <a:pt x="637793" y="3144011"/>
                </a:moveTo>
                <a:lnTo>
                  <a:pt x="1277111" y="0"/>
                </a:lnTo>
                <a:lnTo>
                  <a:pt x="0" y="0"/>
                </a:lnTo>
                <a:lnTo>
                  <a:pt x="637793" y="3144011"/>
                </a:lnTo>
                <a:close/>
              </a:path>
            </a:pathLst>
          </a:custGeom>
          <a:ln w="18438">
            <a:solidFill>
              <a:srgbClr val="7FD6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67100" y="2094738"/>
            <a:ext cx="1276350" cy="3144520"/>
          </a:xfrm>
          <a:custGeom>
            <a:avLst/>
            <a:gdLst/>
            <a:ahLst/>
            <a:cxnLst/>
            <a:rect l="l" t="t" r="r" b="b"/>
            <a:pathLst>
              <a:path w="1276350" h="3144520">
                <a:moveTo>
                  <a:pt x="1276349" y="0"/>
                </a:moveTo>
                <a:lnTo>
                  <a:pt x="0" y="0"/>
                </a:lnTo>
                <a:lnTo>
                  <a:pt x="639317" y="3144011"/>
                </a:lnTo>
                <a:lnTo>
                  <a:pt x="1276349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67100" y="2094738"/>
            <a:ext cx="1276350" cy="3144520"/>
          </a:xfrm>
          <a:custGeom>
            <a:avLst/>
            <a:gdLst/>
            <a:ahLst/>
            <a:cxnLst/>
            <a:rect l="l" t="t" r="r" b="b"/>
            <a:pathLst>
              <a:path w="1276350" h="3144520">
                <a:moveTo>
                  <a:pt x="639317" y="3144011"/>
                </a:moveTo>
                <a:lnTo>
                  <a:pt x="1276349" y="0"/>
                </a:lnTo>
                <a:lnTo>
                  <a:pt x="0" y="0"/>
                </a:lnTo>
                <a:lnTo>
                  <a:pt x="639317" y="3144011"/>
                </a:lnTo>
                <a:close/>
              </a:path>
            </a:pathLst>
          </a:custGeom>
          <a:ln w="18438">
            <a:solidFill>
              <a:srgbClr val="00AC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95372" y="2706624"/>
            <a:ext cx="3020060" cy="0"/>
          </a:xfrm>
          <a:custGeom>
            <a:avLst/>
            <a:gdLst/>
            <a:ahLst/>
            <a:cxnLst/>
            <a:rect l="l" t="t" r="r" b="b"/>
            <a:pathLst>
              <a:path w="3020060" h="0">
                <a:moveTo>
                  <a:pt x="3019805" y="0"/>
                </a:moveTo>
                <a:lnTo>
                  <a:pt x="0" y="0"/>
                </a:lnTo>
              </a:path>
            </a:pathLst>
          </a:custGeom>
          <a:ln w="92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95372" y="3898391"/>
            <a:ext cx="3020060" cy="0"/>
          </a:xfrm>
          <a:custGeom>
            <a:avLst/>
            <a:gdLst/>
            <a:ahLst/>
            <a:cxnLst/>
            <a:rect l="l" t="t" r="r" b="b"/>
            <a:pathLst>
              <a:path w="3020060" h="0">
                <a:moveTo>
                  <a:pt x="3019805" y="0"/>
                </a:moveTo>
                <a:lnTo>
                  <a:pt x="0" y="0"/>
                </a:lnTo>
              </a:path>
            </a:pathLst>
          </a:custGeom>
          <a:ln w="92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89397" y="2225802"/>
            <a:ext cx="1744217" cy="337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89397" y="2983992"/>
            <a:ext cx="964691" cy="131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84831" y="2983992"/>
            <a:ext cx="1968239" cy="580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087873" y="3188970"/>
            <a:ext cx="966215" cy="131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77205" y="4205478"/>
            <a:ext cx="780287" cy="3771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79114" y="5457444"/>
            <a:ext cx="706373" cy="1706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50257" y="5500878"/>
            <a:ext cx="43815" cy="87630"/>
          </a:xfrm>
          <a:custGeom>
            <a:avLst/>
            <a:gdLst/>
            <a:ahLst/>
            <a:cxnLst/>
            <a:rect l="l" t="t" r="r" b="b"/>
            <a:pathLst>
              <a:path w="43814" h="87629">
                <a:moveTo>
                  <a:pt x="18287" y="1523"/>
                </a:moveTo>
                <a:lnTo>
                  <a:pt x="10667" y="1523"/>
                </a:lnTo>
                <a:lnTo>
                  <a:pt x="6095" y="3047"/>
                </a:lnTo>
                <a:lnTo>
                  <a:pt x="0" y="4571"/>
                </a:lnTo>
                <a:lnTo>
                  <a:pt x="599" y="17688"/>
                </a:lnTo>
                <a:lnTo>
                  <a:pt x="761" y="20192"/>
                </a:lnTo>
                <a:lnTo>
                  <a:pt x="1523" y="47243"/>
                </a:lnTo>
                <a:lnTo>
                  <a:pt x="1523" y="87629"/>
                </a:lnTo>
                <a:lnTo>
                  <a:pt x="9143" y="87629"/>
                </a:lnTo>
                <a:lnTo>
                  <a:pt x="10667" y="86105"/>
                </a:lnTo>
                <a:lnTo>
                  <a:pt x="19811" y="86105"/>
                </a:lnTo>
                <a:lnTo>
                  <a:pt x="19461" y="83814"/>
                </a:lnTo>
                <a:lnTo>
                  <a:pt x="18292" y="44418"/>
                </a:lnTo>
                <a:lnTo>
                  <a:pt x="18324" y="40494"/>
                </a:lnTo>
                <a:lnTo>
                  <a:pt x="24383" y="19811"/>
                </a:lnTo>
                <a:lnTo>
                  <a:pt x="25907" y="18287"/>
                </a:lnTo>
                <a:lnTo>
                  <a:pt x="28955" y="16763"/>
                </a:lnTo>
                <a:lnTo>
                  <a:pt x="40690" y="16763"/>
                </a:lnTo>
                <a:lnTo>
                  <a:pt x="40995" y="15239"/>
                </a:lnTo>
                <a:lnTo>
                  <a:pt x="18287" y="15239"/>
                </a:lnTo>
                <a:lnTo>
                  <a:pt x="18287" y="1523"/>
                </a:lnTo>
                <a:close/>
              </a:path>
              <a:path w="43814" h="87629">
                <a:moveTo>
                  <a:pt x="40690" y="16763"/>
                </a:moveTo>
                <a:lnTo>
                  <a:pt x="35813" y="16763"/>
                </a:lnTo>
                <a:lnTo>
                  <a:pt x="37337" y="18287"/>
                </a:lnTo>
                <a:lnTo>
                  <a:pt x="40385" y="18287"/>
                </a:lnTo>
                <a:lnTo>
                  <a:pt x="40690" y="16763"/>
                </a:lnTo>
                <a:close/>
              </a:path>
              <a:path w="43814" h="87629">
                <a:moveTo>
                  <a:pt x="41909" y="0"/>
                </a:moveTo>
                <a:lnTo>
                  <a:pt x="38861" y="0"/>
                </a:lnTo>
                <a:lnTo>
                  <a:pt x="34808" y="303"/>
                </a:lnTo>
                <a:lnTo>
                  <a:pt x="18287" y="15239"/>
                </a:lnTo>
                <a:lnTo>
                  <a:pt x="40995" y="15239"/>
                </a:lnTo>
                <a:lnTo>
                  <a:pt x="41909" y="10667"/>
                </a:lnTo>
                <a:lnTo>
                  <a:pt x="41909" y="9143"/>
                </a:lnTo>
                <a:lnTo>
                  <a:pt x="43433" y="1523"/>
                </a:lnTo>
                <a:lnTo>
                  <a:pt x="419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04359" y="5460491"/>
            <a:ext cx="20320" cy="128270"/>
          </a:xfrm>
          <a:custGeom>
            <a:avLst/>
            <a:gdLst/>
            <a:ahLst/>
            <a:cxnLst/>
            <a:rect l="l" t="t" r="r" b="b"/>
            <a:pathLst>
              <a:path w="20320" h="128270">
                <a:moveTo>
                  <a:pt x="19811" y="41909"/>
                </a:moveTo>
                <a:lnTo>
                  <a:pt x="18287" y="41909"/>
                </a:lnTo>
                <a:lnTo>
                  <a:pt x="10667" y="43433"/>
                </a:lnTo>
                <a:lnTo>
                  <a:pt x="7619" y="43433"/>
                </a:lnTo>
                <a:lnTo>
                  <a:pt x="1523" y="44957"/>
                </a:lnTo>
                <a:lnTo>
                  <a:pt x="0" y="44957"/>
                </a:lnTo>
                <a:lnTo>
                  <a:pt x="268" y="46911"/>
                </a:lnTo>
                <a:lnTo>
                  <a:pt x="1523" y="86765"/>
                </a:lnTo>
                <a:lnTo>
                  <a:pt x="1523" y="128015"/>
                </a:lnTo>
                <a:lnTo>
                  <a:pt x="9143" y="126491"/>
                </a:lnTo>
                <a:lnTo>
                  <a:pt x="19811" y="126491"/>
                </a:lnTo>
                <a:lnTo>
                  <a:pt x="19811" y="41909"/>
                </a:lnTo>
                <a:close/>
              </a:path>
              <a:path w="20320" h="128270">
                <a:moveTo>
                  <a:pt x="19811" y="0"/>
                </a:moveTo>
                <a:lnTo>
                  <a:pt x="10667" y="1523"/>
                </a:lnTo>
                <a:lnTo>
                  <a:pt x="9143" y="1523"/>
                </a:lnTo>
                <a:lnTo>
                  <a:pt x="1523" y="3047"/>
                </a:lnTo>
                <a:lnTo>
                  <a:pt x="0" y="3047"/>
                </a:lnTo>
                <a:lnTo>
                  <a:pt x="0" y="18287"/>
                </a:lnTo>
                <a:lnTo>
                  <a:pt x="1523" y="19811"/>
                </a:lnTo>
                <a:lnTo>
                  <a:pt x="9143" y="18287"/>
                </a:lnTo>
                <a:lnTo>
                  <a:pt x="19811" y="18287"/>
                </a:lnTo>
                <a:lnTo>
                  <a:pt x="19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40935" y="5500878"/>
            <a:ext cx="62230" cy="89535"/>
          </a:xfrm>
          <a:custGeom>
            <a:avLst/>
            <a:gdLst/>
            <a:ahLst/>
            <a:cxnLst/>
            <a:rect l="l" t="t" r="r" b="b"/>
            <a:pathLst>
              <a:path w="62229" h="89535">
                <a:moveTo>
                  <a:pt x="3047" y="67817"/>
                </a:moveTo>
                <a:lnTo>
                  <a:pt x="1523" y="69341"/>
                </a:lnTo>
                <a:lnTo>
                  <a:pt x="1523" y="75437"/>
                </a:lnTo>
                <a:lnTo>
                  <a:pt x="0" y="83057"/>
                </a:lnTo>
                <a:lnTo>
                  <a:pt x="1523" y="83057"/>
                </a:lnTo>
                <a:lnTo>
                  <a:pt x="1523" y="84581"/>
                </a:lnTo>
                <a:lnTo>
                  <a:pt x="3047" y="84581"/>
                </a:lnTo>
                <a:lnTo>
                  <a:pt x="10667" y="87629"/>
                </a:lnTo>
                <a:lnTo>
                  <a:pt x="16763" y="89153"/>
                </a:lnTo>
                <a:lnTo>
                  <a:pt x="25907" y="89153"/>
                </a:lnTo>
                <a:lnTo>
                  <a:pt x="58673" y="75437"/>
                </a:lnTo>
                <a:lnTo>
                  <a:pt x="13715" y="75437"/>
                </a:lnTo>
                <a:lnTo>
                  <a:pt x="6095" y="70865"/>
                </a:lnTo>
                <a:lnTo>
                  <a:pt x="3047" y="67817"/>
                </a:lnTo>
                <a:close/>
              </a:path>
              <a:path w="62229" h="89535">
                <a:moveTo>
                  <a:pt x="32003" y="0"/>
                </a:moveTo>
                <a:lnTo>
                  <a:pt x="140" y="21520"/>
                </a:lnTo>
                <a:lnTo>
                  <a:pt x="0" y="24383"/>
                </a:lnTo>
                <a:lnTo>
                  <a:pt x="234" y="28041"/>
                </a:lnTo>
                <a:lnTo>
                  <a:pt x="37337" y="53339"/>
                </a:lnTo>
                <a:lnTo>
                  <a:pt x="43433" y="56387"/>
                </a:lnTo>
                <a:lnTo>
                  <a:pt x="43433" y="69341"/>
                </a:lnTo>
                <a:lnTo>
                  <a:pt x="38861" y="75437"/>
                </a:lnTo>
                <a:lnTo>
                  <a:pt x="58673" y="75437"/>
                </a:lnTo>
                <a:lnTo>
                  <a:pt x="61721" y="67817"/>
                </a:lnTo>
                <a:lnTo>
                  <a:pt x="61721" y="61721"/>
                </a:lnTo>
                <a:lnTo>
                  <a:pt x="41943" y="37311"/>
                </a:lnTo>
                <a:lnTo>
                  <a:pt x="40385" y="36575"/>
                </a:lnTo>
                <a:lnTo>
                  <a:pt x="33527" y="35051"/>
                </a:lnTo>
                <a:lnTo>
                  <a:pt x="24383" y="32003"/>
                </a:lnTo>
                <a:lnTo>
                  <a:pt x="16763" y="30479"/>
                </a:lnTo>
                <a:lnTo>
                  <a:pt x="16763" y="18287"/>
                </a:lnTo>
                <a:lnTo>
                  <a:pt x="21335" y="15239"/>
                </a:lnTo>
                <a:lnTo>
                  <a:pt x="25907" y="13715"/>
                </a:lnTo>
                <a:lnTo>
                  <a:pt x="28955" y="12191"/>
                </a:lnTo>
                <a:lnTo>
                  <a:pt x="57149" y="12191"/>
                </a:lnTo>
                <a:lnTo>
                  <a:pt x="57149" y="4571"/>
                </a:lnTo>
                <a:lnTo>
                  <a:pt x="36177" y="106"/>
                </a:lnTo>
                <a:lnTo>
                  <a:pt x="32003" y="0"/>
                </a:lnTo>
                <a:close/>
              </a:path>
              <a:path w="62229" h="89535">
                <a:moveTo>
                  <a:pt x="57149" y="12191"/>
                </a:moveTo>
                <a:lnTo>
                  <a:pt x="44957" y="12191"/>
                </a:lnTo>
                <a:lnTo>
                  <a:pt x="51053" y="16763"/>
                </a:lnTo>
                <a:lnTo>
                  <a:pt x="54101" y="19811"/>
                </a:lnTo>
                <a:lnTo>
                  <a:pt x="55625" y="18287"/>
                </a:lnTo>
                <a:lnTo>
                  <a:pt x="57149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16373" y="5457444"/>
            <a:ext cx="72390" cy="131445"/>
          </a:xfrm>
          <a:custGeom>
            <a:avLst/>
            <a:gdLst/>
            <a:ahLst/>
            <a:cxnLst/>
            <a:rect l="l" t="t" r="r" b="b"/>
            <a:pathLst>
              <a:path w="72389" h="131445">
                <a:moveTo>
                  <a:pt x="18287" y="0"/>
                </a:moveTo>
                <a:lnTo>
                  <a:pt x="10667" y="1523"/>
                </a:lnTo>
                <a:lnTo>
                  <a:pt x="9143" y="1523"/>
                </a:lnTo>
                <a:lnTo>
                  <a:pt x="1523" y="3047"/>
                </a:lnTo>
                <a:lnTo>
                  <a:pt x="0" y="4571"/>
                </a:lnTo>
                <a:lnTo>
                  <a:pt x="240" y="7046"/>
                </a:lnTo>
                <a:lnTo>
                  <a:pt x="453" y="9412"/>
                </a:lnTo>
                <a:lnTo>
                  <a:pt x="1523" y="58673"/>
                </a:lnTo>
                <a:lnTo>
                  <a:pt x="3047" y="66293"/>
                </a:lnTo>
                <a:lnTo>
                  <a:pt x="2511" y="107210"/>
                </a:lnTo>
                <a:lnTo>
                  <a:pt x="1919" y="118335"/>
                </a:lnTo>
                <a:lnTo>
                  <a:pt x="1791" y="120731"/>
                </a:lnTo>
                <a:lnTo>
                  <a:pt x="1682" y="123023"/>
                </a:lnTo>
                <a:lnTo>
                  <a:pt x="1598" y="125238"/>
                </a:lnTo>
                <a:lnTo>
                  <a:pt x="1543" y="127402"/>
                </a:lnTo>
                <a:lnTo>
                  <a:pt x="1523" y="129539"/>
                </a:lnTo>
                <a:lnTo>
                  <a:pt x="3047" y="131063"/>
                </a:lnTo>
                <a:lnTo>
                  <a:pt x="10667" y="131063"/>
                </a:lnTo>
                <a:lnTo>
                  <a:pt x="19811" y="129539"/>
                </a:lnTo>
                <a:lnTo>
                  <a:pt x="19808" y="102066"/>
                </a:lnTo>
                <a:lnTo>
                  <a:pt x="18287" y="81533"/>
                </a:lnTo>
                <a:lnTo>
                  <a:pt x="40165" y="81533"/>
                </a:lnTo>
                <a:lnTo>
                  <a:pt x="39132" y="80009"/>
                </a:lnTo>
                <a:lnTo>
                  <a:pt x="19811" y="80009"/>
                </a:lnTo>
                <a:lnTo>
                  <a:pt x="19811" y="1523"/>
                </a:lnTo>
                <a:lnTo>
                  <a:pt x="18287" y="0"/>
                </a:lnTo>
                <a:close/>
              </a:path>
              <a:path w="72389" h="131445">
                <a:moveTo>
                  <a:pt x="40165" y="81533"/>
                </a:moveTo>
                <a:lnTo>
                  <a:pt x="18287" y="81533"/>
                </a:lnTo>
                <a:lnTo>
                  <a:pt x="19564" y="83106"/>
                </a:lnTo>
                <a:lnTo>
                  <a:pt x="20976" y="84921"/>
                </a:lnTo>
                <a:lnTo>
                  <a:pt x="42709" y="116836"/>
                </a:lnTo>
                <a:lnTo>
                  <a:pt x="50291" y="129539"/>
                </a:lnTo>
                <a:lnTo>
                  <a:pt x="51815" y="131063"/>
                </a:lnTo>
                <a:lnTo>
                  <a:pt x="58673" y="129539"/>
                </a:lnTo>
                <a:lnTo>
                  <a:pt x="72389" y="129539"/>
                </a:lnTo>
                <a:lnTo>
                  <a:pt x="72389" y="128015"/>
                </a:lnTo>
                <a:lnTo>
                  <a:pt x="62853" y="114597"/>
                </a:lnTo>
                <a:lnTo>
                  <a:pt x="58344" y="108167"/>
                </a:lnTo>
                <a:lnTo>
                  <a:pt x="54124" y="102066"/>
                </a:lnTo>
                <a:lnTo>
                  <a:pt x="40165" y="81533"/>
                </a:lnTo>
                <a:close/>
              </a:path>
              <a:path w="72389" h="131445">
                <a:moveTo>
                  <a:pt x="66293" y="44957"/>
                </a:moveTo>
                <a:lnTo>
                  <a:pt x="47243" y="44957"/>
                </a:lnTo>
                <a:lnTo>
                  <a:pt x="45719" y="46481"/>
                </a:lnTo>
                <a:lnTo>
                  <a:pt x="44064" y="49071"/>
                </a:lnTo>
                <a:lnTo>
                  <a:pt x="42365" y="51618"/>
                </a:lnTo>
                <a:lnTo>
                  <a:pt x="19811" y="80009"/>
                </a:lnTo>
                <a:lnTo>
                  <a:pt x="39132" y="80009"/>
                </a:lnTo>
                <a:lnTo>
                  <a:pt x="38099" y="78485"/>
                </a:lnTo>
                <a:lnTo>
                  <a:pt x="52957" y="61797"/>
                </a:lnTo>
                <a:lnTo>
                  <a:pt x="60813" y="52813"/>
                </a:lnTo>
                <a:lnTo>
                  <a:pt x="66293" y="46481"/>
                </a:lnTo>
                <a:lnTo>
                  <a:pt x="66293" y="44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84703" y="3115056"/>
            <a:ext cx="473201" cy="1150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02991" y="3308604"/>
            <a:ext cx="441197" cy="1684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20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Social </a:t>
            </a:r>
            <a:r>
              <a:rPr dirty="0" spc="-5">
                <a:latin typeface="Arial"/>
                <a:cs typeface="Arial"/>
              </a:rPr>
              <a:t>acceptability </a:t>
            </a:r>
            <a:r>
              <a:rPr dirty="0" spc="-5">
                <a:latin typeface="Arial"/>
                <a:cs typeface="Arial"/>
              </a:rPr>
              <a:t>of</a:t>
            </a:r>
            <a:r>
              <a:rPr dirty="0" spc="-6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risk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20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1" y="1642608"/>
            <a:ext cx="8001000" cy="3574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775335" indent="-342900">
              <a:lnSpc>
                <a:spcPts val="259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acceptability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risk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determined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human,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social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political</a:t>
            </a:r>
            <a:r>
              <a:rPr dirty="0" sz="2400" spc="4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considerations.</a:t>
            </a:r>
            <a:endParaRPr sz="2400">
              <a:latin typeface="Arial"/>
              <a:cs typeface="Arial"/>
            </a:endParaRPr>
          </a:p>
          <a:p>
            <a:pPr marL="355600" marR="214629" indent="-342900">
              <a:lnSpc>
                <a:spcPts val="259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most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societies,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boundaries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between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regions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pushed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upwards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with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time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i.e.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society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less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willing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accept</a:t>
            </a:r>
            <a:r>
              <a:rPr dirty="0" sz="2400" spc="-6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risk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ts val="2160"/>
              </a:lnSpc>
              <a:spcBef>
                <a:spcPts val="905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example,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costs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cleaning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up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pollution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less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than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costs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preventing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but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not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socially</a:t>
            </a:r>
            <a:r>
              <a:rPr dirty="0" sz="2000" spc="-1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acceptable.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5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Risk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assessment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</a:t>
            </a:r>
            <a:r>
              <a:rPr dirty="0" sz="2400" spc="-2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subjective</a:t>
            </a:r>
            <a:endParaRPr sz="2400">
              <a:latin typeface="Arial"/>
              <a:cs typeface="Arial"/>
            </a:endParaRPr>
          </a:p>
          <a:p>
            <a:pPr marL="755650" marR="233679" indent="-285750">
              <a:lnSpc>
                <a:spcPts val="2160"/>
              </a:lnSpc>
              <a:spcBef>
                <a:spcPts val="94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Risks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identified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probable, </a:t>
            </a:r>
            <a:r>
              <a:rPr dirty="0" sz="2000" spc="-20">
                <a:solidFill>
                  <a:srgbClr val="45414C"/>
                </a:solidFill>
                <a:latin typeface="Arial"/>
                <a:cs typeface="Arial"/>
              </a:rPr>
              <a:t>unlikely,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etc.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This </a:t>
            </a: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depends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on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who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making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</a:t>
            </a:r>
            <a:r>
              <a:rPr dirty="0" sz="2000" spc="-5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assessment.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Hazard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assessment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20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Estimate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risk </a:t>
            </a:r>
            <a:r>
              <a:rPr dirty="0" spc="-5">
                <a:latin typeface="Arial"/>
                <a:cs typeface="Arial"/>
              </a:rPr>
              <a:t>probability </a:t>
            </a:r>
            <a:r>
              <a:rPr dirty="0" spc="-5">
                <a:latin typeface="Arial"/>
                <a:cs typeface="Arial"/>
              </a:rPr>
              <a:t>and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risk</a:t>
            </a:r>
            <a:r>
              <a:rPr dirty="0" spc="6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severity.</a:t>
            </a: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It </a:t>
            </a:r>
            <a:r>
              <a:rPr dirty="0">
                <a:latin typeface="Arial"/>
                <a:cs typeface="Arial"/>
              </a:rPr>
              <a:t>is </a:t>
            </a:r>
            <a:r>
              <a:rPr dirty="0" spc="-5">
                <a:latin typeface="Arial"/>
                <a:cs typeface="Arial"/>
              </a:rPr>
              <a:t>not </a:t>
            </a:r>
            <a:r>
              <a:rPr dirty="0" spc="-5">
                <a:latin typeface="Arial"/>
                <a:cs typeface="Arial"/>
              </a:rPr>
              <a:t>normally </a:t>
            </a:r>
            <a:r>
              <a:rPr dirty="0" spc="-5">
                <a:latin typeface="Arial"/>
                <a:cs typeface="Arial"/>
              </a:rPr>
              <a:t>possible </a:t>
            </a:r>
            <a:r>
              <a:rPr dirty="0" spc="-5">
                <a:latin typeface="Arial"/>
                <a:cs typeface="Arial"/>
              </a:rPr>
              <a:t>to </a:t>
            </a:r>
            <a:r>
              <a:rPr dirty="0" spc="-5">
                <a:latin typeface="Arial"/>
                <a:cs typeface="Arial"/>
              </a:rPr>
              <a:t>do </a:t>
            </a:r>
            <a:r>
              <a:rPr dirty="0" spc="-5">
                <a:latin typeface="Arial"/>
                <a:cs typeface="Arial"/>
              </a:rPr>
              <a:t>this </a:t>
            </a:r>
            <a:r>
              <a:rPr dirty="0" spc="-5">
                <a:latin typeface="Arial"/>
                <a:cs typeface="Arial"/>
              </a:rPr>
              <a:t>precisely </a:t>
            </a:r>
            <a:r>
              <a:rPr dirty="0">
                <a:latin typeface="Arial"/>
                <a:cs typeface="Arial"/>
              </a:rPr>
              <a:t>so </a:t>
            </a:r>
            <a:r>
              <a:rPr dirty="0" spc="-5">
                <a:latin typeface="Arial"/>
                <a:cs typeface="Arial"/>
              </a:rPr>
              <a:t>relative  </a:t>
            </a:r>
            <a:r>
              <a:rPr dirty="0" spc="-5">
                <a:latin typeface="Arial"/>
                <a:cs typeface="Arial"/>
              </a:rPr>
              <a:t>values </a:t>
            </a:r>
            <a:r>
              <a:rPr dirty="0" spc="-5">
                <a:latin typeface="Arial"/>
                <a:cs typeface="Arial"/>
              </a:rPr>
              <a:t>are </a:t>
            </a:r>
            <a:r>
              <a:rPr dirty="0" spc="-5">
                <a:latin typeface="Arial"/>
                <a:cs typeface="Arial"/>
              </a:rPr>
              <a:t>used </a:t>
            </a:r>
            <a:r>
              <a:rPr dirty="0" spc="-5">
                <a:latin typeface="Arial"/>
                <a:cs typeface="Arial"/>
              </a:rPr>
              <a:t>such </a:t>
            </a:r>
            <a:r>
              <a:rPr dirty="0" spc="-5">
                <a:latin typeface="Arial"/>
                <a:cs typeface="Arial"/>
              </a:rPr>
              <a:t>as </a:t>
            </a:r>
            <a:r>
              <a:rPr dirty="0" spc="-5">
                <a:latin typeface="Arial"/>
                <a:cs typeface="Arial"/>
              </a:rPr>
              <a:t>‘unlikely’, </a:t>
            </a:r>
            <a:r>
              <a:rPr dirty="0" spc="-5">
                <a:latin typeface="Arial"/>
                <a:cs typeface="Arial"/>
              </a:rPr>
              <a:t>‘rare’, </a:t>
            </a:r>
            <a:r>
              <a:rPr dirty="0" spc="-5">
                <a:latin typeface="Arial"/>
                <a:cs typeface="Arial"/>
              </a:rPr>
              <a:t>‘very </a:t>
            </a:r>
            <a:r>
              <a:rPr dirty="0" spc="-5">
                <a:latin typeface="Arial"/>
                <a:cs typeface="Arial"/>
              </a:rPr>
              <a:t>high’,</a:t>
            </a:r>
            <a:r>
              <a:rPr dirty="0" spc="15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etc.</a:t>
            </a:r>
          </a:p>
          <a:p>
            <a:pPr marL="355600" marR="163830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aim </a:t>
            </a:r>
            <a:r>
              <a:rPr dirty="0" spc="-5">
                <a:latin typeface="Arial"/>
                <a:cs typeface="Arial"/>
              </a:rPr>
              <a:t>must </a:t>
            </a:r>
            <a:r>
              <a:rPr dirty="0" spc="-5">
                <a:latin typeface="Arial"/>
                <a:cs typeface="Arial"/>
              </a:rPr>
              <a:t>be </a:t>
            </a:r>
            <a:r>
              <a:rPr dirty="0" spc="-5">
                <a:latin typeface="Arial"/>
                <a:cs typeface="Arial"/>
              </a:rPr>
              <a:t>to </a:t>
            </a:r>
            <a:r>
              <a:rPr dirty="0" spc="-5">
                <a:latin typeface="Arial"/>
                <a:cs typeface="Arial"/>
              </a:rPr>
              <a:t>exclude </a:t>
            </a:r>
            <a:r>
              <a:rPr dirty="0" spc="-5">
                <a:latin typeface="Arial"/>
                <a:cs typeface="Arial"/>
              </a:rPr>
              <a:t>risks </a:t>
            </a:r>
            <a:r>
              <a:rPr dirty="0" spc="-5">
                <a:latin typeface="Arial"/>
                <a:cs typeface="Arial"/>
              </a:rPr>
              <a:t>that </a:t>
            </a:r>
            <a:r>
              <a:rPr dirty="0" spc="-5">
                <a:latin typeface="Arial"/>
                <a:cs typeface="Arial"/>
              </a:rPr>
              <a:t>are </a:t>
            </a:r>
            <a:r>
              <a:rPr dirty="0" spc="-5">
                <a:latin typeface="Arial"/>
                <a:cs typeface="Arial"/>
              </a:rPr>
              <a:t>likely </a:t>
            </a:r>
            <a:r>
              <a:rPr dirty="0" spc="-5">
                <a:latin typeface="Arial"/>
                <a:cs typeface="Arial"/>
              </a:rPr>
              <a:t>to </a:t>
            </a:r>
            <a:r>
              <a:rPr dirty="0" spc="-5">
                <a:latin typeface="Arial"/>
                <a:cs typeface="Arial"/>
              </a:rPr>
              <a:t>arise  </a:t>
            </a:r>
            <a:r>
              <a:rPr dirty="0" spc="-5">
                <a:latin typeface="Arial"/>
                <a:cs typeface="Arial"/>
              </a:rPr>
              <a:t>or </a:t>
            </a:r>
            <a:r>
              <a:rPr dirty="0" spc="-5">
                <a:latin typeface="Arial"/>
                <a:cs typeface="Arial"/>
              </a:rPr>
              <a:t>that </a:t>
            </a:r>
            <a:r>
              <a:rPr dirty="0" spc="-5">
                <a:latin typeface="Arial"/>
                <a:cs typeface="Arial"/>
              </a:rPr>
              <a:t>have </a:t>
            </a:r>
            <a:r>
              <a:rPr dirty="0" spc="-5">
                <a:latin typeface="Arial"/>
                <a:cs typeface="Arial"/>
              </a:rPr>
              <a:t>high</a:t>
            </a:r>
            <a:r>
              <a:rPr dirty="0" spc="-10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severity.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276593"/>
            <a:ext cx="569341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Risk </a:t>
            </a:r>
            <a:r>
              <a:rPr dirty="0" spc="-5">
                <a:latin typeface="Arial"/>
                <a:cs typeface="Arial"/>
              </a:rPr>
              <a:t>classification </a:t>
            </a:r>
            <a:r>
              <a:rPr dirty="0" spc="-5">
                <a:latin typeface="Arial"/>
                <a:cs typeface="Arial"/>
              </a:rPr>
              <a:t>for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insulin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pump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20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88516"/>
          <a:ext cx="8248650" cy="4747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19"/>
                <a:gridCol w="1645919"/>
                <a:gridCol w="1645919"/>
                <a:gridCol w="1645919"/>
                <a:gridCol w="1645919"/>
              </a:tblGrid>
              <a:tr h="380999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300" spc="-5" b="1">
                          <a:latin typeface="Arial"/>
                          <a:cs typeface="Arial"/>
                        </a:rPr>
                        <a:t>Identified</a:t>
                      </a:r>
                      <a:r>
                        <a:rPr dirty="0" sz="13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b="1">
                          <a:latin typeface="Arial"/>
                          <a:cs typeface="Arial"/>
                        </a:rPr>
                        <a:t>hazard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Hazard</a:t>
                      </a:r>
                      <a:r>
                        <a:rPr dirty="0" sz="1300" spc="-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probability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Accident</a:t>
                      </a:r>
                      <a:r>
                        <a:rPr dirty="0" sz="1300" spc="-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severity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300" spc="-5" b="1">
                          <a:latin typeface="Arial"/>
                          <a:cs typeface="Arial"/>
                        </a:rPr>
                        <a:t>Estimated</a:t>
                      </a:r>
                      <a:r>
                        <a:rPr dirty="0" sz="13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risk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300" spc="-5" b="1">
                          <a:latin typeface="Arial"/>
                          <a:cs typeface="Arial"/>
                        </a:rPr>
                        <a:t>Acceptability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</a:tr>
              <a:tr h="487679">
                <a:tc>
                  <a:txBody>
                    <a:bodyPr/>
                    <a:lstStyle/>
                    <a:p>
                      <a:pPr marL="48260">
                        <a:lnSpc>
                          <a:spcPts val="1370"/>
                        </a:lnSpc>
                      </a:pPr>
                      <a:r>
                        <a:rPr dirty="0" sz="1300" spc="-5">
                          <a:latin typeface="Arial"/>
                          <a:cs typeface="Arial"/>
                        </a:rPr>
                        <a:t>1.Insulin</a:t>
                      </a:r>
                      <a:r>
                        <a:rPr dirty="0" sz="13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>
                          <a:latin typeface="Arial"/>
                          <a:cs typeface="Arial"/>
                        </a:rPr>
                        <a:t>overdose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dirty="0" sz="1300" spc="-5">
                          <a:latin typeface="Arial"/>
                          <a:cs typeface="Arial"/>
                        </a:rPr>
                        <a:t>computation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370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Medium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370"/>
                        </a:lnSpc>
                      </a:pPr>
                      <a:r>
                        <a:rPr dirty="0" sz="1300" spc="-5">
                          <a:latin typeface="Arial"/>
                          <a:cs typeface="Arial"/>
                        </a:rPr>
                        <a:t>High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370"/>
                        </a:lnSpc>
                      </a:pPr>
                      <a:r>
                        <a:rPr dirty="0" sz="1300" spc="-5">
                          <a:latin typeface="Arial"/>
                          <a:cs typeface="Arial"/>
                        </a:rPr>
                        <a:t>High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370"/>
                        </a:lnSpc>
                      </a:pPr>
                      <a:r>
                        <a:rPr dirty="0" sz="1300" spc="-5">
                          <a:latin typeface="Arial"/>
                          <a:cs typeface="Arial"/>
                        </a:rPr>
                        <a:t>Intolerable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487679">
                <a:tc>
                  <a:txBody>
                    <a:bodyPr/>
                    <a:lstStyle/>
                    <a:p>
                      <a:pPr marL="48260">
                        <a:lnSpc>
                          <a:spcPts val="1470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2. </a:t>
                      </a:r>
                      <a:r>
                        <a:rPr dirty="0" sz="1300" spc="-5">
                          <a:latin typeface="Arial"/>
                          <a:cs typeface="Arial"/>
                        </a:rPr>
                        <a:t>Insulin</a:t>
                      </a:r>
                      <a:r>
                        <a:rPr dirty="0" sz="13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>
                          <a:latin typeface="Arial"/>
                          <a:cs typeface="Arial"/>
                        </a:rPr>
                        <a:t>underdose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dirty="0" sz="1300" spc="-5">
                          <a:latin typeface="Arial"/>
                          <a:cs typeface="Arial"/>
                        </a:rPr>
                        <a:t>computation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70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Medium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70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Low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70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Low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70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Acceptable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685799">
                <a:tc>
                  <a:txBody>
                    <a:bodyPr/>
                    <a:lstStyle/>
                    <a:p>
                      <a:pPr marL="48260">
                        <a:lnSpc>
                          <a:spcPts val="1470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3. </a:t>
                      </a:r>
                      <a:r>
                        <a:rPr dirty="0" sz="1300" spc="-5">
                          <a:latin typeface="Arial"/>
                          <a:cs typeface="Arial"/>
                        </a:rPr>
                        <a:t>Failure</a:t>
                      </a:r>
                      <a:r>
                        <a:rPr dirty="0" sz="13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>
                          <a:latin typeface="Arial"/>
                          <a:cs typeface="Arial"/>
                        </a:rPr>
                        <a:t>of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48260" marR="67310">
                        <a:lnSpc>
                          <a:spcPct val="100000"/>
                        </a:lnSpc>
                      </a:pPr>
                      <a:r>
                        <a:rPr dirty="0" sz="1300" spc="-5">
                          <a:latin typeface="Arial"/>
                          <a:cs typeface="Arial"/>
                        </a:rPr>
                        <a:t>hardware </a:t>
                      </a:r>
                      <a:r>
                        <a:rPr dirty="0" sz="1300" spc="-5">
                          <a:latin typeface="Arial"/>
                          <a:cs typeface="Arial"/>
                        </a:rPr>
                        <a:t>monitoring  </a:t>
                      </a:r>
                      <a:r>
                        <a:rPr dirty="0" sz="1300">
                          <a:latin typeface="Arial"/>
                          <a:cs typeface="Arial"/>
                        </a:rPr>
                        <a:t>system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70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Medium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70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Medium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70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Low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70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ALARP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48260">
                        <a:lnSpc>
                          <a:spcPts val="1470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4. </a:t>
                      </a:r>
                      <a:r>
                        <a:rPr dirty="0" sz="1300">
                          <a:latin typeface="Arial"/>
                          <a:cs typeface="Arial"/>
                        </a:rPr>
                        <a:t>Power</a:t>
                      </a:r>
                      <a:r>
                        <a:rPr dirty="0" sz="13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5">
                          <a:latin typeface="Arial"/>
                          <a:cs typeface="Arial"/>
                        </a:rPr>
                        <a:t>failure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70"/>
                        </a:lnSpc>
                      </a:pPr>
                      <a:r>
                        <a:rPr dirty="0" sz="1300" spc="-5">
                          <a:latin typeface="Arial"/>
                          <a:cs typeface="Arial"/>
                        </a:rPr>
                        <a:t>High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70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Low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70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Low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70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Acceptable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487679">
                <a:tc>
                  <a:txBody>
                    <a:bodyPr/>
                    <a:lstStyle/>
                    <a:p>
                      <a:pPr marL="48260">
                        <a:lnSpc>
                          <a:spcPts val="1475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5.</a:t>
                      </a:r>
                      <a:r>
                        <a:rPr dirty="0" sz="13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>
                          <a:latin typeface="Arial"/>
                          <a:cs typeface="Arial"/>
                        </a:rPr>
                        <a:t>Machine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dirty="0" sz="1300" spc="-5">
                          <a:latin typeface="Arial"/>
                          <a:cs typeface="Arial"/>
                        </a:rPr>
                        <a:t>incorrectly</a:t>
                      </a:r>
                      <a:r>
                        <a:rPr dirty="0" sz="13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5">
                          <a:latin typeface="Arial"/>
                          <a:cs typeface="Arial"/>
                        </a:rPr>
                        <a:t>fitted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75"/>
                        </a:lnSpc>
                      </a:pPr>
                      <a:r>
                        <a:rPr dirty="0" sz="1300" spc="-5">
                          <a:latin typeface="Arial"/>
                          <a:cs typeface="Arial"/>
                        </a:rPr>
                        <a:t>High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75"/>
                        </a:lnSpc>
                      </a:pPr>
                      <a:r>
                        <a:rPr dirty="0" sz="1300" spc="-5">
                          <a:latin typeface="Arial"/>
                          <a:cs typeface="Arial"/>
                        </a:rPr>
                        <a:t>High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75"/>
                        </a:lnSpc>
                      </a:pPr>
                      <a:r>
                        <a:rPr dirty="0" sz="1300" spc="-5">
                          <a:latin typeface="Arial"/>
                          <a:cs typeface="Arial"/>
                        </a:rPr>
                        <a:t>High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75"/>
                        </a:lnSpc>
                      </a:pPr>
                      <a:r>
                        <a:rPr dirty="0" sz="1300" spc="-5">
                          <a:latin typeface="Arial"/>
                          <a:cs typeface="Arial"/>
                        </a:rPr>
                        <a:t>Intolerable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487679">
                <a:tc>
                  <a:txBody>
                    <a:bodyPr/>
                    <a:lstStyle/>
                    <a:p>
                      <a:pPr marL="48260">
                        <a:lnSpc>
                          <a:spcPts val="1475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6. </a:t>
                      </a:r>
                      <a:r>
                        <a:rPr dirty="0" sz="1300">
                          <a:latin typeface="Arial"/>
                          <a:cs typeface="Arial"/>
                        </a:rPr>
                        <a:t>Machine </a:t>
                      </a:r>
                      <a:r>
                        <a:rPr dirty="0" sz="1300">
                          <a:latin typeface="Arial"/>
                          <a:cs typeface="Arial"/>
                        </a:rPr>
                        <a:t>breaks</a:t>
                      </a:r>
                      <a:r>
                        <a:rPr dirty="0" sz="13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5">
                          <a:latin typeface="Arial"/>
                          <a:cs typeface="Arial"/>
                        </a:rPr>
                        <a:t>in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dirty="0" sz="1300" spc="-5">
                          <a:latin typeface="Arial"/>
                          <a:cs typeface="Arial"/>
                        </a:rPr>
                        <a:t>patient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75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Low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75"/>
                        </a:lnSpc>
                      </a:pPr>
                      <a:r>
                        <a:rPr dirty="0" sz="1300" spc="-5">
                          <a:latin typeface="Arial"/>
                          <a:cs typeface="Arial"/>
                        </a:rPr>
                        <a:t>High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75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Medium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75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ALARP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487679">
                <a:tc>
                  <a:txBody>
                    <a:bodyPr/>
                    <a:lstStyle/>
                    <a:p>
                      <a:pPr marL="48260">
                        <a:lnSpc>
                          <a:spcPts val="1475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7. </a:t>
                      </a:r>
                      <a:r>
                        <a:rPr dirty="0" sz="1300">
                          <a:latin typeface="Arial"/>
                          <a:cs typeface="Arial"/>
                        </a:rPr>
                        <a:t>Machine</a:t>
                      </a:r>
                      <a:r>
                        <a:rPr dirty="0" sz="13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>
                          <a:latin typeface="Arial"/>
                          <a:cs typeface="Arial"/>
                        </a:rPr>
                        <a:t>causes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dirty="0" sz="1300" spc="-5">
                          <a:latin typeface="Arial"/>
                          <a:cs typeface="Arial"/>
                        </a:rPr>
                        <a:t>infection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75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Medium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75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Medium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75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Medium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75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ALARP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487679">
                <a:tc>
                  <a:txBody>
                    <a:bodyPr/>
                    <a:lstStyle/>
                    <a:p>
                      <a:pPr marL="48260">
                        <a:lnSpc>
                          <a:spcPts val="1475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8.</a:t>
                      </a:r>
                      <a:r>
                        <a:rPr dirty="0" sz="13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5">
                          <a:latin typeface="Arial"/>
                          <a:cs typeface="Arial"/>
                        </a:rPr>
                        <a:t>Electrical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dirty="0" sz="1300" spc="-5">
                          <a:latin typeface="Arial"/>
                          <a:cs typeface="Arial"/>
                        </a:rPr>
                        <a:t>interference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75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Low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75"/>
                        </a:lnSpc>
                      </a:pPr>
                      <a:r>
                        <a:rPr dirty="0" sz="1300" spc="-5">
                          <a:latin typeface="Arial"/>
                          <a:cs typeface="Arial"/>
                        </a:rPr>
                        <a:t>High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75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Medium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75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ALARP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71093">
                <a:tc>
                  <a:txBody>
                    <a:bodyPr/>
                    <a:lstStyle/>
                    <a:p>
                      <a:pPr marL="48260">
                        <a:lnSpc>
                          <a:spcPts val="1475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9. </a:t>
                      </a:r>
                      <a:r>
                        <a:rPr dirty="0" sz="1300" spc="-5">
                          <a:latin typeface="Arial"/>
                          <a:cs typeface="Arial"/>
                        </a:rPr>
                        <a:t>Allergic</a:t>
                      </a:r>
                      <a:r>
                        <a:rPr dirty="0" sz="13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5">
                          <a:latin typeface="Arial"/>
                          <a:cs typeface="Arial"/>
                        </a:rPr>
                        <a:t>reaction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75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Low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75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Low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75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Low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475"/>
                        </a:lnSpc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Acceptable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Hazard</a:t>
            </a:r>
            <a:r>
              <a:rPr dirty="0" spc="-7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20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1" y="1642608"/>
            <a:ext cx="8032115" cy="2763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125095" indent="-342900">
              <a:lnSpc>
                <a:spcPts val="259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Concerned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with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discovering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root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causes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risks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particular</a:t>
            </a:r>
            <a:r>
              <a:rPr dirty="0" sz="2400" spc="-4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355600" marR="8890" indent="-342900">
              <a:lnSpc>
                <a:spcPts val="259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45414C"/>
                </a:solidFill>
                <a:latin typeface="Arial"/>
                <a:cs typeface="Arial"/>
              </a:rPr>
              <a:t>Techniques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have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been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mostly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derived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from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safety-critical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can</a:t>
            </a:r>
            <a:r>
              <a:rPr dirty="0" sz="2400" spc="-4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  <a:p>
            <a:pPr marL="755650" marR="136525" indent="-285750">
              <a:lnSpc>
                <a:spcPts val="2160"/>
              </a:lnSpc>
              <a:spcBef>
                <a:spcPts val="905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Inductive,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bottom-up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techniques.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Start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with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proposed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failure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assess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hazards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could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arise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from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</a:t>
            </a:r>
            <a:r>
              <a:rPr dirty="0" sz="2000" spc="-2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failure;</a:t>
            </a:r>
            <a:endParaRPr sz="2000">
              <a:latin typeface="Arial"/>
              <a:cs typeface="Arial"/>
            </a:endParaRPr>
          </a:p>
          <a:p>
            <a:pPr marL="755650" marR="5080" indent="-285750">
              <a:lnSpc>
                <a:spcPts val="216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Deductive,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top-down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techniques.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Start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with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hazard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deduce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causes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could</a:t>
            </a:r>
            <a:r>
              <a:rPr dirty="0" sz="2000" spc="-6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Fault-tree</a:t>
            </a:r>
            <a:r>
              <a:rPr dirty="0" spc="-8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20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A </a:t>
            </a:r>
            <a:r>
              <a:rPr dirty="0" spc="-5">
                <a:latin typeface="Arial"/>
                <a:cs typeface="Arial"/>
              </a:rPr>
              <a:t>deductive </a:t>
            </a:r>
            <a:r>
              <a:rPr dirty="0" spc="-5">
                <a:latin typeface="Arial"/>
                <a:cs typeface="Arial"/>
              </a:rPr>
              <a:t>top-down</a:t>
            </a:r>
            <a:r>
              <a:rPr dirty="0" spc="-13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technique.</a:t>
            </a: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Put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risk </a:t>
            </a:r>
            <a:r>
              <a:rPr dirty="0" spc="-5">
                <a:latin typeface="Arial"/>
                <a:cs typeface="Arial"/>
              </a:rPr>
              <a:t>or </a:t>
            </a:r>
            <a:r>
              <a:rPr dirty="0" spc="-5">
                <a:latin typeface="Arial"/>
                <a:cs typeface="Arial"/>
              </a:rPr>
              <a:t>hazard </a:t>
            </a:r>
            <a:r>
              <a:rPr dirty="0" spc="-5">
                <a:latin typeface="Arial"/>
                <a:cs typeface="Arial"/>
              </a:rPr>
              <a:t>at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root </a:t>
            </a:r>
            <a:r>
              <a:rPr dirty="0" spc="-5">
                <a:latin typeface="Arial"/>
                <a:cs typeface="Arial"/>
              </a:rPr>
              <a:t>of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tree </a:t>
            </a:r>
            <a:r>
              <a:rPr dirty="0" spc="-5">
                <a:latin typeface="Arial"/>
                <a:cs typeface="Arial"/>
              </a:rPr>
              <a:t>and </a:t>
            </a:r>
            <a:r>
              <a:rPr dirty="0" spc="-5">
                <a:latin typeface="Arial"/>
                <a:cs typeface="Arial"/>
              </a:rPr>
              <a:t>identify 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system </a:t>
            </a:r>
            <a:r>
              <a:rPr dirty="0" spc="-5">
                <a:latin typeface="Arial"/>
                <a:cs typeface="Arial"/>
              </a:rPr>
              <a:t>states </a:t>
            </a:r>
            <a:r>
              <a:rPr dirty="0" spc="-5">
                <a:latin typeface="Arial"/>
                <a:cs typeface="Arial"/>
              </a:rPr>
              <a:t>that </a:t>
            </a:r>
            <a:r>
              <a:rPr dirty="0" spc="-5">
                <a:latin typeface="Arial"/>
                <a:cs typeface="Arial"/>
              </a:rPr>
              <a:t>could </a:t>
            </a:r>
            <a:r>
              <a:rPr dirty="0" spc="-5">
                <a:latin typeface="Arial"/>
                <a:cs typeface="Arial"/>
              </a:rPr>
              <a:t>lead </a:t>
            </a:r>
            <a:r>
              <a:rPr dirty="0" spc="-5">
                <a:latin typeface="Arial"/>
                <a:cs typeface="Arial"/>
              </a:rPr>
              <a:t>to </a:t>
            </a:r>
            <a:r>
              <a:rPr dirty="0" spc="-5">
                <a:latin typeface="Arial"/>
                <a:cs typeface="Arial"/>
              </a:rPr>
              <a:t>that</a:t>
            </a:r>
            <a:r>
              <a:rPr dirty="0" spc="2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hazard.</a:t>
            </a:r>
          </a:p>
          <a:p>
            <a:pPr marL="355600" marR="1268095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Where </a:t>
            </a:r>
            <a:r>
              <a:rPr dirty="0" spc="-5">
                <a:latin typeface="Arial"/>
                <a:cs typeface="Arial"/>
              </a:rPr>
              <a:t>appropriate, </a:t>
            </a:r>
            <a:r>
              <a:rPr dirty="0" spc="-5">
                <a:latin typeface="Arial"/>
                <a:cs typeface="Arial"/>
              </a:rPr>
              <a:t>link </a:t>
            </a:r>
            <a:r>
              <a:rPr dirty="0" spc="-5">
                <a:latin typeface="Arial"/>
                <a:cs typeface="Arial"/>
              </a:rPr>
              <a:t>these </a:t>
            </a:r>
            <a:r>
              <a:rPr dirty="0" spc="-5">
                <a:latin typeface="Arial"/>
                <a:cs typeface="Arial"/>
              </a:rPr>
              <a:t>with </a:t>
            </a:r>
            <a:r>
              <a:rPr dirty="0" spc="-5">
                <a:latin typeface="Arial"/>
                <a:cs typeface="Arial"/>
              </a:rPr>
              <a:t>‘and’ </a:t>
            </a:r>
            <a:r>
              <a:rPr dirty="0" spc="-5">
                <a:latin typeface="Arial"/>
                <a:cs typeface="Arial"/>
              </a:rPr>
              <a:t>or </a:t>
            </a:r>
            <a:r>
              <a:rPr dirty="0" spc="20">
                <a:latin typeface="Arial"/>
                <a:cs typeface="Arial"/>
              </a:rPr>
              <a:t>‘or’  </a:t>
            </a:r>
            <a:r>
              <a:rPr dirty="0" spc="-5">
                <a:latin typeface="Arial"/>
                <a:cs typeface="Arial"/>
              </a:rPr>
              <a:t>conditions.</a:t>
            </a:r>
          </a:p>
          <a:p>
            <a:pPr marL="355600" marR="727710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A </a:t>
            </a:r>
            <a:r>
              <a:rPr dirty="0" spc="-5">
                <a:latin typeface="Arial"/>
                <a:cs typeface="Arial"/>
              </a:rPr>
              <a:t>goal </a:t>
            </a:r>
            <a:r>
              <a:rPr dirty="0" spc="-5">
                <a:latin typeface="Arial"/>
                <a:cs typeface="Arial"/>
              </a:rPr>
              <a:t>should </a:t>
            </a:r>
            <a:r>
              <a:rPr dirty="0" spc="-5">
                <a:latin typeface="Arial"/>
                <a:cs typeface="Arial"/>
              </a:rPr>
              <a:t>be </a:t>
            </a:r>
            <a:r>
              <a:rPr dirty="0" spc="-5">
                <a:latin typeface="Arial"/>
                <a:cs typeface="Arial"/>
              </a:rPr>
              <a:t>to </a:t>
            </a:r>
            <a:r>
              <a:rPr dirty="0" spc="-5">
                <a:latin typeface="Arial"/>
                <a:cs typeface="Arial"/>
              </a:rPr>
              <a:t>minimise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number </a:t>
            </a:r>
            <a:r>
              <a:rPr dirty="0" spc="-5">
                <a:latin typeface="Arial"/>
                <a:cs typeface="Arial"/>
              </a:rPr>
              <a:t>of </a:t>
            </a:r>
            <a:r>
              <a:rPr dirty="0" spc="-5">
                <a:latin typeface="Arial"/>
                <a:cs typeface="Arial"/>
              </a:rPr>
              <a:t>single  </a:t>
            </a:r>
            <a:r>
              <a:rPr dirty="0" spc="-5">
                <a:latin typeface="Arial"/>
                <a:cs typeface="Arial"/>
              </a:rPr>
              <a:t>causes </a:t>
            </a:r>
            <a:r>
              <a:rPr dirty="0" spc="-5">
                <a:latin typeface="Arial"/>
                <a:cs typeface="Arial"/>
              </a:rPr>
              <a:t>of </a:t>
            </a:r>
            <a:r>
              <a:rPr dirty="0" spc="-5">
                <a:latin typeface="Arial"/>
                <a:cs typeface="Arial"/>
              </a:rPr>
              <a:t>system</a:t>
            </a:r>
            <a:r>
              <a:rPr dirty="0" spc="-4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failure.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An </a:t>
            </a:r>
            <a:r>
              <a:rPr dirty="0" spc="-5">
                <a:latin typeface="Arial"/>
                <a:cs typeface="Arial"/>
              </a:rPr>
              <a:t>example </a:t>
            </a:r>
            <a:r>
              <a:rPr dirty="0" spc="-5">
                <a:latin typeface="Arial"/>
                <a:cs typeface="Arial"/>
              </a:rPr>
              <a:t>of </a:t>
            </a:r>
            <a:r>
              <a:rPr dirty="0">
                <a:latin typeface="Arial"/>
                <a:cs typeface="Arial"/>
              </a:rPr>
              <a:t>a </a:t>
            </a:r>
            <a:r>
              <a:rPr dirty="0" spc="-5">
                <a:latin typeface="Arial"/>
                <a:cs typeface="Arial"/>
              </a:rPr>
              <a:t>software </a:t>
            </a:r>
            <a:r>
              <a:rPr dirty="0" spc="-5">
                <a:latin typeface="Arial"/>
                <a:cs typeface="Arial"/>
              </a:rPr>
              <a:t>fault</a:t>
            </a:r>
            <a:r>
              <a:rPr dirty="0" spc="-5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2815526" y="1598612"/>
            <a:ext cx="3478656" cy="45248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20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Fault </a:t>
            </a:r>
            <a:r>
              <a:rPr dirty="0" spc="-5">
                <a:latin typeface="Arial"/>
                <a:cs typeface="Arial"/>
              </a:rPr>
              <a:t>tree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20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Three </a:t>
            </a:r>
            <a:r>
              <a:rPr dirty="0" spc="-5">
                <a:latin typeface="Arial"/>
                <a:cs typeface="Arial"/>
              </a:rPr>
              <a:t>possible </a:t>
            </a:r>
            <a:r>
              <a:rPr dirty="0" spc="-5">
                <a:latin typeface="Arial"/>
                <a:cs typeface="Arial"/>
              </a:rPr>
              <a:t>conditions </a:t>
            </a:r>
            <a:r>
              <a:rPr dirty="0" spc="-5">
                <a:latin typeface="Arial"/>
                <a:cs typeface="Arial"/>
              </a:rPr>
              <a:t>that </a:t>
            </a:r>
            <a:r>
              <a:rPr dirty="0" spc="-5">
                <a:latin typeface="Arial"/>
                <a:cs typeface="Arial"/>
              </a:rPr>
              <a:t>can </a:t>
            </a:r>
            <a:r>
              <a:rPr dirty="0" spc="-5">
                <a:latin typeface="Arial"/>
                <a:cs typeface="Arial"/>
              </a:rPr>
              <a:t>lead </a:t>
            </a:r>
            <a:r>
              <a:rPr dirty="0" spc="-5">
                <a:latin typeface="Arial"/>
                <a:cs typeface="Arial"/>
              </a:rPr>
              <a:t>to </a:t>
            </a:r>
            <a:r>
              <a:rPr dirty="0" spc="-5">
                <a:latin typeface="Arial"/>
                <a:cs typeface="Arial"/>
              </a:rPr>
              <a:t>delivery </a:t>
            </a:r>
            <a:r>
              <a:rPr dirty="0" spc="-5">
                <a:latin typeface="Arial"/>
                <a:cs typeface="Arial"/>
              </a:rPr>
              <a:t>of  </a:t>
            </a:r>
            <a:r>
              <a:rPr dirty="0" spc="-5">
                <a:latin typeface="Arial"/>
                <a:cs typeface="Arial"/>
              </a:rPr>
              <a:t>incorrect </a:t>
            </a:r>
            <a:r>
              <a:rPr dirty="0" spc="-5">
                <a:latin typeface="Arial"/>
                <a:cs typeface="Arial"/>
              </a:rPr>
              <a:t>dose </a:t>
            </a:r>
            <a:r>
              <a:rPr dirty="0" spc="-5">
                <a:latin typeface="Arial"/>
                <a:cs typeface="Arial"/>
              </a:rPr>
              <a:t>of</a:t>
            </a:r>
            <a:r>
              <a:rPr dirty="0" spc="-1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insulin</a:t>
            </a:r>
          </a:p>
          <a:p>
            <a:pPr marL="75565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Incorrect </a:t>
            </a:r>
            <a:r>
              <a:rPr dirty="0" sz="2000" spc="-5">
                <a:latin typeface="Arial"/>
                <a:cs typeface="Arial"/>
              </a:rPr>
              <a:t>measurement </a:t>
            </a:r>
            <a:r>
              <a:rPr dirty="0" sz="2000" spc="-5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blood </a:t>
            </a:r>
            <a:r>
              <a:rPr dirty="0" sz="2000" spc="-5">
                <a:latin typeface="Arial"/>
                <a:cs typeface="Arial"/>
              </a:rPr>
              <a:t>sugar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level</a:t>
            </a:r>
            <a:endParaRPr sz="20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Failure </a:t>
            </a:r>
            <a:r>
              <a:rPr dirty="0" sz="2000" spc="-5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delivery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Dose </a:t>
            </a:r>
            <a:r>
              <a:rPr dirty="0" sz="2000" spc="-5">
                <a:latin typeface="Arial"/>
                <a:cs typeface="Arial"/>
              </a:rPr>
              <a:t>delivered </a:t>
            </a:r>
            <a:r>
              <a:rPr dirty="0" sz="2000" spc="-5">
                <a:latin typeface="Arial"/>
                <a:cs typeface="Arial"/>
              </a:rPr>
              <a:t>at </a:t>
            </a:r>
            <a:r>
              <a:rPr dirty="0" sz="2000" spc="-5">
                <a:latin typeface="Arial"/>
                <a:cs typeface="Arial"/>
              </a:rPr>
              <a:t>wrong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355600" marR="537845" indent="-342900">
              <a:lnSpc>
                <a:spcPct val="100000"/>
              </a:lnSpc>
              <a:spcBef>
                <a:spcPts val="89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By </a:t>
            </a:r>
            <a:r>
              <a:rPr dirty="0" spc="-5">
                <a:latin typeface="Arial"/>
                <a:cs typeface="Arial"/>
              </a:rPr>
              <a:t>analysis </a:t>
            </a:r>
            <a:r>
              <a:rPr dirty="0" spc="-5">
                <a:latin typeface="Arial"/>
                <a:cs typeface="Arial"/>
              </a:rPr>
              <a:t>of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fault </a:t>
            </a:r>
            <a:r>
              <a:rPr dirty="0" spc="-5">
                <a:latin typeface="Arial"/>
                <a:cs typeface="Arial"/>
              </a:rPr>
              <a:t>tree, </a:t>
            </a:r>
            <a:r>
              <a:rPr dirty="0" spc="-5">
                <a:latin typeface="Arial"/>
                <a:cs typeface="Arial"/>
              </a:rPr>
              <a:t>root </a:t>
            </a:r>
            <a:r>
              <a:rPr dirty="0" spc="-5">
                <a:latin typeface="Arial"/>
                <a:cs typeface="Arial"/>
              </a:rPr>
              <a:t>causes </a:t>
            </a:r>
            <a:r>
              <a:rPr dirty="0" spc="-5">
                <a:latin typeface="Arial"/>
                <a:cs typeface="Arial"/>
              </a:rPr>
              <a:t>of </a:t>
            </a:r>
            <a:r>
              <a:rPr dirty="0" spc="-5">
                <a:latin typeface="Arial"/>
                <a:cs typeface="Arial"/>
              </a:rPr>
              <a:t>these  </a:t>
            </a:r>
            <a:r>
              <a:rPr dirty="0" spc="-5">
                <a:latin typeface="Arial"/>
                <a:cs typeface="Arial"/>
              </a:rPr>
              <a:t>hazards </a:t>
            </a:r>
            <a:r>
              <a:rPr dirty="0" spc="-5">
                <a:latin typeface="Arial"/>
                <a:cs typeface="Arial"/>
              </a:rPr>
              <a:t>related </a:t>
            </a:r>
            <a:r>
              <a:rPr dirty="0" spc="-5">
                <a:latin typeface="Arial"/>
                <a:cs typeface="Arial"/>
              </a:rPr>
              <a:t>to </a:t>
            </a:r>
            <a:r>
              <a:rPr dirty="0" spc="-5">
                <a:latin typeface="Arial"/>
                <a:cs typeface="Arial"/>
              </a:rPr>
              <a:t>software</a:t>
            </a:r>
            <a:r>
              <a:rPr dirty="0" spc="-1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are:</a:t>
            </a:r>
          </a:p>
          <a:p>
            <a:pPr marL="755015" indent="-285115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Algorithm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error</a:t>
            </a:r>
            <a:endParaRPr sz="20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Arithmetic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error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Risk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reduction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20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aim </a:t>
            </a:r>
            <a:r>
              <a:rPr dirty="0" spc="-5">
                <a:latin typeface="Arial"/>
                <a:cs typeface="Arial"/>
              </a:rPr>
              <a:t>of </a:t>
            </a:r>
            <a:r>
              <a:rPr dirty="0" spc="-5">
                <a:latin typeface="Arial"/>
                <a:cs typeface="Arial"/>
              </a:rPr>
              <a:t>this </a:t>
            </a:r>
            <a:r>
              <a:rPr dirty="0" spc="-5">
                <a:latin typeface="Arial"/>
                <a:cs typeface="Arial"/>
              </a:rPr>
              <a:t>process </a:t>
            </a:r>
            <a:r>
              <a:rPr dirty="0">
                <a:latin typeface="Arial"/>
                <a:cs typeface="Arial"/>
              </a:rPr>
              <a:t>is </a:t>
            </a:r>
            <a:r>
              <a:rPr dirty="0" spc="-5">
                <a:latin typeface="Arial"/>
                <a:cs typeface="Arial"/>
              </a:rPr>
              <a:t>to </a:t>
            </a:r>
            <a:r>
              <a:rPr dirty="0" spc="-5">
                <a:latin typeface="Arial"/>
                <a:cs typeface="Arial"/>
              </a:rPr>
              <a:t>identify </a:t>
            </a:r>
            <a:r>
              <a:rPr dirty="0" spc="-5">
                <a:latin typeface="Arial"/>
                <a:cs typeface="Arial"/>
              </a:rPr>
              <a:t>dependability  </a:t>
            </a:r>
            <a:r>
              <a:rPr dirty="0" spc="-5">
                <a:latin typeface="Arial"/>
                <a:cs typeface="Arial"/>
              </a:rPr>
              <a:t>requirements </a:t>
            </a:r>
            <a:r>
              <a:rPr dirty="0" spc="-5">
                <a:latin typeface="Arial"/>
                <a:cs typeface="Arial"/>
              </a:rPr>
              <a:t>that </a:t>
            </a:r>
            <a:r>
              <a:rPr dirty="0" spc="-5">
                <a:latin typeface="Arial"/>
                <a:cs typeface="Arial"/>
              </a:rPr>
              <a:t>specify </a:t>
            </a:r>
            <a:r>
              <a:rPr dirty="0" spc="-5">
                <a:latin typeface="Arial"/>
                <a:cs typeface="Arial"/>
              </a:rPr>
              <a:t>how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risks </a:t>
            </a:r>
            <a:r>
              <a:rPr dirty="0" spc="-5">
                <a:latin typeface="Arial"/>
                <a:cs typeface="Arial"/>
              </a:rPr>
              <a:t>should </a:t>
            </a:r>
            <a:r>
              <a:rPr dirty="0" spc="-5">
                <a:latin typeface="Arial"/>
                <a:cs typeface="Arial"/>
              </a:rPr>
              <a:t>be  </a:t>
            </a:r>
            <a:r>
              <a:rPr dirty="0" spc="-5">
                <a:latin typeface="Arial"/>
                <a:cs typeface="Arial"/>
              </a:rPr>
              <a:t>managed </a:t>
            </a:r>
            <a:r>
              <a:rPr dirty="0" spc="-5">
                <a:latin typeface="Arial"/>
                <a:cs typeface="Arial"/>
              </a:rPr>
              <a:t>and </a:t>
            </a:r>
            <a:r>
              <a:rPr dirty="0" spc="-5">
                <a:latin typeface="Arial"/>
                <a:cs typeface="Arial"/>
              </a:rPr>
              <a:t>ensure </a:t>
            </a:r>
            <a:r>
              <a:rPr dirty="0" spc="-5">
                <a:latin typeface="Arial"/>
                <a:cs typeface="Arial"/>
              </a:rPr>
              <a:t>that </a:t>
            </a:r>
            <a:r>
              <a:rPr dirty="0" spc="-5">
                <a:latin typeface="Arial"/>
                <a:cs typeface="Arial"/>
              </a:rPr>
              <a:t>accidents/incidents </a:t>
            </a:r>
            <a:r>
              <a:rPr dirty="0" spc="-5">
                <a:latin typeface="Arial"/>
                <a:cs typeface="Arial"/>
              </a:rPr>
              <a:t>do </a:t>
            </a:r>
            <a:r>
              <a:rPr dirty="0" spc="-5">
                <a:latin typeface="Arial"/>
                <a:cs typeface="Arial"/>
              </a:rPr>
              <a:t>not  </a:t>
            </a:r>
            <a:r>
              <a:rPr dirty="0" spc="-5">
                <a:latin typeface="Arial"/>
                <a:cs typeface="Arial"/>
              </a:rPr>
              <a:t>arise.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Risk </a:t>
            </a:r>
            <a:r>
              <a:rPr dirty="0" spc="-5">
                <a:latin typeface="Arial"/>
                <a:cs typeface="Arial"/>
              </a:rPr>
              <a:t>reduction</a:t>
            </a:r>
            <a:r>
              <a:rPr dirty="0" spc="-3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strategies</a:t>
            </a:r>
          </a:p>
          <a:p>
            <a:pPr marL="75565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Hazard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avoidance;</a:t>
            </a:r>
            <a:endParaRPr sz="20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Hazard </a:t>
            </a:r>
            <a:r>
              <a:rPr dirty="0" sz="2000" spc="-5">
                <a:latin typeface="Arial"/>
                <a:cs typeface="Arial"/>
              </a:rPr>
              <a:t>detection </a:t>
            </a:r>
            <a:r>
              <a:rPr dirty="0" sz="2000" spc="-5">
                <a:latin typeface="Arial"/>
                <a:cs typeface="Arial"/>
              </a:rPr>
              <a:t>and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removal;</a:t>
            </a:r>
            <a:endParaRPr sz="20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10">
                <a:latin typeface="Arial"/>
                <a:cs typeface="Arial"/>
              </a:rPr>
              <a:t>Damage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limitation.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S</a:t>
            </a:r>
            <a:r>
              <a:rPr dirty="0" spc="-5">
                <a:latin typeface="Arial"/>
                <a:cs typeface="Arial"/>
              </a:rPr>
              <a:t>afet</a:t>
            </a:r>
            <a:r>
              <a:rPr dirty="0">
                <a:latin typeface="Arial"/>
                <a:cs typeface="Arial"/>
              </a:rPr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8066405" cy="272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property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reflects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10">
                <a:solidFill>
                  <a:srgbClr val="45414C"/>
                </a:solidFill>
                <a:latin typeface="Arial"/>
                <a:cs typeface="Arial"/>
              </a:rPr>
              <a:t>system’s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ability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operate,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normally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or </a:t>
            </a:r>
            <a:r>
              <a:rPr dirty="0" sz="2400" spc="-20">
                <a:solidFill>
                  <a:srgbClr val="45414C"/>
                </a:solidFill>
                <a:latin typeface="Arial"/>
                <a:cs typeface="Arial"/>
              </a:rPr>
              <a:t>abnormally,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without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danger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causing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human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injury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death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without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damage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10">
                <a:solidFill>
                  <a:srgbClr val="45414C"/>
                </a:solidFill>
                <a:latin typeface="Arial"/>
                <a:cs typeface="Arial"/>
              </a:rPr>
              <a:t>system’s</a:t>
            </a:r>
            <a:r>
              <a:rPr dirty="0" sz="2400" spc="-5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environment.</a:t>
            </a:r>
            <a:endParaRPr sz="2400">
              <a:latin typeface="Arial"/>
              <a:cs typeface="Arial"/>
            </a:endParaRPr>
          </a:p>
          <a:p>
            <a:pPr marL="355600" marR="1012825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It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important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consider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most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devices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whose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failure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critical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now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incorporate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software-based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control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Strategy</a:t>
            </a:r>
            <a:r>
              <a:rPr dirty="0" spc="-7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use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30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978140" cy="3241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744855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45414C"/>
                </a:solidFill>
                <a:latin typeface="Arial"/>
                <a:cs typeface="Arial"/>
              </a:rPr>
              <a:t>Normally,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critical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systems,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mix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risk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reduction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strategies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are</a:t>
            </a:r>
            <a:r>
              <a:rPr dirty="0" sz="2400" spc="-5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chemical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plant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control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system,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will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include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sensors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detect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correct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excess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pressure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in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</a:t>
            </a:r>
            <a:r>
              <a:rPr dirty="0" sz="2400" spc="-10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45414C"/>
                </a:solidFill>
                <a:latin typeface="Arial"/>
                <a:cs typeface="Arial"/>
              </a:rPr>
              <a:t>reactor.</a:t>
            </a:r>
            <a:endParaRPr sz="2400">
              <a:latin typeface="Arial"/>
              <a:cs typeface="Arial"/>
            </a:endParaRPr>
          </a:p>
          <a:p>
            <a:pPr marL="355600" marR="288925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45414C"/>
                </a:solidFill>
                <a:latin typeface="Arial"/>
                <a:cs typeface="Arial"/>
              </a:rPr>
              <a:t>However,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it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will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also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include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independent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protection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opens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relief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valve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dangerously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high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pressure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</a:t>
            </a:r>
            <a:r>
              <a:rPr dirty="0" sz="2400" spc="-5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detected.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Insulin </a:t>
            </a:r>
            <a:r>
              <a:rPr dirty="0" spc="-5">
                <a:latin typeface="Arial"/>
                <a:cs typeface="Arial"/>
              </a:rPr>
              <a:t>pump </a:t>
            </a:r>
            <a:r>
              <a:rPr dirty="0">
                <a:latin typeface="Arial"/>
                <a:cs typeface="Arial"/>
              </a:rPr>
              <a:t>- </a:t>
            </a:r>
            <a:r>
              <a:rPr dirty="0" spc="-5">
                <a:latin typeface="Arial"/>
                <a:cs typeface="Arial"/>
              </a:rPr>
              <a:t>software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risks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30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820025" cy="2990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7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Arithmetic</a:t>
            </a:r>
            <a:r>
              <a:rPr dirty="0" sz="2400" spc="-3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error</a:t>
            </a:r>
            <a:endParaRPr sz="2400">
              <a:latin typeface="Arial"/>
              <a:cs typeface="Arial"/>
            </a:endParaRPr>
          </a:p>
          <a:p>
            <a:pPr marL="755650" marR="42799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computation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causes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value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variable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overflow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or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underflow;</a:t>
            </a:r>
            <a:endParaRPr sz="20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Maybe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include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exception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handler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each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type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arithmetic  </a:t>
            </a:r>
            <a:r>
              <a:rPr dirty="0" sz="2000" spc="-25">
                <a:solidFill>
                  <a:srgbClr val="45414C"/>
                </a:solidFill>
                <a:latin typeface="Arial"/>
                <a:cs typeface="Arial"/>
              </a:rPr>
              <a:t>error.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7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Algorithmic</a:t>
            </a:r>
            <a:r>
              <a:rPr dirty="0" sz="2400" spc="-1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error</a:t>
            </a:r>
            <a:endParaRPr sz="2400">
              <a:latin typeface="Arial"/>
              <a:cs typeface="Arial"/>
            </a:endParaRPr>
          </a:p>
          <a:p>
            <a:pPr marL="755650" marR="636905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Compare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dose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delivered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with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previous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dose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safe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maximum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doses.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Reduce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dose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too</a:t>
            </a:r>
            <a:r>
              <a:rPr dirty="0" sz="2000" spc="-6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high.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Examples </a:t>
            </a:r>
            <a:r>
              <a:rPr dirty="0" spc="-5">
                <a:latin typeface="Arial"/>
                <a:cs typeface="Arial"/>
              </a:rPr>
              <a:t>of </a:t>
            </a:r>
            <a:r>
              <a:rPr dirty="0" spc="-5">
                <a:latin typeface="Arial"/>
                <a:cs typeface="Arial"/>
              </a:rPr>
              <a:t>safety</a:t>
            </a:r>
            <a:r>
              <a:rPr dirty="0" spc="-3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requirements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624840" y="1898142"/>
            <a:ext cx="7714487" cy="4432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3581" y="1929374"/>
            <a:ext cx="7547609" cy="3971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341630">
              <a:lnSpc>
                <a:spcPct val="100000"/>
              </a:lnSpc>
            </a:pPr>
            <a:r>
              <a:rPr dirty="0" sz="1800" spc="-5" b="1">
                <a:latin typeface="Calibri"/>
                <a:cs typeface="Calibri"/>
              </a:rPr>
              <a:t>SR1</a:t>
            </a:r>
            <a:r>
              <a:rPr dirty="0" sz="1800" spc="-5">
                <a:latin typeface="Calibri"/>
                <a:cs typeface="Calibri"/>
              </a:rPr>
              <a:t>: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20">
                <a:latin typeface="Calibri"/>
                <a:cs typeface="Calibri"/>
              </a:rPr>
              <a:t>system </a:t>
            </a:r>
            <a:r>
              <a:rPr dirty="0" sz="1800" spc="-5">
                <a:latin typeface="Calibri"/>
                <a:cs typeface="Calibri"/>
              </a:rPr>
              <a:t>shall </a:t>
            </a:r>
            <a:r>
              <a:rPr dirty="0" sz="1800" spc="-5">
                <a:latin typeface="Calibri"/>
                <a:cs typeface="Calibri"/>
              </a:rPr>
              <a:t>not </a:t>
            </a:r>
            <a:r>
              <a:rPr dirty="0" sz="1800" spc="-5">
                <a:latin typeface="Calibri"/>
                <a:cs typeface="Calibri"/>
              </a:rPr>
              <a:t>deliver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single </a:t>
            </a:r>
            <a:r>
              <a:rPr dirty="0" sz="1800" spc="-5">
                <a:latin typeface="Calibri"/>
                <a:cs typeface="Calibri"/>
              </a:rPr>
              <a:t>dose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 spc="-5">
                <a:latin typeface="Calibri"/>
                <a:cs typeface="Calibri"/>
              </a:rPr>
              <a:t>insulin </a:t>
            </a:r>
            <a:r>
              <a:rPr dirty="0" sz="1800" spc="-10">
                <a:latin typeface="Calibri"/>
                <a:cs typeface="Calibri"/>
              </a:rPr>
              <a:t>that </a:t>
            </a:r>
            <a:r>
              <a:rPr dirty="0" sz="1800">
                <a:latin typeface="Calibri"/>
                <a:cs typeface="Calibri"/>
              </a:rPr>
              <a:t>is </a:t>
            </a:r>
            <a:r>
              <a:rPr dirty="0" sz="1800" spc="-15">
                <a:latin typeface="Calibri"/>
                <a:cs typeface="Calibri"/>
              </a:rPr>
              <a:t>greater </a:t>
            </a:r>
            <a:r>
              <a:rPr dirty="0" sz="1800" spc="-5">
                <a:latin typeface="Calibri"/>
                <a:cs typeface="Calibri"/>
              </a:rPr>
              <a:t>than </a:t>
            </a:r>
            <a:r>
              <a:rPr dirty="0" sz="1800">
                <a:latin typeface="Calibri"/>
                <a:cs typeface="Calibri"/>
              </a:rPr>
              <a:t>a  </a:t>
            </a:r>
            <a:r>
              <a:rPr dirty="0" sz="1800" spc="-5">
                <a:latin typeface="Calibri"/>
                <a:cs typeface="Calibri"/>
              </a:rPr>
              <a:t>specified </a:t>
            </a:r>
            <a:r>
              <a:rPr dirty="0" sz="1800" spc="-5">
                <a:latin typeface="Calibri"/>
                <a:cs typeface="Calibri"/>
              </a:rPr>
              <a:t>maximum </a:t>
            </a:r>
            <a:r>
              <a:rPr dirty="0" sz="1800" spc="-5">
                <a:latin typeface="Calibri"/>
                <a:cs typeface="Calibri"/>
              </a:rPr>
              <a:t>dose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20">
                <a:latin typeface="Calibri"/>
                <a:cs typeface="Calibri"/>
              </a:rPr>
              <a:t>system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user.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1800" spc="-5" b="1">
                <a:latin typeface="Calibri"/>
                <a:cs typeface="Calibri"/>
              </a:rPr>
              <a:t>SR2</a:t>
            </a:r>
            <a:r>
              <a:rPr dirty="0" sz="1800" spc="-5">
                <a:latin typeface="Calibri"/>
                <a:cs typeface="Calibri"/>
              </a:rPr>
              <a:t>: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20">
                <a:latin typeface="Calibri"/>
                <a:cs typeface="Calibri"/>
              </a:rPr>
              <a:t>system </a:t>
            </a:r>
            <a:r>
              <a:rPr dirty="0" sz="1800" spc="-5">
                <a:latin typeface="Calibri"/>
                <a:cs typeface="Calibri"/>
              </a:rPr>
              <a:t>shall </a:t>
            </a:r>
            <a:r>
              <a:rPr dirty="0" sz="1800" spc="-5">
                <a:latin typeface="Calibri"/>
                <a:cs typeface="Calibri"/>
              </a:rPr>
              <a:t>not </a:t>
            </a:r>
            <a:r>
              <a:rPr dirty="0" sz="1800" spc="-5">
                <a:latin typeface="Calibri"/>
                <a:cs typeface="Calibri"/>
              </a:rPr>
              <a:t>deliver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>
                <a:latin typeface="Calibri"/>
                <a:cs typeface="Calibri"/>
              </a:rPr>
              <a:t>daily </a:t>
            </a:r>
            <a:r>
              <a:rPr dirty="0" sz="1800" spc="-5">
                <a:latin typeface="Calibri"/>
                <a:cs typeface="Calibri"/>
              </a:rPr>
              <a:t>cumulative </a:t>
            </a:r>
            <a:r>
              <a:rPr dirty="0" sz="1800" spc="-5">
                <a:latin typeface="Calibri"/>
                <a:cs typeface="Calibri"/>
              </a:rPr>
              <a:t>dose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 spc="-5">
                <a:latin typeface="Calibri"/>
                <a:cs typeface="Calibri"/>
              </a:rPr>
              <a:t>insulin </a:t>
            </a:r>
            <a:r>
              <a:rPr dirty="0" sz="1800" spc="-10">
                <a:latin typeface="Calibri"/>
                <a:cs typeface="Calibri"/>
              </a:rPr>
              <a:t>that </a:t>
            </a:r>
            <a:r>
              <a:rPr dirty="0" sz="1800">
                <a:latin typeface="Calibri"/>
                <a:cs typeface="Calibri"/>
              </a:rPr>
              <a:t>is </a:t>
            </a:r>
            <a:r>
              <a:rPr dirty="0" sz="1800" spc="-15">
                <a:latin typeface="Calibri"/>
                <a:cs typeface="Calibri"/>
              </a:rPr>
              <a:t>greater  </a:t>
            </a:r>
            <a:r>
              <a:rPr dirty="0" sz="1800" spc="-5">
                <a:latin typeface="Calibri"/>
                <a:cs typeface="Calibri"/>
              </a:rPr>
              <a:t>than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specified </a:t>
            </a:r>
            <a:r>
              <a:rPr dirty="0" sz="1800" spc="-5">
                <a:latin typeface="Calibri"/>
                <a:cs typeface="Calibri"/>
              </a:rPr>
              <a:t>maximum </a:t>
            </a:r>
            <a:r>
              <a:rPr dirty="0" sz="1800">
                <a:latin typeface="Calibri"/>
                <a:cs typeface="Calibri"/>
              </a:rPr>
              <a:t>daily </a:t>
            </a:r>
            <a:r>
              <a:rPr dirty="0" sz="1800" spc="-5">
                <a:latin typeface="Calibri"/>
                <a:cs typeface="Calibri"/>
              </a:rPr>
              <a:t>dose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20">
                <a:latin typeface="Calibri"/>
                <a:cs typeface="Calibri"/>
              </a:rPr>
              <a:t>system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user.</a:t>
            </a:r>
            <a:endParaRPr sz="1800">
              <a:latin typeface="Calibri"/>
              <a:cs typeface="Calibri"/>
            </a:endParaRPr>
          </a:p>
          <a:p>
            <a:pPr marL="12700" marR="857885">
              <a:lnSpc>
                <a:spcPct val="100000"/>
              </a:lnSpc>
              <a:spcBef>
                <a:spcPts val="600"/>
              </a:spcBef>
            </a:pPr>
            <a:r>
              <a:rPr dirty="0" sz="1800" spc="-5" b="1">
                <a:latin typeface="Calibri"/>
                <a:cs typeface="Calibri"/>
              </a:rPr>
              <a:t>SR3</a:t>
            </a:r>
            <a:r>
              <a:rPr dirty="0" sz="1800" spc="-5">
                <a:latin typeface="Calibri"/>
                <a:cs typeface="Calibri"/>
              </a:rPr>
              <a:t>: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20">
                <a:latin typeface="Calibri"/>
                <a:cs typeface="Calibri"/>
              </a:rPr>
              <a:t>system </a:t>
            </a:r>
            <a:r>
              <a:rPr dirty="0" sz="1800" spc="-5">
                <a:latin typeface="Calibri"/>
                <a:cs typeface="Calibri"/>
              </a:rPr>
              <a:t>shall </a:t>
            </a:r>
            <a:r>
              <a:rPr dirty="0" sz="1800">
                <a:latin typeface="Calibri"/>
                <a:cs typeface="Calibri"/>
              </a:rPr>
              <a:t>include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hardware </a:t>
            </a:r>
            <a:r>
              <a:rPr dirty="0" sz="1800" spc="-5">
                <a:latin typeface="Calibri"/>
                <a:cs typeface="Calibri"/>
              </a:rPr>
              <a:t>diagnostic </a:t>
            </a:r>
            <a:r>
              <a:rPr dirty="0" sz="1800" spc="-5">
                <a:latin typeface="Calibri"/>
                <a:cs typeface="Calibri"/>
              </a:rPr>
              <a:t>facility </a:t>
            </a:r>
            <a:r>
              <a:rPr dirty="0" sz="1800" spc="-10">
                <a:latin typeface="Calibri"/>
                <a:cs typeface="Calibri"/>
              </a:rPr>
              <a:t>that </a:t>
            </a:r>
            <a:r>
              <a:rPr dirty="0" sz="1800" spc="-5">
                <a:latin typeface="Calibri"/>
                <a:cs typeface="Calibri"/>
              </a:rPr>
              <a:t>shall </a:t>
            </a:r>
            <a:r>
              <a:rPr dirty="0" sz="1800">
                <a:latin typeface="Calibri"/>
                <a:cs typeface="Calibri"/>
              </a:rPr>
              <a:t>be  </a:t>
            </a:r>
            <a:r>
              <a:rPr dirty="0" sz="1800" spc="-15">
                <a:latin typeface="Calibri"/>
                <a:cs typeface="Calibri"/>
              </a:rPr>
              <a:t>executed </a:t>
            </a:r>
            <a:r>
              <a:rPr dirty="0" sz="1800" spc="-10">
                <a:latin typeface="Calibri"/>
                <a:cs typeface="Calibri"/>
              </a:rPr>
              <a:t>at </a:t>
            </a:r>
            <a:r>
              <a:rPr dirty="0" sz="1800" spc="-5">
                <a:latin typeface="Calibri"/>
                <a:cs typeface="Calibri"/>
              </a:rPr>
              <a:t>least </a:t>
            </a:r>
            <a:r>
              <a:rPr dirty="0" sz="1800" spc="-10">
                <a:latin typeface="Calibri"/>
                <a:cs typeface="Calibri"/>
              </a:rPr>
              <a:t>four </a:t>
            </a:r>
            <a:r>
              <a:rPr dirty="0" sz="1800" spc="-5">
                <a:latin typeface="Calibri"/>
                <a:cs typeface="Calibri"/>
              </a:rPr>
              <a:t>times </a:t>
            </a:r>
            <a:r>
              <a:rPr dirty="0" sz="1800" spc="-5">
                <a:latin typeface="Calibri"/>
                <a:cs typeface="Calibri"/>
              </a:rPr>
              <a:t>per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hour.</a:t>
            </a:r>
            <a:endParaRPr sz="1800">
              <a:latin typeface="Calibri"/>
              <a:cs typeface="Calibri"/>
            </a:endParaRPr>
          </a:p>
          <a:p>
            <a:pPr marL="12700" marR="132715">
              <a:lnSpc>
                <a:spcPct val="100000"/>
              </a:lnSpc>
              <a:spcBef>
                <a:spcPts val="600"/>
              </a:spcBef>
            </a:pPr>
            <a:r>
              <a:rPr dirty="0" sz="1800" spc="-5" b="1">
                <a:latin typeface="Calibri"/>
                <a:cs typeface="Calibri"/>
              </a:rPr>
              <a:t>SR4</a:t>
            </a:r>
            <a:r>
              <a:rPr dirty="0" sz="1800" spc="-5">
                <a:latin typeface="Calibri"/>
                <a:cs typeface="Calibri"/>
              </a:rPr>
              <a:t>: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20">
                <a:latin typeface="Calibri"/>
                <a:cs typeface="Calibri"/>
              </a:rPr>
              <a:t>system </a:t>
            </a:r>
            <a:r>
              <a:rPr dirty="0" sz="1800" spc="-5">
                <a:latin typeface="Calibri"/>
                <a:cs typeface="Calibri"/>
              </a:rPr>
              <a:t>shall </a:t>
            </a:r>
            <a:r>
              <a:rPr dirty="0" sz="1800">
                <a:latin typeface="Calibri"/>
                <a:cs typeface="Calibri"/>
              </a:rPr>
              <a:t>include </a:t>
            </a:r>
            <a:r>
              <a:rPr dirty="0" sz="1800">
                <a:latin typeface="Calibri"/>
                <a:cs typeface="Calibri"/>
              </a:rPr>
              <a:t>an </a:t>
            </a:r>
            <a:r>
              <a:rPr dirty="0" sz="1800" spc="-15">
                <a:latin typeface="Calibri"/>
                <a:cs typeface="Calibri"/>
              </a:rPr>
              <a:t>exception </a:t>
            </a:r>
            <a:r>
              <a:rPr dirty="0" sz="1800" spc="-5">
                <a:latin typeface="Calibri"/>
                <a:cs typeface="Calibri"/>
              </a:rPr>
              <a:t>handler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>
                <a:latin typeface="Calibri"/>
                <a:cs typeface="Calibri"/>
              </a:rPr>
              <a:t>all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exceptions </a:t>
            </a:r>
            <a:r>
              <a:rPr dirty="0" sz="1800" spc="-10">
                <a:latin typeface="Calibri"/>
                <a:cs typeface="Calibri"/>
              </a:rPr>
              <a:t>that  </a:t>
            </a:r>
            <a:r>
              <a:rPr dirty="0" sz="1800" spc="-10">
                <a:latin typeface="Calibri"/>
                <a:cs typeface="Calibri"/>
              </a:rPr>
              <a:t>are </a:t>
            </a:r>
            <a:r>
              <a:rPr dirty="0" sz="1800" spc="-5">
                <a:latin typeface="Calibri"/>
                <a:cs typeface="Calibri"/>
              </a:rPr>
              <a:t>identified </a:t>
            </a:r>
            <a:r>
              <a:rPr dirty="0" sz="1800">
                <a:latin typeface="Calibri"/>
                <a:cs typeface="Calibri"/>
              </a:rPr>
              <a:t>in </a:t>
            </a:r>
            <a:r>
              <a:rPr dirty="0" sz="1800" spc="-30">
                <a:latin typeface="Calibri"/>
                <a:cs typeface="Calibri"/>
              </a:rPr>
              <a:t>Table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3.</a:t>
            </a:r>
            <a:endParaRPr sz="1800">
              <a:latin typeface="Calibri"/>
              <a:cs typeface="Calibri"/>
            </a:endParaRPr>
          </a:p>
          <a:p>
            <a:pPr marL="12700" marR="233679">
              <a:lnSpc>
                <a:spcPct val="100000"/>
              </a:lnSpc>
              <a:spcBef>
                <a:spcPts val="600"/>
              </a:spcBef>
            </a:pPr>
            <a:r>
              <a:rPr dirty="0" sz="1800" spc="-5" b="1">
                <a:latin typeface="Calibri"/>
                <a:cs typeface="Calibri"/>
              </a:rPr>
              <a:t>SR5</a:t>
            </a:r>
            <a:r>
              <a:rPr dirty="0" sz="1800" spc="-5">
                <a:latin typeface="Calibri"/>
                <a:cs typeface="Calibri"/>
              </a:rPr>
              <a:t>: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audible </a:t>
            </a:r>
            <a:r>
              <a:rPr dirty="0" sz="1800">
                <a:latin typeface="Calibri"/>
                <a:cs typeface="Calibri"/>
              </a:rPr>
              <a:t>alarm </a:t>
            </a:r>
            <a:r>
              <a:rPr dirty="0" sz="1800" spc="-5">
                <a:latin typeface="Calibri"/>
                <a:cs typeface="Calibri"/>
              </a:rPr>
              <a:t>shall </a:t>
            </a:r>
            <a:r>
              <a:rPr dirty="0" sz="1800">
                <a:latin typeface="Calibri"/>
                <a:cs typeface="Calibri"/>
              </a:rPr>
              <a:t>be </a:t>
            </a:r>
            <a:r>
              <a:rPr dirty="0" sz="1800" spc="-5">
                <a:latin typeface="Calibri"/>
                <a:cs typeface="Calibri"/>
              </a:rPr>
              <a:t>sounded </a:t>
            </a:r>
            <a:r>
              <a:rPr dirty="0" sz="1800" spc="-5">
                <a:latin typeface="Calibri"/>
                <a:cs typeface="Calibri"/>
              </a:rPr>
              <a:t>when </a:t>
            </a:r>
            <a:r>
              <a:rPr dirty="0" sz="1800" spc="-15">
                <a:latin typeface="Calibri"/>
                <a:cs typeface="Calibri"/>
              </a:rPr>
              <a:t>any </a:t>
            </a:r>
            <a:r>
              <a:rPr dirty="0" sz="1800" spc="-10">
                <a:latin typeface="Calibri"/>
                <a:cs typeface="Calibri"/>
              </a:rPr>
              <a:t>hardware </a:t>
            </a:r>
            <a:r>
              <a:rPr dirty="0" sz="1800" spc="-5">
                <a:latin typeface="Calibri"/>
                <a:cs typeface="Calibri"/>
              </a:rPr>
              <a:t>or </a:t>
            </a:r>
            <a:r>
              <a:rPr dirty="0" sz="1800" spc="-10">
                <a:latin typeface="Calibri"/>
                <a:cs typeface="Calibri"/>
              </a:rPr>
              <a:t>software  </a:t>
            </a:r>
            <a:r>
              <a:rPr dirty="0" sz="1800" spc="-5">
                <a:latin typeface="Calibri"/>
                <a:cs typeface="Calibri"/>
              </a:rPr>
              <a:t>anomaly </a:t>
            </a:r>
            <a:r>
              <a:rPr dirty="0" sz="1800">
                <a:latin typeface="Calibri"/>
                <a:cs typeface="Calibri"/>
              </a:rPr>
              <a:t>is </a:t>
            </a:r>
            <a:r>
              <a:rPr dirty="0" sz="1800" spc="-10">
                <a:latin typeface="Calibri"/>
                <a:cs typeface="Calibri"/>
              </a:rPr>
              <a:t>discovered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diagnostic </a:t>
            </a:r>
            <a:r>
              <a:rPr dirty="0" sz="1800" spc="-5">
                <a:latin typeface="Calibri"/>
                <a:cs typeface="Calibri"/>
              </a:rPr>
              <a:t>message, </a:t>
            </a:r>
            <a:r>
              <a:rPr dirty="0" sz="1800">
                <a:latin typeface="Calibri"/>
                <a:cs typeface="Calibri"/>
              </a:rPr>
              <a:t>as </a:t>
            </a:r>
            <a:r>
              <a:rPr dirty="0" sz="1800" spc="-5">
                <a:latin typeface="Calibri"/>
                <a:cs typeface="Calibri"/>
              </a:rPr>
              <a:t>defined </a:t>
            </a:r>
            <a:r>
              <a:rPr dirty="0" sz="1800">
                <a:latin typeface="Calibri"/>
                <a:cs typeface="Calibri"/>
              </a:rPr>
              <a:t>in </a:t>
            </a:r>
            <a:r>
              <a:rPr dirty="0" sz="1800" spc="-30">
                <a:latin typeface="Calibri"/>
                <a:cs typeface="Calibri"/>
              </a:rPr>
              <a:t>Table </a:t>
            </a:r>
            <a:r>
              <a:rPr dirty="0" sz="1800" spc="-5">
                <a:latin typeface="Calibri"/>
                <a:cs typeface="Calibri"/>
              </a:rPr>
              <a:t>4, </a:t>
            </a:r>
            <a:r>
              <a:rPr dirty="0" sz="1800" spc="-5">
                <a:latin typeface="Calibri"/>
                <a:cs typeface="Calibri"/>
              </a:rPr>
              <a:t>shall </a:t>
            </a:r>
            <a:r>
              <a:rPr dirty="0" sz="1800">
                <a:latin typeface="Calibri"/>
                <a:cs typeface="Calibri"/>
              </a:rPr>
              <a:t>be  </a:t>
            </a:r>
            <a:r>
              <a:rPr dirty="0" sz="1800" spc="-10">
                <a:latin typeface="Calibri"/>
                <a:cs typeface="Calibri"/>
              </a:rPr>
              <a:t>displayed.</a:t>
            </a:r>
            <a:endParaRPr sz="1800">
              <a:latin typeface="Calibri"/>
              <a:cs typeface="Calibri"/>
            </a:endParaRPr>
          </a:p>
          <a:p>
            <a:pPr marL="12700" marR="207645">
              <a:lnSpc>
                <a:spcPct val="100000"/>
              </a:lnSpc>
              <a:spcBef>
                <a:spcPts val="600"/>
              </a:spcBef>
            </a:pPr>
            <a:r>
              <a:rPr dirty="0" sz="1800" spc="-5" b="1">
                <a:latin typeface="Calibri"/>
                <a:cs typeface="Calibri"/>
              </a:rPr>
              <a:t>SR6</a:t>
            </a:r>
            <a:r>
              <a:rPr dirty="0" sz="1800" spc="-5">
                <a:latin typeface="Calibri"/>
                <a:cs typeface="Calibri"/>
              </a:rPr>
              <a:t>: </a:t>
            </a:r>
            <a:r>
              <a:rPr dirty="0" sz="1800">
                <a:latin typeface="Calibri"/>
                <a:cs typeface="Calibri"/>
              </a:rPr>
              <a:t>In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15">
                <a:latin typeface="Calibri"/>
                <a:cs typeface="Calibri"/>
              </a:rPr>
              <a:t>event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an </a:t>
            </a:r>
            <a:r>
              <a:rPr dirty="0" sz="1800">
                <a:latin typeface="Calibri"/>
                <a:cs typeface="Calibri"/>
              </a:rPr>
              <a:t>alarm, </a:t>
            </a:r>
            <a:r>
              <a:rPr dirty="0" sz="1800" spc="-5">
                <a:latin typeface="Calibri"/>
                <a:cs typeface="Calibri"/>
              </a:rPr>
              <a:t>insulin </a:t>
            </a:r>
            <a:r>
              <a:rPr dirty="0" sz="1800" spc="-5">
                <a:latin typeface="Calibri"/>
                <a:cs typeface="Calibri"/>
              </a:rPr>
              <a:t>delivery </a:t>
            </a:r>
            <a:r>
              <a:rPr dirty="0" sz="1800" spc="-5">
                <a:latin typeface="Calibri"/>
                <a:cs typeface="Calibri"/>
              </a:rPr>
              <a:t>shall </a:t>
            </a:r>
            <a:r>
              <a:rPr dirty="0" sz="1800">
                <a:latin typeface="Calibri"/>
                <a:cs typeface="Calibri"/>
              </a:rPr>
              <a:t>be </a:t>
            </a:r>
            <a:r>
              <a:rPr dirty="0" sz="1800" spc="-5">
                <a:latin typeface="Calibri"/>
                <a:cs typeface="Calibri"/>
              </a:rPr>
              <a:t>suspended </a:t>
            </a:r>
            <a:r>
              <a:rPr dirty="0" sz="1800" spc="-5">
                <a:latin typeface="Calibri"/>
                <a:cs typeface="Calibri"/>
              </a:rPr>
              <a:t>until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user  </a:t>
            </a:r>
            <a:r>
              <a:rPr dirty="0" sz="1800">
                <a:latin typeface="Calibri"/>
                <a:cs typeface="Calibri"/>
              </a:rPr>
              <a:t>has </a:t>
            </a:r>
            <a:r>
              <a:rPr dirty="0" sz="1800" spc="-10">
                <a:latin typeface="Calibri"/>
                <a:cs typeface="Calibri"/>
              </a:rPr>
              <a:t>reset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20">
                <a:latin typeface="Calibri"/>
                <a:cs typeface="Calibri"/>
              </a:rPr>
              <a:t>system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cleared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alarm.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30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1320" y="2742430"/>
            <a:ext cx="434213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Safety </a:t>
            </a:r>
            <a:r>
              <a:rPr dirty="0" spc="-5">
                <a:latin typeface="Arial"/>
                <a:cs typeface="Arial"/>
              </a:rPr>
              <a:t>engineering</a:t>
            </a:r>
            <a:r>
              <a:rPr dirty="0" spc="-6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processes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30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Safety </a:t>
            </a:r>
            <a:r>
              <a:rPr dirty="0" spc="-5">
                <a:latin typeface="Arial"/>
                <a:cs typeface="Arial"/>
              </a:rPr>
              <a:t>engineering</a:t>
            </a:r>
            <a:r>
              <a:rPr dirty="0" spc="-6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processes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30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851140" cy="2533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332740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engineering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processes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based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reliability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engineering</a:t>
            </a:r>
            <a:r>
              <a:rPr dirty="0" sz="2400" spc="-3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processes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Plan-based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approach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with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reviews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checks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each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stage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</a:t>
            </a:r>
            <a:r>
              <a:rPr dirty="0" sz="2000" spc="-10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General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goal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fault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avoidance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fault</a:t>
            </a:r>
            <a:r>
              <a:rPr dirty="0" sz="2000" spc="-4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  <a:p>
            <a:pPr marL="755650" marR="129539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Must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also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include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reviews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explicit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identification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tracking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</a:t>
            </a:r>
            <a:r>
              <a:rPr dirty="0" sz="2000" spc="-9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hazards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R</a:t>
            </a:r>
            <a:r>
              <a:rPr dirty="0" spc="-5">
                <a:latin typeface="Arial"/>
                <a:cs typeface="Arial"/>
              </a:rPr>
              <a:t>egulatio</a:t>
            </a:r>
            <a:r>
              <a:rPr dirty="0">
                <a:latin typeface="Arial"/>
                <a:cs typeface="Arial"/>
              </a:rPr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30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8014334" cy="4271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Regulators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require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evidence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engineering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processes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have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been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used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</a:t>
            </a:r>
            <a:r>
              <a:rPr dirty="0" sz="2400" spc="4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development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8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For</a:t>
            </a:r>
            <a:r>
              <a:rPr dirty="0" sz="2400" spc="-5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marL="755650" marR="424815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specification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has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been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developed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records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checks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made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</a:t>
            </a:r>
            <a:r>
              <a:rPr dirty="0" sz="2000" spc="-5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specification.</a:t>
            </a:r>
            <a:endParaRPr sz="2000">
              <a:latin typeface="Arial"/>
              <a:cs typeface="Arial"/>
            </a:endParaRPr>
          </a:p>
          <a:p>
            <a:pPr marL="755650" marR="238760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Evidence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verification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validation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processes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have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been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carried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out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results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verification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validation.</a:t>
            </a:r>
            <a:endParaRPr sz="2000">
              <a:latin typeface="Arial"/>
              <a:cs typeface="Arial"/>
            </a:endParaRPr>
          </a:p>
          <a:p>
            <a:pPr marL="755650" marR="152400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Evidence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organizations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developing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have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defined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dependable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processes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include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safety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assurance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reviews.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must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also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records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show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processes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have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been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properly</a:t>
            </a:r>
            <a:r>
              <a:rPr dirty="0" sz="2000" spc="-5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enacted.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Agile </a:t>
            </a:r>
            <a:r>
              <a:rPr dirty="0" spc="-5">
                <a:latin typeface="Arial"/>
                <a:cs typeface="Arial"/>
              </a:rPr>
              <a:t>methods </a:t>
            </a:r>
            <a:r>
              <a:rPr dirty="0" spc="-5">
                <a:latin typeface="Arial"/>
                <a:cs typeface="Arial"/>
              </a:rPr>
              <a:t>and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safety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30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974965" cy="3606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61975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Agile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methods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not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usually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used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safety-critical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systems</a:t>
            </a:r>
            <a:r>
              <a:rPr dirty="0" sz="2400" spc="-5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engineering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Extensive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process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product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documentation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needed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regulation.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Contradicts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focus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agile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methods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software</a:t>
            </a:r>
            <a:r>
              <a:rPr dirty="0" sz="2000" spc="-7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itself.</a:t>
            </a:r>
            <a:endParaRPr sz="2000">
              <a:latin typeface="Arial"/>
              <a:cs typeface="Arial"/>
            </a:endParaRPr>
          </a:p>
          <a:p>
            <a:pPr algn="just" marL="755650" marR="103505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detailed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analysis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complete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specification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important.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Contradicts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interleaved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development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specification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</a:t>
            </a:r>
            <a:r>
              <a:rPr dirty="0" sz="2000" spc="-5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program.</a:t>
            </a:r>
            <a:endParaRPr sz="2000">
              <a:latin typeface="Arial"/>
              <a:cs typeface="Arial"/>
            </a:endParaRPr>
          </a:p>
          <a:p>
            <a:pPr marL="355600" marR="51435" indent="-3429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Some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agile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techniques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such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test-driven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development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</a:t>
            </a:r>
            <a:r>
              <a:rPr dirty="0" sz="2400" spc="-7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used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Safety </a:t>
            </a:r>
            <a:r>
              <a:rPr dirty="0" spc="-5">
                <a:latin typeface="Arial"/>
                <a:cs typeface="Arial"/>
              </a:rPr>
              <a:t>assurance</a:t>
            </a:r>
            <a:r>
              <a:rPr dirty="0" spc="-3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processes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30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8030209" cy="4545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Process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assurance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involves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defining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dependable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process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ensuring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process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followed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during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</a:t>
            </a:r>
            <a:r>
              <a:rPr dirty="0" sz="2400" spc="-5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development.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5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Process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assurance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focuses</a:t>
            </a:r>
            <a:r>
              <a:rPr dirty="0" sz="2400" spc="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on:</a:t>
            </a:r>
            <a:endParaRPr sz="2400">
              <a:latin typeface="Arial"/>
              <a:cs typeface="Arial"/>
            </a:endParaRPr>
          </a:p>
          <a:p>
            <a:pPr marL="755650" marR="116839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have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right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processes?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processes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appropriate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level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dependability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required.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Should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include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requirements </a:t>
            </a: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management,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change </a:t>
            </a: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management,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reviews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inspections,</a:t>
            </a:r>
            <a:r>
              <a:rPr dirty="0" sz="2000" spc="-7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 marL="755650" marR="213995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doing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processes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right?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Have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processes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been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followed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development</a:t>
            </a:r>
            <a:r>
              <a:rPr dirty="0" sz="2000" spc="-5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team.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Process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assurance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generates</a:t>
            </a:r>
            <a:r>
              <a:rPr dirty="0" sz="2400" spc="4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documentation</a:t>
            </a:r>
            <a:endParaRPr sz="24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Agile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processes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therefore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rarely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used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critical</a:t>
            </a:r>
            <a:r>
              <a:rPr dirty="0" sz="2000" spc="2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Processes </a:t>
            </a:r>
            <a:r>
              <a:rPr dirty="0" spc="-5">
                <a:latin typeface="Arial"/>
                <a:cs typeface="Arial"/>
              </a:rPr>
              <a:t>for </a:t>
            </a:r>
            <a:r>
              <a:rPr dirty="0" spc="-5">
                <a:latin typeface="Arial"/>
                <a:cs typeface="Arial"/>
              </a:rPr>
              <a:t>safety</a:t>
            </a:r>
            <a:r>
              <a:rPr dirty="0" spc="-2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assurance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30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891780" cy="3783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972819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Process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assurance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important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safety-critical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systems</a:t>
            </a:r>
            <a:r>
              <a:rPr dirty="0" sz="2400" spc="-6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development: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Accidents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events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testing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not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find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all</a:t>
            </a:r>
            <a:r>
              <a:rPr dirty="0" sz="2000" spc="-1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problems;</a:t>
            </a:r>
            <a:endParaRPr sz="2000">
              <a:latin typeface="Arial"/>
              <a:cs typeface="Arial"/>
            </a:endParaRPr>
          </a:p>
          <a:p>
            <a:pPr marL="755650" marR="114300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requirements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sometimes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‘shall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not’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requirements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cannot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demonstrated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through</a:t>
            </a:r>
            <a:r>
              <a:rPr dirty="0" sz="2000" spc="-7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testing.</a:t>
            </a:r>
            <a:endParaRPr sz="2000">
              <a:latin typeface="Arial"/>
              <a:cs typeface="Arial"/>
            </a:endParaRPr>
          </a:p>
          <a:p>
            <a:pPr marL="355600" marR="220345" indent="-3429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assurance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activities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included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process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record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analyses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have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been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carried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out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people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responsible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for</a:t>
            </a:r>
            <a:r>
              <a:rPr dirty="0" sz="2400" spc="10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these.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Personal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responsibility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important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failures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lead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subsequent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legal</a:t>
            </a:r>
            <a:r>
              <a:rPr dirty="0" sz="2000" spc="-6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actions.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Safety </a:t>
            </a:r>
            <a:r>
              <a:rPr dirty="0" spc="-5">
                <a:latin typeface="Arial"/>
                <a:cs typeface="Arial"/>
              </a:rPr>
              <a:t>related </a:t>
            </a:r>
            <a:r>
              <a:rPr dirty="0" spc="-5">
                <a:latin typeface="Arial"/>
                <a:cs typeface="Arial"/>
              </a:rPr>
              <a:t>process</a:t>
            </a:r>
            <a:r>
              <a:rPr dirty="0" spc="-2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activities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30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Creation </a:t>
            </a:r>
            <a:r>
              <a:rPr dirty="0" spc="-5">
                <a:latin typeface="Arial"/>
                <a:cs typeface="Arial"/>
              </a:rPr>
              <a:t>of </a:t>
            </a:r>
            <a:r>
              <a:rPr dirty="0">
                <a:latin typeface="Arial"/>
                <a:cs typeface="Arial"/>
              </a:rPr>
              <a:t>a </a:t>
            </a:r>
            <a:r>
              <a:rPr dirty="0" spc="-5">
                <a:latin typeface="Arial"/>
                <a:cs typeface="Arial"/>
              </a:rPr>
              <a:t>hazard </a:t>
            </a:r>
            <a:r>
              <a:rPr dirty="0" spc="-5">
                <a:latin typeface="Arial"/>
                <a:cs typeface="Arial"/>
              </a:rPr>
              <a:t>logging </a:t>
            </a:r>
            <a:r>
              <a:rPr dirty="0" spc="-5">
                <a:latin typeface="Arial"/>
                <a:cs typeface="Arial"/>
              </a:rPr>
              <a:t>and </a:t>
            </a:r>
            <a:r>
              <a:rPr dirty="0" spc="-5">
                <a:latin typeface="Arial"/>
                <a:cs typeface="Arial"/>
              </a:rPr>
              <a:t>monitoring</a:t>
            </a:r>
            <a:r>
              <a:rPr dirty="0" spc="9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system.</a:t>
            </a:r>
          </a:p>
          <a:p>
            <a:pPr marL="355600" marR="882015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Appointment </a:t>
            </a:r>
            <a:r>
              <a:rPr dirty="0" spc="-5">
                <a:latin typeface="Arial"/>
                <a:cs typeface="Arial"/>
              </a:rPr>
              <a:t>of </a:t>
            </a:r>
            <a:r>
              <a:rPr dirty="0" spc="-5">
                <a:latin typeface="Arial"/>
                <a:cs typeface="Arial"/>
              </a:rPr>
              <a:t>project </a:t>
            </a:r>
            <a:r>
              <a:rPr dirty="0" spc="-5">
                <a:latin typeface="Arial"/>
                <a:cs typeface="Arial"/>
              </a:rPr>
              <a:t>safety </a:t>
            </a:r>
            <a:r>
              <a:rPr dirty="0" spc="-5">
                <a:latin typeface="Arial"/>
                <a:cs typeface="Arial"/>
              </a:rPr>
              <a:t>engineers </a:t>
            </a:r>
            <a:r>
              <a:rPr dirty="0" spc="-5">
                <a:latin typeface="Arial"/>
                <a:cs typeface="Arial"/>
              </a:rPr>
              <a:t>who </a:t>
            </a:r>
            <a:r>
              <a:rPr dirty="0" spc="-5">
                <a:latin typeface="Arial"/>
                <a:cs typeface="Arial"/>
              </a:rPr>
              <a:t>have  </a:t>
            </a:r>
            <a:r>
              <a:rPr dirty="0" spc="-5">
                <a:latin typeface="Arial"/>
                <a:cs typeface="Arial"/>
              </a:rPr>
              <a:t>explicit </a:t>
            </a:r>
            <a:r>
              <a:rPr dirty="0" spc="-5">
                <a:latin typeface="Arial"/>
                <a:cs typeface="Arial"/>
              </a:rPr>
              <a:t>responsibility </a:t>
            </a:r>
            <a:r>
              <a:rPr dirty="0" spc="-5">
                <a:latin typeface="Arial"/>
                <a:cs typeface="Arial"/>
              </a:rPr>
              <a:t>for </a:t>
            </a:r>
            <a:r>
              <a:rPr dirty="0" spc="-5">
                <a:latin typeface="Arial"/>
                <a:cs typeface="Arial"/>
              </a:rPr>
              <a:t>system</a:t>
            </a:r>
            <a:r>
              <a:rPr dirty="0" spc="45">
                <a:latin typeface="Arial"/>
                <a:cs typeface="Arial"/>
              </a:rPr>
              <a:t> </a:t>
            </a:r>
            <a:r>
              <a:rPr dirty="0" spc="-30">
                <a:latin typeface="Arial"/>
                <a:cs typeface="Arial"/>
              </a:rPr>
              <a:t>safety.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Extensive </a:t>
            </a:r>
            <a:r>
              <a:rPr dirty="0" spc="-5">
                <a:latin typeface="Arial"/>
                <a:cs typeface="Arial"/>
              </a:rPr>
              <a:t>use </a:t>
            </a:r>
            <a:r>
              <a:rPr dirty="0" spc="-5">
                <a:latin typeface="Arial"/>
                <a:cs typeface="Arial"/>
              </a:rPr>
              <a:t>of </a:t>
            </a:r>
            <a:r>
              <a:rPr dirty="0" spc="-5">
                <a:latin typeface="Arial"/>
                <a:cs typeface="Arial"/>
              </a:rPr>
              <a:t>safety</a:t>
            </a:r>
            <a:r>
              <a:rPr dirty="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reviews.</a:t>
            </a: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Creation </a:t>
            </a:r>
            <a:r>
              <a:rPr dirty="0" spc="-5">
                <a:latin typeface="Arial"/>
                <a:cs typeface="Arial"/>
              </a:rPr>
              <a:t>of </a:t>
            </a:r>
            <a:r>
              <a:rPr dirty="0">
                <a:latin typeface="Arial"/>
                <a:cs typeface="Arial"/>
              </a:rPr>
              <a:t>a </a:t>
            </a:r>
            <a:r>
              <a:rPr dirty="0" spc="-5">
                <a:latin typeface="Arial"/>
                <a:cs typeface="Arial"/>
              </a:rPr>
              <a:t>safety </a:t>
            </a:r>
            <a:r>
              <a:rPr dirty="0" spc="-5">
                <a:latin typeface="Arial"/>
                <a:cs typeface="Arial"/>
              </a:rPr>
              <a:t>certification </a:t>
            </a:r>
            <a:r>
              <a:rPr dirty="0" spc="-5">
                <a:latin typeface="Arial"/>
                <a:cs typeface="Arial"/>
              </a:rPr>
              <a:t>system </a:t>
            </a:r>
            <a:r>
              <a:rPr dirty="0" spc="-5">
                <a:latin typeface="Arial"/>
                <a:cs typeface="Arial"/>
              </a:rPr>
              <a:t>where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safety  </a:t>
            </a:r>
            <a:r>
              <a:rPr dirty="0" spc="-5">
                <a:latin typeface="Arial"/>
                <a:cs typeface="Arial"/>
              </a:rPr>
              <a:t>of </a:t>
            </a:r>
            <a:r>
              <a:rPr dirty="0" spc="-5">
                <a:latin typeface="Arial"/>
                <a:cs typeface="Arial"/>
              </a:rPr>
              <a:t>critical </a:t>
            </a:r>
            <a:r>
              <a:rPr dirty="0" spc="-5">
                <a:latin typeface="Arial"/>
                <a:cs typeface="Arial"/>
              </a:rPr>
              <a:t>components </a:t>
            </a:r>
            <a:r>
              <a:rPr dirty="0">
                <a:latin typeface="Arial"/>
                <a:cs typeface="Arial"/>
              </a:rPr>
              <a:t>is </a:t>
            </a:r>
            <a:r>
              <a:rPr dirty="0" spc="-5">
                <a:latin typeface="Arial"/>
                <a:cs typeface="Arial"/>
              </a:rPr>
              <a:t>formally</a:t>
            </a:r>
            <a:r>
              <a:rPr dirty="0" spc="3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certified.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Detailed </a:t>
            </a:r>
            <a:r>
              <a:rPr dirty="0" spc="-5">
                <a:latin typeface="Arial"/>
                <a:cs typeface="Arial"/>
              </a:rPr>
              <a:t>configuration </a:t>
            </a:r>
            <a:r>
              <a:rPr dirty="0" spc="-5">
                <a:latin typeface="Arial"/>
                <a:cs typeface="Arial"/>
              </a:rPr>
              <a:t>management </a:t>
            </a:r>
            <a:r>
              <a:rPr dirty="0" spc="-5">
                <a:latin typeface="Arial"/>
                <a:cs typeface="Arial"/>
              </a:rPr>
              <a:t>(see </a:t>
            </a:r>
            <a:r>
              <a:rPr dirty="0" spc="-5">
                <a:latin typeface="Arial"/>
                <a:cs typeface="Arial"/>
              </a:rPr>
              <a:t>Chapter</a:t>
            </a:r>
            <a:r>
              <a:rPr dirty="0" spc="8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25).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Software </a:t>
            </a:r>
            <a:r>
              <a:rPr dirty="0" spc="-5">
                <a:latin typeface="Arial"/>
                <a:cs typeface="Arial"/>
              </a:rPr>
              <a:t>in </a:t>
            </a:r>
            <a:r>
              <a:rPr dirty="0" spc="-5">
                <a:latin typeface="Arial"/>
                <a:cs typeface="Arial"/>
              </a:rPr>
              <a:t>safety-critical</a:t>
            </a:r>
            <a:r>
              <a:rPr dirty="0" spc="-3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8045450" cy="3820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104775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software-controlled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so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decisions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made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subsequent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actions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safety-critical.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Therefore,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behaviour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directly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related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overall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</a:t>
            </a:r>
            <a:r>
              <a:rPr dirty="0" sz="2400" spc="5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extensively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used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checking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monitoring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other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safety-critical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components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system.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For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example,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all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aircraft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engine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components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monitored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looking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early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indications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component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failure.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safety-critical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because,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if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fails,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other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components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fail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cause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</a:t>
            </a:r>
            <a:r>
              <a:rPr dirty="0" sz="2400" spc="6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accident.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Hazard</a:t>
            </a:r>
            <a:r>
              <a:rPr dirty="0" spc="-7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40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8029575" cy="3241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407670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Hazard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analysis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involves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identifying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hazards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their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root</a:t>
            </a:r>
            <a:r>
              <a:rPr dirty="0" sz="2400" spc="-7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causes.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should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clear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traceability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from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identified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hazards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through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their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analysis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actions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taken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during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process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ensure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these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hazards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have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been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covered.</a:t>
            </a:r>
            <a:endParaRPr sz="2400">
              <a:latin typeface="Arial"/>
              <a:cs typeface="Arial"/>
            </a:endParaRPr>
          </a:p>
          <a:p>
            <a:pPr marL="355600" marR="346710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hazard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log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used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track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hazards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throughout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</a:t>
            </a:r>
            <a:r>
              <a:rPr dirty="0" sz="2400" spc="-8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process.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384797"/>
            <a:ext cx="417576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A </a:t>
            </a:r>
            <a:r>
              <a:rPr dirty="0" spc="-5">
                <a:latin typeface="Arial"/>
                <a:cs typeface="Arial"/>
              </a:rPr>
              <a:t>simplified </a:t>
            </a:r>
            <a:r>
              <a:rPr dirty="0" spc="-5">
                <a:latin typeface="Arial"/>
                <a:cs typeface="Arial"/>
              </a:rPr>
              <a:t>hazard </a:t>
            </a:r>
            <a:r>
              <a:rPr dirty="0" spc="-5">
                <a:latin typeface="Arial"/>
                <a:cs typeface="Arial"/>
              </a:rPr>
              <a:t>log</a:t>
            </a:r>
            <a:r>
              <a:rPr dirty="0" spc="-16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entry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40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3541" y="1683766"/>
          <a:ext cx="7896225" cy="438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473"/>
                <a:gridCol w="1125473"/>
                <a:gridCol w="1125473"/>
                <a:gridCol w="1124711"/>
                <a:gridCol w="1125473"/>
                <a:gridCol w="1125473"/>
                <a:gridCol w="1124711"/>
              </a:tblGrid>
              <a:tr h="243839">
                <a:tc gridSpan="7">
                  <a:txBody>
                    <a:bodyPr/>
                    <a:lstStyle/>
                    <a:p>
                      <a:pPr marL="62230">
                        <a:lnSpc>
                          <a:spcPts val="1820"/>
                        </a:lnSpc>
                        <a:tabLst>
                          <a:tab pos="1796414" algn="l"/>
                        </a:tabLst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Hazard</a:t>
                      </a:r>
                      <a:r>
                        <a:rPr dirty="0" sz="1600" spc="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Log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4: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Printed</a:t>
                      </a:r>
                      <a:r>
                        <a:rPr dirty="0" sz="16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20.02.2012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15873">
                <a:tc gridSpan="4">
                  <a:txBody>
                    <a:bodyPr/>
                    <a:lstStyle/>
                    <a:p>
                      <a:pPr marL="62230">
                        <a:lnSpc>
                          <a:spcPts val="1720"/>
                        </a:lnSpc>
                      </a:pPr>
                      <a:r>
                        <a:rPr dirty="0" sz="1600" spc="-5" i="1">
                          <a:latin typeface="Arial"/>
                          <a:cs typeface="Arial"/>
                        </a:rPr>
                        <a:t>System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: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Insulin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Pump</a:t>
                      </a:r>
                      <a:r>
                        <a:rPr dirty="0" sz="1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System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dirty="0" sz="1600" spc="-5" i="1">
                          <a:latin typeface="Arial"/>
                          <a:cs typeface="Arial"/>
                        </a:rPr>
                        <a:t>Safety </a:t>
                      </a:r>
                      <a:r>
                        <a:rPr dirty="0" sz="1600" spc="-5" i="1">
                          <a:latin typeface="Arial"/>
                          <a:cs typeface="Arial"/>
                        </a:rPr>
                        <a:t>Engineer: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James</a:t>
                      </a:r>
                      <a:r>
                        <a:rPr dirty="0" sz="1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Brown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2230">
                        <a:lnSpc>
                          <a:spcPts val="1720"/>
                        </a:lnSpc>
                      </a:pPr>
                      <a:r>
                        <a:rPr dirty="0" sz="1600" spc="-5" i="1">
                          <a:latin typeface="Arial"/>
                          <a:cs typeface="Arial"/>
                        </a:rPr>
                        <a:t>File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InsulinPump/Safety/HazardLog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dirty="0" sz="1600" spc="-5" i="1">
                          <a:latin typeface="Arial"/>
                          <a:cs typeface="Arial"/>
                        </a:rPr>
                        <a:t>Log </a:t>
                      </a:r>
                      <a:r>
                        <a:rPr dirty="0" sz="1600" spc="-5" i="1">
                          <a:latin typeface="Arial"/>
                          <a:cs typeface="Arial"/>
                        </a:rPr>
                        <a:t>version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16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1/3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15873">
                <a:tc>
                  <a:txBody>
                    <a:bodyPr/>
                    <a:lstStyle/>
                    <a:p>
                      <a:pPr marL="62230">
                        <a:lnSpc>
                          <a:spcPts val="1820"/>
                        </a:lnSpc>
                      </a:pPr>
                      <a:r>
                        <a:rPr dirty="0" sz="1600" spc="-5" i="1">
                          <a:latin typeface="Arial"/>
                          <a:cs typeface="Arial"/>
                        </a:rPr>
                        <a:t>Identified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dirty="0" sz="1600" spc="-5" i="1">
                          <a:latin typeface="Arial"/>
                          <a:cs typeface="Arial"/>
                        </a:rPr>
                        <a:t>Hazard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6223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Insulin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overdose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delivered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patient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15873">
                <a:tc>
                  <a:txBody>
                    <a:bodyPr/>
                    <a:lstStyle/>
                    <a:p>
                      <a:pPr marL="62230">
                        <a:lnSpc>
                          <a:spcPts val="1825"/>
                        </a:lnSpc>
                      </a:pPr>
                      <a:r>
                        <a:rPr dirty="0" sz="1600" spc="-5" i="1">
                          <a:latin typeface="Arial"/>
                          <a:cs typeface="Arial"/>
                        </a:rPr>
                        <a:t>Identified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dirty="0" sz="1600" spc="-5" i="1">
                          <a:latin typeface="Arial"/>
                          <a:cs typeface="Arial"/>
                        </a:rPr>
                        <a:t>by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62230">
                        <a:lnSpc>
                          <a:spcPts val="1825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Jane</a:t>
                      </a:r>
                      <a:r>
                        <a:rPr dirty="0" sz="16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Williams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15873">
                <a:tc>
                  <a:txBody>
                    <a:bodyPr/>
                    <a:lstStyle/>
                    <a:p>
                      <a:pPr marL="62230">
                        <a:lnSpc>
                          <a:spcPts val="1825"/>
                        </a:lnSpc>
                      </a:pPr>
                      <a:r>
                        <a:rPr dirty="0" sz="1600" spc="-5" i="1">
                          <a:latin typeface="Arial"/>
                          <a:cs typeface="Arial"/>
                        </a:rPr>
                        <a:t>Criticality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dirty="0" sz="1600" spc="-5" i="1">
                          <a:latin typeface="Arial"/>
                          <a:cs typeface="Arial"/>
                        </a:rPr>
                        <a:t>class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62230">
                        <a:lnSpc>
                          <a:spcPts val="1825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15873">
                <a:tc>
                  <a:txBody>
                    <a:bodyPr/>
                    <a:lstStyle/>
                    <a:p>
                      <a:pPr marL="62230">
                        <a:lnSpc>
                          <a:spcPts val="1825"/>
                        </a:lnSpc>
                      </a:pPr>
                      <a:r>
                        <a:rPr dirty="0" sz="1600" spc="-5" i="1">
                          <a:latin typeface="Arial"/>
                          <a:cs typeface="Arial"/>
                        </a:rPr>
                        <a:t>Identified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dirty="0" sz="1600" spc="-5" i="1">
                          <a:latin typeface="Arial"/>
                          <a:cs typeface="Arial"/>
                        </a:rPr>
                        <a:t>risk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62230">
                        <a:lnSpc>
                          <a:spcPts val="1825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High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15873">
                <a:tc>
                  <a:txBody>
                    <a:bodyPr/>
                    <a:lstStyle/>
                    <a:p>
                      <a:pPr marL="119380">
                        <a:lnSpc>
                          <a:spcPts val="1825"/>
                        </a:lnSpc>
                      </a:pPr>
                      <a:r>
                        <a:rPr dirty="0" sz="1600" spc="-5" i="1">
                          <a:latin typeface="Arial"/>
                          <a:cs typeface="Arial"/>
                        </a:rPr>
                        <a:t>Fault</a:t>
                      </a:r>
                      <a:r>
                        <a:rPr dirty="0" sz="1600" spc="-8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i="1">
                          <a:latin typeface="Arial"/>
                          <a:cs typeface="Arial"/>
                        </a:rPr>
                        <a:t>tree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dirty="0" sz="1600" spc="-5" i="1">
                          <a:latin typeface="Arial"/>
                          <a:cs typeface="Arial"/>
                        </a:rPr>
                        <a:t>identified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25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YES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25"/>
                        </a:lnSpc>
                      </a:pPr>
                      <a:r>
                        <a:rPr dirty="0" sz="1600" spc="-5" i="1">
                          <a:latin typeface="Arial"/>
                          <a:cs typeface="Arial"/>
                        </a:rPr>
                        <a:t>Date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960">
                        <a:lnSpc>
                          <a:spcPts val="1825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24.01.07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25"/>
                        </a:lnSpc>
                      </a:pPr>
                      <a:r>
                        <a:rPr dirty="0" sz="1600" spc="-5" i="1">
                          <a:latin typeface="Arial"/>
                          <a:cs typeface="Arial"/>
                        </a:rPr>
                        <a:t>Location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Hazard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Log,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6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515873">
                <a:tc>
                  <a:txBody>
                    <a:bodyPr/>
                    <a:lstStyle/>
                    <a:p>
                      <a:pPr marL="62230">
                        <a:lnSpc>
                          <a:spcPts val="1825"/>
                        </a:lnSpc>
                      </a:pPr>
                      <a:r>
                        <a:rPr dirty="0" sz="1600" spc="-5" i="1">
                          <a:latin typeface="Arial"/>
                          <a:cs typeface="Arial"/>
                        </a:rPr>
                        <a:t>Fault</a:t>
                      </a:r>
                      <a:r>
                        <a:rPr dirty="0" sz="1600" spc="-8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i="1">
                          <a:latin typeface="Arial"/>
                          <a:cs typeface="Arial"/>
                        </a:rPr>
                        <a:t>tree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dirty="0" sz="1600" spc="-5" i="1">
                          <a:latin typeface="Arial"/>
                          <a:cs typeface="Arial"/>
                        </a:rPr>
                        <a:t>creators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62230">
                        <a:lnSpc>
                          <a:spcPts val="1825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Jane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Williams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Bill</a:t>
                      </a:r>
                      <a:r>
                        <a:rPr dirty="0" sz="16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Smith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15873">
                <a:tc>
                  <a:txBody>
                    <a:bodyPr/>
                    <a:lstStyle/>
                    <a:p>
                      <a:pPr marL="62230">
                        <a:lnSpc>
                          <a:spcPts val="1825"/>
                        </a:lnSpc>
                      </a:pPr>
                      <a:r>
                        <a:rPr dirty="0" sz="1600" spc="-5" i="1">
                          <a:latin typeface="Arial"/>
                          <a:cs typeface="Arial"/>
                        </a:rPr>
                        <a:t>Fault</a:t>
                      </a:r>
                      <a:r>
                        <a:rPr dirty="0" sz="1600" spc="-8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i="1">
                          <a:latin typeface="Arial"/>
                          <a:cs typeface="Arial"/>
                        </a:rPr>
                        <a:t>tree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dirty="0" sz="1600" spc="-5" i="1">
                          <a:latin typeface="Arial"/>
                          <a:cs typeface="Arial"/>
                        </a:rPr>
                        <a:t>checked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25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YES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25"/>
                        </a:lnSpc>
                      </a:pPr>
                      <a:r>
                        <a:rPr dirty="0" sz="1600" spc="-5" i="1">
                          <a:latin typeface="Arial"/>
                          <a:cs typeface="Arial"/>
                        </a:rPr>
                        <a:t>Date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960">
                        <a:lnSpc>
                          <a:spcPts val="1825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28.01.07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25"/>
                        </a:lnSpc>
                      </a:pPr>
                      <a:r>
                        <a:rPr dirty="0" sz="1600" spc="-5" i="1">
                          <a:latin typeface="Arial"/>
                          <a:cs typeface="Arial"/>
                        </a:rPr>
                        <a:t>Checker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2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James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Brown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Hazard </a:t>
            </a:r>
            <a:r>
              <a:rPr dirty="0" spc="-5">
                <a:latin typeface="Arial"/>
                <a:cs typeface="Arial"/>
              </a:rPr>
              <a:t>log</a:t>
            </a:r>
            <a:r>
              <a:rPr dirty="0" spc="-7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40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8248650" cy="4671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599"/>
              </a:tblGrid>
              <a:tr h="736853">
                <a:tc>
                  <a:txBody>
                    <a:bodyPr/>
                    <a:lstStyle/>
                    <a:p>
                      <a:pPr marL="119380">
                        <a:lnSpc>
                          <a:spcPts val="1825"/>
                        </a:lnSpc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System 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safety 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design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requirements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</a:tr>
              <a:tr h="736091">
                <a:tc>
                  <a:txBody>
                    <a:bodyPr/>
                    <a:lstStyle/>
                    <a:p>
                      <a:pPr marL="62230">
                        <a:lnSpc>
                          <a:spcPts val="172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1.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system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shall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include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self-testing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software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that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will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test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sensor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system,</a:t>
                      </a:r>
                      <a:r>
                        <a:rPr dirty="0" sz="1600" spc="20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90830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clock,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insulin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delivery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system.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736853">
                <a:tc>
                  <a:txBody>
                    <a:bodyPr/>
                    <a:lstStyle/>
                    <a:p>
                      <a:pPr marL="62230">
                        <a:lnSpc>
                          <a:spcPts val="1825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2.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self-checking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software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shall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be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executed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once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per</a:t>
                      </a:r>
                      <a:r>
                        <a:rPr dirty="0" sz="1600" spc="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minute.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975359">
                <a:tc>
                  <a:txBody>
                    <a:bodyPr/>
                    <a:lstStyle/>
                    <a:p>
                      <a:pPr marL="6223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3.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event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self-checking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software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discovering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fault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any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600" spc="2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system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90830" marR="37909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components,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an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audible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warning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shall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be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issued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pump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display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shall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indicate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name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component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where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fault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has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been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discovered.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delivery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insulin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shall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be</a:t>
                      </a:r>
                      <a:r>
                        <a:rPr dirty="0" sz="16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suspended.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736091">
                <a:tc>
                  <a:txBody>
                    <a:bodyPr/>
                    <a:lstStyle/>
                    <a:p>
                      <a:pPr marL="6223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4.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system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shall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incorporate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an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override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system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that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allows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system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user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600" spc="2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modify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90830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computed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dose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insulin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that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be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delivered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by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600" spc="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system.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736853">
                <a:tc>
                  <a:txBody>
                    <a:bodyPr/>
                    <a:lstStyle/>
                    <a:p>
                      <a:pPr marL="119380">
                        <a:lnSpc>
                          <a:spcPts val="1825"/>
                        </a:lnSpc>
                        <a:tabLst>
                          <a:tab pos="518795" algn="l"/>
                        </a:tabLst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5.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amount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override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shall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be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no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greater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than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pre-set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value</a:t>
                      </a:r>
                      <a:r>
                        <a:rPr dirty="0" sz="1600" spc="1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(maxOverride),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8892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which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set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when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system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configured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by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medical</a:t>
                      </a:r>
                      <a:r>
                        <a:rPr dirty="0" sz="160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staff.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Safety</a:t>
            </a:r>
            <a:r>
              <a:rPr dirty="0" spc="-7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reviews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40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8063230" cy="162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5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Driven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hazard</a:t>
            </a:r>
            <a:r>
              <a:rPr dirty="0" sz="2400" spc="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45414C"/>
                </a:solidFill>
                <a:latin typeface="Arial"/>
                <a:cs typeface="Arial"/>
              </a:rPr>
              <a:t>register.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each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identified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hazrd,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review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team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should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assess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judge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whether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not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can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cope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with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hazard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 </a:t>
            </a:r>
            <a:r>
              <a:rPr dirty="0" sz="2400" spc="-50">
                <a:solidFill>
                  <a:srgbClr val="45414C"/>
                </a:solidFill>
                <a:latin typeface="Arial"/>
                <a:cs typeface="Arial"/>
              </a:rPr>
              <a:t>way.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Formal</a:t>
            </a:r>
            <a:r>
              <a:rPr dirty="0" spc="-8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verification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40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8040370" cy="40119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763270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Formal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methods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used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when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mathematical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specification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produced.</a:t>
            </a:r>
            <a:endParaRPr sz="2400">
              <a:latin typeface="Arial"/>
              <a:cs typeface="Arial"/>
            </a:endParaRPr>
          </a:p>
          <a:p>
            <a:pPr marL="355600" marR="474345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ultimate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static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verification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technique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used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at </a:t>
            </a:r>
            <a:r>
              <a:rPr dirty="0" sz="2400" spc="-10">
                <a:solidFill>
                  <a:srgbClr val="45414C"/>
                </a:solidFill>
                <a:latin typeface="Arial"/>
                <a:cs typeface="Arial"/>
              </a:rPr>
              <a:t>different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stages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development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process: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formal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specification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developed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mathematically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analyzed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000" spc="-20">
                <a:solidFill>
                  <a:srgbClr val="45414C"/>
                </a:solidFill>
                <a:latin typeface="Arial"/>
                <a:cs typeface="Arial"/>
              </a:rPr>
              <a:t>consistency.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helps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discover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specification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errors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</a:t>
            </a:r>
            <a:r>
              <a:rPr dirty="0" sz="2000" spc="-8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omissions.</a:t>
            </a:r>
            <a:endParaRPr sz="2000">
              <a:latin typeface="Arial"/>
              <a:cs typeface="Arial"/>
            </a:endParaRPr>
          </a:p>
          <a:p>
            <a:pPr algn="just" marL="755650" marR="203200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Formal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arguments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program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conforms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mathematical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specification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developed.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effective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discovering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programming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design</a:t>
            </a:r>
            <a:r>
              <a:rPr dirty="0" sz="2000" spc="-4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errors.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Arguments </a:t>
            </a:r>
            <a:r>
              <a:rPr dirty="0" spc="-5">
                <a:latin typeface="Arial"/>
                <a:cs typeface="Arial"/>
              </a:rPr>
              <a:t>for </a:t>
            </a:r>
            <a:r>
              <a:rPr dirty="0" spc="-5">
                <a:latin typeface="Arial"/>
                <a:cs typeface="Arial"/>
              </a:rPr>
              <a:t>formal</a:t>
            </a:r>
            <a:r>
              <a:rPr dirty="0" spc="-4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40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Producing </a:t>
            </a:r>
            <a:r>
              <a:rPr dirty="0">
                <a:latin typeface="Arial"/>
                <a:cs typeface="Arial"/>
              </a:rPr>
              <a:t>a </a:t>
            </a:r>
            <a:r>
              <a:rPr dirty="0" spc="-5">
                <a:latin typeface="Arial"/>
                <a:cs typeface="Arial"/>
              </a:rPr>
              <a:t>mathematical </a:t>
            </a:r>
            <a:r>
              <a:rPr dirty="0" spc="-5">
                <a:latin typeface="Arial"/>
                <a:cs typeface="Arial"/>
              </a:rPr>
              <a:t>specification </a:t>
            </a:r>
            <a:r>
              <a:rPr dirty="0" spc="-5">
                <a:latin typeface="Arial"/>
                <a:cs typeface="Arial"/>
              </a:rPr>
              <a:t>requires </a:t>
            </a:r>
            <a:r>
              <a:rPr dirty="0">
                <a:latin typeface="Arial"/>
                <a:cs typeface="Arial"/>
              </a:rPr>
              <a:t>a  </a:t>
            </a:r>
            <a:r>
              <a:rPr dirty="0" spc="-5">
                <a:latin typeface="Arial"/>
                <a:cs typeface="Arial"/>
              </a:rPr>
              <a:t>detailed </a:t>
            </a:r>
            <a:r>
              <a:rPr dirty="0" spc="-5">
                <a:latin typeface="Arial"/>
                <a:cs typeface="Arial"/>
              </a:rPr>
              <a:t>analysis </a:t>
            </a:r>
            <a:r>
              <a:rPr dirty="0" spc="-5">
                <a:latin typeface="Arial"/>
                <a:cs typeface="Arial"/>
              </a:rPr>
              <a:t>of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requirements </a:t>
            </a:r>
            <a:r>
              <a:rPr dirty="0" spc="-5">
                <a:latin typeface="Arial"/>
                <a:cs typeface="Arial"/>
              </a:rPr>
              <a:t>and </a:t>
            </a:r>
            <a:r>
              <a:rPr dirty="0" spc="-5">
                <a:latin typeface="Arial"/>
                <a:cs typeface="Arial"/>
              </a:rPr>
              <a:t>this </a:t>
            </a:r>
            <a:r>
              <a:rPr dirty="0">
                <a:latin typeface="Arial"/>
                <a:cs typeface="Arial"/>
              </a:rPr>
              <a:t>is </a:t>
            </a:r>
            <a:r>
              <a:rPr dirty="0" spc="-5">
                <a:latin typeface="Arial"/>
                <a:cs typeface="Arial"/>
              </a:rPr>
              <a:t>likely </a:t>
            </a:r>
            <a:r>
              <a:rPr dirty="0" spc="-5">
                <a:latin typeface="Arial"/>
                <a:cs typeface="Arial"/>
              </a:rPr>
              <a:t>to  </a:t>
            </a:r>
            <a:r>
              <a:rPr dirty="0" spc="-5">
                <a:latin typeface="Arial"/>
                <a:cs typeface="Arial"/>
              </a:rPr>
              <a:t>uncover</a:t>
            </a:r>
            <a:r>
              <a:rPr dirty="0" spc="-6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errors.</a:t>
            </a:r>
          </a:p>
          <a:p>
            <a:pPr marL="355600" marR="132715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Concurrent </a:t>
            </a:r>
            <a:r>
              <a:rPr dirty="0" spc="-5">
                <a:latin typeface="Arial"/>
                <a:cs typeface="Arial"/>
              </a:rPr>
              <a:t>systems </a:t>
            </a:r>
            <a:r>
              <a:rPr dirty="0" spc="-5">
                <a:latin typeface="Arial"/>
                <a:cs typeface="Arial"/>
              </a:rPr>
              <a:t>can </a:t>
            </a:r>
            <a:r>
              <a:rPr dirty="0" spc="-5">
                <a:latin typeface="Arial"/>
                <a:cs typeface="Arial"/>
              </a:rPr>
              <a:t>be </a:t>
            </a:r>
            <a:r>
              <a:rPr dirty="0" spc="-5">
                <a:latin typeface="Arial"/>
                <a:cs typeface="Arial"/>
              </a:rPr>
              <a:t>analysed </a:t>
            </a:r>
            <a:r>
              <a:rPr dirty="0" spc="-5">
                <a:latin typeface="Arial"/>
                <a:cs typeface="Arial"/>
              </a:rPr>
              <a:t>to </a:t>
            </a:r>
            <a:r>
              <a:rPr dirty="0" spc="-5">
                <a:latin typeface="Arial"/>
                <a:cs typeface="Arial"/>
              </a:rPr>
              <a:t>discover </a:t>
            </a:r>
            <a:r>
              <a:rPr dirty="0" spc="-5">
                <a:latin typeface="Arial"/>
                <a:cs typeface="Arial"/>
              </a:rPr>
              <a:t>race  </a:t>
            </a:r>
            <a:r>
              <a:rPr dirty="0" spc="-5">
                <a:latin typeface="Arial"/>
                <a:cs typeface="Arial"/>
              </a:rPr>
              <a:t>conditions </a:t>
            </a:r>
            <a:r>
              <a:rPr dirty="0" spc="-5">
                <a:latin typeface="Arial"/>
                <a:cs typeface="Arial"/>
              </a:rPr>
              <a:t>that </a:t>
            </a:r>
            <a:r>
              <a:rPr dirty="0" spc="-5">
                <a:latin typeface="Arial"/>
                <a:cs typeface="Arial"/>
              </a:rPr>
              <a:t>might </a:t>
            </a:r>
            <a:r>
              <a:rPr dirty="0" spc="-5">
                <a:latin typeface="Arial"/>
                <a:cs typeface="Arial"/>
              </a:rPr>
              <a:t>lead </a:t>
            </a:r>
            <a:r>
              <a:rPr dirty="0" spc="-5">
                <a:latin typeface="Arial"/>
                <a:cs typeface="Arial"/>
              </a:rPr>
              <a:t>to </a:t>
            </a:r>
            <a:r>
              <a:rPr dirty="0" spc="-5">
                <a:latin typeface="Arial"/>
                <a:cs typeface="Arial"/>
              </a:rPr>
              <a:t>deadlock. </a:t>
            </a:r>
            <a:r>
              <a:rPr dirty="0" spc="-45">
                <a:latin typeface="Arial"/>
                <a:cs typeface="Arial"/>
              </a:rPr>
              <a:t>Testing </a:t>
            </a:r>
            <a:r>
              <a:rPr dirty="0" spc="-5">
                <a:latin typeface="Arial"/>
                <a:cs typeface="Arial"/>
              </a:rPr>
              <a:t>for </a:t>
            </a:r>
            <a:r>
              <a:rPr dirty="0" spc="-5">
                <a:latin typeface="Arial"/>
                <a:cs typeface="Arial"/>
              </a:rPr>
              <a:t>such  </a:t>
            </a:r>
            <a:r>
              <a:rPr dirty="0" spc="-5">
                <a:latin typeface="Arial"/>
                <a:cs typeface="Arial"/>
              </a:rPr>
              <a:t>problems </a:t>
            </a:r>
            <a:r>
              <a:rPr dirty="0">
                <a:latin typeface="Arial"/>
                <a:cs typeface="Arial"/>
              </a:rPr>
              <a:t>is </a:t>
            </a:r>
            <a:r>
              <a:rPr dirty="0" spc="-5">
                <a:latin typeface="Arial"/>
                <a:cs typeface="Arial"/>
              </a:rPr>
              <a:t>very</a:t>
            </a:r>
            <a:r>
              <a:rPr dirty="0" spc="-20">
                <a:latin typeface="Arial"/>
                <a:cs typeface="Arial"/>
              </a:rPr>
              <a:t> </a:t>
            </a:r>
            <a:r>
              <a:rPr dirty="0" spc="-10">
                <a:latin typeface="Arial"/>
                <a:cs typeface="Arial"/>
              </a:rPr>
              <a:t>difficult.</a:t>
            </a:r>
          </a:p>
          <a:p>
            <a:pPr marL="355600" marR="398780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They </a:t>
            </a:r>
            <a:r>
              <a:rPr dirty="0" spc="-5">
                <a:latin typeface="Arial"/>
                <a:cs typeface="Arial"/>
              </a:rPr>
              <a:t>can </a:t>
            </a:r>
            <a:r>
              <a:rPr dirty="0" spc="-5">
                <a:latin typeface="Arial"/>
                <a:cs typeface="Arial"/>
              </a:rPr>
              <a:t>detect </a:t>
            </a:r>
            <a:r>
              <a:rPr dirty="0" spc="-5">
                <a:latin typeface="Arial"/>
                <a:cs typeface="Arial"/>
              </a:rPr>
              <a:t>implementation </a:t>
            </a:r>
            <a:r>
              <a:rPr dirty="0" spc="-5">
                <a:latin typeface="Arial"/>
                <a:cs typeface="Arial"/>
              </a:rPr>
              <a:t>errors </a:t>
            </a:r>
            <a:r>
              <a:rPr dirty="0" spc="-5">
                <a:latin typeface="Arial"/>
                <a:cs typeface="Arial"/>
              </a:rPr>
              <a:t>before </a:t>
            </a:r>
            <a:r>
              <a:rPr dirty="0" spc="-5">
                <a:latin typeface="Arial"/>
                <a:cs typeface="Arial"/>
              </a:rPr>
              <a:t>testing  </a:t>
            </a:r>
            <a:r>
              <a:rPr dirty="0" spc="-5">
                <a:latin typeface="Arial"/>
                <a:cs typeface="Arial"/>
              </a:rPr>
              <a:t>when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program </a:t>
            </a:r>
            <a:r>
              <a:rPr dirty="0">
                <a:latin typeface="Arial"/>
                <a:cs typeface="Arial"/>
              </a:rPr>
              <a:t>is </a:t>
            </a:r>
            <a:r>
              <a:rPr dirty="0" spc="-5">
                <a:latin typeface="Arial"/>
                <a:cs typeface="Arial"/>
              </a:rPr>
              <a:t>analyzed </a:t>
            </a:r>
            <a:r>
              <a:rPr dirty="0" spc="-5">
                <a:latin typeface="Arial"/>
                <a:cs typeface="Arial"/>
              </a:rPr>
              <a:t>alongside </a:t>
            </a:r>
            <a:r>
              <a:rPr dirty="0" spc="-5">
                <a:latin typeface="Arial"/>
                <a:cs typeface="Arial"/>
              </a:rPr>
              <a:t>the  </a:t>
            </a:r>
            <a:r>
              <a:rPr dirty="0" spc="-5">
                <a:latin typeface="Arial"/>
                <a:cs typeface="Arial"/>
              </a:rPr>
              <a:t>specification.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Arguments </a:t>
            </a:r>
            <a:r>
              <a:rPr dirty="0" spc="-5">
                <a:latin typeface="Arial"/>
                <a:cs typeface="Arial"/>
              </a:rPr>
              <a:t>against </a:t>
            </a:r>
            <a:r>
              <a:rPr dirty="0" spc="-5">
                <a:latin typeface="Arial"/>
                <a:cs typeface="Arial"/>
              </a:rPr>
              <a:t>formal</a:t>
            </a:r>
            <a:r>
              <a:rPr dirty="0" spc="-3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40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0" marR="89535" indent="-342900">
              <a:lnSpc>
                <a:spcPct val="100000"/>
              </a:lnSpc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Require </a:t>
            </a:r>
            <a:r>
              <a:rPr dirty="0" spc="-5">
                <a:latin typeface="Arial"/>
                <a:cs typeface="Arial"/>
              </a:rPr>
              <a:t>specialized </a:t>
            </a:r>
            <a:r>
              <a:rPr dirty="0" spc="-5">
                <a:latin typeface="Arial"/>
                <a:cs typeface="Arial"/>
              </a:rPr>
              <a:t>notations </a:t>
            </a:r>
            <a:r>
              <a:rPr dirty="0" spc="-5">
                <a:latin typeface="Arial"/>
                <a:cs typeface="Arial"/>
              </a:rPr>
              <a:t>that </a:t>
            </a:r>
            <a:r>
              <a:rPr dirty="0" spc="-5">
                <a:latin typeface="Arial"/>
                <a:cs typeface="Arial"/>
              </a:rPr>
              <a:t>cannot </a:t>
            </a:r>
            <a:r>
              <a:rPr dirty="0" spc="-5">
                <a:latin typeface="Arial"/>
                <a:cs typeface="Arial"/>
              </a:rPr>
              <a:t>be </a:t>
            </a:r>
            <a:r>
              <a:rPr dirty="0" spc="-5">
                <a:latin typeface="Arial"/>
                <a:cs typeface="Arial"/>
              </a:rPr>
              <a:t>understood  </a:t>
            </a:r>
            <a:r>
              <a:rPr dirty="0" spc="-5">
                <a:latin typeface="Arial"/>
                <a:cs typeface="Arial"/>
              </a:rPr>
              <a:t>by </a:t>
            </a:r>
            <a:r>
              <a:rPr dirty="0" spc="-5">
                <a:latin typeface="Arial"/>
                <a:cs typeface="Arial"/>
              </a:rPr>
              <a:t>domain</a:t>
            </a:r>
            <a:r>
              <a:rPr dirty="0" spc="-5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experts.</a:t>
            </a: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40">
                <a:latin typeface="Arial"/>
                <a:cs typeface="Arial"/>
              </a:rPr>
              <a:t>Very </a:t>
            </a:r>
            <a:r>
              <a:rPr dirty="0" spc="-5">
                <a:latin typeface="Arial"/>
                <a:cs typeface="Arial"/>
              </a:rPr>
              <a:t>expensive </a:t>
            </a:r>
            <a:r>
              <a:rPr dirty="0" spc="-5">
                <a:latin typeface="Arial"/>
                <a:cs typeface="Arial"/>
              </a:rPr>
              <a:t>to </a:t>
            </a:r>
            <a:r>
              <a:rPr dirty="0" spc="-5">
                <a:latin typeface="Arial"/>
                <a:cs typeface="Arial"/>
              </a:rPr>
              <a:t>develop </a:t>
            </a:r>
            <a:r>
              <a:rPr dirty="0">
                <a:latin typeface="Arial"/>
                <a:cs typeface="Arial"/>
              </a:rPr>
              <a:t>a </a:t>
            </a:r>
            <a:r>
              <a:rPr dirty="0" spc="-5">
                <a:latin typeface="Arial"/>
                <a:cs typeface="Arial"/>
              </a:rPr>
              <a:t>specification </a:t>
            </a:r>
            <a:r>
              <a:rPr dirty="0" spc="-5">
                <a:latin typeface="Arial"/>
                <a:cs typeface="Arial"/>
              </a:rPr>
              <a:t>and </a:t>
            </a:r>
            <a:r>
              <a:rPr dirty="0" spc="-5">
                <a:latin typeface="Arial"/>
                <a:cs typeface="Arial"/>
              </a:rPr>
              <a:t>even </a:t>
            </a:r>
            <a:r>
              <a:rPr dirty="0" spc="-5">
                <a:latin typeface="Arial"/>
                <a:cs typeface="Arial"/>
              </a:rPr>
              <a:t>more  </a:t>
            </a:r>
            <a:r>
              <a:rPr dirty="0" spc="-5">
                <a:latin typeface="Arial"/>
                <a:cs typeface="Arial"/>
              </a:rPr>
              <a:t>expensive </a:t>
            </a:r>
            <a:r>
              <a:rPr dirty="0" spc="-5">
                <a:latin typeface="Arial"/>
                <a:cs typeface="Arial"/>
              </a:rPr>
              <a:t>to </a:t>
            </a:r>
            <a:r>
              <a:rPr dirty="0" spc="-5">
                <a:latin typeface="Arial"/>
                <a:cs typeface="Arial"/>
              </a:rPr>
              <a:t>show </a:t>
            </a:r>
            <a:r>
              <a:rPr dirty="0" spc="-5">
                <a:latin typeface="Arial"/>
                <a:cs typeface="Arial"/>
              </a:rPr>
              <a:t>that </a:t>
            </a:r>
            <a:r>
              <a:rPr dirty="0">
                <a:latin typeface="Arial"/>
                <a:cs typeface="Arial"/>
              </a:rPr>
              <a:t>a </a:t>
            </a:r>
            <a:r>
              <a:rPr dirty="0" spc="-5">
                <a:latin typeface="Arial"/>
                <a:cs typeface="Arial"/>
              </a:rPr>
              <a:t>program </a:t>
            </a:r>
            <a:r>
              <a:rPr dirty="0" spc="-5">
                <a:latin typeface="Arial"/>
                <a:cs typeface="Arial"/>
              </a:rPr>
              <a:t>meets </a:t>
            </a:r>
            <a:r>
              <a:rPr dirty="0" spc="-5">
                <a:latin typeface="Arial"/>
                <a:cs typeface="Arial"/>
              </a:rPr>
              <a:t>that  </a:t>
            </a:r>
            <a:r>
              <a:rPr dirty="0" spc="-5">
                <a:latin typeface="Arial"/>
                <a:cs typeface="Arial"/>
              </a:rPr>
              <a:t>specification.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Proofs </a:t>
            </a:r>
            <a:r>
              <a:rPr dirty="0" spc="-5">
                <a:latin typeface="Arial"/>
                <a:cs typeface="Arial"/>
              </a:rPr>
              <a:t>may </a:t>
            </a:r>
            <a:r>
              <a:rPr dirty="0" spc="-5">
                <a:latin typeface="Arial"/>
                <a:cs typeface="Arial"/>
              </a:rPr>
              <a:t>contain</a:t>
            </a:r>
            <a:r>
              <a:rPr dirty="0" spc="-2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errors.</a:t>
            </a:r>
          </a:p>
          <a:p>
            <a:pPr marL="355600" marR="111760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It </a:t>
            </a:r>
            <a:r>
              <a:rPr dirty="0" spc="-5">
                <a:latin typeface="Arial"/>
                <a:cs typeface="Arial"/>
              </a:rPr>
              <a:t>may </a:t>
            </a:r>
            <a:r>
              <a:rPr dirty="0" spc="-5">
                <a:latin typeface="Arial"/>
                <a:cs typeface="Arial"/>
              </a:rPr>
              <a:t>be </a:t>
            </a:r>
            <a:r>
              <a:rPr dirty="0" spc="-5">
                <a:latin typeface="Arial"/>
                <a:cs typeface="Arial"/>
              </a:rPr>
              <a:t>possible </a:t>
            </a:r>
            <a:r>
              <a:rPr dirty="0" spc="-5">
                <a:latin typeface="Arial"/>
                <a:cs typeface="Arial"/>
              </a:rPr>
              <a:t>to </a:t>
            </a:r>
            <a:r>
              <a:rPr dirty="0" spc="-5">
                <a:latin typeface="Arial"/>
                <a:cs typeface="Arial"/>
              </a:rPr>
              <a:t>reach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same </a:t>
            </a:r>
            <a:r>
              <a:rPr dirty="0" spc="-5">
                <a:latin typeface="Arial"/>
                <a:cs typeface="Arial"/>
              </a:rPr>
              <a:t>level </a:t>
            </a:r>
            <a:r>
              <a:rPr dirty="0" spc="-5">
                <a:latin typeface="Arial"/>
                <a:cs typeface="Arial"/>
              </a:rPr>
              <a:t>of </a:t>
            </a:r>
            <a:r>
              <a:rPr dirty="0" spc="-5">
                <a:latin typeface="Arial"/>
                <a:cs typeface="Arial"/>
              </a:rPr>
              <a:t>confidence  </a:t>
            </a:r>
            <a:r>
              <a:rPr dirty="0">
                <a:latin typeface="Arial"/>
                <a:cs typeface="Arial"/>
              </a:rPr>
              <a:t>in </a:t>
            </a:r>
            <a:r>
              <a:rPr dirty="0">
                <a:latin typeface="Arial"/>
                <a:cs typeface="Arial"/>
              </a:rPr>
              <a:t>a </a:t>
            </a:r>
            <a:r>
              <a:rPr dirty="0" spc="-5">
                <a:latin typeface="Arial"/>
                <a:cs typeface="Arial"/>
              </a:rPr>
              <a:t>program </a:t>
            </a:r>
            <a:r>
              <a:rPr dirty="0" spc="-5">
                <a:latin typeface="Arial"/>
                <a:cs typeface="Arial"/>
              </a:rPr>
              <a:t>more </a:t>
            </a:r>
            <a:r>
              <a:rPr dirty="0" spc="-5">
                <a:latin typeface="Arial"/>
                <a:cs typeface="Arial"/>
              </a:rPr>
              <a:t>cheaply </a:t>
            </a:r>
            <a:r>
              <a:rPr dirty="0" spc="-5">
                <a:latin typeface="Arial"/>
                <a:cs typeface="Arial"/>
              </a:rPr>
              <a:t>using </a:t>
            </a:r>
            <a:r>
              <a:rPr dirty="0" spc="-5">
                <a:latin typeface="Arial"/>
                <a:cs typeface="Arial"/>
              </a:rPr>
              <a:t>other </a:t>
            </a:r>
            <a:r>
              <a:rPr dirty="0">
                <a:latin typeface="Arial"/>
                <a:cs typeface="Arial"/>
              </a:rPr>
              <a:t>V </a:t>
            </a:r>
            <a:r>
              <a:rPr dirty="0">
                <a:latin typeface="Arial"/>
                <a:cs typeface="Arial"/>
              </a:rPr>
              <a:t>&amp; </a:t>
            </a:r>
            <a:r>
              <a:rPr dirty="0">
                <a:latin typeface="Arial"/>
                <a:cs typeface="Arial"/>
              </a:rPr>
              <a:t>V  </a:t>
            </a:r>
            <a:r>
              <a:rPr dirty="0" spc="-5">
                <a:latin typeface="Arial"/>
                <a:cs typeface="Arial"/>
              </a:rPr>
              <a:t>techniques.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Formal </a:t>
            </a:r>
            <a:r>
              <a:rPr dirty="0" spc="-5">
                <a:latin typeface="Arial"/>
                <a:cs typeface="Arial"/>
              </a:rPr>
              <a:t>methods </a:t>
            </a:r>
            <a:r>
              <a:rPr dirty="0" spc="-5">
                <a:latin typeface="Arial"/>
                <a:cs typeface="Arial"/>
              </a:rPr>
              <a:t>cannot </a:t>
            </a:r>
            <a:r>
              <a:rPr dirty="0" spc="-5">
                <a:latin typeface="Arial"/>
                <a:cs typeface="Arial"/>
              </a:rPr>
              <a:t>guarantee</a:t>
            </a:r>
            <a:r>
              <a:rPr dirty="0" spc="-3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safety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40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8046084" cy="4338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specification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not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reflect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real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requirements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users.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Users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rarely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understand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formal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notations 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so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cannot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directly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read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formal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specification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find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errors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</a:t>
            </a:r>
            <a:r>
              <a:rPr dirty="0" sz="2400" spc="-2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omissions.</a:t>
            </a:r>
            <a:endParaRPr sz="2400">
              <a:latin typeface="Arial"/>
              <a:cs typeface="Arial"/>
            </a:endParaRPr>
          </a:p>
          <a:p>
            <a:pPr algn="just" marL="355600" marR="139065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contain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errors.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Program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proofs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large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complex,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so,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like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large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complex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programs,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they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usually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contain</a:t>
            </a:r>
            <a:r>
              <a:rPr dirty="0" sz="2400" spc="-2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errors.</a:t>
            </a:r>
            <a:endParaRPr sz="2400">
              <a:latin typeface="Arial"/>
              <a:cs typeface="Arial"/>
            </a:endParaRPr>
          </a:p>
          <a:p>
            <a:pPr marL="355600" marR="80010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make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incorrect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assumptions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about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way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used.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not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used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anticipated,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10">
                <a:solidFill>
                  <a:srgbClr val="45414C"/>
                </a:solidFill>
                <a:latin typeface="Arial"/>
                <a:cs typeface="Arial"/>
              </a:rPr>
              <a:t>system’s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behavior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lies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outside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scope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</a:t>
            </a:r>
            <a:r>
              <a:rPr dirty="0" sz="2400" spc="-6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proof.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Model</a:t>
            </a:r>
            <a:r>
              <a:rPr dirty="0" spc="-9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checking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40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755255" cy="4490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357505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Involves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creating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extended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finite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state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model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and,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using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specialized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(a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model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checker),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checking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model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for</a:t>
            </a:r>
            <a:r>
              <a:rPr dirty="0" sz="2400" spc="2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errors.</a:t>
            </a:r>
            <a:endParaRPr sz="2400">
              <a:latin typeface="Arial"/>
              <a:cs typeface="Arial"/>
            </a:endParaRPr>
          </a:p>
          <a:p>
            <a:pPr algn="just" marL="355600" marR="17145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model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checker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explores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all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possible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paths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through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model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checks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user-specified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property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valid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each</a:t>
            </a:r>
            <a:r>
              <a:rPr dirty="0" sz="2400" spc="-3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path.</a:t>
            </a:r>
            <a:endParaRPr sz="2400">
              <a:latin typeface="Arial"/>
              <a:cs typeface="Arial"/>
            </a:endParaRPr>
          </a:p>
          <a:p>
            <a:pPr marL="355600" marR="524510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Model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checking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particularly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valuable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verifying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concurrent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systems,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which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hard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</a:t>
            </a:r>
            <a:r>
              <a:rPr dirty="0" sz="2400" spc="4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test.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Although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model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checking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computationally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very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expensive,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it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now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practical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use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it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verification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small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medium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sized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critical</a:t>
            </a:r>
            <a:r>
              <a:rPr dirty="0" sz="2400" spc="5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Model</a:t>
            </a:r>
            <a:r>
              <a:rPr dirty="0" spc="-9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checking</a:t>
            </a:r>
          </a:p>
        </p:txBody>
      </p:sp>
      <p:sp>
        <p:nvSpPr>
          <p:cNvPr id="3" name="object 3"/>
          <p:cNvSpPr/>
          <p:nvPr/>
        </p:nvSpPr>
        <p:spPr>
          <a:xfrm>
            <a:off x="1084308" y="2548110"/>
            <a:ext cx="6988336" cy="23591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40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143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Safety </a:t>
            </a:r>
            <a:r>
              <a:rPr dirty="0" spc="-5">
                <a:latin typeface="Arial"/>
                <a:cs typeface="Arial"/>
              </a:rPr>
              <a:t>and</a:t>
            </a:r>
            <a:r>
              <a:rPr dirty="0" spc="-7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reliability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179" y="1599427"/>
            <a:ext cx="7875270" cy="3691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reliability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related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but</a:t>
            </a:r>
            <a:r>
              <a:rPr dirty="0" sz="2400" spc="6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distinct</a:t>
            </a:r>
            <a:endParaRPr sz="2400">
              <a:latin typeface="Arial"/>
              <a:cs typeface="Arial"/>
            </a:endParaRPr>
          </a:p>
          <a:p>
            <a:pPr marL="755650" marR="605790" indent="-285750">
              <a:lnSpc>
                <a:spcPts val="2160"/>
              </a:lnSpc>
              <a:spcBef>
                <a:spcPts val="94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general,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reliability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availability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necessary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but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not  </a:t>
            </a: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sufficient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conditions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</a:t>
            </a:r>
            <a:r>
              <a:rPr dirty="0" sz="2000" spc="-2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safety</a:t>
            </a:r>
            <a:endParaRPr sz="2000">
              <a:latin typeface="Arial"/>
              <a:cs typeface="Arial"/>
            </a:endParaRPr>
          </a:p>
          <a:p>
            <a:pPr marL="355600" marR="509905" indent="-342900">
              <a:lnSpc>
                <a:spcPts val="2590"/>
              </a:lnSpc>
              <a:spcBef>
                <a:spcPts val="894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Reliability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concerned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with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conformance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given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specification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delivery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</a:t>
            </a:r>
            <a:r>
              <a:rPr dirty="0" sz="2400" spc="4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service</a:t>
            </a:r>
            <a:endParaRPr sz="2400">
              <a:latin typeface="Arial"/>
              <a:cs typeface="Arial"/>
            </a:endParaRPr>
          </a:p>
          <a:p>
            <a:pPr algn="just" marL="355600" marR="5080" indent="-342900">
              <a:lnSpc>
                <a:spcPts val="259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concerned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with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ensuring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cannot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cause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damage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irrespective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whether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not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conforms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its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specification.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3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reliability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essential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but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not</a:t>
            </a:r>
            <a:r>
              <a:rPr dirty="0" sz="2000" spc="2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enough</a:t>
            </a:r>
            <a:endParaRPr sz="20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Reliable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</a:t>
            </a:r>
            <a:r>
              <a:rPr dirty="0" sz="2000" spc="-3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unsafe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143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Static </a:t>
            </a:r>
            <a:r>
              <a:rPr dirty="0" spc="-5">
                <a:latin typeface="Arial"/>
                <a:cs typeface="Arial"/>
              </a:rPr>
              <a:t>program</a:t>
            </a:r>
            <a:r>
              <a:rPr dirty="0" spc="-7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50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4330" marR="671830" indent="-342900">
              <a:lnSpc>
                <a:spcPct val="100000"/>
              </a:lnSpc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Static </a:t>
            </a:r>
            <a:r>
              <a:rPr dirty="0" spc="-5">
                <a:latin typeface="Arial"/>
                <a:cs typeface="Arial"/>
              </a:rPr>
              <a:t>analysers </a:t>
            </a:r>
            <a:r>
              <a:rPr dirty="0" spc="-5">
                <a:latin typeface="Arial"/>
                <a:cs typeface="Arial"/>
              </a:rPr>
              <a:t>are </a:t>
            </a:r>
            <a:r>
              <a:rPr dirty="0" spc="-5">
                <a:latin typeface="Arial"/>
                <a:cs typeface="Arial"/>
              </a:rPr>
              <a:t>software </a:t>
            </a:r>
            <a:r>
              <a:rPr dirty="0" spc="-5">
                <a:latin typeface="Arial"/>
                <a:cs typeface="Arial"/>
              </a:rPr>
              <a:t>tools </a:t>
            </a:r>
            <a:r>
              <a:rPr dirty="0" spc="-5">
                <a:latin typeface="Arial"/>
                <a:cs typeface="Arial"/>
              </a:rPr>
              <a:t>for </a:t>
            </a:r>
            <a:r>
              <a:rPr dirty="0" spc="-5">
                <a:latin typeface="Arial"/>
                <a:cs typeface="Arial"/>
              </a:rPr>
              <a:t>source </a:t>
            </a:r>
            <a:r>
              <a:rPr dirty="0" spc="-5">
                <a:latin typeface="Arial"/>
                <a:cs typeface="Arial"/>
              </a:rPr>
              <a:t>text  </a:t>
            </a:r>
            <a:r>
              <a:rPr dirty="0" spc="-5">
                <a:latin typeface="Arial"/>
                <a:cs typeface="Arial"/>
              </a:rPr>
              <a:t>processing.</a:t>
            </a:r>
          </a:p>
          <a:p>
            <a:pPr marL="354330" marR="5080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They </a:t>
            </a:r>
            <a:r>
              <a:rPr dirty="0" spc="-5">
                <a:latin typeface="Arial"/>
                <a:cs typeface="Arial"/>
              </a:rPr>
              <a:t>parse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program </a:t>
            </a:r>
            <a:r>
              <a:rPr dirty="0" spc="-5">
                <a:latin typeface="Arial"/>
                <a:cs typeface="Arial"/>
              </a:rPr>
              <a:t>text </a:t>
            </a:r>
            <a:r>
              <a:rPr dirty="0" spc="-5">
                <a:latin typeface="Arial"/>
                <a:cs typeface="Arial"/>
              </a:rPr>
              <a:t>and </a:t>
            </a:r>
            <a:r>
              <a:rPr dirty="0" spc="-5">
                <a:latin typeface="Arial"/>
                <a:cs typeface="Arial"/>
              </a:rPr>
              <a:t>try </a:t>
            </a:r>
            <a:r>
              <a:rPr dirty="0" spc="-5">
                <a:latin typeface="Arial"/>
                <a:cs typeface="Arial"/>
              </a:rPr>
              <a:t>to </a:t>
            </a:r>
            <a:r>
              <a:rPr dirty="0" spc="-5">
                <a:latin typeface="Arial"/>
                <a:cs typeface="Arial"/>
              </a:rPr>
              <a:t>discover  </a:t>
            </a:r>
            <a:r>
              <a:rPr dirty="0" spc="-5">
                <a:latin typeface="Arial"/>
                <a:cs typeface="Arial"/>
              </a:rPr>
              <a:t>potentially </a:t>
            </a:r>
            <a:r>
              <a:rPr dirty="0" spc="-5">
                <a:latin typeface="Arial"/>
                <a:cs typeface="Arial"/>
              </a:rPr>
              <a:t>erroneous </a:t>
            </a:r>
            <a:r>
              <a:rPr dirty="0" spc="-5">
                <a:latin typeface="Arial"/>
                <a:cs typeface="Arial"/>
              </a:rPr>
              <a:t>conditions </a:t>
            </a:r>
            <a:r>
              <a:rPr dirty="0" spc="-5">
                <a:latin typeface="Arial"/>
                <a:cs typeface="Arial"/>
              </a:rPr>
              <a:t>and </a:t>
            </a:r>
            <a:r>
              <a:rPr dirty="0" spc="-5">
                <a:latin typeface="Arial"/>
                <a:cs typeface="Arial"/>
              </a:rPr>
              <a:t>bring </a:t>
            </a:r>
            <a:r>
              <a:rPr dirty="0" spc="-5">
                <a:latin typeface="Arial"/>
                <a:cs typeface="Arial"/>
              </a:rPr>
              <a:t>these </a:t>
            </a:r>
            <a:r>
              <a:rPr dirty="0" spc="-5">
                <a:latin typeface="Arial"/>
                <a:cs typeface="Arial"/>
              </a:rPr>
              <a:t>to </a:t>
            </a:r>
            <a:r>
              <a:rPr dirty="0" spc="-5">
                <a:latin typeface="Arial"/>
                <a:cs typeface="Arial"/>
              </a:rPr>
              <a:t>the  </a:t>
            </a:r>
            <a:r>
              <a:rPr dirty="0" spc="-5">
                <a:latin typeface="Arial"/>
                <a:cs typeface="Arial"/>
              </a:rPr>
              <a:t>attention </a:t>
            </a:r>
            <a:r>
              <a:rPr dirty="0" spc="-5">
                <a:latin typeface="Arial"/>
                <a:cs typeface="Arial"/>
              </a:rPr>
              <a:t>of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>
                <a:latin typeface="Arial"/>
                <a:cs typeface="Arial"/>
              </a:rPr>
              <a:t>V </a:t>
            </a:r>
            <a:r>
              <a:rPr dirty="0">
                <a:latin typeface="Arial"/>
                <a:cs typeface="Arial"/>
              </a:rPr>
              <a:t>&amp; </a:t>
            </a:r>
            <a:r>
              <a:rPr dirty="0">
                <a:latin typeface="Arial"/>
                <a:cs typeface="Arial"/>
              </a:rPr>
              <a:t>V</a:t>
            </a:r>
            <a:r>
              <a:rPr dirty="0" spc="-7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team.</a:t>
            </a:r>
          </a:p>
          <a:p>
            <a:pPr marL="354330" marR="135255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They </a:t>
            </a:r>
            <a:r>
              <a:rPr dirty="0" spc="-5">
                <a:latin typeface="Arial"/>
                <a:cs typeface="Arial"/>
              </a:rPr>
              <a:t>are </a:t>
            </a:r>
            <a:r>
              <a:rPr dirty="0" spc="-5">
                <a:latin typeface="Arial"/>
                <a:cs typeface="Arial"/>
              </a:rPr>
              <a:t>very </a:t>
            </a:r>
            <a:r>
              <a:rPr dirty="0" spc="-10">
                <a:latin typeface="Arial"/>
                <a:cs typeface="Arial"/>
              </a:rPr>
              <a:t>effective </a:t>
            </a:r>
            <a:r>
              <a:rPr dirty="0" spc="-5">
                <a:latin typeface="Arial"/>
                <a:cs typeface="Arial"/>
              </a:rPr>
              <a:t>as </a:t>
            </a:r>
            <a:r>
              <a:rPr dirty="0" spc="-5">
                <a:latin typeface="Arial"/>
                <a:cs typeface="Arial"/>
              </a:rPr>
              <a:t>an </a:t>
            </a:r>
            <a:r>
              <a:rPr dirty="0" spc="-5">
                <a:latin typeface="Arial"/>
                <a:cs typeface="Arial"/>
              </a:rPr>
              <a:t>aid </a:t>
            </a:r>
            <a:r>
              <a:rPr dirty="0" spc="-5">
                <a:latin typeface="Arial"/>
                <a:cs typeface="Arial"/>
              </a:rPr>
              <a:t>to </a:t>
            </a:r>
            <a:r>
              <a:rPr dirty="0" spc="-5">
                <a:latin typeface="Arial"/>
                <a:cs typeface="Arial"/>
              </a:rPr>
              <a:t>inspections </a:t>
            </a:r>
            <a:r>
              <a:rPr dirty="0">
                <a:latin typeface="Arial"/>
                <a:cs typeface="Arial"/>
              </a:rPr>
              <a:t>- </a:t>
            </a:r>
            <a:r>
              <a:rPr dirty="0" spc="-5">
                <a:latin typeface="Arial"/>
                <a:cs typeface="Arial"/>
              </a:rPr>
              <a:t>they  </a:t>
            </a:r>
            <a:r>
              <a:rPr dirty="0" spc="-5">
                <a:latin typeface="Arial"/>
                <a:cs typeface="Arial"/>
              </a:rPr>
              <a:t>are </a:t>
            </a:r>
            <a:r>
              <a:rPr dirty="0">
                <a:latin typeface="Arial"/>
                <a:cs typeface="Arial"/>
              </a:rPr>
              <a:t>a </a:t>
            </a:r>
            <a:r>
              <a:rPr dirty="0" spc="-5">
                <a:latin typeface="Arial"/>
                <a:cs typeface="Arial"/>
              </a:rPr>
              <a:t>supplement </a:t>
            </a:r>
            <a:r>
              <a:rPr dirty="0" spc="-5">
                <a:latin typeface="Arial"/>
                <a:cs typeface="Arial"/>
              </a:rPr>
              <a:t>to </a:t>
            </a:r>
            <a:r>
              <a:rPr dirty="0" spc="-5">
                <a:latin typeface="Arial"/>
                <a:cs typeface="Arial"/>
              </a:rPr>
              <a:t>but </a:t>
            </a:r>
            <a:r>
              <a:rPr dirty="0" spc="-5">
                <a:latin typeface="Arial"/>
                <a:cs typeface="Arial"/>
              </a:rPr>
              <a:t>not </a:t>
            </a:r>
            <a:r>
              <a:rPr dirty="0">
                <a:latin typeface="Arial"/>
                <a:cs typeface="Arial"/>
              </a:rPr>
              <a:t>a </a:t>
            </a:r>
            <a:r>
              <a:rPr dirty="0" spc="-5">
                <a:latin typeface="Arial"/>
                <a:cs typeface="Arial"/>
              </a:rPr>
              <a:t>replacement </a:t>
            </a:r>
            <a:r>
              <a:rPr dirty="0" spc="-5">
                <a:latin typeface="Arial"/>
                <a:cs typeface="Arial"/>
              </a:rPr>
              <a:t>for  </a:t>
            </a:r>
            <a:r>
              <a:rPr dirty="0" spc="-5">
                <a:latin typeface="Arial"/>
                <a:cs typeface="Arial"/>
              </a:rPr>
              <a:t>inspections.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Automated </a:t>
            </a:r>
            <a:r>
              <a:rPr dirty="0" spc="-5">
                <a:latin typeface="Arial"/>
                <a:cs typeface="Arial"/>
              </a:rPr>
              <a:t>static </a:t>
            </a:r>
            <a:r>
              <a:rPr dirty="0" spc="-5">
                <a:latin typeface="Arial"/>
                <a:cs typeface="Arial"/>
              </a:rPr>
              <a:t>analysis</a:t>
            </a:r>
            <a:r>
              <a:rPr dirty="0" spc="-3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checks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50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746250"/>
          <a:ext cx="8248650" cy="4427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7999"/>
                <a:gridCol w="5181599"/>
              </a:tblGrid>
              <a:tr h="396239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Fault</a:t>
                      </a:r>
                      <a:r>
                        <a:rPr dirty="0" sz="1400" spc="-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class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Static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analysis</a:t>
                      </a:r>
                      <a:r>
                        <a:rPr dirty="0" sz="14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check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</a:tr>
              <a:tr h="1230629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14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faults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8260" marR="24320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400" spc="-15">
                          <a:latin typeface="Arial"/>
                          <a:cs typeface="Arial"/>
                        </a:rPr>
                        <a:t>Variables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used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before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initialization  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Variables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declared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but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never</a:t>
                      </a:r>
                      <a:r>
                        <a:rPr dirty="0" sz="14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used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8260" marR="186690">
                        <a:lnSpc>
                          <a:spcPct val="100000"/>
                        </a:lnSpc>
                      </a:pPr>
                      <a:r>
                        <a:rPr dirty="0" sz="1400" spc="-15">
                          <a:latin typeface="Arial"/>
                          <a:cs typeface="Arial"/>
                        </a:rPr>
                        <a:t>Variables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assigned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twice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but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never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used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between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assignments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Possible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array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bound</a:t>
                      </a:r>
                      <a:r>
                        <a:rPr dirty="0" sz="14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violations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Undeclared</a:t>
                      </a:r>
                      <a:r>
                        <a:rPr dirty="0" sz="14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variables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589787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Control</a:t>
                      </a:r>
                      <a:r>
                        <a:rPr dirty="0" sz="14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faults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Unreachable</a:t>
                      </a:r>
                      <a:r>
                        <a:rPr dirty="0" sz="14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code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Unconditional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branches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into</a:t>
                      </a:r>
                      <a:r>
                        <a:rPr dirty="0" sz="14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loops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77189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Input/output</a:t>
                      </a:r>
                      <a:r>
                        <a:rPr dirty="0" sz="14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faults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15">
                          <a:latin typeface="Arial"/>
                          <a:cs typeface="Arial"/>
                        </a:rPr>
                        <a:t>Variables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output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twice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no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intervening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assignment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1016507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Interface</a:t>
                      </a:r>
                      <a:r>
                        <a:rPr dirty="0" sz="14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faults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8260" marR="26384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Parameter-type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mismatches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Parameter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number</a:t>
                      </a:r>
                      <a:r>
                        <a:rPr dirty="0" sz="14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mismatches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8260" marR="2223770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Non-usage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results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functions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Uncalled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functions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4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procedures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803909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Storage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management</a:t>
                      </a:r>
                      <a:r>
                        <a:rPr dirty="0" sz="14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faults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8260" marR="34944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Unassigned</a:t>
                      </a:r>
                      <a:r>
                        <a:rPr dirty="0" sz="14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pointers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Pointer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arithmetic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Memory</a:t>
                      </a:r>
                      <a:r>
                        <a:rPr dirty="0" sz="14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leaks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Levels </a:t>
            </a:r>
            <a:r>
              <a:rPr dirty="0" spc="-5">
                <a:latin typeface="Arial"/>
                <a:cs typeface="Arial"/>
              </a:rPr>
              <a:t>of </a:t>
            </a:r>
            <a:r>
              <a:rPr dirty="0" spc="-5">
                <a:latin typeface="Arial"/>
                <a:cs typeface="Arial"/>
              </a:rPr>
              <a:t>static</a:t>
            </a:r>
            <a:r>
              <a:rPr dirty="0" spc="-6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50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900670" cy="4423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5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Characteristic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error</a:t>
            </a:r>
            <a:r>
              <a:rPr dirty="0" sz="2400" spc="1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checking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static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analyzer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check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patterns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code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characteristic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errors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made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programmers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using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particular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language.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5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User-defined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error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checking</a:t>
            </a:r>
            <a:endParaRPr sz="2400">
              <a:latin typeface="Arial"/>
              <a:cs typeface="Arial"/>
            </a:endParaRPr>
          </a:p>
          <a:p>
            <a:pPr algn="just" marL="755650" marR="29337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Users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programming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language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define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error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patterns,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thus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extending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types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error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detected.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allows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specific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rules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apply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program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</a:t>
            </a:r>
            <a:r>
              <a:rPr dirty="0" sz="2000" spc="-3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checked.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6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Assertion</a:t>
            </a:r>
            <a:r>
              <a:rPr dirty="0" sz="2400" spc="-2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checking</a:t>
            </a:r>
            <a:endParaRPr sz="2400">
              <a:latin typeface="Arial"/>
              <a:cs typeface="Arial"/>
            </a:endParaRPr>
          </a:p>
          <a:p>
            <a:pPr marL="755650" marR="34417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Developers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include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formal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assertions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their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program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relationships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must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hold.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static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analyzer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symbolically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executes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code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highlights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potential</a:t>
            </a:r>
            <a:r>
              <a:rPr dirty="0" sz="2000" spc="-2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problems.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Use </a:t>
            </a:r>
            <a:r>
              <a:rPr dirty="0" spc="-5">
                <a:latin typeface="Arial"/>
                <a:cs typeface="Arial"/>
              </a:rPr>
              <a:t>of </a:t>
            </a:r>
            <a:r>
              <a:rPr dirty="0" spc="-5">
                <a:latin typeface="Arial"/>
                <a:cs typeface="Arial"/>
              </a:rPr>
              <a:t>static</a:t>
            </a:r>
            <a:r>
              <a:rPr dirty="0" spc="-6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50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Particularly </a:t>
            </a:r>
            <a:r>
              <a:rPr dirty="0" spc="-5">
                <a:latin typeface="Arial"/>
                <a:cs typeface="Arial"/>
              </a:rPr>
              <a:t>valuable </a:t>
            </a:r>
            <a:r>
              <a:rPr dirty="0" spc="-5">
                <a:latin typeface="Arial"/>
                <a:cs typeface="Arial"/>
              </a:rPr>
              <a:t>when </a:t>
            </a:r>
            <a:r>
              <a:rPr dirty="0">
                <a:latin typeface="Arial"/>
                <a:cs typeface="Arial"/>
              </a:rPr>
              <a:t>a </a:t>
            </a:r>
            <a:r>
              <a:rPr dirty="0" spc="-5">
                <a:latin typeface="Arial"/>
                <a:cs typeface="Arial"/>
              </a:rPr>
              <a:t>language </a:t>
            </a:r>
            <a:r>
              <a:rPr dirty="0" spc="-5">
                <a:latin typeface="Arial"/>
                <a:cs typeface="Arial"/>
              </a:rPr>
              <a:t>such </a:t>
            </a:r>
            <a:r>
              <a:rPr dirty="0" spc="-5">
                <a:latin typeface="Arial"/>
                <a:cs typeface="Arial"/>
              </a:rPr>
              <a:t>as </a:t>
            </a:r>
            <a:r>
              <a:rPr dirty="0">
                <a:latin typeface="Arial"/>
                <a:cs typeface="Arial"/>
              </a:rPr>
              <a:t>C </a:t>
            </a:r>
            <a:r>
              <a:rPr dirty="0">
                <a:latin typeface="Arial"/>
                <a:cs typeface="Arial"/>
              </a:rPr>
              <a:t>is </a:t>
            </a:r>
            <a:r>
              <a:rPr dirty="0" spc="-5">
                <a:latin typeface="Arial"/>
                <a:cs typeface="Arial"/>
              </a:rPr>
              <a:t>used  </a:t>
            </a:r>
            <a:r>
              <a:rPr dirty="0" spc="-5">
                <a:latin typeface="Arial"/>
                <a:cs typeface="Arial"/>
              </a:rPr>
              <a:t>which </a:t>
            </a:r>
            <a:r>
              <a:rPr dirty="0" spc="-5">
                <a:latin typeface="Arial"/>
                <a:cs typeface="Arial"/>
              </a:rPr>
              <a:t>has </a:t>
            </a:r>
            <a:r>
              <a:rPr dirty="0" spc="-5">
                <a:latin typeface="Arial"/>
                <a:cs typeface="Arial"/>
              </a:rPr>
              <a:t>weak </a:t>
            </a:r>
            <a:r>
              <a:rPr dirty="0" spc="-5">
                <a:latin typeface="Arial"/>
                <a:cs typeface="Arial"/>
              </a:rPr>
              <a:t>typing </a:t>
            </a:r>
            <a:r>
              <a:rPr dirty="0" spc="-5">
                <a:latin typeface="Arial"/>
                <a:cs typeface="Arial"/>
              </a:rPr>
              <a:t>and </a:t>
            </a:r>
            <a:r>
              <a:rPr dirty="0" spc="-5">
                <a:latin typeface="Arial"/>
                <a:cs typeface="Arial"/>
              </a:rPr>
              <a:t>hence </a:t>
            </a:r>
            <a:r>
              <a:rPr dirty="0" spc="-5">
                <a:latin typeface="Arial"/>
                <a:cs typeface="Arial"/>
              </a:rPr>
              <a:t>many </a:t>
            </a:r>
            <a:r>
              <a:rPr dirty="0" spc="-5">
                <a:latin typeface="Arial"/>
                <a:cs typeface="Arial"/>
              </a:rPr>
              <a:t>errors </a:t>
            </a:r>
            <a:r>
              <a:rPr dirty="0" spc="-5">
                <a:latin typeface="Arial"/>
                <a:cs typeface="Arial"/>
              </a:rPr>
              <a:t>are  </a:t>
            </a:r>
            <a:r>
              <a:rPr dirty="0" spc="-5">
                <a:latin typeface="Arial"/>
                <a:cs typeface="Arial"/>
              </a:rPr>
              <a:t>undetected </a:t>
            </a:r>
            <a:r>
              <a:rPr dirty="0" spc="-5">
                <a:latin typeface="Arial"/>
                <a:cs typeface="Arial"/>
              </a:rPr>
              <a:t>by </a:t>
            </a:r>
            <a:r>
              <a:rPr dirty="0" spc="-5">
                <a:latin typeface="Arial"/>
                <a:cs typeface="Arial"/>
              </a:rPr>
              <a:t>the</a:t>
            </a:r>
            <a:r>
              <a:rPr dirty="0" spc="-30">
                <a:latin typeface="Arial"/>
                <a:cs typeface="Arial"/>
              </a:rPr>
              <a:t> </a:t>
            </a:r>
            <a:r>
              <a:rPr dirty="0" spc="-20">
                <a:latin typeface="Arial"/>
                <a:cs typeface="Arial"/>
              </a:rPr>
              <a:t>compiler.</a:t>
            </a:r>
          </a:p>
          <a:p>
            <a:pPr marL="355600" marR="483234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Particularly </a:t>
            </a:r>
            <a:r>
              <a:rPr dirty="0" spc="-5">
                <a:latin typeface="Arial"/>
                <a:cs typeface="Arial"/>
              </a:rPr>
              <a:t>valuable </a:t>
            </a:r>
            <a:r>
              <a:rPr dirty="0" spc="-5">
                <a:latin typeface="Arial"/>
                <a:cs typeface="Arial"/>
              </a:rPr>
              <a:t>for </a:t>
            </a:r>
            <a:r>
              <a:rPr dirty="0" spc="-5">
                <a:latin typeface="Arial"/>
                <a:cs typeface="Arial"/>
              </a:rPr>
              <a:t>security </a:t>
            </a:r>
            <a:r>
              <a:rPr dirty="0" spc="-5">
                <a:latin typeface="Arial"/>
                <a:cs typeface="Arial"/>
              </a:rPr>
              <a:t>checking </a:t>
            </a:r>
            <a:r>
              <a:rPr dirty="0">
                <a:latin typeface="Arial"/>
                <a:cs typeface="Arial"/>
              </a:rPr>
              <a:t>–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static  </a:t>
            </a:r>
            <a:r>
              <a:rPr dirty="0" spc="-5">
                <a:latin typeface="Arial"/>
                <a:cs typeface="Arial"/>
              </a:rPr>
              <a:t>analyzer </a:t>
            </a:r>
            <a:r>
              <a:rPr dirty="0" spc="-5">
                <a:latin typeface="Arial"/>
                <a:cs typeface="Arial"/>
              </a:rPr>
              <a:t>can </a:t>
            </a:r>
            <a:r>
              <a:rPr dirty="0" spc="-5">
                <a:latin typeface="Arial"/>
                <a:cs typeface="Arial"/>
              </a:rPr>
              <a:t>discover </a:t>
            </a:r>
            <a:r>
              <a:rPr dirty="0" spc="-5">
                <a:latin typeface="Arial"/>
                <a:cs typeface="Arial"/>
              </a:rPr>
              <a:t>areas </a:t>
            </a:r>
            <a:r>
              <a:rPr dirty="0" spc="-5">
                <a:latin typeface="Arial"/>
                <a:cs typeface="Arial"/>
              </a:rPr>
              <a:t>of </a:t>
            </a:r>
            <a:r>
              <a:rPr dirty="0" spc="-5">
                <a:latin typeface="Arial"/>
                <a:cs typeface="Arial"/>
              </a:rPr>
              <a:t>vulnerability </a:t>
            </a:r>
            <a:r>
              <a:rPr dirty="0" spc="-5">
                <a:latin typeface="Arial"/>
                <a:cs typeface="Arial"/>
              </a:rPr>
              <a:t>such </a:t>
            </a:r>
            <a:r>
              <a:rPr dirty="0" spc="-5">
                <a:latin typeface="Arial"/>
                <a:cs typeface="Arial"/>
              </a:rPr>
              <a:t>as  </a:t>
            </a:r>
            <a:r>
              <a:rPr dirty="0" spc="-15">
                <a:latin typeface="Arial"/>
                <a:cs typeface="Arial"/>
              </a:rPr>
              <a:t>buffer </a:t>
            </a:r>
            <a:r>
              <a:rPr dirty="0" spc="-5">
                <a:latin typeface="Arial"/>
                <a:cs typeface="Arial"/>
              </a:rPr>
              <a:t>overflows </a:t>
            </a:r>
            <a:r>
              <a:rPr dirty="0" spc="-5">
                <a:latin typeface="Arial"/>
                <a:cs typeface="Arial"/>
              </a:rPr>
              <a:t>or </a:t>
            </a:r>
            <a:r>
              <a:rPr dirty="0" spc="-5">
                <a:latin typeface="Arial"/>
                <a:cs typeface="Arial"/>
              </a:rPr>
              <a:t>unchecked</a:t>
            </a:r>
            <a:r>
              <a:rPr dirty="0" spc="5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inputs.</a:t>
            </a:r>
          </a:p>
          <a:p>
            <a:pPr marL="355600" marR="93345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Static </a:t>
            </a:r>
            <a:r>
              <a:rPr dirty="0" spc="-5">
                <a:latin typeface="Arial"/>
                <a:cs typeface="Arial"/>
              </a:rPr>
              <a:t>analysis </a:t>
            </a:r>
            <a:r>
              <a:rPr dirty="0">
                <a:latin typeface="Arial"/>
                <a:cs typeface="Arial"/>
              </a:rPr>
              <a:t>is </a:t>
            </a:r>
            <a:r>
              <a:rPr dirty="0" spc="-5">
                <a:latin typeface="Arial"/>
                <a:cs typeface="Arial"/>
              </a:rPr>
              <a:t>now </a:t>
            </a:r>
            <a:r>
              <a:rPr dirty="0" spc="-5">
                <a:latin typeface="Arial"/>
                <a:cs typeface="Arial"/>
              </a:rPr>
              <a:t>routinely </a:t>
            </a:r>
            <a:r>
              <a:rPr dirty="0" spc="-5">
                <a:latin typeface="Arial"/>
                <a:cs typeface="Arial"/>
              </a:rPr>
              <a:t>used </a:t>
            </a:r>
            <a:r>
              <a:rPr dirty="0">
                <a:latin typeface="Arial"/>
                <a:cs typeface="Arial"/>
              </a:rPr>
              <a:t>in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development  </a:t>
            </a:r>
            <a:r>
              <a:rPr dirty="0" spc="-5">
                <a:latin typeface="Arial"/>
                <a:cs typeface="Arial"/>
              </a:rPr>
              <a:t>of </a:t>
            </a:r>
            <a:r>
              <a:rPr dirty="0" spc="-5">
                <a:latin typeface="Arial"/>
                <a:cs typeface="Arial"/>
              </a:rPr>
              <a:t>many </a:t>
            </a:r>
            <a:r>
              <a:rPr dirty="0" spc="-5">
                <a:latin typeface="Arial"/>
                <a:cs typeface="Arial"/>
              </a:rPr>
              <a:t>safety </a:t>
            </a:r>
            <a:r>
              <a:rPr dirty="0" spc="-5">
                <a:latin typeface="Arial"/>
                <a:cs typeface="Arial"/>
              </a:rPr>
              <a:t>and </a:t>
            </a:r>
            <a:r>
              <a:rPr dirty="0" spc="-5">
                <a:latin typeface="Arial"/>
                <a:cs typeface="Arial"/>
              </a:rPr>
              <a:t>security </a:t>
            </a:r>
            <a:r>
              <a:rPr dirty="0" spc="-5">
                <a:latin typeface="Arial"/>
                <a:cs typeface="Arial"/>
              </a:rPr>
              <a:t>critical</a:t>
            </a:r>
            <a:r>
              <a:rPr dirty="0" spc="4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systems.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5763" y="2775196"/>
            <a:ext cx="1872614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Safety</a:t>
            </a:r>
            <a:r>
              <a:rPr dirty="0" spc="-7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50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Safety </a:t>
            </a:r>
            <a:r>
              <a:rPr dirty="0" spc="-5">
                <a:latin typeface="Arial"/>
                <a:cs typeface="Arial"/>
              </a:rPr>
              <a:t>and </a:t>
            </a:r>
            <a:r>
              <a:rPr dirty="0" spc="-5">
                <a:latin typeface="Arial"/>
                <a:cs typeface="Arial"/>
              </a:rPr>
              <a:t>dependability</a:t>
            </a:r>
            <a:r>
              <a:rPr dirty="0" spc="-6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cases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50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8027670" cy="4338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dependability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cases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structured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documents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out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detailed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arguments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evidence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required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level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dependability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has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been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achieved.</a:t>
            </a:r>
            <a:endParaRPr sz="2400">
              <a:latin typeface="Arial"/>
              <a:cs typeface="Arial"/>
            </a:endParaRPr>
          </a:p>
          <a:p>
            <a:pPr marL="355600" marR="253365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normally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required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regulators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before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certified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operational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use.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regulator’s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responsibility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check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dependable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</a:t>
            </a:r>
            <a:r>
              <a:rPr dirty="0" sz="2400" spc="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practical.</a:t>
            </a:r>
            <a:endParaRPr sz="2400">
              <a:latin typeface="Arial"/>
              <a:cs typeface="Arial"/>
            </a:endParaRPr>
          </a:p>
          <a:p>
            <a:pPr marL="355600" marR="154305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Regulators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developers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work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together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negotiate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needs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included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safety/dependability</a:t>
            </a:r>
            <a:r>
              <a:rPr dirty="0" sz="2400" spc="-1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case.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system </a:t>
            </a:r>
            <a:r>
              <a:rPr dirty="0" spc="-5">
                <a:latin typeface="Arial"/>
                <a:cs typeface="Arial"/>
              </a:rPr>
              <a:t>safety</a:t>
            </a:r>
            <a:r>
              <a:rPr dirty="0" spc="-4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case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50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878445" cy="38658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6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case</a:t>
            </a:r>
            <a:r>
              <a:rPr dirty="0" sz="2400" spc="-19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documented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body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evidence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provides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convincing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valid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argument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adequately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safe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given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application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given</a:t>
            </a:r>
            <a:r>
              <a:rPr dirty="0" sz="2000" spc="-2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environment.</a:t>
            </a:r>
            <a:endParaRPr sz="2000">
              <a:latin typeface="Arial"/>
              <a:cs typeface="Arial"/>
            </a:endParaRPr>
          </a:p>
          <a:p>
            <a:pPr marL="355600" marR="568325" indent="-3429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Arguments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case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based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formal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proof,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design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rationale,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proofs,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etc.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Process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factors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also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</a:t>
            </a:r>
            <a:r>
              <a:rPr dirty="0" sz="2400" spc="-2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included.</a:t>
            </a:r>
            <a:endParaRPr sz="2400">
              <a:latin typeface="Arial"/>
              <a:cs typeface="Arial"/>
            </a:endParaRPr>
          </a:p>
          <a:p>
            <a:pPr algn="just" marL="355600" marR="60960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case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usually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part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wider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case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takes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hardware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operational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issues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into</a:t>
            </a:r>
            <a:r>
              <a:rPr dirty="0" sz="2400" spc="-8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account.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contents </a:t>
            </a:r>
            <a:r>
              <a:rPr dirty="0" spc="-5">
                <a:latin typeface="Arial"/>
                <a:cs typeface="Arial"/>
              </a:rPr>
              <a:t>of </a:t>
            </a:r>
            <a:r>
              <a:rPr dirty="0">
                <a:latin typeface="Arial"/>
                <a:cs typeface="Arial"/>
              </a:rPr>
              <a:t>a </a:t>
            </a:r>
            <a:r>
              <a:rPr dirty="0" spc="-5">
                <a:latin typeface="Arial"/>
                <a:cs typeface="Arial"/>
              </a:rPr>
              <a:t>software </a:t>
            </a:r>
            <a:r>
              <a:rPr dirty="0" spc="-5">
                <a:latin typeface="Arial"/>
                <a:cs typeface="Arial"/>
              </a:rPr>
              <a:t>safety</a:t>
            </a:r>
            <a:r>
              <a:rPr dirty="0" spc="-3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case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50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81658"/>
          <a:ext cx="8248650" cy="4652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4999"/>
                <a:gridCol w="1369252"/>
                <a:gridCol w="334656"/>
                <a:gridCol w="447794"/>
                <a:gridCol w="810358"/>
                <a:gridCol w="503713"/>
                <a:gridCol w="277734"/>
                <a:gridCol w="1147208"/>
                <a:gridCol w="334781"/>
                <a:gridCol w="368549"/>
                <a:gridCol w="730551"/>
              </a:tblGrid>
              <a:tr h="611885">
                <a:tc>
                  <a:txBody>
                    <a:bodyPr/>
                    <a:lstStyle/>
                    <a:p>
                      <a:pPr marL="66675">
                        <a:lnSpc>
                          <a:spcPts val="1820"/>
                        </a:lnSpc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Chapter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66675">
                        <a:lnSpc>
                          <a:spcPts val="1820"/>
                        </a:lnSpc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12647">
                <a:tc>
                  <a:txBody>
                    <a:bodyPr/>
                    <a:lstStyle/>
                    <a:p>
                      <a:pPr marL="66675">
                        <a:lnSpc>
                          <a:spcPts val="1725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System</a:t>
                      </a:r>
                      <a:r>
                        <a:rPr dirty="0" sz="16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6675" indent="-635">
                        <a:lnSpc>
                          <a:spcPts val="1725"/>
                        </a:lnSpc>
                        <a:tabLst>
                          <a:tab pos="479425" algn="l"/>
                        </a:tabLst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An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overview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components.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725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of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725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the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725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system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725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and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725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725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725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of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725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its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725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critical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767333">
                <a:tc>
                  <a:txBody>
                    <a:bodyPr/>
                    <a:lstStyle/>
                    <a:p>
                      <a:pPr marL="6667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Safety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requirements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6667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safety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requirements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abstracted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system    </a:t>
                      </a:r>
                      <a:r>
                        <a:rPr dirty="0" sz="1600" spc="1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requirements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6675" marR="58419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specification.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Details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other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relevant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system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requirements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may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also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be</a:t>
                      </a:r>
                      <a:r>
                        <a:rPr dirty="0" sz="16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included.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67333">
                <a:tc>
                  <a:txBody>
                    <a:bodyPr/>
                    <a:lstStyle/>
                    <a:p>
                      <a:pPr marL="66675">
                        <a:lnSpc>
                          <a:spcPts val="1825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Hazard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6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risk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analysis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66675">
                        <a:lnSpc>
                          <a:spcPts val="1825"/>
                        </a:lnSpc>
                        <a:tabLst>
                          <a:tab pos="1247775" algn="l"/>
                          <a:tab pos="2326640" algn="l"/>
                          <a:tab pos="2762885" algn="l"/>
                          <a:tab pos="3640454" algn="l"/>
                          <a:tab pos="4132579" algn="l"/>
                          <a:tab pos="4705350" algn="l"/>
                          <a:tab pos="5199380" algn="l"/>
                          <a:tab pos="5793740" algn="l"/>
                        </a:tabLst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Documents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describing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hazards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risks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that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have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been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6675" marR="58419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identified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measures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taken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reduce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risk.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Hazard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analyses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hazard</a:t>
                      </a:r>
                      <a:r>
                        <a:rPr dirty="0" sz="16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logs.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12647">
                <a:tc>
                  <a:txBody>
                    <a:bodyPr/>
                    <a:lstStyle/>
                    <a:p>
                      <a:pPr marL="66675">
                        <a:lnSpc>
                          <a:spcPts val="1825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Design</a:t>
                      </a:r>
                      <a:r>
                        <a:rPr dirty="0" sz="16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analysis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66675">
                        <a:lnSpc>
                          <a:spcPts val="1825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600" spc="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set</a:t>
                      </a:r>
                      <a:r>
                        <a:rPr dirty="0" sz="1600" spc="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600" spc="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structured</a:t>
                      </a:r>
                      <a:r>
                        <a:rPr dirty="0" sz="1600" spc="1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arguments</a:t>
                      </a:r>
                      <a:r>
                        <a:rPr dirty="0" sz="1600" spc="20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(see</a:t>
                      </a:r>
                      <a:r>
                        <a:rPr dirty="0" sz="1600" spc="1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Section</a:t>
                      </a:r>
                      <a:r>
                        <a:rPr dirty="0" sz="1600" spc="1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15.5.1)</a:t>
                      </a:r>
                      <a:r>
                        <a:rPr dirty="0" sz="1600" spc="20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that</a:t>
                      </a:r>
                      <a:r>
                        <a:rPr dirty="0" sz="1600" spc="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justify</a:t>
                      </a:r>
                      <a:r>
                        <a:rPr dirty="0" sz="1600" spc="2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why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design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16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safe.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67205">
                <a:tc>
                  <a:txBody>
                    <a:bodyPr/>
                    <a:lstStyle/>
                    <a:p>
                      <a:pPr marL="66675">
                        <a:lnSpc>
                          <a:spcPts val="1825"/>
                        </a:lnSpc>
                      </a:pPr>
                      <a:r>
                        <a:rPr dirty="0" sz="1600" spc="-15">
                          <a:latin typeface="Arial"/>
                          <a:cs typeface="Arial"/>
                        </a:rPr>
                        <a:t>Verification</a:t>
                      </a:r>
                      <a:r>
                        <a:rPr dirty="0" sz="1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and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validation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just" marL="66675">
                        <a:lnSpc>
                          <a:spcPts val="1825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description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V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&amp;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V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procedures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used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and,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where </a:t>
                      </a:r>
                      <a:r>
                        <a:rPr dirty="0" sz="1600" spc="3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appropriate,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algn="just" marL="66675" marR="5778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test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plans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for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system.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Summaries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test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results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showing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defects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that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have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been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detected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corrected.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formal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methods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have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been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used,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formal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system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specification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any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analyses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that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specification.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Records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static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analyses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source</a:t>
                      </a:r>
                      <a:r>
                        <a:rPr dirty="0" sz="1600" spc="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code.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420368"/>
            <a:ext cx="7306309" cy="0"/>
          </a:xfrm>
          <a:custGeom>
            <a:avLst/>
            <a:gdLst/>
            <a:ahLst/>
            <a:cxnLst/>
            <a:rect l="l" t="t" r="r" b="b"/>
            <a:pathLst>
              <a:path w="7306309" h="0">
                <a:moveTo>
                  <a:pt x="0" y="0"/>
                </a:moveTo>
                <a:lnTo>
                  <a:pt x="7306055" y="0"/>
                </a:lnTo>
              </a:path>
            </a:pathLst>
          </a:custGeom>
          <a:ln w="27431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51064" y="213359"/>
            <a:ext cx="923544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1418844"/>
            <a:ext cx="8217534" cy="0"/>
          </a:xfrm>
          <a:custGeom>
            <a:avLst/>
            <a:gdLst/>
            <a:ahLst/>
            <a:cxnLst/>
            <a:rect l="l" t="t" r="r" b="b"/>
            <a:pathLst>
              <a:path w="8217534" h="0">
                <a:moveTo>
                  <a:pt x="0" y="0"/>
                </a:moveTo>
                <a:lnTo>
                  <a:pt x="8217407" y="0"/>
                </a:lnTo>
              </a:path>
            </a:pathLst>
          </a:custGeom>
          <a:ln w="27431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57200" y="5820155"/>
            <a:ext cx="1905000" cy="807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720"/>
              </a:spcBef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2200" y="5820155"/>
            <a:ext cx="6324600" cy="807720"/>
          </a:xfrm>
          <a:prstGeom prst="rect">
            <a:avLst/>
          </a:prstGeom>
        </p:spPr>
        <p:txBody>
          <a:bodyPr wrap="square" lIns="0" tIns="617219" rIns="0" bIns="0" rtlCol="0" vert="horz">
            <a:spAutoFit/>
          </a:bodyPr>
          <a:lstStyle/>
          <a:p>
            <a:pPr marL="1278255">
              <a:lnSpc>
                <a:spcPct val="100000"/>
              </a:lnSpc>
              <a:spcBef>
                <a:spcPts val="4859"/>
              </a:spcBef>
              <a:tabLst>
                <a:tab pos="6231255" algn="r"/>
              </a:tabLst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2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	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58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0850" y="1593850"/>
          <a:ext cx="8248650" cy="4967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4999"/>
                <a:gridCol w="6324599"/>
              </a:tblGrid>
              <a:tr h="735329">
                <a:tc>
                  <a:txBody>
                    <a:bodyPr/>
                    <a:lstStyle/>
                    <a:p>
                      <a:pPr marL="66675">
                        <a:lnSpc>
                          <a:spcPts val="1825"/>
                        </a:lnSpc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Chapter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25"/>
                        </a:lnSpc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</a:tr>
              <a:tr h="734567">
                <a:tc>
                  <a:txBody>
                    <a:bodyPr/>
                    <a:lstStyle/>
                    <a:p>
                      <a:pPr marL="66675">
                        <a:lnSpc>
                          <a:spcPts val="172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Review</a:t>
                      </a:r>
                      <a:r>
                        <a:rPr dirty="0" sz="16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reports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72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Records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all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design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safety</a:t>
                      </a:r>
                      <a:r>
                        <a:rPr dirty="0" sz="160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reviews.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795527">
                <a:tc>
                  <a:txBody>
                    <a:bodyPr/>
                    <a:lstStyle/>
                    <a:p>
                      <a:pPr marL="66675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Arial"/>
                          <a:cs typeface="Arial"/>
                        </a:rPr>
                        <a:t>Team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competences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Evidence</a:t>
                      </a:r>
                      <a:r>
                        <a:rPr dirty="0" sz="1600" spc="2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600" spc="2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600" spc="2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competence</a:t>
                      </a:r>
                      <a:r>
                        <a:rPr dirty="0" sz="1600" spc="2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600" spc="2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all</a:t>
                      </a:r>
                      <a:r>
                        <a:rPr dirty="0" sz="1600" spc="2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600" spc="2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600" spc="2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team</a:t>
                      </a:r>
                      <a:r>
                        <a:rPr dirty="0" sz="1600" spc="2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involved</a:t>
                      </a:r>
                      <a:r>
                        <a:rPr dirty="0" sz="1600" spc="2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1600" spc="2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safety-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related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systems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development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6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validation.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796289">
                <a:tc>
                  <a:txBody>
                    <a:bodyPr/>
                    <a:lstStyle/>
                    <a:p>
                      <a:pPr marL="66675">
                        <a:lnSpc>
                          <a:spcPts val="1825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Process</a:t>
                      </a:r>
                      <a:r>
                        <a:rPr dirty="0" sz="16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QA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25"/>
                        </a:lnSpc>
                        <a:tabLst>
                          <a:tab pos="960119" algn="l"/>
                          <a:tab pos="1269365" algn="l"/>
                          <a:tab pos="1690370" algn="l"/>
                          <a:tab pos="2414905" algn="l"/>
                          <a:tab pos="3490595" algn="l"/>
                          <a:tab pos="4555490" algn="l"/>
                          <a:tab pos="5088890" algn="l"/>
                          <a:tab pos="5951220" algn="l"/>
                        </a:tabLst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Records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quality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assurance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processes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(see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Chapter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24)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carried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out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during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system</a:t>
                      </a:r>
                      <a:r>
                        <a:rPr dirty="0" sz="16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development.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1158239">
                <a:tc>
                  <a:txBody>
                    <a:bodyPr/>
                    <a:lstStyle/>
                    <a:p>
                      <a:pPr marL="66675">
                        <a:lnSpc>
                          <a:spcPts val="1825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Change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6675" marR="63309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managemen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t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processes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66675">
                        <a:lnSpc>
                          <a:spcPts val="1825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Records  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of 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all 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changes 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proposed, 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actions 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taken 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and, </a:t>
                      </a:r>
                      <a:r>
                        <a:rPr dirty="0" sz="160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where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algn="just" marL="66675" marR="5778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appropriate,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justification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safety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these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changes.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Information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about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configuration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management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procedures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configuration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management</a:t>
                      </a:r>
                      <a:r>
                        <a:rPr dirty="0" sz="16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logs.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734567">
                <a:tc>
                  <a:txBody>
                    <a:bodyPr/>
                    <a:lstStyle/>
                    <a:p>
                      <a:pPr marL="66675">
                        <a:lnSpc>
                          <a:spcPts val="1825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Associated</a:t>
                      </a:r>
                      <a:r>
                        <a:rPr dirty="0" sz="16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safety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cases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25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References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other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safety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cases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that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may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impact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safety</a:t>
                      </a:r>
                      <a:r>
                        <a:rPr dirty="0" sz="1600" spc="1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case.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Structured</a:t>
            </a:r>
            <a:r>
              <a:rPr dirty="0" spc="-6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arguments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Safety </a:t>
            </a:r>
            <a:r>
              <a:rPr dirty="0" spc="-5">
                <a:latin typeface="Arial"/>
                <a:cs typeface="Arial"/>
              </a:rPr>
              <a:t>cases </a:t>
            </a:r>
            <a:r>
              <a:rPr dirty="0" spc="-5">
                <a:latin typeface="Arial"/>
                <a:cs typeface="Arial"/>
              </a:rPr>
              <a:t>should </a:t>
            </a:r>
            <a:r>
              <a:rPr dirty="0" spc="-5">
                <a:latin typeface="Arial"/>
                <a:cs typeface="Arial"/>
              </a:rPr>
              <a:t>be </a:t>
            </a:r>
            <a:r>
              <a:rPr dirty="0" spc="-5">
                <a:latin typeface="Arial"/>
                <a:cs typeface="Arial"/>
              </a:rPr>
              <a:t>based </a:t>
            </a:r>
            <a:r>
              <a:rPr dirty="0" spc="-5">
                <a:latin typeface="Arial"/>
                <a:cs typeface="Arial"/>
              </a:rPr>
              <a:t>around </a:t>
            </a:r>
            <a:r>
              <a:rPr dirty="0" spc="-5">
                <a:latin typeface="Arial"/>
                <a:cs typeface="Arial"/>
              </a:rPr>
              <a:t>structured  </a:t>
            </a:r>
            <a:r>
              <a:rPr dirty="0" spc="-5">
                <a:latin typeface="Arial"/>
                <a:cs typeface="Arial"/>
              </a:rPr>
              <a:t>arguments </a:t>
            </a:r>
            <a:r>
              <a:rPr dirty="0" spc="-5">
                <a:latin typeface="Arial"/>
                <a:cs typeface="Arial"/>
              </a:rPr>
              <a:t>that </a:t>
            </a:r>
            <a:r>
              <a:rPr dirty="0" spc="-5">
                <a:latin typeface="Arial"/>
                <a:cs typeface="Arial"/>
              </a:rPr>
              <a:t>present </a:t>
            </a:r>
            <a:r>
              <a:rPr dirty="0" spc="-5">
                <a:latin typeface="Arial"/>
                <a:cs typeface="Arial"/>
              </a:rPr>
              <a:t>evidence </a:t>
            </a:r>
            <a:r>
              <a:rPr dirty="0" spc="-5">
                <a:latin typeface="Arial"/>
                <a:cs typeface="Arial"/>
              </a:rPr>
              <a:t>to </a:t>
            </a:r>
            <a:r>
              <a:rPr dirty="0" spc="-5">
                <a:latin typeface="Arial"/>
                <a:cs typeface="Arial"/>
              </a:rPr>
              <a:t>justify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assertions  </a:t>
            </a:r>
            <a:r>
              <a:rPr dirty="0" spc="-5">
                <a:latin typeface="Arial"/>
                <a:cs typeface="Arial"/>
              </a:rPr>
              <a:t>made </a:t>
            </a:r>
            <a:r>
              <a:rPr dirty="0">
                <a:latin typeface="Arial"/>
                <a:cs typeface="Arial"/>
              </a:rPr>
              <a:t>in </a:t>
            </a:r>
            <a:r>
              <a:rPr dirty="0" spc="-5">
                <a:latin typeface="Arial"/>
                <a:cs typeface="Arial"/>
              </a:rPr>
              <a:t>these</a:t>
            </a:r>
            <a:r>
              <a:rPr dirty="0" spc="-6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arguments.</a:t>
            </a:r>
          </a:p>
          <a:p>
            <a:pPr marL="355600" marR="155575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argument </a:t>
            </a:r>
            <a:r>
              <a:rPr dirty="0" spc="-5">
                <a:latin typeface="Arial"/>
                <a:cs typeface="Arial"/>
              </a:rPr>
              <a:t>justifies </a:t>
            </a:r>
            <a:r>
              <a:rPr dirty="0" spc="-5">
                <a:latin typeface="Arial"/>
                <a:cs typeface="Arial"/>
              </a:rPr>
              <a:t>why </a:t>
            </a:r>
            <a:r>
              <a:rPr dirty="0">
                <a:latin typeface="Arial"/>
                <a:cs typeface="Arial"/>
              </a:rPr>
              <a:t>a </a:t>
            </a:r>
            <a:r>
              <a:rPr dirty="0" spc="-5">
                <a:latin typeface="Arial"/>
                <a:cs typeface="Arial"/>
              </a:rPr>
              <a:t>claim </a:t>
            </a:r>
            <a:r>
              <a:rPr dirty="0" spc="-5">
                <a:latin typeface="Arial"/>
                <a:cs typeface="Arial"/>
              </a:rPr>
              <a:t>about </a:t>
            </a:r>
            <a:r>
              <a:rPr dirty="0" spc="-5">
                <a:latin typeface="Arial"/>
                <a:cs typeface="Arial"/>
              </a:rPr>
              <a:t>system </a:t>
            </a:r>
            <a:r>
              <a:rPr dirty="0" spc="-5">
                <a:latin typeface="Arial"/>
                <a:cs typeface="Arial"/>
              </a:rPr>
              <a:t>safety  </a:t>
            </a:r>
            <a:r>
              <a:rPr dirty="0" spc="-5">
                <a:latin typeface="Arial"/>
                <a:cs typeface="Arial"/>
              </a:rPr>
              <a:t>and </a:t>
            </a:r>
            <a:r>
              <a:rPr dirty="0" spc="-5">
                <a:latin typeface="Arial"/>
                <a:cs typeface="Arial"/>
              </a:rPr>
              <a:t>security </a:t>
            </a:r>
            <a:r>
              <a:rPr dirty="0">
                <a:latin typeface="Arial"/>
                <a:cs typeface="Arial"/>
              </a:rPr>
              <a:t>is </a:t>
            </a:r>
            <a:r>
              <a:rPr dirty="0" spc="-5">
                <a:latin typeface="Arial"/>
                <a:cs typeface="Arial"/>
              </a:rPr>
              <a:t>justified </a:t>
            </a:r>
            <a:r>
              <a:rPr dirty="0" spc="-5">
                <a:latin typeface="Arial"/>
                <a:cs typeface="Arial"/>
              </a:rPr>
              <a:t>by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available</a:t>
            </a:r>
            <a:r>
              <a:rPr dirty="0" spc="7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evidence.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578" y="761988"/>
            <a:ext cx="349694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Unsafe </a:t>
            </a:r>
            <a:r>
              <a:rPr dirty="0" spc="-5">
                <a:latin typeface="Arial"/>
                <a:cs typeface="Arial"/>
              </a:rPr>
              <a:t>reliable</a:t>
            </a:r>
            <a:r>
              <a:rPr dirty="0" spc="-6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179" y="1636004"/>
            <a:ext cx="7307580" cy="4149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304800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dormant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faults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are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undetected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many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years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only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rarely</a:t>
            </a:r>
            <a:r>
              <a:rPr dirty="0" sz="2400" spc="5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arise.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7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Specification</a:t>
            </a:r>
            <a:r>
              <a:rPr dirty="0" sz="2400" spc="-1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errors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specification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incorrect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can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behave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specified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but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still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cause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</a:t>
            </a: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accident.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Hardware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failures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generating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spurious</a:t>
            </a:r>
            <a:r>
              <a:rPr dirty="0" sz="2400" spc="7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inputs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Hard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anticipate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</a:t>
            </a:r>
            <a:r>
              <a:rPr dirty="0" sz="2000" spc="-3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specification.</a:t>
            </a:r>
            <a:endParaRPr sz="2000">
              <a:latin typeface="Arial"/>
              <a:cs typeface="Arial"/>
            </a:endParaRPr>
          </a:p>
          <a:p>
            <a:pPr marL="355600" marR="317500" indent="-3429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Context-sensitive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commands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i.e.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issuing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right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command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wrong</a:t>
            </a:r>
            <a:r>
              <a:rPr dirty="0" sz="2400" spc="-2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Often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result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operator</a:t>
            </a:r>
            <a:r>
              <a:rPr dirty="0" sz="2000" spc="-8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45414C"/>
                </a:solidFill>
                <a:latin typeface="Arial"/>
                <a:cs typeface="Arial"/>
              </a:rPr>
              <a:t>error.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Structured</a:t>
            </a:r>
            <a:r>
              <a:rPr dirty="0" spc="-6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arguments</a:t>
            </a:r>
          </a:p>
        </p:txBody>
      </p:sp>
      <p:sp>
        <p:nvSpPr>
          <p:cNvPr id="3" name="object 3"/>
          <p:cNvSpPr/>
          <p:nvPr/>
        </p:nvSpPr>
        <p:spPr>
          <a:xfrm>
            <a:off x="462888" y="2060040"/>
            <a:ext cx="1824635" cy="1042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2888" y="3366870"/>
            <a:ext cx="1824635" cy="10405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2888" y="4641696"/>
            <a:ext cx="1824635" cy="1041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57244" y="3800094"/>
            <a:ext cx="1794509" cy="155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60029" y="3404208"/>
            <a:ext cx="2938200" cy="10275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22932" y="2500884"/>
            <a:ext cx="2038350" cy="1207770"/>
          </a:xfrm>
          <a:custGeom>
            <a:avLst/>
            <a:gdLst/>
            <a:ahLst/>
            <a:cxnLst/>
            <a:rect l="l" t="t" r="r" b="b"/>
            <a:pathLst>
              <a:path w="2038350" h="1207770">
                <a:moveTo>
                  <a:pt x="0" y="0"/>
                </a:moveTo>
                <a:lnTo>
                  <a:pt x="0" y="0"/>
                </a:lnTo>
                <a:lnTo>
                  <a:pt x="2038349" y="1207769"/>
                </a:lnTo>
              </a:path>
            </a:pathLst>
          </a:custGeom>
          <a:ln w="5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36647" y="3855720"/>
            <a:ext cx="1667510" cy="0"/>
          </a:xfrm>
          <a:custGeom>
            <a:avLst/>
            <a:gdLst/>
            <a:ahLst/>
            <a:cxnLst/>
            <a:rect l="l" t="t" r="r" b="b"/>
            <a:pathLst>
              <a:path w="1667510" h="0">
                <a:moveTo>
                  <a:pt x="0" y="0"/>
                </a:moveTo>
                <a:lnTo>
                  <a:pt x="1667255" y="0"/>
                </a:lnTo>
              </a:path>
            </a:pathLst>
          </a:custGeom>
          <a:ln w="5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22932" y="3987546"/>
            <a:ext cx="2024380" cy="1143000"/>
          </a:xfrm>
          <a:custGeom>
            <a:avLst/>
            <a:gdLst/>
            <a:ahLst/>
            <a:cxnLst/>
            <a:rect l="l" t="t" r="r" b="b"/>
            <a:pathLst>
              <a:path w="2024379" h="1143000">
                <a:moveTo>
                  <a:pt x="0" y="1142999"/>
                </a:moveTo>
                <a:lnTo>
                  <a:pt x="0" y="1142999"/>
                </a:lnTo>
                <a:lnTo>
                  <a:pt x="2023871" y="0"/>
                </a:lnTo>
              </a:path>
            </a:pathLst>
          </a:custGeom>
          <a:ln w="5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86455" y="2578608"/>
            <a:ext cx="828293" cy="2049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59835" y="4629150"/>
            <a:ext cx="827531" cy="2049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85466" y="3939540"/>
            <a:ext cx="827531" cy="203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853683" y="4001261"/>
            <a:ext cx="722375" cy="1676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60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Insulin </a:t>
            </a:r>
            <a:r>
              <a:rPr dirty="0" spc="-5">
                <a:latin typeface="Arial"/>
                <a:cs typeface="Arial"/>
              </a:rPr>
              <a:t>pump </a:t>
            </a:r>
            <a:r>
              <a:rPr dirty="0" spc="-5">
                <a:latin typeface="Arial"/>
                <a:cs typeface="Arial"/>
              </a:rPr>
              <a:t>safety</a:t>
            </a:r>
            <a:r>
              <a:rPr dirty="0" spc="-6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argument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60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825740" cy="4057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Arguments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based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claims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</a:t>
            </a:r>
            <a:r>
              <a:rPr dirty="0" sz="2400" spc="4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evidence.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6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Insulin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pump</a:t>
            </a:r>
            <a:r>
              <a:rPr dirty="0" sz="2400" spc="-2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safety:</a:t>
            </a:r>
            <a:endParaRPr sz="2400">
              <a:latin typeface="Arial"/>
              <a:cs typeface="Arial"/>
            </a:endParaRPr>
          </a:p>
          <a:p>
            <a:pPr marL="755650" marR="506095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Claim: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maximum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single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dose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insulin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delivered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(CurrentDose)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will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not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exceed</a:t>
            </a:r>
            <a:r>
              <a:rPr dirty="0" sz="2000" spc="-3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MaxDose.</a:t>
            </a:r>
            <a:endParaRPr sz="20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Evidence: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argument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insulin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pump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(discussed</a:t>
            </a:r>
            <a:r>
              <a:rPr dirty="0" sz="200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later)</a:t>
            </a:r>
            <a:endParaRPr sz="20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Evidence: </a:t>
            </a:r>
            <a:r>
              <a:rPr dirty="0" sz="2000" spc="-60">
                <a:solidFill>
                  <a:srgbClr val="45414C"/>
                </a:solidFill>
                <a:latin typeface="Arial"/>
                <a:cs typeface="Arial"/>
              </a:rPr>
              <a:t>Test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data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insulin </a:t>
            </a: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pump.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value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currentDose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was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correctly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computed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400</a:t>
            </a:r>
            <a:r>
              <a:rPr dirty="0" sz="2000" spc="-3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tests</a:t>
            </a:r>
            <a:endParaRPr sz="2000">
              <a:latin typeface="Arial"/>
              <a:cs typeface="Arial"/>
            </a:endParaRPr>
          </a:p>
          <a:p>
            <a:pPr marL="755650" marR="158115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Evidence: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Static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analysis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report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insulin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pump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software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revealed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anomalies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affected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value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</a:t>
            </a:r>
            <a:r>
              <a:rPr dirty="0" sz="2000" spc="-3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CurrentDose</a:t>
            </a:r>
            <a:endParaRPr sz="2000">
              <a:latin typeface="Arial"/>
              <a:cs typeface="Arial"/>
            </a:endParaRPr>
          </a:p>
          <a:p>
            <a:pPr marL="755650" marR="330835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Argument: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evidence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presented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demonstrates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maximum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dose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insulin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computed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=</a:t>
            </a:r>
            <a:r>
              <a:rPr dirty="0" sz="2000" spc="-4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MaxDose.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Structured </a:t>
            </a:r>
            <a:r>
              <a:rPr dirty="0" spc="-5">
                <a:latin typeface="Arial"/>
                <a:cs typeface="Arial"/>
              </a:rPr>
              <a:t>safety</a:t>
            </a:r>
            <a:r>
              <a:rPr dirty="0" spc="-3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arguments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60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858759" cy="3234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295910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Structured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arguments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demonstrate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meets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</a:t>
            </a:r>
            <a:r>
              <a:rPr dirty="0" sz="2400" spc="-4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obligations.</a:t>
            </a:r>
            <a:endParaRPr sz="2400">
              <a:latin typeface="Arial"/>
              <a:cs typeface="Arial"/>
            </a:endParaRPr>
          </a:p>
          <a:p>
            <a:pPr marL="355600" marR="499109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It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not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necessary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demonstrate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program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works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intended;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aim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simply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demonstrate  </a:t>
            </a:r>
            <a:r>
              <a:rPr dirty="0" sz="2400" spc="-30">
                <a:solidFill>
                  <a:srgbClr val="45414C"/>
                </a:solidFill>
                <a:latin typeface="Arial"/>
                <a:cs typeface="Arial"/>
              </a:rPr>
              <a:t>safety.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Generally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based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on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claim</a:t>
            </a:r>
            <a:r>
              <a:rPr dirty="0" sz="2400" spc="4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45414C"/>
                </a:solidFill>
                <a:latin typeface="Arial"/>
                <a:cs typeface="Arial"/>
              </a:rPr>
              <a:t>hierarchy.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70">
                <a:solidFill>
                  <a:srgbClr val="45414C"/>
                </a:solidFill>
                <a:latin typeface="Arial"/>
                <a:cs typeface="Arial"/>
              </a:rPr>
              <a:t>You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start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leaves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hierarchy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demonstrate </a:t>
            </a:r>
            <a:r>
              <a:rPr dirty="0" sz="2000" spc="-25">
                <a:solidFill>
                  <a:srgbClr val="45414C"/>
                </a:solidFill>
                <a:latin typeface="Arial"/>
                <a:cs typeface="Arial"/>
              </a:rPr>
              <a:t>safety.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implies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higher-level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claims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are</a:t>
            </a:r>
            <a:r>
              <a:rPr dirty="0" sz="2000" spc="2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true.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A </a:t>
            </a:r>
            <a:r>
              <a:rPr dirty="0" spc="-5">
                <a:latin typeface="Arial"/>
                <a:cs typeface="Arial"/>
              </a:rPr>
              <a:t>safety </a:t>
            </a:r>
            <a:r>
              <a:rPr dirty="0" spc="-5">
                <a:latin typeface="Arial"/>
                <a:cs typeface="Arial"/>
              </a:rPr>
              <a:t>claim </a:t>
            </a:r>
            <a:r>
              <a:rPr dirty="0" spc="-5">
                <a:latin typeface="Arial"/>
                <a:cs typeface="Arial"/>
              </a:rPr>
              <a:t>hierarchy </a:t>
            </a:r>
            <a:r>
              <a:rPr dirty="0" spc="-5">
                <a:latin typeface="Arial"/>
                <a:cs typeface="Arial"/>
              </a:rPr>
              <a:t>for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insulin</a:t>
            </a:r>
            <a:r>
              <a:rPr dirty="0" spc="-114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pump</a:t>
            </a:r>
          </a:p>
        </p:txBody>
      </p:sp>
      <p:sp>
        <p:nvSpPr>
          <p:cNvPr id="3" name="object 3"/>
          <p:cNvSpPr/>
          <p:nvPr/>
        </p:nvSpPr>
        <p:spPr>
          <a:xfrm>
            <a:off x="2272502" y="3008066"/>
            <a:ext cx="1616745" cy="1297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45649" y="2012049"/>
            <a:ext cx="1611260" cy="1990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06124" y="3008066"/>
            <a:ext cx="1609887" cy="9771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51244" y="4769576"/>
            <a:ext cx="1613697" cy="10307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36432" y="4750526"/>
            <a:ext cx="1623603" cy="9210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28366" y="3012186"/>
            <a:ext cx="3937000" cy="0"/>
          </a:xfrm>
          <a:custGeom>
            <a:avLst/>
            <a:gdLst/>
            <a:ahLst/>
            <a:cxnLst/>
            <a:rect l="l" t="t" r="r" b="b"/>
            <a:pathLst>
              <a:path w="3937000" h="0">
                <a:moveTo>
                  <a:pt x="0" y="0"/>
                </a:moveTo>
                <a:lnTo>
                  <a:pt x="3936491" y="0"/>
                </a:lnTo>
              </a:path>
            </a:pathLst>
          </a:custGeom>
          <a:ln w="82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31491" y="4507991"/>
            <a:ext cx="0" cy="255270"/>
          </a:xfrm>
          <a:custGeom>
            <a:avLst/>
            <a:gdLst/>
            <a:ahLst/>
            <a:cxnLst/>
            <a:rect l="l" t="t" r="r" b="b"/>
            <a:pathLst>
              <a:path w="0" h="255270">
                <a:moveTo>
                  <a:pt x="0" y="255269"/>
                </a:moveTo>
                <a:lnTo>
                  <a:pt x="0" y="0"/>
                </a:lnTo>
              </a:path>
            </a:pathLst>
          </a:custGeom>
          <a:ln w="82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57827" y="4507991"/>
            <a:ext cx="5715" cy="233679"/>
          </a:xfrm>
          <a:custGeom>
            <a:avLst/>
            <a:gdLst/>
            <a:ahLst/>
            <a:cxnLst/>
            <a:rect l="l" t="t" r="r" b="b"/>
            <a:pathLst>
              <a:path w="5714" h="233679">
                <a:moveTo>
                  <a:pt x="0" y="233171"/>
                </a:moveTo>
                <a:lnTo>
                  <a:pt x="0" y="233171"/>
                </a:lnTo>
                <a:lnTo>
                  <a:pt x="5333" y="0"/>
                </a:lnTo>
              </a:path>
            </a:pathLst>
          </a:custGeom>
          <a:ln w="82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31491" y="4507991"/>
            <a:ext cx="1931670" cy="0"/>
          </a:xfrm>
          <a:custGeom>
            <a:avLst/>
            <a:gdLst/>
            <a:ahLst/>
            <a:cxnLst/>
            <a:rect l="l" t="t" r="r" b="b"/>
            <a:pathLst>
              <a:path w="1931670" h="0">
                <a:moveTo>
                  <a:pt x="0" y="0"/>
                </a:moveTo>
                <a:lnTo>
                  <a:pt x="1931669" y="0"/>
                </a:lnTo>
              </a:path>
            </a:pathLst>
          </a:custGeom>
          <a:ln w="82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74847" y="4168140"/>
            <a:ext cx="0" cy="340360"/>
          </a:xfrm>
          <a:custGeom>
            <a:avLst/>
            <a:gdLst/>
            <a:ahLst/>
            <a:cxnLst/>
            <a:rect l="l" t="t" r="r" b="b"/>
            <a:pathLst>
              <a:path w="0" h="340360">
                <a:moveTo>
                  <a:pt x="0" y="0"/>
                </a:moveTo>
                <a:lnTo>
                  <a:pt x="0" y="339851"/>
                </a:lnTo>
              </a:path>
            </a:pathLst>
          </a:custGeom>
          <a:ln w="82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60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Software </a:t>
            </a:r>
            <a:r>
              <a:rPr dirty="0" spc="-5">
                <a:latin typeface="Arial"/>
                <a:cs typeface="Arial"/>
              </a:rPr>
              <a:t>safety</a:t>
            </a:r>
            <a:r>
              <a:rPr dirty="0" spc="-4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arguments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Safety </a:t>
            </a:r>
            <a:r>
              <a:rPr dirty="0" spc="-5">
                <a:latin typeface="Arial"/>
                <a:cs typeface="Arial"/>
              </a:rPr>
              <a:t>arguments </a:t>
            </a:r>
            <a:r>
              <a:rPr dirty="0" spc="-5">
                <a:latin typeface="Arial"/>
                <a:cs typeface="Arial"/>
              </a:rPr>
              <a:t>are </a:t>
            </a:r>
            <a:r>
              <a:rPr dirty="0" spc="-5">
                <a:latin typeface="Arial"/>
                <a:cs typeface="Arial"/>
              </a:rPr>
              <a:t>intended </a:t>
            </a:r>
            <a:r>
              <a:rPr dirty="0" spc="-5">
                <a:latin typeface="Arial"/>
                <a:cs typeface="Arial"/>
              </a:rPr>
              <a:t>to </a:t>
            </a:r>
            <a:r>
              <a:rPr dirty="0" spc="-5">
                <a:latin typeface="Arial"/>
                <a:cs typeface="Arial"/>
              </a:rPr>
              <a:t>show </a:t>
            </a:r>
            <a:r>
              <a:rPr dirty="0" spc="-5">
                <a:latin typeface="Arial"/>
                <a:cs typeface="Arial"/>
              </a:rPr>
              <a:t>that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system  </a:t>
            </a:r>
            <a:r>
              <a:rPr dirty="0" spc="-5">
                <a:latin typeface="Arial"/>
                <a:cs typeface="Arial"/>
              </a:rPr>
              <a:t>cannot </a:t>
            </a:r>
            <a:r>
              <a:rPr dirty="0" spc="-5">
                <a:latin typeface="Arial"/>
                <a:cs typeface="Arial"/>
              </a:rPr>
              <a:t>reach </a:t>
            </a:r>
            <a:r>
              <a:rPr dirty="0">
                <a:latin typeface="Arial"/>
                <a:cs typeface="Arial"/>
              </a:rPr>
              <a:t>in </a:t>
            </a:r>
            <a:r>
              <a:rPr dirty="0" spc="-5">
                <a:latin typeface="Arial"/>
                <a:cs typeface="Arial"/>
              </a:rPr>
              <a:t>unsafe</a:t>
            </a:r>
            <a:r>
              <a:rPr dirty="0" spc="-2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state.</a:t>
            </a:r>
          </a:p>
          <a:p>
            <a:pPr marL="355600" marR="290830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These </a:t>
            </a:r>
            <a:r>
              <a:rPr dirty="0" spc="-5">
                <a:latin typeface="Arial"/>
                <a:cs typeface="Arial"/>
              </a:rPr>
              <a:t>are </a:t>
            </a:r>
            <a:r>
              <a:rPr dirty="0" spc="-5">
                <a:latin typeface="Arial"/>
                <a:cs typeface="Arial"/>
              </a:rPr>
              <a:t>weaker </a:t>
            </a:r>
            <a:r>
              <a:rPr dirty="0" spc="-5">
                <a:latin typeface="Arial"/>
                <a:cs typeface="Arial"/>
              </a:rPr>
              <a:t>than </a:t>
            </a:r>
            <a:r>
              <a:rPr dirty="0" spc="-5">
                <a:latin typeface="Arial"/>
                <a:cs typeface="Arial"/>
              </a:rPr>
              <a:t>correctness </a:t>
            </a:r>
            <a:r>
              <a:rPr dirty="0" spc="-5">
                <a:latin typeface="Arial"/>
                <a:cs typeface="Arial"/>
              </a:rPr>
              <a:t>arguments </a:t>
            </a:r>
            <a:r>
              <a:rPr dirty="0" spc="-5">
                <a:latin typeface="Arial"/>
                <a:cs typeface="Arial"/>
              </a:rPr>
              <a:t>which  </a:t>
            </a:r>
            <a:r>
              <a:rPr dirty="0" spc="-5">
                <a:latin typeface="Arial"/>
                <a:cs typeface="Arial"/>
              </a:rPr>
              <a:t>must </a:t>
            </a:r>
            <a:r>
              <a:rPr dirty="0" spc="-5">
                <a:latin typeface="Arial"/>
                <a:cs typeface="Arial"/>
              </a:rPr>
              <a:t>show </a:t>
            </a:r>
            <a:r>
              <a:rPr dirty="0" spc="-5">
                <a:latin typeface="Arial"/>
                <a:cs typeface="Arial"/>
              </a:rPr>
              <a:t>that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system </a:t>
            </a:r>
            <a:r>
              <a:rPr dirty="0" spc="-5">
                <a:latin typeface="Arial"/>
                <a:cs typeface="Arial"/>
              </a:rPr>
              <a:t>code </a:t>
            </a:r>
            <a:r>
              <a:rPr dirty="0" spc="-5">
                <a:latin typeface="Arial"/>
                <a:cs typeface="Arial"/>
              </a:rPr>
              <a:t>conforms </a:t>
            </a:r>
            <a:r>
              <a:rPr dirty="0" spc="-5">
                <a:latin typeface="Arial"/>
                <a:cs typeface="Arial"/>
              </a:rPr>
              <a:t>to </a:t>
            </a:r>
            <a:r>
              <a:rPr dirty="0" spc="-5">
                <a:latin typeface="Arial"/>
                <a:cs typeface="Arial"/>
              </a:rPr>
              <a:t>its  </a:t>
            </a:r>
            <a:r>
              <a:rPr dirty="0" spc="-5">
                <a:latin typeface="Arial"/>
                <a:cs typeface="Arial"/>
              </a:rPr>
              <a:t>specification.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They </a:t>
            </a:r>
            <a:r>
              <a:rPr dirty="0" spc="-5">
                <a:latin typeface="Arial"/>
                <a:cs typeface="Arial"/>
              </a:rPr>
              <a:t>are </a:t>
            </a:r>
            <a:r>
              <a:rPr dirty="0" spc="-5">
                <a:latin typeface="Arial"/>
                <a:cs typeface="Arial"/>
              </a:rPr>
              <a:t>generally </a:t>
            </a:r>
            <a:r>
              <a:rPr dirty="0" spc="-5">
                <a:latin typeface="Arial"/>
                <a:cs typeface="Arial"/>
              </a:rPr>
              <a:t>based </a:t>
            </a:r>
            <a:r>
              <a:rPr dirty="0" spc="-5">
                <a:latin typeface="Arial"/>
                <a:cs typeface="Arial"/>
              </a:rPr>
              <a:t>on </a:t>
            </a:r>
            <a:r>
              <a:rPr dirty="0" spc="-5">
                <a:latin typeface="Arial"/>
                <a:cs typeface="Arial"/>
              </a:rPr>
              <a:t>proof </a:t>
            </a:r>
            <a:r>
              <a:rPr dirty="0" spc="-5">
                <a:latin typeface="Arial"/>
                <a:cs typeface="Arial"/>
              </a:rPr>
              <a:t>by</a:t>
            </a:r>
            <a:r>
              <a:rPr dirty="0" spc="7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contradiction</a:t>
            </a:r>
          </a:p>
          <a:p>
            <a:pPr marL="755015" indent="-285115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Assume </a:t>
            </a:r>
            <a:r>
              <a:rPr dirty="0" sz="2000" spc="-5">
                <a:latin typeface="Arial"/>
                <a:cs typeface="Arial"/>
              </a:rPr>
              <a:t>that </a:t>
            </a:r>
            <a:r>
              <a:rPr dirty="0" sz="2000" spc="-5">
                <a:latin typeface="Arial"/>
                <a:cs typeface="Arial"/>
              </a:rPr>
              <a:t>an </a:t>
            </a:r>
            <a:r>
              <a:rPr dirty="0" sz="2000" spc="-5">
                <a:latin typeface="Arial"/>
                <a:cs typeface="Arial"/>
              </a:rPr>
              <a:t>unsafe </a:t>
            </a:r>
            <a:r>
              <a:rPr dirty="0" sz="2000" spc="-5">
                <a:latin typeface="Arial"/>
                <a:cs typeface="Arial"/>
              </a:rPr>
              <a:t>state </a:t>
            </a:r>
            <a:r>
              <a:rPr dirty="0" sz="2000" spc="-5">
                <a:latin typeface="Arial"/>
                <a:cs typeface="Arial"/>
              </a:rPr>
              <a:t>can </a:t>
            </a:r>
            <a:r>
              <a:rPr dirty="0" sz="2000" spc="-5">
                <a:latin typeface="Arial"/>
                <a:cs typeface="Arial"/>
              </a:rPr>
              <a:t>be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reached;</a:t>
            </a:r>
            <a:endParaRPr sz="20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Show </a:t>
            </a:r>
            <a:r>
              <a:rPr dirty="0" sz="2000" spc="-5">
                <a:latin typeface="Arial"/>
                <a:cs typeface="Arial"/>
              </a:rPr>
              <a:t>that </a:t>
            </a:r>
            <a:r>
              <a:rPr dirty="0" sz="2000" spc="-5">
                <a:latin typeface="Arial"/>
                <a:cs typeface="Arial"/>
              </a:rPr>
              <a:t>this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 spc="-5">
                <a:latin typeface="Arial"/>
                <a:cs typeface="Arial"/>
              </a:rPr>
              <a:t>contradicted </a:t>
            </a:r>
            <a:r>
              <a:rPr dirty="0" sz="2000" spc="-5">
                <a:latin typeface="Arial"/>
                <a:cs typeface="Arial"/>
              </a:rPr>
              <a:t>by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program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code.</a:t>
            </a:r>
            <a:endParaRPr sz="2000">
              <a:latin typeface="Arial"/>
              <a:cs typeface="Arial"/>
            </a:endParaRPr>
          </a:p>
          <a:p>
            <a:pPr marL="355600" marR="833755" indent="-342900">
              <a:lnSpc>
                <a:spcPct val="100000"/>
              </a:lnSpc>
              <a:spcBef>
                <a:spcPts val="89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A </a:t>
            </a:r>
            <a:r>
              <a:rPr dirty="0" spc="-5">
                <a:latin typeface="Arial"/>
                <a:cs typeface="Arial"/>
              </a:rPr>
              <a:t>graphical </a:t>
            </a:r>
            <a:r>
              <a:rPr dirty="0" spc="-5">
                <a:latin typeface="Arial"/>
                <a:cs typeface="Arial"/>
              </a:rPr>
              <a:t>model </a:t>
            </a:r>
            <a:r>
              <a:rPr dirty="0" spc="-5">
                <a:latin typeface="Arial"/>
                <a:cs typeface="Arial"/>
              </a:rPr>
              <a:t>of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safety </a:t>
            </a:r>
            <a:r>
              <a:rPr dirty="0" spc="-5">
                <a:latin typeface="Arial"/>
                <a:cs typeface="Arial"/>
              </a:rPr>
              <a:t>argument </a:t>
            </a:r>
            <a:r>
              <a:rPr dirty="0" spc="-5">
                <a:latin typeface="Arial"/>
                <a:cs typeface="Arial"/>
              </a:rPr>
              <a:t>may </a:t>
            </a:r>
            <a:r>
              <a:rPr dirty="0" spc="-5">
                <a:latin typeface="Arial"/>
                <a:cs typeface="Arial"/>
              </a:rPr>
              <a:t>be  </a:t>
            </a:r>
            <a:r>
              <a:rPr dirty="0" spc="-5">
                <a:latin typeface="Arial"/>
                <a:cs typeface="Arial"/>
              </a:rPr>
              <a:t>developed.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Construction </a:t>
            </a:r>
            <a:r>
              <a:rPr dirty="0" spc="-5">
                <a:latin typeface="Arial"/>
                <a:cs typeface="Arial"/>
              </a:rPr>
              <a:t>of </a:t>
            </a:r>
            <a:r>
              <a:rPr dirty="0">
                <a:latin typeface="Arial"/>
                <a:cs typeface="Arial"/>
              </a:rPr>
              <a:t>a </a:t>
            </a:r>
            <a:r>
              <a:rPr dirty="0" spc="-5">
                <a:latin typeface="Arial"/>
                <a:cs typeface="Arial"/>
              </a:rPr>
              <a:t>safety</a:t>
            </a:r>
            <a:r>
              <a:rPr dirty="0" spc="-4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argument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0" marR="255904" indent="-342900">
              <a:lnSpc>
                <a:spcPct val="100000"/>
              </a:lnSpc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Establish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safe </a:t>
            </a:r>
            <a:r>
              <a:rPr dirty="0" spc="-5">
                <a:latin typeface="Arial"/>
                <a:cs typeface="Arial"/>
              </a:rPr>
              <a:t>exit </a:t>
            </a:r>
            <a:r>
              <a:rPr dirty="0" spc="-5">
                <a:latin typeface="Arial"/>
                <a:cs typeface="Arial"/>
              </a:rPr>
              <a:t>conditions </a:t>
            </a:r>
            <a:r>
              <a:rPr dirty="0" spc="-5">
                <a:latin typeface="Arial"/>
                <a:cs typeface="Arial"/>
              </a:rPr>
              <a:t>for </a:t>
            </a:r>
            <a:r>
              <a:rPr dirty="0">
                <a:latin typeface="Arial"/>
                <a:cs typeface="Arial"/>
              </a:rPr>
              <a:t>a </a:t>
            </a:r>
            <a:r>
              <a:rPr dirty="0" spc="-5">
                <a:latin typeface="Arial"/>
                <a:cs typeface="Arial"/>
              </a:rPr>
              <a:t>component </a:t>
            </a:r>
            <a:r>
              <a:rPr dirty="0" spc="-5">
                <a:latin typeface="Arial"/>
                <a:cs typeface="Arial"/>
              </a:rPr>
              <a:t>or </a:t>
            </a:r>
            <a:r>
              <a:rPr dirty="0">
                <a:latin typeface="Arial"/>
                <a:cs typeface="Arial"/>
              </a:rPr>
              <a:t>a  </a:t>
            </a:r>
            <a:r>
              <a:rPr dirty="0" spc="-5">
                <a:latin typeface="Arial"/>
                <a:cs typeface="Arial"/>
              </a:rPr>
              <a:t>program.</a:t>
            </a: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Starting </a:t>
            </a:r>
            <a:r>
              <a:rPr dirty="0" spc="-5">
                <a:latin typeface="Arial"/>
                <a:cs typeface="Arial"/>
              </a:rPr>
              <a:t>from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>
                <a:latin typeface="Arial"/>
                <a:cs typeface="Arial"/>
              </a:rPr>
              <a:t>END </a:t>
            </a:r>
            <a:r>
              <a:rPr dirty="0" spc="-5">
                <a:latin typeface="Arial"/>
                <a:cs typeface="Arial"/>
              </a:rPr>
              <a:t>of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code, </a:t>
            </a:r>
            <a:r>
              <a:rPr dirty="0" spc="-5">
                <a:latin typeface="Arial"/>
                <a:cs typeface="Arial"/>
              </a:rPr>
              <a:t>work </a:t>
            </a:r>
            <a:r>
              <a:rPr dirty="0" spc="-5">
                <a:latin typeface="Arial"/>
                <a:cs typeface="Arial"/>
              </a:rPr>
              <a:t>backwards </a:t>
            </a:r>
            <a:r>
              <a:rPr dirty="0" spc="-5">
                <a:latin typeface="Arial"/>
                <a:cs typeface="Arial"/>
              </a:rPr>
              <a:t>until  </a:t>
            </a:r>
            <a:r>
              <a:rPr dirty="0" spc="-5">
                <a:latin typeface="Arial"/>
                <a:cs typeface="Arial"/>
              </a:rPr>
              <a:t>you </a:t>
            </a:r>
            <a:r>
              <a:rPr dirty="0" spc="-5">
                <a:latin typeface="Arial"/>
                <a:cs typeface="Arial"/>
              </a:rPr>
              <a:t>have </a:t>
            </a:r>
            <a:r>
              <a:rPr dirty="0" spc="-5">
                <a:latin typeface="Arial"/>
                <a:cs typeface="Arial"/>
              </a:rPr>
              <a:t>identified </a:t>
            </a:r>
            <a:r>
              <a:rPr dirty="0" spc="-5">
                <a:latin typeface="Arial"/>
                <a:cs typeface="Arial"/>
              </a:rPr>
              <a:t>all </a:t>
            </a:r>
            <a:r>
              <a:rPr dirty="0" spc="-5">
                <a:latin typeface="Arial"/>
                <a:cs typeface="Arial"/>
              </a:rPr>
              <a:t>paths </a:t>
            </a:r>
            <a:r>
              <a:rPr dirty="0" spc="-5">
                <a:latin typeface="Arial"/>
                <a:cs typeface="Arial"/>
              </a:rPr>
              <a:t>that </a:t>
            </a:r>
            <a:r>
              <a:rPr dirty="0" spc="-5">
                <a:latin typeface="Arial"/>
                <a:cs typeface="Arial"/>
              </a:rPr>
              <a:t>lead </a:t>
            </a:r>
            <a:r>
              <a:rPr dirty="0" spc="-5">
                <a:latin typeface="Arial"/>
                <a:cs typeface="Arial"/>
              </a:rPr>
              <a:t>to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exit </a:t>
            </a:r>
            <a:r>
              <a:rPr dirty="0" spc="-5">
                <a:latin typeface="Arial"/>
                <a:cs typeface="Arial"/>
              </a:rPr>
              <a:t>of </a:t>
            </a:r>
            <a:r>
              <a:rPr dirty="0" spc="-5">
                <a:latin typeface="Arial"/>
                <a:cs typeface="Arial"/>
              </a:rPr>
              <a:t>the  </a:t>
            </a:r>
            <a:r>
              <a:rPr dirty="0" spc="-5">
                <a:latin typeface="Arial"/>
                <a:cs typeface="Arial"/>
              </a:rPr>
              <a:t>code.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Assume </a:t>
            </a:r>
            <a:r>
              <a:rPr dirty="0" spc="-5">
                <a:latin typeface="Arial"/>
                <a:cs typeface="Arial"/>
              </a:rPr>
              <a:t>that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exit </a:t>
            </a:r>
            <a:r>
              <a:rPr dirty="0" spc="-5">
                <a:latin typeface="Arial"/>
                <a:cs typeface="Arial"/>
              </a:rPr>
              <a:t>condition </a:t>
            </a:r>
            <a:r>
              <a:rPr dirty="0">
                <a:latin typeface="Arial"/>
                <a:cs typeface="Arial"/>
              </a:rPr>
              <a:t>is</a:t>
            </a:r>
            <a:r>
              <a:rPr dirty="0" spc="2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false.</a:t>
            </a:r>
          </a:p>
          <a:p>
            <a:pPr marL="355600" marR="698500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Show </a:t>
            </a:r>
            <a:r>
              <a:rPr dirty="0" spc="-5">
                <a:latin typeface="Arial"/>
                <a:cs typeface="Arial"/>
              </a:rPr>
              <a:t>that, </a:t>
            </a:r>
            <a:r>
              <a:rPr dirty="0" spc="-5">
                <a:latin typeface="Arial"/>
                <a:cs typeface="Arial"/>
              </a:rPr>
              <a:t>for </a:t>
            </a:r>
            <a:r>
              <a:rPr dirty="0" spc="-5">
                <a:latin typeface="Arial"/>
                <a:cs typeface="Arial"/>
              </a:rPr>
              <a:t>each </a:t>
            </a:r>
            <a:r>
              <a:rPr dirty="0" spc="-5">
                <a:latin typeface="Arial"/>
                <a:cs typeface="Arial"/>
              </a:rPr>
              <a:t>path </a:t>
            </a:r>
            <a:r>
              <a:rPr dirty="0" spc="-5">
                <a:latin typeface="Arial"/>
                <a:cs typeface="Arial"/>
              </a:rPr>
              <a:t>leading </a:t>
            </a:r>
            <a:r>
              <a:rPr dirty="0" spc="-5">
                <a:latin typeface="Arial"/>
                <a:cs typeface="Arial"/>
              </a:rPr>
              <a:t>to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exit </a:t>
            </a:r>
            <a:r>
              <a:rPr dirty="0" spc="-5">
                <a:latin typeface="Arial"/>
                <a:cs typeface="Arial"/>
              </a:rPr>
              <a:t>that </a:t>
            </a:r>
            <a:r>
              <a:rPr dirty="0" spc="-5">
                <a:latin typeface="Arial"/>
                <a:cs typeface="Arial"/>
              </a:rPr>
              <a:t>the  </a:t>
            </a:r>
            <a:r>
              <a:rPr dirty="0" spc="-5">
                <a:latin typeface="Arial"/>
                <a:cs typeface="Arial"/>
              </a:rPr>
              <a:t>assignments </a:t>
            </a:r>
            <a:r>
              <a:rPr dirty="0" spc="-5">
                <a:latin typeface="Arial"/>
                <a:cs typeface="Arial"/>
              </a:rPr>
              <a:t>made </a:t>
            </a:r>
            <a:r>
              <a:rPr dirty="0">
                <a:latin typeface="Arial"/>
                <a:cs typeface="Arial"/>
              </a:rPr>
              <a:t>in </a:t>
            </a:r>
            <a:r>
              <a:rPr dirty="0" spc="-5">
                <a:latin typeface="Arial"/>
                <a:cs typeface="Arial"/>
              </a:rPr>
              <a:t>that </a:t>
            </a:r>
            <a:r>
              <a:rPr dirty="0" spc="-5">
                <a:latin typeface="Arial"/>
                <a:cs typeface="Arial"/>
              </a:rPr>
              <a:t>path </a:t>
            </a:r>
            <a:r>
              <a:rPr dirty="0" spc="-5">
                <a:latin typeface="Arial"/>
                <a:cs typeface="Arial"/>
              </a:rPr>
              <a:t>contradict </a:t>
            </a:r>
            <a:r>
              <a:rPr dirty="0" spc="-5">
                <a:latin typeface="Arial"/>
                <a:cs typeface="Arial"/>
              </a:rPr>
              <a:t>the  </a:t>
            </a:r>
            <a:r>
              <a:rPr dirty="0" spc="-5">
                <a:latin typeface="Arial"/>
                <a:cs typeface="Arial"/>
              </a:rPr>
              <a:t>assumption </a:t>
            </a:r>
            <a:r>
              <a:rPr dirty="0" spc="-5">
                <a:latin typeface="Arial"/>
                <a:cs typeface="Arial"/>
              </a:rPr>
              <a:t>of </a:t>
            </a:r>
            <a:r>
              <a:rPr dirty="0" spc="-5">
                <a:latin typeface="Arial"/>
                <a:cs typeface="Arial"/>
              </a:rPr>
              <a:t>an </a:t>
            </a:r>
            <a:r>
              <a:rPr dirty="0" spc="-5">
                <a:latin typeface="Arial"/>
                <a:cs typeface="Arial"/>
              </a:rPr>
              <a:t>unsafe </a:t>
            </a:r>
            <a:r>
              <a:rPr dirty="0" spc="-5">
                <a:latin typeface="Arial"/>
                <a:cs typeface="Arial"/>
              </a:rPr>
              <a:t>exit </a:t>
            </a:r>
            <a:r>
              <a:rPr dirty="0" spc="-5">
                <a:latin typeface="Arial"/>
                <a:cs typeface="Arial"/>
              </a:rPr>
              <a:t>from </a:t>
            </a:r>
            <a:r>
              <a:rPr dirty="0" spc="-5">
                <a:latin typeface="Arial"/>
                <a:cs typeface="Arial"/>
              </a:rPr>
              <a:t>the</a:t>
            </a:r>
            <a:r>
              <a:rPr dirty="0" spc="3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component.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Insulin </a:t>
            </a:r>
            <a:r>
              <a:rPr dirty="0" spc="-5">
                <a:latin typeface="Arial"/>
                <a:cs typeface="Arial"/>
              </a:rPr>
              <a:t>dose </a:t>
            </a:r>
            <a:r>
              <a:rPr dirty="0" spc="-5">
                <a:latin typeface="Arial"/>
                <a:cs typeface="Arial"/>
              </a:rPr>
              <a:t>computation </a:t>
            </a:r>
            <a:r>
              <a:rPr dirty="0" spc="-5">
                <a:latin typeface="Arial"/>
                <a:cs typeface="Arial"/>
              </a:rPr>
              <a:t>with </a:t>
            </a:r>
            <a:r>
              <a:rPr dirty="0" spc="-5">
                <a:latin typeface="Arial"/>
                <a:cs typeface="Arial"/>
              </a:rPr>
              <a:t>safety</a:t>
            </a:r>
            <a:r>
              <a:rPr dirty="0" spc="-7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checks</a:t>
            </a:r>
          </a:p>
        </p:txBody>
      </p:sp>
      <p:sp>
        <p:nvSpPr>
          <p:cNvPr id="3" name="object 3"/>
          <p:cNvSpPr/>
          <p:nvPr/>
        </p:nvSpPr>
        <p:spPr>
          <a:xfrm>
            <a:off x="933450" y="1686306"/>
            <a:ext cx="6957821" cy="4812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2192" y="1726427"/>
            <a:ext cx="5886450" cy="4491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-- </a:t>
            </a:r>
            <a:r>
              <a:rPr dirty="0" sz="1400" spc="-5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insulin </a:t>
            </a:r>
            <a:r>
              <a:rPr dirty="0" sz="1400" spc="-5">
                <a:latin typeface="Arial"/>
                <a:cs typeface="Arial"/>
              </a:rPr>
              <a:t>dose </a:t>
            </a:r>
            <a:r>
              <a:rPr dirty="0" sz="1400" spc="-5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be </a:t>
            </a:r>
            <a:r>
              <a:rPr dirty="0" sz="1400" spc="-5">
                <a:latin typeface="Arial"/>
                <a:cs typeface="Arial"/>
              </a:rPr>
              <a:t>delivered </a:t>
            </a:r>
            <a:r>
              <a:rPr dirty="0" sz="1400" spc="-5">
                <a:latin typeface="Arial"/>
                <a:cs typeface="Arial"/>
              </a:rPr>
              <a:t>is </a:t>
            </a:r>
            <a:r>
              <a:rPr dirty="0" sz="1400" spc="-5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function </a:t>
            </a:r>
            <a:r>
              <a:rPr dirty="0" sz="1400" spc="-5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blood </a:t>
            </a:r>
            <a:r>
              <a:rPr dirty="0" sz="1400" spc="-5">
                <a:latin typeface="Arial"/>
                <a:cs typeface="Arial"/>
              </a:rPr>
              <a:t>sugar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level,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-- </a:t>
            </a:r>
            <a:r>
              <a:rPr dirty="0" sz="1400" spc="-5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previous </a:t>
            </a:r>
            <a:r>
              <a:rPr dirty="0" sz="1400" spc="-5">
                <a:latin typeface="Arial"/>
                <a:cs typeface="Arial"/>
              </a:rPr>
              <a:t>dose </a:t>
            </a:r>
            <a:r>
              <a:rPr dirty="0" sz="1400" spc="-5">
                <a:latin typeface="Arial"/>
                <a:cs typeface="Arial"/>
              </a:rPr>
              <a:t>delivered </a:t>
            </a:r>
            <a:r>
              <a:rPr dirty="0" sz="1400" spc="-5">
                <a:latin typeface="Arial"/>
                <a:cs typeface="Arial"/>
              </a:rPr>
              <a:t>and </a:t>
            </a:r>
            <a:r>
              <a:rPr dirty="0" sz="1400" spc="-5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time </a:t>
            </a:r>
            <a:r>
              <a:rPr dirty="0" sz="1400" spc="-5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delivery </a:t>
            </a:r>
            <a:r>
              <a:rPr dirty="0" sz="1400" spc="-5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previous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dose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currentDose </a:t>
            </a:r>
            <a:r>
              <a:rPr dirty="0" sz="1400" spc="-5">
                <a:latin typeface="Arial"/>
                <a:cs typeface="Arial"/>
              </a:rPr>
              <a:t>= </a:t>
            </a:r>
            <a:r>
              <a:rPr dirty="0" sz="1400" spc="-5">
                <a:latin typeface="Arial"/>
                <a:cs typeface="Arial"/>
              </a:rPr>
              <a:t>computeInsulin </a:t>
            </a:r>
            <a:r>
              <a:rPr dirty="0" sz="1400" spc="-5">
                <a:latin typeface="Arial"/>
                <a:cs typeface="Arial"/>
              </a:rPr>
              <a:t>()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// </a:t>
            </a:r>
            <a:r>
              <a:rPr dirty="0" sz="1400" spc="-5">
                <a:latin typeface="Arial"/>
                <a:cs typeface="Arial"/>
              </a:rPr>
              <a:t>Safety </a:t>
            </a:r>
            <a:r>
              <a:rPr dirty="0" sz="1400" spc="-5">
                <a:latin typeface="Arial"/>
                <a:cs typeface="Arial"/>
              </a:rPr>
              <a:t>check—adjust </a:t>
            </a:r>
            <a:r>
              <a:rPr dirty="0" sz="1400" spc="-5">
                <a:latin typeface="Arial"/>
                <a:cs typeface="Arial"/>
              </a:rPr>
              <a:t>currentDose </a:t>
            </a:r>
            <a:r>
              <a:rPr dirty="0" sz="1400" spc="-5">
                <a:latin typeface="Arial"/>
                <a:cs typeface="Arial"/>
              </a:rPr>
              <a:t>if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necessary.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0000FF"/>
                </a:solidFill>
                <a:latin typeface="Arial"/>
                <a:cs typeface="Arial"/>
              </a:rPr>
              <a:t>// </a:t>
            </a:r>
            <a:r>
              <a:rPr dirty="0" sz="1400" spc="-5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dirty="0" sz="1400" spc="-5">
                <a:solidFill>
                  <a:srgbClr val="0000FF"/>
                </a:solidFill>
                <a:latin typeface="Arial"/>
                <a:cs typeface="Arial"/>
              </a:rPr>
              <a:t>statement</a:t>
            </a:r>
            <a:r>
              <a:rPr dirty="0" sz="1400" spc="-8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if </a:t>
            </a:r>
            <a:r>
              <a:rPr dirty="0" sz="1400" spc="-5">
                <a:latin typeface="Arial"/>
                <a:cs typeface="Arial"/>
              </a:rPr>
              <a:t>(previousDose </a:t>
            </a:r>
            <a:r>
              <a:rPr dirty="0" sz="1400" spc="-5">
                <a:latin typeface="Arial"/>
                <a:cs typeface="Arial"/>
              </a:rPr>
              <a:t>==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0)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927100" marR="26289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if </a:t>
            </a:r>
            <a:r>
              <a:rPr dirty="0" sz="1400" spc="-5">
                <a:latin typeface="Arial"/>
                <a:cs typeface="Arial"/>
              </a:rPr>
              <a:t>(currentDose </a:t>
            </a:r>
            <a:r>
              <a:rPr dirty="0" sz="1400" spc="-5">
                <a:latin typeface="Arial"/>
                <a:cs typeface="Arial"/>
              </a:rPr>
              <a:t>&gt; </a:t>
            </a:r>
            <a:r>
              <a:rPr dirty="0" sz="1400" spc="-5">
                <a:latin typeface="Arial"/>
                <a:cs typeface="Arial"/>
              </a:rPr>
              <a:t>maxDose/2)  </a:t>
            </a:r>
            <a:r>
              <a:rPr dirty="0" sz="1400" spc="-5">
                <a:latin typeface="Arial"/>
                <a:cs typeface="Arial"/>
              </a:rPr>
              <a:t>currentDose </a:t>
            </a:r>
            <a:r>
              <a:rPr dirty="0" sz="1400" spc="-5">
                <a:latin typeface="Arial"/>
                <a:cs typeface="Arial"/>
              </a:rPr>
              <a:t>= </a:t>
            </a:r>
            <a:r>
              <a:rPr dirty="0" sz="1400" spc="-5">
                <a:latin typeface="Arial"/>
                <a:cs typeface="Arial"/>
              </a:rPr>
              <a:t>maxDose/2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else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if </a:t>
            </a:r>
            <a:r>
              <a:rPr dirty="0" sz="1400" spc="-5">
                <a:latin typeface="Arial"/>
                <a:cs typeface="Arial"/>
              </a:rPr>
              <a:t>(currentDose </a:t>
            </a:r>
            <a:r>
              <a:rPr dirty="0" sz="1400" spc="-5">
                <a:latin typeface="Arial"/>
                <a:cs typeface="Arial"/>
              </a:rPr>
              <a:t>&gt; </a:t>
            </a:r>
            <a:r>
              <a:rPr dirty="0" sz="1400" spc="-5">
                <a:latin typeface="Arial"/>
                <a:cs typeface="Arial"/>
              </a:rPr>
              <a:t>(previousDose </a:t>
            </a:r>
            <a:r>
              <a:rPr dirty="0" sz="1400" spc="-5">
                <a:latin typeface="Arial"/>
                <a:cs typeface="Arial"/>
              </a:rPr>
              <a:t>* </a:t>
            </a:r>
            <a:r>
              <a:rPr dirty="0" sz="1400" spc="-5">
                <a:latin typeface="Arial"/>
                <a:cs typeface="Arial"/>
              </a:rPr>
              <a:t>2)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currentDose </a:t>
            </a:r>
            <a:r>
              <a:rPr dirty="0" sz="1400" spc="-5">
                <a:latin typeface="Arial"/>
                <a:cs typeface="Arial"/>
              </a:rPr>
              <a:t>= </a:t>
            </a:r>
            <a:r>
              <a:rPr dirty="0" sz="1400" spc="-5">
                <a:latin typeface="Arial"/>
                <a:cs typeface="Arial"/>
              </a:rPr>
              <a:t>previousDose </a:t>
            </a:r>
            <a:r>
              <a:rPr dirty="0" sz="1400" spc="-5">
                <a:latin typeface="Arial"/>
                <a:cs typeface="Arial"/>
              </a:rPr>
              <a:t>* </a:t>
            </a:r>
            <a:r>
              <a:rPr dirty="0" sz="1400" spc="-5">
                <a:latin typeface="Arial"/>
                <a:cs typeface="Arial"/>
              </a:rPr>
              <a:t>2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0000FF"/>
                </a:solidFill>
                <a:latin typeface="Arial"/>
                <a:cs typeface="Arial"/>
              </a:rPr>
              <a:t>// </a:t>
            </a:r>
            <a:r>
              <a:rPr dirty="0" sz="1400" spc="-5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dirty="0" sz="1400" spc="-5">
                <a:solidFill>
                  <a:srgbClr val="0000FF"/>
                </a:solidFill>
                <a:latin typeface="Arial"/>
                <a:cs typeface="Arial"/>
              </a:rPr>
              <a:t>statement</a:t>
            </a:r>
            <a:r>
              <a:rPr dirty="0" sz="1400" spc="-8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if </a:t>
            </a:r>
            <a:r>
              <a:rPr dirty="0" sz="1400" spc="-5">
                <a:latin typeface="Arial"/>
                <a:cs typeface="Arial"/>
              </a:rPr>
              <a:t>( </a:t>
            </a:r>
            <a:r>
              <a:rPr dirty="0" sz="1400" spc="-5">
                <a:latin typeface="Arial"/>
                <a:cs typeface="Arial"/>
              </a:rPr>
              <a:t>currentDose </a:t>
            </a:r>
            <a:r>
              <a:rPr dirty="0" sz="1400" spc="-5">
                <a:latin typeface="Arial"/>
                <a:cs typeface="Arial"/>
              </a:rPr>
              <a:t>&lt; </a:t>
            </a:r>
            <a:r>
              <a:rPr dirty="0" sz="1400" spc="-5">
                <a:latin typeface="Arial"/>
                <a:cs typeface="Arial"/>
              </a:rPr>
              <a:t>minimumDose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2700" marR="3220720" indent="9144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currentDose </a:t>
            </a:r>
            <a:r>
              <a:rPr dirty="0" sz="1400" spc="-5">
                <a:latin typeface="Arial"/>
                <a:cs typeface="Arial"/>
              </a:rPr>
              <a:t>= </a:t>
            </a:r>
            <a:r>
              <a:rPr dirty="0" sz="1400" spc="-5">
                <a:latin typeface="Arial"/>
                <a:cs typeface="Arial"/>
              </a:rPr>
              <a:t>0 </a:t>
            </a:r>
            <a:r>
              <a:rPr dirty="0" sz="1400" spc="-5">
                <a:latin typeface="Arial"/>
                <a:cs typeface="Arial"/>
              </a:rPr>
              <a:t>;  </a:t>
            </a:r>
            <a:r>
              <a:rPr dirty="0" sz="1400" spc="-5">
                <a:latin typeface="Arial"/>
                <a:cs typeface="Arial"/>
              </a:rPr>
              <a:t>else </a:t>
            </a:r>
            <a:r>
              <a:rPr dirty="0" sz="1400" spc="-5">
                <a:latin typeface="Arial"/>
                <a:cs typeface="Arial"/>
              </a:rPr>
              <a:t>if </a:t>
            </a:r>
            <a:r>
              <a:rPr dirty="0" sz="1400" spc="-5">
                <a:latin typeface="Arial"/>
                <a:cs typeface="Arial"/>
              </a:rPr>
              <a:t>( </a:t>
            </a:r>
            <a:r>
              <a:rPr dirty="0" sz="1400" spc="-5">
                <a:latin typeface="Arial"/>
                <a:cs typeface="Arial"/>
              </a:rPr>
              <a:t>currentDose </a:t>
            </a:r>
            <a:r>
              <a:rPr dirty="0" sz="1400" spc="-5">
                <a:latin typeface="Arial"/>
                <a:cs typeface="Arial"/>
              </a:rPr>
              <a:t>&gt; </a:t>
            </a:r>
            <a:r>
              <a:rPr dirty="0" sz="1400" spc="-5">
                <a:latin typeface="Arial"/>
                <a:cs typeface="Arial"/>
              </a:rPr>
              <a:t>maxDose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2700" marR="2936875" indent="9144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currentDose </a:t>
            </a:r>
            <a:r>
              <a:rPr dirty="0" sz="1400" spc="-5">
                <a:latin typeface="Arial"/>
                <a:cs typeface="Arial"/>
              </a:rPr>
              <a:t>= </a:t>
            </a:r>
            <a:r>
              <a:rPr dirty="0" sz="1400" spc="-5">
                <a:latin typeface="Arial"/>
                <a:cs typeface="Arial"/>
              </a:rPr>
              <a:t>maxDose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;  </a:t>
            </a:r>
            <a:r>
              <a:rPr dirty="0" sz="1400" spc="-5">
                <a:latin typeface="Arial"/>
                <a:cs typeface="Arial"/>
              </a:rPr>
              <a:t>administerInsulin </a:t>
            </a:r>
            <a:r>
              <a:rPr dirty="0" sz="1400" spc="-5">
                <a:latin typeface="Arial"/>
                <a:cs typeface="Arial"/>
              </a:rPr>
              <a:t>(currentDose)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60</a:t>
            </a:fld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471665"/>
            <a:ext cx="5088890" cy="7416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Informal </a:t>
            </a:r>
            <a:r>
              <a:rPr dirty="0" spc="-5">
                <a:latin typeface="Arial"/>
                <a:cs typeface="Arial"/>
              </a:rPr>
              <a:t>safety </a:t>
            </a:r>
            <a:r>
              <a:rPr dirty="0" spc="-5">
                <a:latin typeface="Arial"/>
                <a:cs typeface="Arial"/>
              </a:rPr>
              <a:t>argument </a:t>
            </a:r>
            <a:r>
              <a:rPr dirty="0" spc="-5">
                <a:latin typeface="Arial"/>
                <a:cs typeface="Arial"/>
              </a:rPr>
              <a:t>based </a:t>
            </a:r>
            <a:r>
              <a:rPr dirty="0" spc="-5">
                <a:latin typeface="Arial"/>
                <a:cs typeface="Arial"/>
              </a:rPr>
              <a:t>on  </a:t>
            </a:r>
            <a:r>
              <a:rPr dirty="0" spc="-5">
                <a:latin typeface="Arial"/>
                <a:cs typeface="Arial"/>
              </a:rPr>
              <a:t>demonstrating</a:t>
            </a:r>
            <a:r>
              <a:rPr dirty="0" spc="-7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contradictions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750819" y="1608542"/>
            <a:ext cx="3961637" cy="4979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60</a:t>
            </a:fld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Program</a:t>
            </a:r>
            <a:r>
              <a:rPr dirty="0" spc="-8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paths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60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568565" cy="4109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Neither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branch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if-statement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2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</a:t>
            </a:r>
            <a:r>
              <a:rPr dirty="0" sz="2400" spc="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executed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only </a:t>
            </a: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happen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CurrentDose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&gt;=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minimumDose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&lt;=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maxDose.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5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branch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if-statement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2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executed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currentDose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=</a:t>
            </a:r>
            <a:r>
              <a:rPr dirty="0" sz="2000" spc="-8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0.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else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branch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if-statement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2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executed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currentDose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=</a:t>
            </a:r>
            <a:r>
              <a:rPr dirty="0" sz="2000" spc="-8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maxDose.</a:t>
            </a:r>
            <a:endParaRPr sz="2000">
              <a:latin typeface="Arial"/>
              <a:cs typeface="Arial"/>
            </a:endParaRPr>
          </a:p>
          <a:p>
            <a:pPr marL="355600" marR="55244" indent="-3429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all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cases,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post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conditions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contradict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unsafe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condition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dose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administered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greater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than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maxDose.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Key</a:t>
            </a:r>
            <a:r>
              <a:rPr dirty="0" spc="-8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points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60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0" marR="162560" indent="-342900">
              <a:lnSpc>
                <a:spcPct val="100000"/>
              </a:lnSpc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Safety-critical </a:t>
            </a:r>
            <a:r>
              <a:rPr dirty="0" spc="-5">
                <a:latin typeface="Arial"/>
                <a:cs typeface="Arial"/>
              </a:rPr>
              <a:t>systems </a:t>
            </a:r>
            <a:r>
              <a:rPr dirty="0" spc="-5">
                <a:latin typeface="Arial"/>
                <a:cs typeface="Arial"/>
              </a:rPr>
              <a:t>are </a:t>
            </a:r>
            <a:r>
              <a:rPr dirty="0" spc="-5">
                <a:latin typeface="Arial"/>
                <a:cs typeface="Arial"/>
              </a:rPr>
              <a:t>systems </a:t>
            </a:r>
            <a:r>
              <a:rPr dirty="0" spc="-5">
                <a:latin typeface="Arial"/>
                <a:cs typeface="Arial"/>
              </a:rPr>
              <a:t>whose </a:t>
            </a:r>
            <a:r>
              <a:rPr dirty="0" spc="-5">
                <a:latin typeface="Arial"/>
                <a:cs typeface="Arial"/>
              </a:rPr>
              <a:t>failure </a:t>
            </a:r>
            <a:r>
              <a:rPr dirty="0" spc="-5">
                <a:latin typeface="Arial"/>
                <a:cs typeface="Arial"/>
              </a:rPr>
              <a:t>can  </a:t>
            </a:r>
            <a:r>
              <a:rPr dirty="0" spc="-5">
                <a:latin typeface="Arial"/>
                <a:cs typeface="Arial"/>
              </a:rPr>
              <a:t>lead </a:t>
            </a:r>
            <a:r>
              <a:rPr dirty="0" spc="-5">
                <a:latin typeface="Arial"/>
                <a:cs typeface="Arial"/>
              </a:rPr>
              <a:t>to </a:t>
            </a:r>
            <a:r>
              <a:rPr dirty="0" spc="-5">
                <a:latin typeface="Arial"/>
                <a:cs typeface="Arial"/>
              </a:rPr>
              <a:t>human </a:t>
            </a:r>
            <a:r>
              <a:rPr dirty="0" spc="-5">
                <a:latin typeface="Arial"/>
                <a:cs typeface="Arial"/>
              </a:rPr>
              <a:t>injury </a:t>
            </a:r>
            <a:r>
              <a:rPr dirty="0" spc="-5">
                <a:latin typeface="Arial"/>
                <a:cs typeface="Arial"/>
              </a:rPr>
              <a:t>or</a:t>
            </a:r>
            <a:r>
              <a:rPr dirty="0" spc="-1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death.</a:t>
            </a: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A </a:t>
            </a:r>
            <a:r>
              <a:rPr dirty="0" spc="-5">
                <a:latin typeface="Arial"/>
                <a:cs typeface="Arial"/>
              </a:rPr>
              <a:t>hazard-driven </a:t>
            </a:r>
            <a:r>
              <a:rPr dirty="0" spc="-5">
                <a:latin typeface="Arial"/>
                <a:cs typeface="Arial"/>
              </a:rPr>
              <a:t>approach </a:t>
            </a:r>
            <a:r>
              <a:rPr dirty="0">
                <a:latin typeface="Arial"/>
                <a:cs typeface="Arial"/>
              </a:rPr>
              <a:t>is </a:t>
            </a:r>
            <a:r>
              <a:rPr dirty="0" spc="-5">
                <a:latin typeface="Arial"/>
                <a:cs typeface="Arial"/>
              </a:rPr>
              <a:t>used </a:t>
            </a:r>
            <a:r>
              <a:rPr dirty="0" spc="-5">
                <a:latin typeface="Arial"/>
                <a:cs typeface="Arial"/>
              </a:rPr>
              <a:t>to </a:t>
            </a:r>
            <a:r>
              <a:rPr dirty="0" spc="-5">
                <a:latin typeface="Arial"/>
                <a:cs typeface="Arial"/>
              </a:rPr>
              <a:t>understand </a:t>
            </a:r>
            <a:r>
              <a:rPr dirty="0" spc="-5">
                <a:latin typeface="Arial"/>
                <a:cs typeface="Arial"/>
              </a:rPr>
              <a:t>the  </a:t>
            </a:r>
            <a:r>
              <a:rPr dirty="0" spc="-5">
                <a:latin typeface="Arial"/>
                <a:cs typeface="Arial"/>
              </a:rPr>
              <a:t>safety </a:t>
            </a:r>
            <a:r>
              <a:rPr dirty="0" spc="-5">
                <a:latin typeface="Arial"/>
                <a:cs typeface="Arial"/>
              </a:rPr>
              <a:t>requirements </a:t>
            </a:r>
            <a:r>
              <a:rPr dirty="0" spc="-5">
                <a:latin typeface="Arial"/>
                <a:cs typeface="Arial"/>
              </a:rPr>
              <a:t>for </a:t>
            </a:r>
            <a:r>
              <a:rPr dirty="0" spc="-5">
                <a:latin typeface="Arial"/>
                <a:cs typeface="Arial"/>
              </a:rPr>
              <a:t>safety-critical </a:t>
            </a:r>
            <a:r>
              <a:rPr dirty="0" spc="-5">
                <a:latin typeface="Arial"/>
                <a:cs typeface="Arial"/>
              </a:rPr>
              <a:t>systems. </a:t>
            </a:r>
            <a:r>
              <a:rPr dirty="0" spc="-80">
                <a:latin typeface="Arial"/>
                <a:cs typeface="Arial"/>
              </a:rPr>
              <a:t>You  </a:t>
            </a:r>
            <a:r>
              <a:rPr dirty="0" spc="-5">
                <a:latin typeface="Arial"/>
                <a:cs typeface="Arial"/>
              </a:rPr>
              <a:t>identify </a:t>
            </a:r>
            <a:r>
              <a:rPr dirty="0" spc="-5">
                <a:latin typeface="Arial"/>
                <a:cs typeface="Arial"/>
              </a:rPr>
              <a:t>potential </a:t>
            </a:r>
            <a:r>
              <a:rPr dirty="0" spc="-5">
                <a:latin typeface="Arial"/>
                <a:cs typeface="Arial"/>
              </a:rPr>
              <a:t>hazards </a:t>
            </a:r>
            <a:r>
              <a:rPr dirty="0" spc="-5">
                <a:latin typeface="Arial"/>
                <a:cs typeface="Arial"/>
              </a:rPr>
              <a:t>and </a:t>
            </a:r>
            <a:r>
              <a:rPr dirty="0" spc="-5">
                <a:latin typeface="Arial"/>
                <a:cs typeface="Arial"/>
              </a:rPr>
              <a:t>decompose </a:t>
            </a:r>
            <a:r>
              <a:rPr dirty="0" spc="-5">
                <a:latin typeface="Arial"/>
                <a:cs typeface="Arial"/>
              </a:rPr>
              <a:t>these </a:t>
            </a:r>
            <a:r>
              <a:rPr dirty="0" spc="-5">
                <a:latin typeface="Arial"/>
                <a:cs typeface="Arial"/>
              </a:rPr>
              <a:t>(using  </a:t>
            </a:r>
            <a:r>
              <a:rPr dirty="0" spc="-5">
                <a:latin typeface="Arial"/>
                <a:cs typeface="Arial"/>
              </a:rPr>
              <a:t>methods </a:t>
            </a:r>
            <a:r>
              <a:rPr dirty="0" spc="-5">
                <a:latin typeface="Arial"/>
                <a:cs typeface="Arial"/>
              </a:rPr>
              <a:t>such </a:t>
            </a:r>
            <a:r>
              <a:rPr dirty="0" spc="-5">
                <a:latin typeface="Arial"/>
                <a:cs typeface="Arial"/>
              </a:rPr>
              <a:t>as </a:t>
            </a:r>
            <a:r>
              <a:rPr dirty="0" spc="-5">
                <a:latin typeface="Arial"/>
                <a:cs typeface="Arial"/>
              </a:rPr>
              <a:t>fault </a:t>
            </a:r>
            <a:r>
              <a:rPr dirty="0" spc="-5">
                <a:latin typeface="Arial"/>
                <a:cs typeface="Arial"/>
              </a:rPr>
              <a:t>tree </a:t>
            </a:r>
            <a:r>
              <a:rPr dirty="0" spc="-5">
                <a:latin typeface="Arial"/>
                <a:cs typeface="Arial"/>
              </a:rPr>
              <a:t>analysis) </a:t>
            </a:r>
            <a:r>
              <a:rPr dirty="0" spc="-5">
                <a:latin typeface="Arial"/>
                <a:cs typeface="Arial"/>
              </a:rPr>
              <a:t>to </a:t>
            </a:r>
            <a:r>
              <a:rPr dirty="0" spc="-5">
                <a:latin typeface="Arial"/>
                <a:cs typeface="Arial"/>
              </a:rPr>
              <a:t>discover </a:t>
            </a:r>
            <a:r>
              <a:rPr dirty="0" spc="-5">
                <a:latin typeface="Arial"/>
                <a:cs typeface="Arial"/>
              </a:rPr>
              <a:t>their  </a:t>
            </a:r>
            <a:r>
              <a:rPr dirty="0" spc="-5">
                <a:latin typeface="Arial"/>
                <a:cs typeface="Arial"/>
              </a:rPr>
              <a:t>root </a:t>
            </a:r>
            <a:r>
              <a:rPr dirty="0" spc="-5">
                <a:latin typeface="Arial"/>
                <a:cs typeface="Arial"/>
              </a:rPr>
              <a:t>causes. </a:t>
            </a:r>
            <a:r>
              <a:rPr dirty="0" spc="-80">
                <a:latin typeface="Arial"/>
                <a:cs typeface="Arial"/>
              </a:rPr>
              <a:t>You </a:t>
            </a:r>
            <a:r>
              <a:rPr dirty="0" spc="-5">
                <a:latin typeface="Arial"/>
                <a:cs typeface="Arial"/>
              </a:rPr>
              <a:t>then </a:t>
            </a:r>
            <a:r>
              <a:rPr dirty="0" spc="-5">
                <a:latin typeface="Arial"/>
                <a:cs typeface="Arial"/>
              </a:rPr>
              <a:t>specify </a:t>
            </a:r>
            <a:r>
              <a:rPr dirty="0" spc="-5">
                <a:latin typeface="Arial"/>
                <a:cs typeface="Arial"/>
              </a:rPr>
              <a:t>requirements </a:t>
            </a:r>
            <a:r>
              <a:rPr dirty="0" spc="-5">
                <a:latin typeface="Arial"/>
                <a:cs typeface="Arial"/>
              </a:rPr>
              <a:t>to </a:t>
            </a:r>
            <a:r>
              <a:rPr dirty="0" spc="-5">
                <a:latin typeface="Arial"/>
                <a:cs typeface="Arial"/>
              </a:rPr>
              <a:t>avoid </a:t>
            </a:r>
            <a:r>
              <a:rPr dirty="0" spc="-5">
                <a:latin typeface="Arial"/>
                <a:cs typeface="Arial"/>
              </a:rPr>
              <a:t>or  </a:t>
            </a:r>
            <a:r>
              <a:rPr dirty="0" spc="-5">
                <a:latin typeface="Arial"/>
                <a:cs typeface="Arial"/>
              </a:rPr>
              <a:t>recover </a:t>
            </a:r>
            <a:r>
              <a:rPr dirty="0" spc="-5">
                <a:latin typeface="Arial"/>
                <a:cs typeface="Arial"/>
              </a:rPr>
              <a:t>from </a:t>
            </a:r>
            <a:r>
              <a:rPr dirty="0" spc="-5">
                <a:latin typeface="Arial"/>
                <a:cs typeface="Arial"/>
              </a:rPr>
              <a:t>these</a:t>
            </a:r>
            <a:r>
              <a:rPr dirty="0" spc="-3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problems.</a:t>
            </a:r>
          </a:p>
          <a:p>
            <a:pPr marL="355600" marR="111125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>
                <a:latin typeface="Arial"/>
                <a:cs typeface="Arial"/>
              </a:rPr>
              <a:t>It </a:t>
            </a:r>
            <a:r>
              <a:rPr dirty="0">
                <a:latin typeface="Arial"/>
                <a:cs typeface="Arial"/>
              </a:rPr>
              <a:t>is </a:t>
            </a:r>
            <a:r>
              <a:rPr dirty="0" spc="-5">
                <a:latin typeface="Arial"/>
                <a:cs typeface="Arial"/>
              </a:rPr>
              <a:t>important </a:t>
            </a:r>
            <a:r>
              <a:rPr dirty="0" spc="-5">
                <a:latin typeface="Arial"/>
                <a:cs typeface="Arial"/>
              </a:rPr>
              <a:t>to </a:t>
            </a:r>
            <a:r>
              <a:rPr dirty="0" spc="-5">
                <a:latin typeface="Arial"/>
                <a:cs typeface="Arial"/>
              </a:rPr>
              <a:t>have </a:t>
            </a:r>
            <a:r>
              <a:rPr dirty="0">
                <a:latin typeface="Arial"/>
                <a:cs typeface="Arial"/>
              </a:rPr>
              <a:t>a </a:t>
            </a:r>
            <a:r>
              <a:rPr dirty="0" spc="-5">
                <a:latin typeface="Arial"/>
                <a:cs typeface="Arial"/>
              </a:rPr>
              <a:t>well-defined, </a:t>
            </a:r>
            <a:r>
              <a:rPr dirty="0" spc="-5">
                <a:latin typeface="Arial"/>
                <a:cs typeface="Arial"/>
              </a:rPr>
              <a:t>certified </a:t>
            </a:r>
            <a:r>
              <a:rPr dirty="0" spc="-5">
                <a:latin typeface="Arial"/>
                <a:cs typeface="Arial"/>
              </a:rPr>
              <a:t>process  </a:t>
            </a:r>
            <a:r>
              <a:rPr dirty="0" spc="-5">
                <a:latin typeface="Arial"/>
                <a:cs typeface="Arial"/>
              </a:rPr>
              <a:t>for </a:t>
            </a:r>
            <a:r>
              <a:rPr dirty="0" spc="-5">
                <a:latin typeface="Arial"/>
                <a:cs typeface="Arial"/>
              </a:rPr>
              <a:t>safety-critical </a:t>
            </a:r>
            <a:r>
              <a:rPr dirty="0" spc="-5">
                <a:latin typeface="Arial"/>
                <a:cs typeface="Arial"/>
              </a:rPr>
              <a:t>systems </a:t>
            </a:r>
            <a:r>
              <a:rPr dirty="0" spc="-5">
                <a:latin typeface="Arial"/>
                <a:cs typeface="Arial"/>
              </a:rPr>
              <a:t>development. </a:t>
            </a:r>
            <a:r>
              <a:rPr dirty="0" spc="-5">
                <a:latin typeface="Arial"/>
                <a:cs typeface="Arial"/>
              </a:rPr>
              <a:t>This </a:t>
            </a:r>
            <a:r>
              <a:rPr dirty="0" spc="-5">
                <a:latin typeface="Arial"/>
                <a:cs typeface="Arial"/>
              </a:rPr>
              <a:t>should  </a:t>
            </a:r>
            <a:r>
              <a:rPr dirty="0" spc="-5">
                <a:latin typeface="Arial"/>
                <a:cs typeface="Arial"/>
              </a:rPr>
              <a:t>include </a:t>
            </a:r>
            <a:r>
              <a:rPr dirty="0" spc="-5">
                <a:latin typeface="Arial"/>
                <a:cs typeface="Arial"/>
              </a:rPr>
              <a:t>the </a:t>
            </a:r>
            <a:r>
              <a:rPr dirty="0" spc="-5">
                <a:latin typeface="Arial"/>
                <a:cs typeface="Arial"/>
              </a:rPr>
              <a:t>identification </a:t>
            </a:r>
            <a:r>
              <a:rPr dirty="0" spc="-5">
                <a:latin typeface="Arial"/>
                <a:cs typeface="Arial"/>
              </a:rPr>
              <a:t>and </a:t>
            </a:r>
            <a:r>
              <a:rPr dirty="0" spc="-5">
                <a:latin typeface="Arial"/>
                <a:cs typeface="Arial"/>
              </a:rPr>
              <a:t>monitoring </a:t>
            </a:r>
            <a:r>
              <a:rPr dirty="0" spc="-5">
                <a:latin typeface="Arial"/>
                <a:cs typeface="Arial"/>
              </a:rPr>
              <a:t>of </a:t>
            </a:r>
            <a:r>
              <a:rPr dirty="0" spc="-5">
                <a:latin typeface="Arial"/>
                <a:cs typeface="Arial"/>
              </a:rPr>
              <a:t>potential  </a:t>
            </a:r>
            <a:r>
              <a:rPr dirty="0" spc="-5">
                <a:latin typeface="Arial"/>
                <a:cs typeface="Arial"/>
              </a:rPr>
              <a:t>hazards.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7289" y="2708902"/>
            <a:ext cx="3329304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Safety-critical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1</a:t>
            </a:fld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Key</a:t>
            </a:r>
            <a:r>
              <a:rPr dirty="0" spc="-8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points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70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8061325" cy="4338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Static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analysis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approach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V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&amp;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V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examines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source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code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system,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looking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errors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anomalies.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allows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all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parts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program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checked,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not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just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those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parts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exercised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</a:t>
            </a:r>
            <a:r>
              <a:rPr dirty="0" sz="2400" spc="7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tests.</a:t>
            </a:r>
            <a:endParaRPr sz="2400">
              <a:latin typeface="Arial"/>
              <a:cs typeface="Arial"/>
            </a:endParaRPr>
          </a:p>
          <a:p>
            <a:pPr marL="355600" marR="410209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Model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checking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formal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approach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static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analysis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exhaustively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checks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all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states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for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potential</a:t>
            </a:r>
            <a:r>
              <a:rPr dirty="0" sz="2400" spc="-6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errors.</a:t>
            </a:r>
            <a:endParaRPr sz="2400">
              <a:latin typeface="Arial"/>
              <a:cs typeface="Arial"/>
            </a:endParaRPr>
          </a:p>
          <a:p>
            <a:pPr marL="355600" marR="120014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dependability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cases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collect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evidence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demonstrates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dependable.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cases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required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when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external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regulator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must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certify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before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it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</a:t>
            </a:r>
            <a:r>
              <a:rPr dirty="0" sz="2400" spc="-4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1" y="2673850"/>
            <a:ext cx="498729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Chapter </a:t>
            </a:r>
            <a:r>
              <a:rPr dirty="0" spc="-5"/>
              <a:t>13 </a:t>
            </a:r>
            <a:r>
              <a:rPr dirty="0"/>
              <a:t>– </a:t>
            </a:r>
            <a:r>
              <a:rPr dirty="0" spc="-5"/>
              <a:t>Security</a:t>
            </a:r>
            <a:r>
              <a:rPr dirty="0" spc="-40"/>
              <a:t> </a:t>
            </a:r>
            <a:r>
              <a:rPr dirty="0" spc="-5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ts val="1240"/>
              </a:lnSpc>
            </a:pP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5"/>
              <a:t>Topics</a:t>
            </a:r>
            <a:r>
              <a:rPr dirty="0" spc="-95"/>
              <a:t> </a:t>
            </a:r>
            <a:r>
              <a:rPr dirty="0" spc="-5"/>
              <a:t>covered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ts val="1240"/>
              </a:lnSpc>
            </a:pPr>
            <a:r>
              <a:rPr dirty="0"/>
              <a:t>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 spc="-5"/>
              <a:t>Security </a:t>
            </a:r>
            <a:r>
              <a:rPr dirty="0" spc="-5"/>
              <a:t>and </a:t>
            </a:r>
            <a:r>
              <a:rPr dirty="0" spc="-5"/>
              <a:t>dependability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 spc="-5"/>
              <a:t>Security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organizations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 spc="-5"/>
              <a:t>Security</a:t>
            </a:r>
            <a:r>
              <a:rPr dirty="0" spc="-30"/>
              <a:t> </a:t>
            </a:r>
            <a:r>
              <a:rPr dirty="0" spc="-5"/>
              <a:t>requirements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 spc="-5"/>
              <a:t>Secure </a:t>
            </a:r>
            <a:r>
              <a:rPr dirty="0" spc="-5"/>
              <a:t>systems</a:t>
            </a:r>
            <a:r>
              <a:rPr dirty="0" spc="-25"/>
              <a:t> </a:t>
            </a:r>
            <a:r>
              <a:rPr dirty="0" spc="-5"/>
              <a:t>design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 spc="-5"/>
              <a:t>Security </a:t>
            </a:r>
            <a:r>
              <a:rPr dirty="0" spc="-5"/>
              <a:t>testing </a:t>
            </a:r>
            <a:r>
              <a:rPr dirty="0" spc="-5"/>
              <a:t>and </a:t>
            </a:r>
            <a:r>
              <a:rPr dirty="0" spc="-5"/>
              <a:t>assurance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626352"/>
            <a:ext cx="303911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Security</a:t>
            </a:r>
            <a:r>
              <a:rPr dirty="0" spc="-70"/>
              <a:t> </a:t>
            </a:r>
            <a:r>
              <a:rPr dirty="0" spc="-5"/>
              <a:t>engineering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ts val="1240"/>
              </a:lnSpc>
            </a:pP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8062595" cy="1991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45414C"/>
                </a:solidFill>
                <a:latin typeface="Arial"/>
                <a:cs typeface="Arial"/>
              </a:rPr>
              <a:t>Tools,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techniques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methods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support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development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maintenance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resist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malicious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attacks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intended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damage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computer-based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its</a:t>
            </a:r>
            <a:r>
              <a:rPr dirty="0" sz="2400" spc="-1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sub-field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broader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field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computer</a:t>
            </a:r>
            <a:r>
              <a:rPr dirty="0" sz="2400" spc="-6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45414C"/>
                </a:solidFill>
                <a:latin typeface="Arial"/>
                <a:cs typeface="Arial"/>
              </a:rPr>
              <a:t>security.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Security</a:t>
            </a:r>
            <a:r>
              <a:rPr dirty="0" spc="-70"/>
              <a:t> </a:t>
            </a:r>
            <a:r>
              <a:rPr dirty="0" spc="-5"/>
              <a:t>dimensions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ts val="1240"/>
              </a:lnSpc>
            </a:pP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960359" cy="3813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10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Confidentiality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Information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disclosed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made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accessible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people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programs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not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authorized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have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access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</a:t>
            </a:r>
            <a:r>
              <a:rPr dirty="0" sz="2000" spc="-9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information.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13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Integrity</a:t>
            </a:r>
            <a:endParaRPr sz="2400">
              <a:latin typeface="Arial"/>
              <a:cs typeface="Arial"/>
            </a:endParaRPr>
          </a:p>
          <a:p>
            <a:pPr marL="755650" marR="2286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Information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damaged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corrupted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making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it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unusual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or</a:t>
            </a:r>
            <a:r>
              <a:rPr dirty="0" sz="2000" spc="-7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unreliable.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1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Availability</a:t>
            </a:r>
            <a:endParaRPr sz="2400">
              <a:latin typeface="Arial"/>
              <a:cs typeface="Arial"/>
            </a:endParaRPr>
          </a:p>
          <a:p>
            <a:pPr marL="755650" marR="6985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Access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data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normally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available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not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</a:t>
            </a:r>
            <a:r>
              <a:rPr dirty="0" sz="2000" spc="-8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possible.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Security</a:t>
            </a:r>
            <a:r>
              <a:rPr dirty="0" spc="-75"/>
              <a:t> </a:t>
            </a:r>
            <a:r>
              <a:rPr dirty="0" spc="-5"/>
              <a:t>levels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ts val="1240"/>
              </a:lnSpc>
            </a:pPr>
            <a:r>
              <a:rPr dirty="0"/>
              <a:t>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0" marR="17145" indent="-342900">
              <a:lnSpc>
                <a:spcPct val="100000"/>
              </a:lnSpc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/>
              <a:t>Infrastructure </a:t>
            </a:r>
            <a:r>
              <a:rPr dirty="0" spc="-25"/>
              <a:t>security, </a:t>
            </a:r>
            <a:r>
              <a:rPr dirty="0" spc="-5"/>
              <a:t>which </a:t>
            </a:r>
            <a:r>
              <a:rPr dirty="0"/>
              <a:t>is </a:t>
            </a:r>
            <a:r>
              <a:rPr dirty="0" spc="-5"/>
              <a:t>concerned </a:t>
            </a:r>
            <a:r>
              <a:rPr dirty="0" spc="-5"/>
              <a:t>with  </a:t>
            </a:r>
            <a:r>
              <a:rPr dirty="0" spc="-5"/>
              <a:t>maintaining </a:t>
            </a:r>
            <a:r>
              <a:rPr dirty="0" spc="-5"/>
              <a:t>the </a:t>
            </a:r>
            <a:r>
              <a:rPr dirty="0" spc="-5"/>
              <a:t>security </a:t>
            </a:r>
            <a:r>
              <a:rPr dirty="0" spc="-5"/>
              <a:t>of </a:t>
            </a:r>
            <a:r>
              <a:rPr dirty="0" spc="-5"/>
              <a:t>all </a:t>
            </a:r>
            <a:r>
              <a:rPr dirty="0" spc="-5"/>
              <a:t>systems </a:t>
            </a:r>
            <a:r>
              <a:rPr dirty="0" spc="-5"/>
              <a:t>and </a:t>
            </a:r>
            <a:r>
              <a:rPr dirty="0" spc="-5"/>
              <a:t>networks </a:t>
            </a:r>
            <a:r>
              <a:rPr dirty="0" spc="-5"/>
              <a:t>that  </a:t>
            </a:r>
            <a:r>
              <a:rPr dirty="0" spc="-5"/>
              <a:t>provide </a:t>
            </a:r>
            <a:r>
              <a:rPr dirty="0" spc="-5"/>
              <a:t>an </a:t>
            </a:r>
            <a:r>
              <a:rPr dirty="0" spc="-5"/>
              <a:t>infrastructure </a:t>
            </a:r>
            <a:r>
              <a:rPr dirty="0" spc="-5"/>
              <a:t>and </a:t>
            </a:r>
            <a:r>
              <a:rPr dirty="0"/>
              <a:t>a </a:t>
            </a:r>
            <a:r>
              <a:rPr dirty="0" spc="-5"/>
              <a:t>set </a:t>
            </a:r>
            <a:r>
              <a:rPr dirty="0" spc="-5"/>
              <a:t>of </a:t>
            </a:r>
            <a:r>
              <a:rPr dirty="0" spc="-5"/>
              <a:t>shared </a:t>
            </a:r>
            <a:r>
              <a:rPr dirty="0" spc="-5"/>
              <a:t>services </a:t>
            </a:r>
            <a:r>
              <a:rPr dirty="0" spc="-5"/>
              <a:t>to  </a:t>
            </a:r>
            <a:r>
              <a:rPr dirty="0" spc="-5"/>
              <a:t>the</a:t>
            </a:r>
            <a:r>
              <a:rPr dirty="0" spc="-70"/>
              <a:t> </a:t>
            </a:r>
            <a:r>
              <a:rPr dirty="0" spc="-5"/>
              <a:t>organization.</a:t>
            </a: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/>
              <a:t>Application </a:t>
            </a:r>
            <a:r>
              <a:rPr dirty="0" spc="-25"/>
              <a:t>security, </a:t>
            </a:r>
            <a:r>
              <a:rPr dirty="0" spc="-5"/>
              <a:t>which </a:t>
            </a:r>
            <a:r>
              <a:rPr dirty="0"/>
              <a:t>is </a:t>
            </a:r>
            <a:r>
              <a:rPr dirty="0" spc="-5"/>
              <a:t>concerned </a:t>
            </a:r>
            <a:r>
              <a:rPr dirty="0" spc="-5"/>
              <a:t>with </a:t>
            </a:r>
            <a:r>
              <a:rPr dirty="0" spc="-5"/>
              <a:t>the </a:t>
            </a:r>
            <a:r>
              <a:rPr dirty="0" spc="-5"/>
              <a:t>security  </a:t>
            </a:r>
            <a:r>
              <a:rPr dirty="0" spc="-5"/>
              <a:t>of </a:t>
            </a:r>
            <a:r>
              <a:rPr dirty="0" spc="-5"/>
              <a:t>individual </a:t>
            </a:r>
            <a:r>
              <a:rPr dirty="0" spc="-5"/>
              <a:t>application </a:t>
            </a:r>
            <a:r>
              <a:rPr dirty="0" spc="-5"/>
              <a:t>systems </a:t>
            </a:r>
            <a:r>
              <a:rPr dirty="0" spc="-5"/>
              <a:t>or </a:t>
            </a:r>
            <a:r>
              <a:rPr dirty="0" spc="-5"/>
              <a:t>related </a:t>
            </a:r>
            <a:r>
              <a:rPr dirty="0" spc="-5"/>
              <a:t>groups </a:t>
            </a:r>
            <a:r>
              <a:rPr dirty="0" spc="-5"/>
              <a:t>of  </a:t>
            </a:r>
            <a:r>
              <a:rPr dirty="0" spc="-5"/>
              <a:t>systems.</a:t>
            </a:r>
          </a:p>
          <a:p>
            <a:pPr marL="355600" marR="55244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/>
              <a:t>Operational </a:t>
            </a:r>
            <a:r>
              <a:rPr dirty="0" spc="-25"/>
              <a:t>security, </a:t>
            </a:r>
            <a:r>
              <a:rPr dirty="0" spc="-5"/>
              <a:t>which </a:t>
            </a:r>
            <a:r>
              <a:rPr dirty="0"/>
              <a:t>is </a:t>
            </a:r>
            <a:r>
              <a:rPr dirty="0" spc="-5"/>
              <a:t>concerned </a:t>
            </a:r>
            <a:r>
              <a:rPr dirty="0" spc="-5"/>
              <a:t>with </a:t>
            </a:r>
            <a:r>
              <a:rPr dirty="0" spc="-5"/>
              <a:t>the </a:t>
            </a:r>
            <a:r>
              <a:rPr dirty="0" spc="-5"/>
              <a:t>secure  </a:t>
            </a:r>
            <a:r>
              <a:rPr dirty="0" spc="-5"/>
              <a:t>operation </a:t>
            </a:r>
            <a:r>
              <a:rPr dirty="0" spc="-5"/>
              <a:t>and </a:t>
            </a:r>
            <a:r>
              <a:rPr dirty="0" spc="-5"/>
              <a:t>use </a:t>
            </a:r>
            <a:r>
              <a:rPr dirty="0" spc="-5"/>
              <a:t>of </a:t>
            </a:r>
            <a:r>
              <a:rPr dirty="0" spc="-5"/>
              <a:t>the </a:t>
            </a:r>
            <a:r>
              <a:rPr dirty="0" spc="-10"/>
              <a:t>organization’s</a:t>
            </a:r>
            <a:r>
              <a:rPr dirty="0" spc="95"/>
              <a:t> </a:t>
            </a:r>
            <a:r>
              <a:rPr dirty="0" spc="-5"/>
              <a:t>systems.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471665"/>
            <a:ext cx="5432425" cy="7416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pc="-5"/>
              <a:t>System </a:t>
            </a:r>
            <a:r>
              <a:rPr dirty="0" spc="-5"/>
              <a:t>layers </a:t>
            </a:r>
            <a:r>
              <a:rPr dirty="0" spc="-5"/>
              <a:t>where </a:t>
            </a:r>
            <a:r>
              <a:rPr dirty="0" spc="-5"/>
              <a:t>security </a:t>
            </a:r>
            <a:r>
              <a:rPr dirty="0" spc="-5"/>
              <a:t>may </a:t>
            </a:r>
            <a:r>
              <a:rPr dirty="0" spc="-5"/>
              <a:t>be  </a:t>
            </a:r>
            <a:r>
              <a:rPr dirty="0" spc="-5"/>
              <a:t>compromised</a:t>
            </a:r>
          </a:p>
        </p:txBody>
      </p:sp>
      <p:sp>
        <p:nvSpPr>
          <p:cNvPr id="3" name="object 3"/>
          <p:cNvSpPr/>
          <p:nvPr/>
        </p:nvSpPr>
        <p:spPr>
          <a:xfrm>
            <a:off x="3822191" y="4920234"/>
            <a:ext cx="911351" cy="21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06695" y="4930140"/>
            <a:ext cx="643127" cy="2034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14450" y="4203191"/>
            <a:ext cx="6710680" cy="0"/>
          </a:xfrm>
          <a:custGeom>
            <a:avLst/>
            <a:gdLst/>
            <a:ahLst/>
            <a:cxnLst/>
            <a:rect l="l" t="t" r="r" b="b"/>
            <a:pathLst>
              <a:path w="6710680" h="0">
                <a:moveTo>
                  <a:pt x="0" y="0"/>
                </a:moveTo>
                <a:lnTo>
                  <a:pt x="6710171" y="0"/>
                </a:lnTo>
              </a:path>
            </a:pathLst>
          </a:custGeom>
          <a:ln w="25649">
            <a:solidFill>
              <a:srgbClr val="00AC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14450" y="4764023"/>
            <a:ext cx="6710680" cy="0"/>
          </a:xfrm>
          <a:custGeom>
            <a:avLst/>
            <a:gdLst/>
            <a:ahLst/>
            <a:cxnLst/>
            <a:rect l="l" t="t" r="r" b="b"/>
            <a:pathLst>
              <a:path w="6710680" h="0">
                <a:moveTo>
                  <a:pt x="0" y="0"/>
                </a:moveTo>
                <a:lnTo>
                  <a:pt x="6710171" y="0"/>
                </a:lnTo>
              </a:path>
            </a:pathLst>
          </a:custGeom>
          <a:ln w="25649">
            <a:solidFill>
              <a:srgbClr val="00AC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14450" y="5323332"/>
            <a:ext cx="6710680" cy="0"/>
          </a:xfrm>
          <a:custGeom>
            <a:avLst/>
            <a:gdLst/>
            <a:ahLst/>
            <a:cxnLst/>
            <a:rect l="l" t="t" r="r" b="b"/>
            <a:pathLst>
              <a:path w="6710680" h="0">
                <a:moveTo>
                  <a:pt x="0" y="0"/>
                </a:moveTo>
                <a:lnTo>
                  <a:pt x="6710171" y="0"/>
                </a:lnTo>
              </a:path>
            </a:pathLst>
          </a:custGeom>
          <a:ln w="25649">
            <a:solidFill>
              <a:srgbClr val="00AC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41447" y="4359402"/>
            <a:ext cx="745235" cy="1935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63645" y="4355591"/>
            <a:ext cx="609599" cy="169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56303" y="4355591"/>
            <a:ext cx="1108709" cy="2171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50357" y="4355591"/>
            <a:ext cx="954785" cy="2110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83629" y="4355591"/>
            <a:ext cx="688847" cy="1973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951726" y="4361688"/>
            <a:ext cx="332993" cy="2049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14450" y="3644646"/>
            <a:ext cx="6710680" cy="0"/>
          </a:xfrm>
          <a:custGeom>
            <a:avLst/>
            <a:gdLst/>
            <a:ahLst/>
            <a:cxnLst/>
            <a:rect l="l" t="t" r="r" b="b"/>
            <a:pathLst>
              <a:path w="6710680" h="0">
                <a:moveTo>
                  <a:pt x="0" y="0"/>
                </a:moveTo>
                <a:lnTo>
                  <a:pt x="6710171" y="0"/>
                </a:lnTo>
              </a:path>
            </a:pathLst>
          </a:custGeom>
          <a:ln w="25649">
            <a:solidFill>
              <a:srgbClr val="00AC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40835" y="3832097"/>
            <a:ext cx="848105" cy="1699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72000" y="3858005"/>
            <a:ext cx="1229105" cy="1935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14450" y="3083814"/>
            <a:ext cx="6710680" cy="0"/>
          </a:xfrm>
          <a:custGeom>
            <a:avLst/>
            <a:gdLst/>
            <a:ahLst/>
            <a:cxnLst/>
            <a:rect l="l" t="t" r="r" b="b"/>
            <a:pathLst>
              <a:path w="6710680" h="0">
                <a:moveTo>
                  <a:pt x="0" y="0"/>
                </a:moveTo>
                <a:lnTo>
                  <a:pt x="6710171" y="0"/>
                </a:lnTo>
              </a:path>
            </a:pathLst>
          </a:custGeom>
          <a:ln w="25649">
            <a:solidFill>
              <a:srgbClr val="00AC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45457" y="3273552"/>
            <a:ext cx="1086611" cy="1676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14450" y="2525268"/>
            <a:ext cx="6710680" cy="0"/>
          </a:xfrm>
          <a:custGeom>
            <a:avLst/>
            <a:gdLst/>
            <a:ahLst/>
            <a:cxnLst/>
            <a:rect l="l" t="t" r="r" b="b"/>
            <a:pathLst>
              <a:path w="6710680" h="0">
                <a:moveTo>
                  <a:pt x="0" y="0"/>
                </a:moveTo>
                <a:lnTo>
                  <a:pt x="6710171" y="0"/>
                </a:lnTo>
              </a:path>
            </a:pathLst>
          </a:custGeom>
          <a:ln w="25649">
            <a:solidFill>
              <a:srgbClr val="00AC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42666" y="2674620"/>
            <a:ext cx="832865" cy="1699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954779" y="2700528"/>
            <a:ext cx="1153667" cy="1935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85409" y="2674620"/>
            <a:ext cx="331469" cy="1699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606033" y="2674620"/>
            <a:ext cx="717803" cy="1699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14450" y="1965960"/>
            <a:ext cx="6710680" cy="0"/>
          </a:xfrm>
          <a:custGeom>
            <a:avLst/>
            <a:gdLst/>
            <a:ahLst/>
            <a:cxnLst/>
            <a:rect l="l" t="t" r="r" b="b"/>
            <a:pathLst>
              <a:path w="6710680" h="0">
                <a:moveTo>
                  <a:pt x="0" y="0"/>
                </a:moveTo>
                <a:lnTo>
                  <a:pt x="6710171" y="0"/>
                </a:lnTo>
              </a:path>
            </a:pathLst>
          </a:custGeom>
          <a:ln w="25649">
            <a:solidFill>
              <a:srgbClr val="00AC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72889" y="2116074"/>
            <a:ext cx="1034033" cy="21716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324355" y="5941314"/>
            <a:ext cx="6712584" cy="0"/>
          </a:xfrm>
          <a:custGeom>
            <a:avLst/>
            <a:gdLst/>
            <a:ahLst/>
            <a:cxnLst/>
            <a:rect l="l" t="t" r="r" b="b"/>
            <a:pathLst>
              <a:path w="6712584" h="0">
                <a:moveTo>
                  <a:pt x="0" y="0"/>
                </a:moveTo>
                <a:lnTo>
                  <a:pt x="6712457" y="0"/>
                </a:lnTo>
              </a:path>
            </a:pathLst>
          </a:custGeom>
          <a:ln w="25649">
            <a:solidFill>
              <a:srgbClr val="00AC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79369" y="5546597"/>
            <a:ext cx="779525" cy="1691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80432" y="5561838"/>
            <a:ext cx="925067" cy="20345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82461" y="5546597"/>
            <a:ext cx="863286" cy="1691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ts val="1240"/>
              </a:lnSpc>
            </a:pP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Application/infrastructure</a:t>
            </a:r>
            <a:r>
              <a:rPr dirty="0" spc="-50"/>
              <a:t> </a:t>
            </a:r>
            <a:r>
              <a:rPr dirty="0" spc="-5"/>
              <a:t>security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ts val="1240"/>
              </a:lnSpc>
            </a:pPr>
            <a:r>
              <a:rPr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724140" cy="287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71120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Application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engineering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problem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where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 u="dbl">
                <a:latin typeface="Arial"/>
                <a:cs typeface="Arial"/>
              </a:rPr>
              <a:t>designed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resist</a:t>
            </a:r>
            <a:r>
              <a:rPr dirty="0" sz="2400" spc="4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attacks.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Infrastructure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management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problem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where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infrastructure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 u="dbl">
                <a:latin typeface="Arial"/>
                <a:cs typeface="Arial"/>
              </a:rPr>
              <a:t>configured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resist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attacks.</a:t>
            </a:r>
            <a:endParaRPr sz="2400">
              <a:latin typeface="Arial"/>
              <a:cs typeface="Arial"/>
            </a:endParaRPr>
          </a:p>
          <a:p>
            <a:pPr marL="355600" marR="160020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focus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chapter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application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rather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infrastructure</a:t>
            </a:r>
            <a:r>
              <a:rPr dirty="0" sz="2400" spc="-2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45414C"/>
                </a:solidFill>
                <a:latin typeface="Arial"/>
                <a:cs typeface="Arial"/>
              </a:rPr>
              <a:t>security.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System </a:t>
            </a:r>
            <a:r>
              <a:rPr dirty="0" spc="-5"/>
              <a:t>security</a:t>
            </a:r>
            <a:r>
              <a:rPr dirty="0" spc="-35"/>
              <a:t> </a:t>
            </a:r>
            <a:r>
              <a:rPr dirty="0" spc="-5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ts val="1240"/>
              </a:lnSpc>
            </a:pPr>
            <a:r>
              <a:rPr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8003540" cy="3813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5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User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permission</a:t>
            </a:r>
            <a:r>
              <a:rPr dirty="0" sz="2400" spc="1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  <a:p>
            <a:pPr marL="755650" marR="614045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Adding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removing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users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from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setting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up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appropriate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permissions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</a:t>
            </a:r>
            <a:r>
              <a:rPr dirty="0" sz="2000" spc="-4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users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5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deployment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</a:t>
            </a:r>
            <a:r>
              <a:rPr dirty="0" sz="2400" spc="1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maintenance</a:t>
            </a:r>
            <a:endParaRPr sz="2400">
              <a:latin typeface="Arial"/>
              <a:cs typeface="Arial"/>
            </a:endParaRPr>
          </a:p>
          <a:p>
            <a:pPr marL="755650" marR="252729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Installing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application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middleware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configuring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vulnerabilities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are</a:t>
            </a:r>
            <a:r>
              <a:rPr dirty="0" sz="2000" spc="-2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avoided.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Attack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monitoring,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detection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</a:t>
            </a:r>
            <a:r>
              <a:rPr dirty="0" sz="2400" spc="2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recovery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Monitoring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unauthorized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access,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design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strategies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resisting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attacks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develop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backup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recovery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strategies.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Operational</a:t>
            </a:r>
            <a:r>
              <a:rPr dirty="0" spc="-85"/>
              <a:t> </a:t>
            </a:r>
            <a:r>
              <a:rPr dirty="0" spc="-5"/>
              <a:t>security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ts val="1240"/>
              </a:lnSpc>
            </a:pPr>
            <a:r>
              <a:rPr dirty="0"/>
              <a:t>9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/>
              <a:t>Primarily </a:t>
            </a:r>
            <a:r>
              <a:rPr dirty="0"/>
              <a:t>a </a:t>
            </a:r>
            <a:r>
              <a:rPr dirty="0" spc="-5"/>
              <a:t>human </a:t>
            </a:r>
            <a:r>
              <a:rPr dirty="0" spc="-5"/>
              <a:t>and </a:t>
            </a:r>
            <a:r>
              <a:rPr dirty="0" spc="-5"/>
              <a:t>social</a:t>
            </a:r>
            <a:r>
              <a:rPr dirty="0" spc="35"/>
              <a:t> </a:t>
            </a:r>
            <a:r>
              <a:rPr dirty="0" spc="-5"/>
              <a:t>issue</a:t>
            </a:r>
          </a:p>
          <a:p>
            <a:pPr marL="355600" marR="100965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/>
              <a:t>Concerned </a:t>
            </a:r>
            <a:r>
              <a:rPr dirty="0" spc="-5"/>
              <a:t>with </a:t>
            </a:r>
            <a:r>
              <a:rPr dirty="0" spc="-5"/>
              <a:t>ensuring </a:t>
            </a:r>
            <a:r>
              <a:rPr dirty="0" spc="-5"/>
              <a:t>the </a:t>
            </a:r>
            <a:r>
              <a:rPr dirty="0" spc="-5"/>
              <a:t>people </a:t>
            </a:r>
            <a:r>
              <a:rPr dirty="0" spc="-5"/>
              <a:t>do </a:t>
            </a:r>
            <a:r>
              <a:rPr dirty="0" spc="-5"/>
              <a:t>not </a:t>
            </a:r>
            <a:r>
              <a:rPr dirty="0" spc="-5"/>
              <a:t>take </a:t>
            </a:r>
            <a:r>
              <a:rPr dirty="0" spc="-5"/>
              <a:t>actions  </a:t>
            </a:r>
            <a:r>
              <a:rPr dirty="0" spc="-5"/>
              <a:t>that </a:t>
            </a:r>
            <a:r>
              <a:rPr dirty="0" spc="-5"/>
              <a:t>may </a:t>
            </a:r>
            <a:r>
              <a:rPr dirty="0" spc="-5"/>
              <a:t>compromise </a:t>
            </a:r>
            <a:r>
              <a:rPr dirty="0" spc="-5"/>
              <a:t>system</a:t>
            </a:r>
            <a:r>
              <a:rPr dirty="0" spc="5"/>
              <a:t> </a:t>
            </a:r>
            <a:r>
              <a:rPr dirty="0" spc="-5"/>
              <a:t>security</a:t>
            </a:r>
          </a:p>
          <a:p>
            <a:pPr marL="75565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/>
              <a:t>E.g. </a:t>
            </a:r>
            <a:r>
              <a:rPr dirty="0" sz="2000" spc="-60"/>
              <a:t>Tell </a:t>
            </a:r>
            <a:r>
              <a:rPr dirty="0" sz="2000" spc="-5"/>
              <a:t>others </a:t>
            </a:r>
            <a:r>
              <a:rPr dirty="0" sz="2000" spc="-5"/>
              <a:t>passwords, </a:t>
            </a:r>
            <a:r>
              <a:rPr dirty="0" sz="2000" spc="-5"/>
              <a:t>leave </a:t>
            </a:r>
            <a:r>
              <a:rPr dirty="0" sz="2000" spc="-5"/>
              <a:t>computers </a:t>
            </a:r>
            <a:r>
              <a:rPr dirty="0" sz="2000" spc="-5"/>
              <a:t>logged</a:t>
            </a:r>
            <a:r>
              <a:rPr dirty="0" sz="2000"/>
              <a:t> </a:t>
            </a:r>
            <a:r>
              <a:rPr dirty="0" sz="2000" spc="-5"/>
              <a:t>on</a:t>
            </a:r>
            <a:endParaRPr sz="2000"/>
          </a:p>
          <a:p>
            <a:pPr marL="355600" marR="5080" indent="-342900">
              <a:lnSpc>
                <a:spcPct val="100000"/>
              </a:lnSpc>
              <a:spcBef>
                <a:spcPts val="89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/>
              <a:t>Users </a:t>
            </a:r>
            <a:r>
              <a:rPr dirty="0" spc="-5"/>
              <a:t>sometimes </a:t>
            </a:r>
            <a:r>
              <a:rPr dirty="0" spc="-5"/>
              <a:t>take </a:t>
            </a:r>
            <a:r>
              <a:rPr dirty="0" spc="-5"/>
              <a:t>insecure </a:t>
            </a:r>
            <a:r>
              <a:rPr dirty="0" spc="-5"/>
              <a:t>actions </a:t>
            </a:r>
            <a:r>
              <a:rPr dirty="0" spc="-5"/>
              <a:t>to </a:t>
            </a:r>
            <a:r>
              <a:rPr dirty="0" spc="-5"/>
              <a:t>make </a:t>
            </a:r>
            <a:r>
              <a:rPr dirty="0"/>
              <a:t>it </a:t>
            </a:r>
            <a:r>
              <a:rPr dirty="0" spc="-5"/>
              <a:t>easier  </a:t>
            </a:r>
            <a:r>
              <a:rPr dirty="0" spc="-5"/>
              <a:t>for </a:t>
            </a:r>
            <a:r>
              <a:rPr dirty="0" spc="-5"/>
              <a:t>them </a:t>
            </a:r>
            <a:r>
              <a:rPr dirty="0" spc="-5"/>
              <a:t>to </a:t>
            </a:r>
            <a:r>
              <a:rPr dirty="0" spc="-5"/>
              <a:t>do </a:t>
            </a:r>
            <a:r>
              <a:rPr dirty="0" spc="-5"/>
              <a:t>their</a:t>
            </a:r>
            <a:r>
              <a:rPr dirty="0" spc="-45"/>
              <a:t> </a:t>
            </a:r>
            <a:r>
              <a:rPr dirty="0" spc="-5"/>
              <a:t>jobs</a:t>
            </a:r>
          </a:p>
          <a:p>
            <a:pPr marL="355600" marR="333375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/>
              <a:t>There </a:t>
            </a:r>
            <a:r>
              <a:rPr dirty="0"/>
              <a:t>is </a:t>
            </a:r>
            <a:r>
              <a:rPr dirty="0" spc="-5"/>
              <a:t>therefore </a:t>
            </a:r>
            <a:r>
              <a:rPr dirty="0"/>
              <a:t>a </a:t>
            </a:r>
            <a:r>
              <a:rPr dirty="0" spc="-10"/>
              <a:t>trade-off </a:t>
            </a:r>
            <a:r>
              <a:rPr dirty="0" spc="-5"/>
              <a:t>between </a:t>
            </a:r>
            <a:r>
              <a:rPr dirty="0" spc="-5"/>
              <a:t>system </a:t>
            </a:r>
            <a:r>
              <a:rPr dirty="0" spc="-5"/>
              <a:t>security  </a:t>
            </a:r>
            <a:r>
              <a:rPr dirty="0" spc="-5"/>
              <a:t>and </a:t>
            </a:r>
            <a:r>
              <a:rPr dirty="0" spc="-5"/>
              <a:t>system</a:t>
            </a:r>
            <a:r>
              <a:rPr dirty="0" spc="-10"/>
              <a:t> </a:t>
            </a:r>
            <a:r>
              <a:rPr dirty="0" spc="-10"/>
              <a:t>effectiveness.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Safety </a:t>
            </a:r>
            <a:r>
              <a:rPr dirty="0" spc="-5">
                <a:latin typeface="Arial"/>
                <a:cs typeface="Arial"/>
              </a:rPr>
              <a:t>critical</a:t>
            </a:r>
            <a:r>
              <a:rPr dirty="0" spc="-5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924800" cy="3112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where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it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essential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operation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always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i.e.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should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never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cause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damage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people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10">
                <a:solidFill>
                  <a:srgbClr val="45414C"/>
                </a:solidFill>
                <a:latin typeface="Arial"/>
                <a:cs typeface="Arial"/>
              </a:rPr>
              <a:t>system’s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12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Examples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Control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monitoring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</a:t>
            </a:r>
            <a:r>
              <a:rPr dirty="0" sz="2000" spc="-2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aircraft</a:t>
            </a:r>
            <a:endParaRPr sz="20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Process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control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chemical</a:t>
            </a:r>
            <a:r>
              <a:rPr dirty="0" sz="2000" spc="-2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manufacture</a:t>
            </a:r>
            <a:endParaRPr sz="2000">
              <a:latin typeface="Arial"/>
              <a:cs typeface="Arial"/>
            </a:endParaRPr>
          </a:p>
          <a:p>
            <a:pPr marL="755650" marR="884555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Automobile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control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such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braking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engine  </a:t>
            </a: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management</a:t>
            </a:r>
            <a:r>
              <a:rPr dirty="0" sz="2000" spc="-3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1539" y="2654038"/>
            <a:ext cx="390017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Security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dependability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10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</a:t>
            </a:r>
            <a:r>
              <a:rPr dirty="0" spc="-5"/>
              <a:t>ecu</a:t>
            </a:r>
            <a:r>
              <a:rPr dirty="0"/>
              <a:t>r</a:t>
            </a:r>
            <a:r>
              <a:rPr dirty="0" spc="-5"/>
              <a:t>it</a:t>
            </a:r>
            <a:r>
              <a:rPr dirty="0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11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0" marR="955675" indent="-342900">
              <a:lnSpc>
                <a:spcPts val="2590"/>
              </a:lnSpc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/>
              <a:t>The </a:t>
            </a:r>
            <a:r>
              <a:rPr dirty="0" spc="-5"/>
              <a:t>security </a:t>
            </a:r>
            <a:r>
              <a:rPr dirty="0" spc="-5"/>
              <a:t>of </a:t>
            </a:r>
            <a:r>
              <a:rPr dirty="0"/>
              <a:t>a </a:t>
            </a:r>
            <a:r>
              <a:rPr dirty="0" spc="-5"/>
              <a:t>system </a:t>
            </a:r>
            <a:r>
              <a:rPr dirty="0"/>
              <a:t>is </a:t>
            </a:r>
            <a:r>
              <a:rPr dirty="0"/>
              <a:t>a </a:t>
            </a:r>
            <a:r>
              <a:rPr dirty="0" spc="-5"/>
              <a:t>system </a:t>
            </a:r>
            <a:r>
              <a:rPr dirty="0" spc="-5"/>
              <a:t>property </a:t>
            </a:r>
            <a:r>
              <a:rPr dirty="0" spc="-5"/>
              <a:t>that  </a:t>
            </a:r>
            <a:r>
              <a:rPr dirty="0" spc="-5"/>
              <a:t>reflects </a:t>
            </a:r>
            <a:r>
              <a:rPr dirty="0" spc="-5"/>
              <a:t>the </a:t>
            </a:r>
            <a:r>
              <a:rPr dirty="0" spc="-10"/>
              <a:t>system’s </a:t>
            </a:r>
            <a:r>
              <a:rPr dirty="0" spc="-5"/>
              <a:t>ability </a:t>
            </a:r>
            <a:r>
              <a:rPr dirty="0" spc="-5"/>
              <a:t>to </a:t>
            </a:r>
            <a:r>
              <a:rPr dirty="0" spc="-5"/>
              <a:t>protect </a:t>
            </a:r>
            <a:r>
              <a:rPr dirty="0" spc="-5"/>
              <a:t>itself </a:t>
            </a:r>
            <a:r>
              <a:rPr dirty="0" spc="-5"/>
              <a:t>from  </a:t>
            </a:r>
            <a:r>
              <a:rPr dirty="0" spc="-5"/>
              <a:t>accidental </a:t>
            </a:r>
            <a:r>
              <a:rPr dirty="0" spc="-5"/>
              <a:t>or </a:t>
            </a:r>
            <a:r>
              <a:rPr dirty="0" spc="-5"/>
              <a:t>deliberate </a:t>
            </a:r>
            <a:r>
              <a:rPr dirty="0" spc="-5"/>
              <a:t>external</a:t>
            </a:r>
            <a:r>
              <a:rPr dirty="0" spc="55"/>
              <a:t> </a:t>
            </a:r>
            <a:r>
              <a:rPr dirty="0" spc="-5"/>
              <a:t>attack.</a:t>
            </a:r>
          </a:p>
          <a:p>
            <a:pPr marL="355600" marR="5080" indent="-342900">
              <a:lnSpc>
                <a:spcPts val="259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/>
              <a:t>Security </a:t>
            </a:r>
            <a:r>
              <a:rPr dirty="0"/>
              <a:t>is </a:t>
            </a:r>
            <a:r>
              <a:rPr dirty="0" spc="-5"/>
              <a:t>essential </a:t>
            </a:r>
            <a:r>
              <a:rPr dirty="0" spc="-5"/>
              <a:t>as </a:t>
            </a:r>
            <a:r>
              <a:rPr dirty="0" spc="-5"/>
              <a:t>most </a:t>
            </a:r>
            <a:r>
              <a:rPr dirty="0" spc="-5"/>
              <a:t>systems </a:t>
            </a:r>
            <a:r>
              <a:rPr dirty="0" spc="-5"/>
              <a:t>are </a:t>
            </a:r>
            <a:r>
              <a:rPr dirty="0" spc="-5"/>
              <a:t>networked </a:t>
            </a:r>
            <a:r>
              <a:rPr dirty="0"/>
              <a:t>so  </a:t>
            </a:r>
            <a:r>
              <a:rPr dirty="0" spc="-5"/>
              <a:t>that </a:t>
            </a:r>
            <a:r>
              <a:rPr dirty="0" spc="-5"/>
              <a:t>external </a:t>
            </a:r>
            <a:r>
              <a:rPr dirty="0" spc="-5"/>
              <a:t>access </a:t>
            </a:r>
            <a:r>
              <a:rPr dirty="0" spc="-5"/>
              <a:t>to </a:t>
            </a:r>
            <a:r>
              <a:rPr dirty="0" spc="-5"/>
              <a:t>the </a:t>
            </a:r>
            <a:r>
              <a:rPr dirty="0" spc="-5"/>
              <a:t>system </a:t>
            </a:r>
            <a:r>
              <a:rPr dirty="0" spc="-5"/>
              <a:t>through </a:t>
            </a:r>
            <a:r>
              <a:rPr dirty="0" spc="-5"/>
              <a:t>the </a:t>
            </a:r>
            <a:r>
              <a:rPr dirty="0" spc="-5"/>
              <a:t>Internet </a:t>
            </a:r>
            <a:r>
              <a:rPr dirty="0"/>
              <a:t>is  </a:t>
            </a:r>
            <a:r>
              <a:rPr dirty="0" spc="-5"/>
              <a:t>possible.</a:t>
            </a:r>
          </a:p>
          <a:p>
            <a:pPr marL="355600" marR="768350" indent="-342900">
              <a:lnSpc>
                <a:spcPts val="259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5"/>
              <a:t>Security </a:t>
            </a:r>
            <a:r>
              <a:rPr dirty="0"/>
              <a:t>is </a:t>
            </a:r>
            <a:r>
              <a:rPr dirty="0" spc="-5"/>
              <a:t>an </a:t>
            </a:r>
            <a:r>
              <a:rPr dirty="0" spc="-5"/>
              <a:t>essential </a:t>
            </a:r>
            <a:r>
              <a:rPr dirty="0" spc="-5"/>
              <a:t>pre-requisite </a:t>
            </a:r>
            <a:r>
              <a:rPr dirty="0" spc="-5"/>
              <a:t>for </a:t>
            </a:r>
            <a:r>
              <a:rPr dirty="0" spc="-20"/>
              <a:t>availability,  </a:t>
            </a:r>
            <a:r>
              <a:rPr dirty="0" spc="-5"/>
              <a:t>reliability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30"/>
              <a:t>safety.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Fundamental</a:t>
            </a:r>
            <a:r>
              <a:rPr dirty="0" spc="-80"/>
              <a:t> </a:t>
            </a:r>
            <a:r>
              <a:rPr dirty="0" spc="-5"/>
              <a:t>security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858759" cy="3606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109220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If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networked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insecure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then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statements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about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reliability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are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unreliable.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These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statements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depend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executing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developed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same. </a:t>
            </a:r>
            <a:r>
              <a:rPr dirty="0" sz="2400" spc="-20">
                <a:solidFill>
                  <a:srgbClr val="45414C"/>
                </a:solidFill>
                <a:latin typeface="Arial"/>
                <a:cs typeface="Arial"/>
              </a:rPr>
              <a:t>However,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intrusion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change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executing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and/or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its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355600" marR="596900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Therefore,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reliability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assurance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no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longer</a:t>
            </a:r>
            <a:r>
              <a:rPr dirty="0" sz="2400" spc="-5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valid.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Security</a:t>
            </a:r>
            <a:r>
              <a:rPr dirty="0" spc="-65"/>
              <a:t> </a:t>
            </a:r>
            <a:r>
              <a:rPr dirty="0" spc="-5"/>
              <a:t>terminology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13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924558"/>
          <a:ext cx="8248650" cy="4102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2025"/>
                <a:gridCol w="6497573"/>
              </a:tblGrid>
              <a:tr h="370331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400" spc="-30" b="1">
                          <a:latin typeface="Arial"/>
                          <a:cs typeface="Arial"/>
                        </a:rPr>
                        <a:t>Term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Definition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</a:tr>
              <a:tr h="60959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Asset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5905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Something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value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which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has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protected.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asset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may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software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system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itself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or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data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used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that</a:t>
                      </a:r>
                      <a:r>
                        <a:rPr dirty="0" sz="14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system.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66675">
                        <a:lnSpc>
                          <a:spcPts val="1590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Attack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590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An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exploitation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 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system’s  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vulnerability.  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Generally,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this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is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outside</a:t>
                      </a:r>
                      <a:r>
                        <a:rPr dirty="0" sz="1400" spc="3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the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system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deliberate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attempt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cause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some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damage.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731519">
                <a:tc>
                  <a:txBody>
                    <a:bodyPr/>
                    <a:lstStyle/>
                    <a:p>
                      <a:pPr marL="66675">
                        <a:lnSpc>
                          <a:spcPts val="1590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Control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590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A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protective 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measure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that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reduces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 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system’s  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vulnerability.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Encryption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1400" spc="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an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6040" marR="59055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example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control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that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reduces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vulnerability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weak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access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control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system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Exposure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66040" marR="5905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Possible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loss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or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harm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computing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system.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This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can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loss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or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damage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to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data,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or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can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loss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time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effort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recovery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necessary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after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security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breach.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66675">
                        <a:lnSpc>
                          <a:spcPts val="1590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Threat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590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Circumstances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that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have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potential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cause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loss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or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harm. 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You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can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think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140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these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as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system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vulnerability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that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subjected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an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attack.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66675">
                        <a:lnSpc>
                          <a:spcPts val="1590"/>
                        </a:lnSpc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Vulnerability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590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weakness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computer-based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system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that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may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exploited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cause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loss </a:t>
                      </a:r>
                      <a:r>
                        <a:rPr dirty="0" sz="1400" spc="3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or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harm.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Examples </a:t>
            </a:r>
            <a:r>
              <a:rPr dirty="0" spc="-5"/>
              <a:t>of </a:t>
            </a:r>
            <a:r>
              <a:rPr dirty="0" spc="-5"/>
              <a:t>security </a:t>
            </a:r>
            <a:r>
              <a:rPr dirty="0" spc="-5"/>
              <a:t>terminology</a:t>
            </a:r>
            <a:r>
              <a:rPr dirty="0" spc="-30"/>
              <a:t> </a:t>
            </a:r>
            <a:r>
              <a:rPr dirty="0" spc="-5"/>
              <a:t>(Mentcare)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14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2193544"/>
          <a:ext cx="8248650" cy="3528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4589"/>
                <a:gridCol w="5795009"/>
              </a:tblGrid>
              <a:tr h="371093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400" spc="-30" b="1">
                          <a:latin typeface="Arial"/>
                          <a:cs typeface="Arial"/>
                        </a:rPr>
                        <a:t>Term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Example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Asset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records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each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patient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that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receiving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or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has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received</a:t>
                      </a:r>
                      <a:r>
                        <a:rPr dirty="0" sz="14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treatment.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Exposure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66040" marR="5905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Potential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financial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loss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future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patients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who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do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not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seek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treatment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because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they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do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not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trust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clinic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maintain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their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data.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Financial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loss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legal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action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sports 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star.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Loss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reputation.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66675">
                        <a:lnSpc>
                          <a:spcPts val="1585"/>
                        </a:lnSpc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Vulnerability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585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A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weak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password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system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which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makes 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it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easy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for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users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to     </a:t>
                      </a:r>
                      <a:r>
                        <a:rPr dirty="0" sz="1400" spc="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set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guessable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passwords.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User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ids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that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are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same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as</a:t>
                      </a:r>
                      <a:r>
                        <a:rPr dirty="0" sz="14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names.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66675">
                        <a:lnSpc>
                          <a:spcPts val="1585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Attack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585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An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impersonation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an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authorized</a:t>
                      </a:r>
                      <a:r>
                        <a:rPr dirty="0" sz="14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user.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66675">
                        <a:lnSpc>
                          <a:spcPts val="1590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Threat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590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An</a:t>
                      </a:r>
                      <a:r>
                        <a:rPr dirty="0" sz="1400" spc="20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unauthorized</a:t>
                      </a:r>
                      <a:r>
                        <a:rPr dirty="0" sz="1400" spc="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user</a:t>
                      </a:r>
                      <a:r>
                        <a:rPr dirty="0" sz="1400" spc="20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will</a:t>
                      </a:r>
                      <a:r>
                        <a:rPr dirty="0" sz="1400" spc="20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gain</a:t>
                      </a:r>
                      <a:r>
                        <a:rPr dirty="0" sz="1400" spc="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access</a:t>
                      </a:r>
                      <a:r>
                        <a:rPr dirty="0" sz="1400" spc="20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400" spc="20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400" spc="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system</a:t>
                      </a:r>
                      <a:r>
                        <a:rPr dirty="0" sz="1400" spc="1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by</a:t>
                      </a:r>
                      <a:r>
                        <a:rPr dirty="0" sz="1400" spc="20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guessing</a:t>
                      </a:r>
                      <a:r>
                        <a:rPr dirty="0" sz="1400" spc="1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the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credentials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(login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name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password)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an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authorized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user.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66675">
                        <a:lnSpc>
                          <a:spcPts val="1590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Control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590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400" spc="1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password</a:t>
                      </a:r>
                      <a:r>
                        <a:rPr dirty="0" sz="1400" spc="2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checking</a:t>
                      </a:r>
                      <a:r>
                        <a:rPr dirty="0" sz="1400" spc="2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system</a:t>
                      </a:r>
                      <a:r>
                        <a:rPr dirty="0" sz="1400" spc="2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that</a:t>
                      </a:r>
                      <a:r>
                        <a:rPr dirty="0" sz="1400" spc="2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disallows</a:t>
                      </a:r>
                      <a:r>
                        <a:rPr dirty="0" sz="1400" spc="2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user</a:t>
                      </a:r>
                      <a:r>
                        <a:rPr dirty="0" sz="1400" spc="2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passwords</a:t>
                      </a:r>
                      <a:r>
                        <a:rPr dirty="0" sz="1400" spc="2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that</a:t>
                      </a:r>
                      <a:r>
                        <a:rPr dirty="0" sz="1400" spc="2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are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proper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names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or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words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that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are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normally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included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dictionary.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Threat</a:t>
            </a:r>
            <a:r>
              <a:rPr dirty="0" spc="-85"/>
              <a:t> </a:t>
            </a:r>
            <a:r>
              <a:rPr dirty="0" spc="-5"/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8009255" cy="3646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37465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Interception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threats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allow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attacker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gain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access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</a:t>
            </a:r>
            <a:r>
              <a:rPr dirty="0" sz="2400" spc="-8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asset.</a:t>
            </a:r>
            <a:endParaRPr sz="2400">
              <a:latin typeface="Arial"/>
              <a:cs typeface="Arial"/>
            </a:endParaRPr>
          </a:p>
          <a:p>
            <a:pPr marL="755650" marR="310515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possible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threat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Mentcare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might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situation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where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attacker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gains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access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records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individual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patient.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Interruption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threats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allow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attacker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make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part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</a:t>
            </a:r>
            <a:r>
              <a:rPr dirty="0" sz="2400" spc="-4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unavailable.</a:t>
            </a:r>
            <a:endParaRPr sz="2400">
              <a:latin typeface="Arial"/>
              <a:cs typeface="Arial"/>
            </a:endParaRPr>
          </a:p>
          <a:p>
            <a:pPr marL="755650" marR="2540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possible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threat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might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denial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service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attack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database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server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database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connections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become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impossible.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Threat</a:t>
            </a:r>
            <a:r>
              <a:rPr dirty="0" spc="-85"/>
              <a:t> </a:t>
            </a:r>
            <a:r>
              <a:rPr dirty="0" spc="-5"/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8027670" cy="3646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5880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Modification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threats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allow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attacker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tamper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with 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</a:t>
            </a:r>
            <a:r>
              <a:rPr dirty="0" sz="2400" spc="-8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asset.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Mentcare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system,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modification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threat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would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where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attacker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alters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destroys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patient</a:t>
            </a:r>
            <a:r>
              <a:rPr dirty="0" sz="2000" spc="-6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record.</a:t>
            </a:r>
            <a:endParaRPr sz="2000">
              <a:latin typeface="Arial"/>
              <a:cs typeface="Arial"/>
            </a:endParaRPr>
          </a:p>
          <a:p>
            <a:pPr marL="355600" marR="276860" indent="-3429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Fabrication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threats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allow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attacker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insert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false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information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into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</a:t>
            </a:r>
            <a:r>
              <a:rPr dirty="0" sz="2400" spc="-3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755650" marR="116839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perhaps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not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credible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threat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Mentcare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but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would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threat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banking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system,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where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false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transactions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might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added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transfer </a:t>
            </a: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money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perpetrator’s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bank</a:t>
            </a:r>
            <a:r>
              <a:rPr dirty="0" sz="2000" spc="-4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account.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Security</a:t>
            </a:r>
            <a:r>
              <a:rPr dirty="0" spc="-70"/>
              <a:t> </a:t>
            </a:r>
            <a:r>
              <a:rPr dirty="0" spc="-5"/>
              <a:t>assurance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00952"/>
            <a:ext cx="8016875" cy="4350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7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45414C"/>
                </a:solidFill>
                <a:latin typeface="Arial"/>
                <a:cs typeface="Arial"/>
              </a:rPr>
              <a:t>Vulnerability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avoidance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ts val="2160"/>
              </a:lnSpc>
              <a:spcBef>
                <a:spcPts val="94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designed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vulnerabilities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not </a:t>
            </a:r>
            <a:r>
              <a:rPr dirty="0" sz="2000" spc="-25">
                <a:solidFill>
                  <a:srgbClr val="45414C"/>
                </a:solidFill>
                <a:latin typeface="Arial"/>
                <a:cs typeface="Arial"/>
              </a:rPr>
              <a:t>occur.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example,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external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network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connection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external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attack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</a:t>
            </a:r>
            <a:r>
              <a:rPr dirty="0" sz="2000" spc="-7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impossible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5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Attack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detection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elimination</a:t>
            </a:r>
            <a:endParaRPr sz="2400">
              <a:latin typeface="Arial"/>
              <a:cs typeface="Arial"/>
            </a:endParaRPr>
          </a:p>
          <a:p>
            <a:pPr marL="755650" marR="189230" indent="-285750">
              <a:lnSpc>
                <a:spcPts val="2160"/>
              </a:lnSpc>
              <a:spcBef>
                <a:spcPts val="94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designed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attacks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vulnerabilities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detected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neutralised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before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result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exposure.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example,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virus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checkers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find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remove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viruses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before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they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infect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</a:t>
            </a:r>
            <a:r>
              <a:rPr dirty="0" sz="2000" spc="-7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5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Exposure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limitation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</a:t>
            </a:r>
            <a:r>
              <a:rPr dirty="0" sz="2400" spc="2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recovery</a:t>
            </a:r>
            <a:endParaRPr sz="2400">
              <a:latin typeface="Arial"/>
              <a:cs typeface="Arial"/>
            </a:endParaRPr>
          </a:p>
          <a:p>
            <a:pPr algn="just" marL="755650" marR="160020" indent="-285750">
              <a:lnSpc>
                <a:spcPts val="2160"/>
              </a:lnSpc>
              <a:spcBef>
                <a:spcPts val="94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designed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adverse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consequences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successful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attack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minimised.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example,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backup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policy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allows </a:t>
            </a: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damaged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information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</a:t>
            </a:r>
            <a:r>
              <a:rPr dirty="0" sz="2000" spc="1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restored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Security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dependability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8043545" cy="3219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5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and</a:t>
            </a:r>
            <a:r>
              <a:rPr dirty="0" sz="2400" spc="-15" i="1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reliability</a:t>
            </a:r>
            <a:endParaRPr sz="2400">
              <a:latin typeface="Arial"/>
              <a:cs typeface="Arial"/>
            </a:endParaRPr>
          </a:p>
          <a:p>
            <a:pPr marL="755650" marR="222885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attacked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data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corrupted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consequence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attack,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induce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failures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compromise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reliability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</a:t>
            </a:r>
            <a:r>
              <a:rPr dirty="0" sz="2000" spc="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5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availability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common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attack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web-based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denial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service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attack,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where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web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server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flooded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with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service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requests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from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range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different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sources.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aim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attack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make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</a:t>
            </a:r>
            <a:r>
              <a:rPr dirty="0" sz="2000" spc="-9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unavailable.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Security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dependability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8067040" cy="4438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6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and</a:t>
            </a:r>
            <a:r>
              <a:rPr dirty="0" sz="2400" spc="-30" i="1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safety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attack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corrupts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data </a:t>
            </a: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means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assumptions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about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not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hold.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checks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rely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on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analysing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source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code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critical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assume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executing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code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completely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accurate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translation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source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code.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not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case,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safety-related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failures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induced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safety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made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</a:t>
            </a:r>
            <a:r>
              <a:rPr dirty="0" sz="2000" spc="-3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invalid.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5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and</a:t>
            </a:r>
            <a:r>
              <a:rPr dirty="0" sz="2400" spc="-15" i="1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resilience</a:t>
            </a:r>
            <a:endParaRPr sz="2400">
              <a:latin typeface="Arial"/>
              <a:cs typeface="Arial"/>
            </a:endParaRPr>
          </a:p>
          <a:p>
            <a:pPr marL="755650" marR="4064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Resilience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characteristic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reflects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ability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resist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recover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from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damaging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events.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most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probable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damaging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event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networked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cyberattack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some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kind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most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work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now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done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resilience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aimed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deterring,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detecting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recovering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from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such</a:t>
            </a:r>
            <a:r>
              <a:rPr dirty="0" sz="2000" spc="-2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attacks.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143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Safety</a:t>
            </a:r>
            <a:r>
              <a:rPr dirty="0" spc="-7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criticality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04/11/2014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8143" y="6462775"/>
            <a:ext cx="18872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 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Safety</a:t>
            </a:r>
            <a:r>
              <a:rPr dirty="0" sz="12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ts val="124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179" y="1636004"/>
            <a:ext cx="8020050" cy="38563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5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Primary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safety-critical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Embedded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software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whose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failure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cause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associated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hardware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fail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directly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threaten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people.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Example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insulin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pump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control</a:t>
            </a:r>
            <a:r>
              <a:rPr dirty="0" sz="2000" spc="-2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5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Secondary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safety-critical</a:t>
            </a:r>
            <a:r>
              <a:rPr dirty="0" sz="2400" spc="2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755650" marR="118745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whose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failure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results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faults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other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(socio-technical)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systems,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which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have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safety</a:t>
            </a:r>
            <a:r>
              <a:rPr dirty="0" sz="2000" spc="-5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consequences.</a:t>
            </a:r>
            <a:endParaRPr sz="2000">
              <a:latin typeface="Arial"/>
              <a:cs typeface="Arial"/>
            </a:endParaRPr>
          </a:p>
          <a:p>
            <a:pPr lvl="1" marL="1155700" marR="226695" indent="-228600">
              <a:lnSpc>
                <a:spcPct val="100000"/>
              </a:lnSpc>
              <a:spcBef>
                <a:spcPts val="740"/>
              </a:spcBef>
              <a:buChar char="•"/>
              <a:tabLst>
                <a:tab pos="1155700" algn="l"/>
              </a:tabLst>
            </a:pP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example,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Mentcare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safety-critical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as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failure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may 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lead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inappropriate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treatment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being</a:t>
            </a:r>
            <a:r>
              <a:rPr dirty="0" sz="1800" spc="-4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prescribed.</a:t>
            </a:r>
            <a:endParaRPr sz="1800">
              <a:latin typeface="Arial"/>
              <a:cs typeface="Arial"/>
            </a:endParaRPr>
          </a:p>
          <a:p>
            <a:pPr lvl="1" marL="1155700" marR="467359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</a:tabLst>
            </a:pP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Infrastructure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control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systems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also </a:t>
            </a:r>
            <a:r>
              <a:rPr dirty="0" sz="1800">
                <a:solidFill>
                  <a:srgbClr val="45414C"/>
                </a:solidFill>
                <a:latin typeface="Arial"/>
                <a:cs typeface="Arial"/>
              </a:rPr>
              <a:t>secondary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safety-critical  </a:t>
            </a:r>
            <a:r>
              <a:rPr dirty="0" sz="1800" spc="-5">
                <a:solidFill>
                  <a:srgbClr val="45414C"/>
                </a:solidFill>
                <a:latin typeface="Arial"/>
                <a:cs typeface="Arial"/>
              </a:rPr>
              <a:t>systems.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3157" y="2731000"/>
            <a:ext cx="391731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Security </a:t>
            </a:r>
            <a:r>
              <a:rPr dirty="0" spc="-5"/>
              <a:t>and</a:t>
            </a:r>
            <a:r>
              <a:rPr dirty="0" spc="-65"/>
              <a:t> </a:t>
            </a:r>
            <a:r>
              <a:rPr dirty="0" spc="-5"/>
              <a:t>organizations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20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Security </a:t>
            </a:r>
            <a:r>
              <a:rPr dirty="0" spc="-5"/>
              <a:t>is </a:t>
            </a:r>
            <a:r>
              <a:rPr dirty="0"/>
              <a:t>a </a:t>
            </a:r>
            <a:r>
              <a:rPr dirty="0" spc="-5"/>
              <a:t>business</a:t>
            </a:r>
            <a:r>
              <a:rPr dirty="0" spc="-70"/>
              <a:t> </a:t>
            </a:r>
            <a:r>
              <a:rPr dirty="0" spc="-5"/>
              <a:t>issue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932420" cy="35610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486409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expensive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it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important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decisions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made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10">
                <a:solidFill>
                  <a:srgbClr val="45414C"/>
                </a:solidFill>
                <a:latin typeface="Arial"/>
                <a:cs typeface="Arial"/>
              </a:rPr>
              <a:t>cost-effective</a:t>
            </a:r>
            <a:r>
              <a:rPr dirty="0" sz="2400" spc="5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way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point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spending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more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value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asset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keep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asset</a:t>
            </a:r>
            <a:r>
              <a:rPr dirty="0" sz="2000" spc="-9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secure.</a:t>
            </a:r>
            <a:endParaRPr sz="2000">
              <a:latin typeface="Arial"/>
              <a:cs typeface="Arial"/>
            </a:endParaRPr>
          </a:p>
          <a:p>
            <a:pPr algn="just" marL="355600" marR="568960" indent="-3429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Organizations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use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risk-based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approach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support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decision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making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should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have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defined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policy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based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risk</a:t>
            </a:r>
            <a:r>
              <a:rPr dirty="0" sz="2400" spc="7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  <a:p>
            <a:pPr marL="355600" marR="1059815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risk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analysis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business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rather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than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technical</a:t>
            </a:r>
            <a:r>
              <a:rPr dirty="0" sz="2400" spc="-4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Organizational </a:t>
            </a:r>
            <a:r>
              <a:rPr dirty="0" spc="-5"/>
              <a:t>security</a:t>
            </a:r>
            <a:r>
              <a:rPr dirty="0" spc="-65"/>
              <a:t> </a:t>
            </a:r>
            <a:r>
              <a:rPr dirty="0" spc="-5"/>
              <a:t>policies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875905" cy="4490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631190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policies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should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out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general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information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access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strategies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should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apply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across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organization.</a:t>
            </a:r>
            <a:endParaRPr sz="2400">
              <a:latin typeface="Arial"/>
              <a:cs typeface="Arial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point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policies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inform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everyone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organization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about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so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these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should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not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long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detailed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technical</a:t>
            </a:r>
            <a:r>
              <a:rPr dirty="0" sz="2400" spc="1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documents.</a:t>
            </a:r>
            <a:endParaRPr sz="2400">
              <a:latin typeface="Arial"/>
              <a:cs typeface="Arial"/>
            </a:endParaRPr>
          </a:p>
          <a:p>
            <a:pPr marL="355600" marR="158115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From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engineering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perspective,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policy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defines,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broad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terms,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goals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organization.</a:t>
            </a:r>
            <a:endParaRPr sz="2400">
              <a:latin typeface="Arial"/>
              <a:cs typeface="Arial"/>
            </a:endParaRPr>
          </a:p>
          <a:p>
            <a:pPr marL="355600" marR="577215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engineering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process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concerned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with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implementing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these</a:t>
            </a:r>
            <a:r>
              <a:rPr dirty="0" sz="2400" spc="-2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goals.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Security</a:t>
            </a:r>
            <a:r>
              <a:rPr dirty="0" spc="-75"/>
              <a:t> </a:t>
            </a:r>
            <a:r>
              <a:rPr dirty="0" spc="-5"/>
              <a:t>policies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8034020" cy="3280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5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assets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must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be</a:t>
            </a:r>
            <a:r>
              <a:rPr dirty="0" sz="2400" spc="-30" i="1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protected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not </a:t>
            </a: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cost-effective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apply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stringent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procedures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all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organizational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assets.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Many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assets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not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confidential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can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made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freely</a:t>
            </a:r>
            <a:r>
              <a:rPr dirty="0" sz="2000" spc="-7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available.</a:t>
            </a:r>
            <a:endParaRPr sz="2000">
              <a:latin typeface="Arial"/>
              <a:cs typeface="Arial"/>
            </a:endParaRPr>
          </a:p>
          <a:p>
            <a:pPr marL="355600" marR="130175" indent="-3429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level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protection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i="1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required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different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types 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of</a:t>
            </a:r>
            <a:r>
              <a:rPr dirty="0" sz="2400" spc="-85" i="1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asset</a:t>
            </a:r>
            <a:endParaRPr sz="2400">
              <a:latin typeface="Arial"/>
              <a:cs typeface="Arial"/>
            </a:endParaRPr>
          </a:p>
          <a:p>
            <a:pPr marL="755650" marR="2540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sensitive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personal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information,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high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level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required;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other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information,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consequences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loss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minor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lower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level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</a:t>
            </a:r>
            <a:r>
              <a:rPr dirty="0" sz="2000" spc="-2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adequate.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Security</a:t>
            </a:r>
            <a:r>
              <a:rPr dirty="0" spc="-75"/>
              <a:t> </a:t>
            </a:r>
            <a:r>
              <a:rPr dirty="0" spc="-5"/>
              <a:t>policies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947025" cy="3341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325755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responsibilities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individual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users,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managers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and 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the</a:t>
            </a:r>
            <a:r>
              <a:rPr dirty="0" sz="2400" spc="-70" i="1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organization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policy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should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out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what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expected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users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e.g.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strong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passwords,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log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out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computers, </a:t>
            </a:r>
            <a:r>
              <a:rPr dirty="0" sz="2000" spc="-10">
                <a:solidFill>
                  <a:srgbClr val="45414C"/>
                </a:solidFill>
                <a:latin typeface="Arial"/>
                <a:cs typeface="Arial"/>
              </a:rPr>
              <a:t>office </a:t>
            </a:r>
            <a:r>
              <a:rPr dirty="0" sz="2000" spc="-20">
                <a:solidFill>
                  <a:srgbClr val="45414C"/>
                </a:solidFill>
                <a:latin typeface="Arial"/>
                <a:cs typeface="Arial"/>
              </a:rPr>
              <a:t>security,</a:t>
            </a:r>
            <a:r>
              <a:rPr dirty="0" sz="2000" spc="-6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 marL="355600" marR="784860" indent="-342900">
              <a:lnSpc>
                <a:spcPct val="100000"/>
              </a:lnSpc>
              <a:spcBef>
                <a:spcPts val="89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Existing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procedures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technologies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that 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should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be</a:t>
            </a:r>
            <a:r>
              <a:rPr dirty="0" sz="2400" spc="-40" i="1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45414C"/>
                </a:solidFill>
                <a:latin typeface="Arial"/>
                <a:cs typeface="Arial"/>
              </a:rPr>
              <a:t>maintained</a:t>
            </a:r>
            <a:endParaRPr sz="2400">
              <a:latin typeface="Arial"/>
              <a:cs typeface="Arial"/>
            </a:endParaRPr>
          </a:p>
          <a:p>
            <a:pPr marL="755650" marR="52705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For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reasons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practicality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cost,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it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essential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continue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use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existing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approaches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even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where 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these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have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known</a:t>
            </a:r>
            <a:r>
              <a:rPr dirty="0" sz="2000" spc="-5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limitations.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Security </a:t>
            </a:r>
            <a:r>
              <a:rPr dirty="0" spc="-5"/>
              <a:t>risk </a:t>
            </a:r>
            <a:r>
              <a:rPr dirty="0" spc="-5"/>
              <a:t>assessment </a:t>
            </a:r>
            <a:r>
              <a:rPr dirty="0" spc="-5"/>
              <a:t>and </a:t>
            </a:r>
            <a:r>
              <a:rPr dirty="0" spc="-5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25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8007984" cy="4423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Risk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assessment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management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concerned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with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assessing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possible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losses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might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ensue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from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attacks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balancing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these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losses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against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costs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procedures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reduce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these</a:t>
            </a:r>
            <a:r>
              <a:rPr dirty="0" sz="2400" spc="-6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losses.</a:t>
            </a:r>
            <a:endParaRPr sz="2400">
              <a:latin typeface="Arial"/>
              <a:cs typeface="Arial"/>
            </a:endParaRPr>
          </a:p>
          <a:p>
            <a:pPr marL="355600" marR="48895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Risk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management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should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driven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organisational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</a:t>
            </a:r>
            <a:r>
              <a:rPr dirty="0" sz="2400" spc="-5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45414C"/>
                </a:solidFill>
                <a:latin typeface="Arial"/>
                <a:cs typeface="Arial"/>
              </a:rPr>
              <a:t>policy.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6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Risk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management</a:t>
            </a:r>
            <a:r>
              <a:rPr dirty="0" sz="2400" spc="-2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involves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Preliminary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risk</a:t>
            </a:r>
            <a:r>
              <a:rPr dirty="0" sz="2000" spc="-3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assessment</a:t>
            </a:r>
            <a:endParaRPr sz="20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Life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cycle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risk</a:t>
            </a:r>
            <a:r>
              <a:rPr dirty="0" sz="2000" spc="-4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assessment</a:t>
            </a:r>
            <a:endParaRPr sz="20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5650" algn="l"/>
              </a:tabLst>
            </a:pP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Operational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risk</a:t>
            </a:r>
            <a:r>
              <a:rPr dirty="0" sz="2000" spc="-6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5414C"/>
                </a:solidFill>
                <a:latin typeface="Arial"/>
                <a:cs typeface="Arial"/>
              </a:rPr>
              <a:t>assessment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Preliminary </a:t>
            </a:r>
            <a:r>
              <a:rPr dirty="0" spc="-5"/>
              <a:t>risk</a:t>
            </a:r>
            <a:r>
              <a:rPr dirty="0" spc="-50"/>
              <a:t> </a:t>
            </a:r>
            <a:r>
              <a:rPr dirty="0" spc="-5"/>
              <a:t>assessment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26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839709" cy="3241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68580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aim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initial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risk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assessment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identify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generic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risks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applicable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decide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adequate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level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can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achieved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at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reasonable</a:t>
            </a:r>
            <a:r>
              <a:rPr dirty="0" sz="2400" spc="-4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cost.</a:t>
            </a:r>
            <a:endParaRPr sz="2400">
              <a:latin typeface="Arial"/>
              <a:cs typeface="Arial"/>
            </a:endParaRPr>
          </a:p>
          <a:p>
            <a:pPr marL="355600" marR="173355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risk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assessment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should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focus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identification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analysis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high-level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risks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</a:t>
            </a:r>
            <a:r>
              <a:rPr dirty="0" sz="2400" spc="7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outcomes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risk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assessment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process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used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help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identify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</a:t>
            </a:r>
            <a:r>
              <a:rPr dirty="0" sz="2400" spc="5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requirements.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Design </a:t>
            </a:r>
            <a:r>
              <a:rPr dirty="0" spc="-5"/>
              <a:t>risk</a:t>
            </a:r>
            <a:r>
              <a:rPr dirty="0" spc="-60"/>
              <a:t> </a:t>
            </a:r>
            <a:r>
              <a:rPr dirty="0" spc="-5"/>
              <a:t>assessment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27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637528"/>
            <a:ext cx="7991475" cy="397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255904" indent="-342900">
              <a:lnSpc>
                <a:spcPct val="100000"/>
              </a:lnSpc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risk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assessment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takes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place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during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development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life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cycle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informed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technical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design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implementation</a:t>
            </a:r>
            <a:r>
              <a:rPr dirty="0" sz="2400" spc="6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decisions.</a:t>
            </a:r>
            <a:endParaRPr sz="2400">
              <a:latin typeface="Arial"/>
              <a:cs typeface="Arial"/>
            </a:endParaRPr>
          </a:p>
          <a:p>
            <a:pPr marL="355600" marR="325120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5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results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assessment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lead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changes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security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requirements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addition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new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requirements.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</a:pPr>
            <a:r>
              <a:rPr dirty="0" sz="2400" spc="-985">
                <a:solidFill>
                  <a:srgbClr val="45414C"/>
                </a:solidFill>
                <a:latin typeface="Wingdings"/>
                <a:cs typeface="Wingdings"/>
              </a:rPr>
              <a:t></a:t>
            </a:r>
            <a:r>
              <a:rPr dirty="0" sz="2400" spc="-40">
                <a:solidFill>
                  <a:srgbClr val="45414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Known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potential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vulnerabilities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are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identified,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knowledge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used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inform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decision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making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about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system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functionality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how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it </a:t>
            </a:r>
            <a:r>
              <a:rPr dirty="0" sz="2400">
                <a:solidFill>
                  <a:srgbClr val="45414C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be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implemented, 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tested,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and</a:t>
            </a:r>
            <a:r>
              <a:rPr dirty="0" sz="2400" spc="-50">
                <a:solidFill>
                  <a:srgbClr val="45414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5414C"/>
                </a:solidFill>
                <a:latin typeface="Arial"/>
                <a:cs typeface="Arial"/>
              </a:rPr>
              <a:t>deployed.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Operational </a:t>
            </a:r>
            <a:r>
              <a:rPr dirty="0" spc="-5"/>
              <a:t>risk</a:t>
            </a:r>
            <a:r>
              <a:rPr dirty="0" spc="-60"/>
              <a:t> </a:t>
            </a:r>
            <a:r>
              <a:rPr dirty="0" spc="-5"/>
              <a:t>assessment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28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5"/>
              <a:t>This </a:t>
            </a:r>
            <a:r>
              <a:rPr dirty="0" spc="-5"/>
              <a:t>risk </a:t>
            </a:r>
            <a:r>
              <a:rPr dirty="0" spc="-5"/>
              <a:t>assessment </a:t>
            </a:r>
            <a:r>
              <a:rPr dirty="0" spc="-5"/>
              <a:t>process </a:t>
            </a:r>
            <a:r>
              <a:rPr dirty="0" spc="-5"/>
              <a:t>focuses </a:t>
            </a:r>
            <a:r>
              <a:rPr dirty="0" spc="-5"/>
              <a:t>on </a:t>
            </a:r>
            <a:r>
              <a:rPr dirty="0" spc="-5"/>
              <a:t>the </a:t>
            </a:r>
            <a:r>
              <a:rPr dirty="0" spc="-5"/>
              <a:t>use </a:t>
            </a:r>
            <a:r>
              <a:rPr dirty="0" spc="-5"/>
              <a:t>of </a:t>
            </a:r>
            <a:r>
              <a:rPr dirty="0" spc="-5"/>
              <a:t>the  </a:t>
            </a:r>
            <a:r>
              <a:rPr dirty="0" spc="-5"/>
              <a:t>system </a:t>
            </a:r>
            <a:r>
              <a:rPr dirty="0" spc="-5"/>
              <a:t>and </a:t>
            </a:r>
            <a:r>
              <a:rPr dirty="0" spc="-5"/>
              <a:t>the </a:t>
            </a:r>
            <a:r>
              <a:rPr dirty="0" spc="-5"/>
              <a:t>possible </a:t>
            </a:r>
            <a:r>
              <a:rPr dirty="0" spc="-5"/>
              <a:t>risks </a:t>
            </a:r>
            <a:r>
              <a:rPr dirty="0" spc="-5"/>
              <a:t>that </a:t>
            </a:r>
            <a:r>
              <a:rPr dirty="0" spc="-5"/>
              <a:t>can </a:t>
            </a:r>
            <a:r>
              <a:rPr dirty="0" spc="-5"/>
              <a:t>arise </a:t>
            </a:r>
            <a:r>
              <a:rPr dirty="0" spc="-5"/>
              <a:t>from </a:t>
            </a:r>
            <a:r>
              <a:rPr dirty="0" spc="-5"/>
              <a:t>human  </a:t>
            </a:r>
            <a:r>
              <a:rPr dirty="0" spc="-20"/>
              <a:t>behavior.</a:t>
            </a:r>
          </a:p>
          <a:p>
            <a:pPr marL="355600" marR="459740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/>
              <a:t>Operational </a:t>
            </a:r>
            <a:r>
              <a:rPr dirty="0" spc="-5"/>
              <a:t>risk </a:t>
            </a:r>
            <a:r>
              <a:rPr dirty="0" spc="-5"/>
              <a:t>assessment </a:t>
            </a:r>
            <a:r>
              <a:rPr dirty="0" spc="-5"/>
              <a:t>should </a:t>
            </a:r>
            <a:r>
              <a:rPr dirty="0" spc="-5"/>
              <a:t>continue </a:t>
            </a:r>
            <a:r>
              <a:rPr dirty="0" spc="-5"/>
              <a:t>after </a:t>
            </a:r>
            <a:r>
              <a:rPr dirty="0"/>
              <a:t>a  </a:t>
            </a:r>
            <a:r>
              <a:rPr dirty="0" spc="-5"/>
              <a:t>system </a:t>
            </a:r>
            <a:r>
              <a:rPr dirty="0" spc="-5"/>
              <a:t>has </a:t>
            </a:r>
            <a:r>
              <a:rPr dirty="0" spc="-5"/>
              <a:t>been </a:t>
            </a:r>
            <a:r>
              <a:rPr dirty="0" spc="-5"/>
              <a:t>installed </a:t>
            </a:r>
            <a:r>
              <a:rPr dirty="0" spc="-5"/>
              <a:t>to </a:t>
            </a:r>
            <a:r>
              <a:rPr dirty="0" spc="-5"/>
              <a:t>take </a:t>
            </a:r>
            <a:r>
              <a:rPr dirty="0" spc="-5"/>
              <a:t>account </a:t>
            </a:r>
            <a:r>
              <a:rPr dirty="0" spc="-5"/>
              <a:t>of </a:t>
            </a:r>
            <a:r>
              <a:rPr dirty="0" spc="-5"/>
              <a:t>how </a:t>
            </a:r>
            <a:r>
              <a:rPr dirty="0" spc="-5"/>
              <a:t>the  </a:t>
            </a:r>
            <a:r>
              <a:rPr dirty="0" spc="-5"/>
              <a:t>system </a:t>
            </a:r>
            <a:r>
              <a:rPr dirty="0"/>
              <a:t>is</a:t>
            </a:r>
            <a:r>
              <a:rPr dirty="0" spc="-75"/>
              <a:t> </a:t>
            </a:r>
            <a:r>
              <a:rPr dirty="0" spc="-5"/>
              <a:t>used.</a:t>
            </a:r>
          </a:p>
          <a:p>
            <a:pPr marL="355600" marR="441959" indent="-342900">
              <a:lnSpc>
                <a:spcPct val="100000"/>
              </a:lnSpc>
              <a:spcBef>
                <a:spcPts val="1200"/>
              </a:spcBef>
            </a:pPr>
            <a:r>
              <a:rPr dirty="0" spc="-985">
                <a:latin typeface="Wingdings"/>
                <a:cs typeface="Wingdings"/>
              </a:rPr>
              <a:t>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5"/>
              <a:t>Organizational </a:t>
            </a:r>
            <a:r>
              <a:rPr dirty="0" spc="-5"/>
              <a:t>changes </a:t>
            </a:r>
            <a:r>
              <a:rPr dirty="0" spc="-5"/>
              <a:t>may </a:t>
            </a:r>
            <a:r>
              <a:rPr dirty="0" spc="-5"/>
              <a:t>mean </a:t>
            </a:r>
            <a:r>
              <a:rPr dirty="0" spc="-5"/>
              <a:t>that </a:t>
            </a:r>
            <a:r>
              <a:rPr dirty="0" spc="-5"/>
              <a:t>the </a:t>
            </a:r>
            <a:r>
              <a:rPr dirty="0" spc="-5"/>
              <a:t>system </a:t>
            </a:r>
            <a:r>
              <a:rPr dirty="0"/>
              <a:t>is  </a:t>
            </a:r>
            <a:r>
              <a:rPr dirty="0" spc="-5"/>
              <a:t>used </a:t>
            </a:r>
            <a:r>
              <a:rPr dirty="0"/>
              <a:t>in </a:t>
            </a:r>
            <a:r>
              <a:rPr dirty="0" spc="-10"/>
              <a:t>different </a:t>
            </a:r>
            <a:r>
              <a:rPr dirty="0" spc="-5"/>
              <a:t>ways </a:t>
            </a:r>
            <a:r>
              <a:rPr dirty="0" spc="-5"/>
              <a:t>from </a:t>
            </a:r>
            <a:r>
              <a:rPr dirty="0" spc="-5"/>
              <a:t>those </a:t>
            </a:r>
            <a:r>
              <a:rPr dirty="0" spc="-5"/>
              <a:t>originally</a:t>
            </a:r>
            <a:r>
              <a:rPr dirty="0" spc="75"/>
              <a:t> </a:t>
            </a:r>
            <a:r>
              <a:rPr dirty="0" spc="-5"/>
              <a:t>planned.</a:t>
            </a:r>
          </a:p>
          <a:p>
            <a:pPr marL="355600" marR="287655">
              <a:lnSpc>
                <a:spcPct val="100000"/>
              </a:lnSpc>
            </a:pPr>
            <a:r>
              <a:rPr dirty="0" spc="-5"/>
              <a:t>These </a:t>
            </a:r>
            <a:r>
              <a:rPr dirty="0" spc="-5"/>
              <a:t>changes </a:t>
            </a:r>
            <a:r>
              <a:rPr dirty="0" spc="-5"/>
              <a:t>lead </a:t>
            </a:r>
            <a:r>
              <a:rPr dirty="0" spc="-5"/>
              <a:t>to </a:t>
            </a:r>
            <a:r>
              <a:rPr dirty="0" spc="-5"/>
              <a:t>new </a:t>
            </a:r>
            <a:r>
              <a:rPr dirty="0" spc="-5"/>
              <a:t>security </a:t>
            </a:r>
            <a:r>
              <a:rPr dirty="0" spc="-5"/>
              <a:t>requirements </a:t>
            </a:r>
            <a:r>
              <a:rPr dirty="0" spc="-5"/>
              <a:t>that  </a:t>
            </a:r>
            <a:r>
              <a:rPr dirty="0" spc="-5"/>
              <a:t>have </a:t>
            </a:r>
            <a:r>
              <a:rPr dirty="0" spc="-5"/>
              <a:t>to </a:t>
            </a:r>
            <a:r>
              <a:rPr dirty="0" spc="-5"/>
              <a:t>be </a:t>
            </a:r>
            <a:r>
              <a:rPr dirty="0" spc="-5"/>
              <a:t>implemented </a:t>
            </a:r>
            <a:r>
              <a:rPr dirty="0" spc="-5"/>
              <a:t>as </a:t>
            </a:r>
            <a:r>
              <a:rPr dirty="0" spc="-5"/>
              <a:t>the </a:t>
            </a:r>
            <a:r>
              <a:rPr dirty="0" spc="-5"/>
              <a:t>system</a:t>
            </a:r>
            <a:r>
              <a:rPr dirty="0" spc="35"/>
              <a:t> </a:t>
            </a:r>
            <a:r>
              <a:rPr dirty="0" spc="-5"/>
              <a:t>evolves.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9324" y="2753098"/>
            <a:ext cx="324294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Security</a:t>
            </a:r>
            <a:r>
              <a:rPr dirty="0" spc="-60"/>
              <a:t> </a:t>
            </a:r>
            <a:r>
              <a:rPr dirty="0" spc="-5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6462775"/>
            <a:ext cx="762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12/11/2014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9469" y="6462775"/>
            <a:ext cx="20053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Chapter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13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Security</a:t>
            </a:r>
            <a:r>
              <a:rPr dirty="0" sz="12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29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CCROWE</dc:creator>
  <dcterms:created xsi:type="dcterms:W3CDTF">2017-10-01T15:34:10Z</dcterms:created>
  <dcterms:modified xsi:type="dcterms:W3CDTF">2017-10-01T15:34:10Z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2017-10-01T00:00:00Z</vt:filetime>
  </property>
  <property fmtid="{D5CDD505-2E9C-101B-9397-08002B2CF9AE}" pid="3" name="Creator">
    <vt:lpwstr>Bluebeam Revu x64</vt:lpwstr>
  </property>
  <property fmtid="{D5CDD505-2E9C-101B-9397-08002B2CF9AE}" pid="4" name="LastSaved">
    <vt:filetime>2017-10-01T00:00:00Z</vt:filetime>
  </property>
</Properties>
</file>