
<file path=[Content_Types].xml><?xml version="1.0" encoding="utf-8"?>
<Types xmlns="http://schemas.openxmlformats.org/package/2006/content-types">
  <Default Extension="png" ContentType="image/png"/>
  <Default Extension="jpe"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57" r:id="rId7"/>
    <p:sldId id="263" r:id="rId8"/>
    <p:sldId id="262" r:id="rId9"/>
    <p:sldId id="299" r:id="rId10"/>
    <p:sldId id="264" r:id="rId11"/>
    <p:sldId id="285" r:id="rId12"/>
    <p:sldId id="286" r:id="rId13"/>
    <p:sldId id="287" r:id="rId14"/>
    <p:sldId id="288" r:id="rId15"/>
    <p:sldId id="290" r:id="rId16"/>
    <p:sldId id="292" r:id="rId17"/>
    <p:sldId id="293" r:id="rId18"/>
    <p:sldId id="296" r:id="rId19"/>
    <p:sldId id="295" r:id="rId20"/>
    <p:sldId id="298" r:id="rId21"/>
    <p:sldId id="29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7" d="100"/>
          <a:sy n="117" d="100"/>
        </p:scale>
        <p:origin x="-35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792B021-975D-4C78-8CAE-AA35727926EB}" type="datetimeFigureOut">
              <a:rPr lang="en-US" smtClean="0"/>
              <a:t>6/8/2016</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2421E58-2D3B-4726-A881-7D258D8648DC}" type="slidenum">
              <a:rPr lang="en-US" smtClean="0"/>
              <a:t>‹#›</a:t>
            </a:fld>
            <a:endParaRPr lang="en-US"/>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8982" y="97681"/>
            <a:ext cx="3714750" cy="1228725"/>
          </a:xfrm>
          <a:prstGeom prst="rect">
            <a:avLst/>
          </a:prstGeom>
          <a:ln>
            <a:noFill/>
          </a:ln>
          <a:effectLst>
            <a:softEdge rad="112500"/>
          </a:effectLst>
        </p:spPr>
      </p:pic>
    </p:spTree>
    <p:extLst>
      <p:ext uri="{BB962C8B-B14F-4D97-AF65-F5344CB8AC3E}">
        <p14:creationId xmlns:p14="http://schemas.microsoft.com/office/powerpoint/2010/main" val="415375952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92B021-975D-4C78-8CAE-AA35727926EB}" type="datetimeFigureOut">
              <a:rPr lang="en-US" smtClean="0"/>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21E58-2D3B-4726-A881-7D258D8648DC}" type="slidenum">
              <a:rPr lang="en-US" smtClean="0"/>
              <a:t>‹#›</a:t>
            </a:fld>
            <a:endParaRPr lang="en-US"/>
          </a:p>
        </p:txBody>
      </p:sp>
    </p:spTree>
    <p:extLst>
      <p:ext uri="{BB962C8B-B14F-4D97-AF65-F5344CB8AC3E}">
        <p14:creationId xmlns:p14="http://schemas.microsoft.com/office/powerpoint/2010/main" val="203921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92B021-975D-4C78-8CAE-AA35727926EB}" type="datetimeFigureOut">
              <a:rPr lang="en-US" smtClean="0"/>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21E58-2D3B-4726-A881-7D258D8648DC}" type="slidenum">
              <a:rPr lang="en-US" smtClean="0"/>
              <a:t>‹#›</a:t>
            </a:fld>
            <a:endParaRPr lang="en-US"/>
          </a:p>
        </p:txBody>
      </p:sp>
    </p:spTree>
    <p:extLst>
      <p:ext uri="{BB962C8B-B14F-4D97-AF65-F5344CB8AC3E}">
        <p14:creationId xmlns:p14="http://schemas.microsoft.com/office/powerpoint/2010/main" val="3990851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92B021-975D-4C78-8CAE-AA35727926EB}" type="datetimeFigureOut">
              <a:rPr lang="en-US" smtClean="0"/>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21E58-2D3B-4726-A881-7D258D8648DC}" type="slidenum">
              <a:rPr lang="en-US" smtClean="0"/>
              <a:t>‹#›</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3"/>
            <a:ext cx="3714750" cy="1228725"/>
          </a:xfrm>
          <a:prstGeom prst="rect">
            <a:avLst/>
          </a:prstGeom>
          <a:ln>
            <a:noFill/>
          </a:ln>
          <a:effectLst>
            <a:softEdge rad="112500"/>
          </a:effectLst>
        </p:spPr>
      </p:pic>
    </p:spTree>
    <p:extLst>
      <p:ext uri="{BB962C8B-B14F-4D97-AF65-F5344CB8AC3E}">
        <p14:creationId xmlns:p14="http://schemas.microsoft.com/office/powerpoint/2010/main" val="2442249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92B021-975D-4C78-8CAE-AA35727926EB}" type="datetimeFigureOut">
              <a:rPr lang="en-US" smtClean="0"/>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21E58-2D3B-4726-A881-7D258D8648DC}" type="slidenum">
              <a:rPr lang="en-US" smtClean="0"/>
              <a:t>‹#›</a:t>
            </a:fld>
            <a:endParaRPr lang="en-US"/>
          </a:p>
        </p:txBody>
      </p:sp>
    </p:spTree>
    <p:extLst>
      <p:ext uri="{BB962C8B-B14F-4D97-AF65-F5344CB8AC3E}">
        <p14:creationId xmlns:p14="http://schemas.microsoft.com/office/powerpoint/2010/main" val="4116959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792B021-975D-4C78-8CAE-AA35727926EB}" type="datetimeFigureOut">
              <a:rPr lang="en-US" smtClean="0"/>
              <a:t>6/8/2016</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2421E58-2D3B-4726-A881-7D258D8648D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noFill/>
          <a:ln w="0">
            <a:noFill/>
            <a:prstDash val="solid"/>
            <a:round/>
            <a:headEnd/>
            <a:tailEnd/>
          </a:ln>
        </p:spPr>
      </p:sp>
    </p:spTree>
    <p:extLst>
      <p:ext uri="{BB962C8B-B14F-4D97-AF65-F5344CB8AC3E}">
        <p14:creationId xmlns:p14="http://schemas.microsoft.com/office/powerpoint/2010/main" val="4141162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92B021-975D-4C78-8CAE-AA35727926EB}" type="datetimeFigureOut">
              <a:rPr lang="en-US" smtClean="0"/>
              <a:t>6/8/2016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21E58-2D3B-4726-A881-7D258D8648DC}" type="slidenum">
              <a:rPr lang="en-US" smtClean="0"/>
              <a:t>‹#›</a:t>
            </a:fld>
            <a:endParaRPr lang="en-US"/>
          </a:p>
        </p:txBody>
      </p:sp>
    </p:spTree>
    <p:extLst>
      <p:ext uri="{BB962C8B-B14F-4D97-AF65-F5344CB8AC3E}">
        <p14:creationId xmlns:p14="http://schemas.microsoft.com/office/powerpoint/2010/main" val="173658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92B021-975D-4C78-8CAE-AA35727926EB}" type="datetimeFigureOut">
              <a:rPr lang="en-US" smtClean="0"/>
              <a:t>6/8/2016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421E58-2D3B-4726-A881-7D258D8648DC}" type="slidenum">
              <a:rPr lang="en-US" smtClean="0"/>
              <a:t>‹#›</a:t>
            </a:fld>
            <a:endParaRPr lang="en-US"/>
          </a:p>
        </p:txBody>
      </p:sp>
    </p:spTree>
    <p:extLst>
      <p:ext uri="{BB962C8B-B14F-4D97-AF65-F5344CB8AC3E}">
        <p14:creationId xmlns:p14="http://schemas.microsoft.com/office/powerpoint/2010/main" val="70219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92B021-975D-4C78-8CAE-AA35727926EB}" type="datetimeFigureOut">
              <a:rPr lang="en-US" smtClean="0"/>
              <a:t>6/8/2016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421E58-2D3B-4726-A881-7D258D8648DC}" type="slidenum">
              <a:rPr lang="en-US" smtClean="0"/>
              <a:t>‹#›</a:t>
            </a:fld>
            <a:endParaRPr lang="en-US"/>
          </a:p>
        </p:txBody>
      </p:sp>
    </p:spTree>
    <p:extLst>
      <p:ext uri="{BB962C8B-B14F-4D97-AF65-F5344CB8AC3E}">
        <p14:creationId xmlns:p14="http://schemas.microsoft.com/office/powerpoint/2010/main" val="1013405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2B021-975D-4C78-8CAE-AA35727926EB}" type="datetimeFigureOut">
              <a:rPr lang="en-US" smtClean="0"/>
              <a:t>6/8/2016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421E58-2D3B-4726-A881-7D258D8648DC}" type="slidenum">
              <a:rPr lang="en-US" smtClean="0"/>
              <a:t>‹#›</a:t>
            </a:fld>
            <a:endParaRPr lang="en-US"/>
          </a:p>
        </p:txBody>
      </p:sp>
    </p:spTree>
    <p:extLst>
      <p:ext uri="{BB962C8B-B14F-4D97-AF65-F5344CB8AC3E}">
        <p14:creationId xmlns:p14="http://schemas.microsoft.com/office/powerpoint/2010/main" val="1788113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792B021-975D-4C78-8CAE-AA35727926EB}" type="datetimeFigureOut">
              <a:rPr lang="en-US" smtClean="0"/>
              <a:t>6/8/2016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2421E58-2D3B-4726-A881-7D258D8648D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355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792B021-975D-4C78-8CAE-AA35727926EB}" type="datetimeFigureOut">
              <a:rPr lang="en-US" smtClean="0"/>
              <a:t>6/8/2016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2421E58-2D3B-4726-A881-7D258D8648D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3025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l="6667" t="13437" r="5470" b="14212"/>
          <a:stretch/>
        </p:blipFill>
        <p:spPr>
          <a:xfrm>
            <a:off x="8928100" y="99814"/>
            <a:ext cx="3263900" cy="889000"/>
          </a:xfrm>
          <a:prstGeom prst="rect">
            <a:avLst/>
          </a:prstGeom>
        </p:spPr>
      </p:pic>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792B021-975D-4C78-8CAE-AA35727926EB}" type="datetimeFigureOut">
              <a:rPr lang="en-US" smtClean="0"/>
              <a:t>6/8/2016</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2421E58-2D3B-4726-A881-7D258D8648D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6749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karimeSalomon/QETraining_Capybara.gi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903" y="1949823"/>
            <a:ext cx="3185420" cy="2953007"/>
          </a:xfrm>
          <a:prstGeom prst="rect">
            <a:avLst/>
          </a:prstGeom>
          <a:ln>
            <a:noFill/>
          </a:ln>
          <a:effectLst>
            <a:softEdge rad="112500"/>
          </a:effectLst>
        </p:spPr>
      </p:pic>
      <p:sp>
        <p:nvSpPr>
          <p:cNvPr id="2" name="Title 1"/>
          <p:cNvSpPr>
            <a:spLocks noGrp="1"/>
          </p:cNvSpPr>
          <p:nvPr>
            <p:ph type="ctrTitle"/>
          </p:nvPr>
        </p:nvSpPr>
        <p:spPr/>
        <p:txBody>
          <a:bodyPr/>
          <a:lstStyle/>
          <a:p>
            <a:pPr algn="l"/>
            <a:r>
              <a:rPr lang="en-US" dirty="0" smtClean="0"/>
              <a:t>             Capybara</a:t>
            </a:r>
            <a:endParaRPr lang="en-US" dirty="0"/>
          </a:p>
        </p:txBody>
      </p:sp>
      <p:sp>
        <p:nvSpPr>
          <p:cNvPr id="3" name="Subtitle 2"/>
          <p:cNvSpPr>
            <a:spLocks noGrp="1"/>
          </p:cNvSpPr>
          <p:nvPr>
            <p:ph type="subTitle" idx="1"/>
          </p:nvPr>
        </p:nvSpPr>
        <p:spPr>
          <a:xfrm>
            <a:off x="2679906" y="3956279"/>
            <a:ext cx="6641515" cy="602073"/>
          </a:xfrm>
        </p:spPr>
        <p:txBody>
          <a:bodyPr/>
          <a:lstStyle/>
          <a:p>
            <a:r>
              <a:rPr lang="en-US" dirty="0" smtClean="0"/>
              <a:t>Automation UI testing</a:t>
            </a:r>
            <a:endParaRPr lang="en-US" dirty="0"/>
          </a:p>
        </p:txBody>
      </p:sp>
      <p:sp>
        <p:nvSpPr>
          <p:cNvPr id="5" name="Subtitle 2"/>
          <p:cNvSpPr txBox="1">
            <a:spLocks/>
          </p:cNvSpPr>
          <p:nvPr/>
        </p:nvSpPr>
        <p:spPr>
          <a:xfrm>
            <a:off x="6095742" y="5200500"/>
            <a:ext cx="6641515" cy="602073"/>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dirty="0" smtClean="0"/>
              <a:t>Karime Salomon Z.</a:t>
            </a:r>
            <a:endParaRPr lang="en-US" dirty="0"/>
          </a:p>
        </p:txBody>
      </p:sp>
    </p:spTree>
    <p:extLst>
      <p:ext uri="{BB962C8B-B14F-4D97-AF65-F5344CB8AC3E}">
        <p14:creationId xmlns:p14="http://schemas.microsoft.com/office/powerpoint/2010/main" val="908816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start with it….</a:t>
            </a:r>
            <a:endParaRPr lang="en-US" dirty="0"/>
          </a:p>
        </p:txBody>
      </p:sp>
      <p:sp>
        <p:nvSpPr>
          <p:cNvPr id="3" name="Content Placeholder 2"/>
          <p:cNvSpPr>
            <a:spLocks noGrp="1"/>
          </p:cNvSpPr>
          <p:nvPr>
            <p:ph idx="1"/>
          </p:nvPr>
        </p:nvSpPr>
        <p:spPr>
          <a:xfrm>
            <a:off x="1371600" y="1719617"/>
            <a:ext cx="9601200" cy="4490113"/>
          </a:xfrm>
        </p:spPr>
        <p:txBody>
          <a:bodyPr>
            <a:normAutofit/>
          </a:bodyPr>
          <a:lstStyle/>
          <a:p>
            <a:r>
              <a:rPr lang="en-US" sz="2800" dirty="0" smtClean="0"/>
              <a:t>Requirements :</a:t>
            </a:r>
          </a:p>
          <a:p>
            <a:pPr lvl="1"/>
            <a:r>
              <a:rPr lang="en-US" sz="2800" dirty="0" smtClean="0"/>
              <a:t>Ruby – </a:t>
            </a:r>
            <a:r>
              <a:rPr lang="en-US" sz="2800" dirty="0" err="1" smtClean="0"/>
              <a:t>Dev</a:t>
            </a:r>
            <a:r>
              <a:rPr lang="en-US" sz="2800" dirty="0" smtClean="0"/>
              <a:t> Kit</a:t>
            </a:r>
          </a:p>
          <a:p>
            <a:pPr lvl="1"/>
            <a:r>
              <a:rPr lang="en-US" sz="2800" dirty="0" smtClean="0"/>
              <a:t>Bundler</a:t>
            </a:r>
          </a:p>
          <a:p>
            <a:pPr lvl="2"/>
            <a:r>
              <a:rPr lang="en-US" sz="2400" dirty="0" err="1" smtClean="0"/>
              <a:t>Gemfile</a:t>
            </a:r>
            <a:r>
              <a:rPr lang="en-US" sz="2400" dirty="0" smtClean="0"/>
              <a:t> :</a:t>
            </a:r>
          </a:p>
          <a:p>
            <a:pPr marL="1444752" lvl="3" indent="0">
              <a:buNone/>
            </a:pPr>
            <a:r>
              <a:rPr lang="en-US" sz="2400" dirty="0"/>
              <a:t>gem </a:t>
            </a:r>
            <a:r>
              <a:rPr lang="en-US" sz="2400" dirty="0" smtClean="0"/>
              <a:t>‘cucumber'</a:t>
            </a:r>
          </a:p>
          <a:p>
            <a:pPr marL="1444752" lvl="3" indent="0">
              <a:buNone/>
            </a:pPr>
            <a:r>
              <a:rPr lang="en-US" sz="2400" dirty="0" smtClean="0"/>
              <a:t>gem </a:t>
            </a:r>
            <a:r>
              <a:rPr lang="en-US" sz="2400" dirty="0"/>
              <a:t>'capybara</a:t>
            </a:r>
            <a:r>
              <a:rPr lang="en-US" sz="2400" dirty="0" smtClean="0"/>
              <a:t>'</a:t>
            </a:r>
          </a:p>
          <a:p>
            <a:pPr lvl="1"/>
            <a:r>
              <a:rPr lang="en-US" sz="2800" dirty="0" smtClean="0"/>
              <a:t>No Bundler :</a:t>
            </a:r>
          </a:p>
          <a:p>
            <a:pPr lvl="2"/>
            <a:r>
              <a:rPr lang="en-US" sz="2400" dirty="0"/>
              <a:t>gem install </a:t>
            </a:r>
            <a:r>
              <a:rPr lang="en-US" sz="2400" dirty="0" smtClean="0"/>
              <a:t>cucumber</a:t>
            </a:r>
          </a:p>
          <a:p>
            <a:pPr lvl="2"/>
            <a:r>
              <a:rPr lang="en-US" sz="2400" dirty="0"/>
              <a:t>gem install capybara </a:t>
            </a:r>
          </a:p>
          <a:p>
            <a:pPr lvl="2"/>
            <a:endParaRPr lang="en-US" sz="2400" dirty="0"/>
          </a:p>
        </p:txBody>
      </p:sp>
    </p:spTree>
    <p:extLst>
      <p:ext uri="{BB962C8B-B14F-4D97-AF65-F5344CB8AC3E}">
        <p14:creationId xmlns:p14="http://schemas.microsoft.com/office/powerpoint/2010/main" val="357476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Cucumber structure</a:t>
            </a:r>
            <a:endParaRPr lang="en-US" dirty="0"/>
          </a:p>
        </p:txBody>
      </p:sp>
      <p:sp>
        <p:nvSpPr>
          <p:cNvPr id="3" name="Content Placeholder 2"/>
          <p:cNvSpPr>
            <a:spLocks noGrp="1"/>
          </p:cNvSpPr>
          <p:nvPr>
            <p:ph idx="1"/>
          </p:nvPr>
        </p:nvSpPr>
        <p:spPr>
          <a:xfrm>
            <a:off x="1371600" y="1719617"/>
            <a:ext cx="9601200" cy="4490113"/>
          </a:xfrm>
        </p:spPr>
        <p:txBody>
          <a:bodyPr>
            <a:normAutofit/>
          </a:bodyPr>
          <a:lstStyle/>
          <a:p>
            <a:pPr lvl="2"/>
            <a:r>
              <a:rPr lang="en-US" sz="2400" dirty="0" smtClean="0"/>
              <a:t>cucumber --</a:t>
            </a:r>
            <a:r>
              <a:rPr lang="en-US" sz="2400" dirty="0" err="1" smtClean="0"/>
              <a:t>init</a:t>
            </a:r>
            <a:endParaRPr lang="en-US" sz="2400" dirty="0"/>
          </a:p>
        </p:txBody>
      </p:sp>
      <p:pic>
        <p:nvPicPr>
          <p:cNvPr id="4" name="Picture 3"/>
          <p:cNvPicPr>
            <a:picLocks noChangeAspect="1"/>
          </p:cNvPicPr>
          <p:nvPr/>
        </p:nvPicPr>
        <p:blipFill>
          <a:blip r:embed="rId2"/>
          <a:stretch>
            <a:fillRect/>
          </a:stretch>
        </p:blipFill>
        <p:spPr>
          <a:xfrm>
            <a:off x="3477497" y="2274930"/>
            <a:ext cx="5310352" cy="3391773"/>
          </a:xfrm>
          <a:prstGeom prst="rect">
            <a:avLst/>
          </a:prstGeom>
        </p:spPr>
      </p:pic>
    </p:spTree>
    <p:extLst>
      <p:ext uri="{BB962C8B-B14F-4D97-AF65-F5344CB8AC3E}">
        <p14:creationId xmlns:p14="http://schemas.microsoft.com/office/powerpoint/2010/main" val="362024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env.rb</a:t>
            </a:r>
            <a:endParaRPr lang="en-US" dirty="0"/>
          </a:p>
        </p:txBody>
      </p:sp>
      <p:sp>
        <p:nvSpPr>
          <p:cNvPr id="3" name="Content Placeholder 2"/>
          <p:cNvSpPr>
            <a:spLocks noGrp="1"/>
          </p:cNvSpPr>
          <p:nvPr>
            <p:ph idx="1"/>
          </p:nvPr>
        </p:nvSpPr>
        <p:spPr>
          <a:xfrm>
            <a:off x="1371600" y="1719617"/>
            <a:ext cx="9408017" cy="4490113"/>
          </a:xfrm>
        </p:spPr>
        <p:txBody>
          <a:bodyPr>
            <a:normAutofit/>
          </a:bodyPr>
          <a:lstStyle/>
          <a:p>
            <a:endParaRPr lang="en-US" sz="2800" dirty="0" smtClean="0"/>
          </a:p>
          <a:p>
            <a:r>
              <a:rPr lang="en-US" sz="2800" dirty="0" smtClean="0"/>
              <a:t>Load libraries</a:t>
            </a:r>
          </a:p>
          <a:p>
            <a:r>
              <a:rPr lang="en-US" sz="2800" dirty="0" smtClean="0"/>
              <a:t>Create initial configuration using “</a:t>
            </a:r>
            <a:r>
              <a:rPr lang="en-US" sz="2800" dirty="0" err="1" smtClean="0"/>
              <a:t>AfterConfiguration</a:t>
            </a:r>
            <a:r>
              <a:rPr lang="en-US" sz="2800" dirty="0" smtClean="0"/>
              <a:t>”</a:t>
            </a:r>
          </a:p>
          <a:p>
            <a:pPr lvl="1"/>
            <a:r>
              <a:rPr lang="en-US" sz="2800" dirty="0" smtClean="0"/>
              <a:t>Global values</a:t>
            </a:r>
          </a:p>
          <a:p>
            <a:pPr lvl="1"/>
            <a:r>
              <a:rPr lang="en-US" sz="2800" dirty="0" smtClean="0"/>
              <a:t>Capybara default configuration</a:t>
            </a:r>
          </a:p>
          <a:p>
            <a:r>
              <a:rPr lang="en-US" sz="2800" dirty="0"/>
              <a:t>Initial code</a:t>
            </a:r>
          </a:p>
          <a:p>
            <a:pPr lvl="2"/>
            <a:endParaRPr lang="en-US" sz="2400" dirty="0"/>
          </a:p>
        </p:txBody>
      </p:sp>
    </p:spTree>
    <p:extLst>
      <p:ext uri="{BB962C8B-B14F-4D97-AF65-F5344CB8AC3E}">
        <p14:creationId xmlns:p14="http://schemas.microsoft.com/office/powerpoint/2010/main" val="1612566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and find YML file</a:t>
            </a:r>
            <a:endParaRPr lang="en-US" dirty="0"/>
          </a:p>
        </p:txBody>
      </p:sp>
      <p:sp>
        <p:nvSpPr>
          <p:cNvPr id="3" name="Content Placeholder 2"/>
          <p:cNvSpPr>
            <a:spLocks noGrp="1"/>
          </p:cNvSpPr>
          <p:nvPr>
            <p:ph idx="1"/>
          </p:nvPr>
        </p:nvSpPr>
        <p:spPr>
          <a:xfrm>
            <a:off x="513008" y="2058491"/>
            <a:ext cx="6368602" cy="4490113"/>
          </a:xfrm>
        </p:spPr>
        <p:txBody>
          <a:bodyPr>
            <a:normAutofit/>
          </a:bodyPr>
          <a:lstStyle/>
          <a:p>
            <a:pPr marL="987552" lvl="2" indent="0">
              <a:buNone/>
            </a:pPr>
            <a:r>
              <a:rPr lang="en-US" sz="2000" dirty="0" err="1"/>
              <a:t>def</a:t>
            </a:r>
            <a:r>
              <a:rPr lang="en-US" sz="2000" dirty="0"/>
              <a:t> </a:t>
            </a:r>
            <a:r>
              <a:rPr lang="en-US" sz="2000" dirty="0" err="1"/>
              <a:t>load_app_config_file</a:t>
            </a:r>
            <a:r>
              <a:rPr lang="en-US" sz="2000" dirty="0"/>
              <a:t>(filename)</a:t>
            </a:r>
          </a:p>
          <a:p>
            <a:pPr marL="987552" lvl="2" indent="0">
              <a:buNone/>
            </a:pPr>
            <a:r>
              <a:rPr lang="en-US" sz="2000" dirty="0"/>
              <a:t>  </a:t>
            </a:r>
            <a:r>
              <a:rPr lang="en-US" sz="2000" dirty="0" err="1"/>
              <a:t>config_file</a:t>
            </a:r>
            <a:r>
              <a:rPr lang="en-US" sz="2000" dirty="0"/>
              <a:t> = </a:t>
            </a:r>
            <a:r>
              <a:rPr lang="en-US" sz="2000" dirty="0" err="1"/>
              <a:t>find_config_file</a:t>
            </a:r>
            <a:r>
              <a:rPr lang="en-US" sz="2000" dirty="0"/>
              <a:t>(filename)</a:t>
            </a:r>
          </a:p>
          <a:p>
            <a:pPr marL="987552" lvl="2" indent="0">
              <a:buNone/>
            </a:pPr>
            <a:r>
              <a:rPr lang="en-US" sz="2000" dirty="0"/>
              <a:t>  </a:t>
            </a:r>
            <a:r>
              <a:rPr lang="en-US" sz="2000" dirty="0" err="1"/>
              <a:t>config</a:t>
            </a:r>
            <a:r>
              <a:rPr lang="en-US" sz="2000" dirty="0"/>
              <a:t> = </a:t>
            </a:r>
            <a:r>
              <a:rPr lang="en-US" sz="2000" b="1" dirty="0" err="1"/>
              <a:t>YAML</a:t>
            </a:r>
            <a:r>
              <a:rPr lang="en-US" sz="2000" dirty="0" err="1"/>
              <a:t>.load_file</a:t>
            </a:r>
            <a:r>
              <a:rPr lang="en-US" sz="2000" dirty="0"/>
              <a:t>(</a:t>
            </a:r>
            <a:r>
              <a:rPr lang="en-US" sz="2000" dirty="0" err="1"/>
              <a:t>config_file</a:t>
            </a:r>
            <a:r>
              <a:rPr lang="en-US" sz="2000" dirty="0"/>
              <a:t>)</a:t>
            </a:r>
          </a:p>
          <a:p>
            <a:pPr marL="987552" lvl="2" indent="0">
              <a:buNone/>
            </a:pPr>
            <a:r>
              <a:rPr lang="en-US" sz="2000" dirty="0"/>
              <a:t>  return </a:t>
            </a:r>
            <a:r>
              <a:rPr lang="en-US" sz="2000" dirty="0" err="1"/>
              <a:t>config</a:t>
            </a:r>
            <a:endParaRPr lang="en-US" sz="2000" dirty="0"/>
          </a:p>
          <a:p>
            <a:pPr marL="987552" lvl="2" indent="0">
              <a:buNone/>
            </a:pPr>
            <a:r>
              <a:rPr lang="en-US" sz="2000" dirty="0"/>
              <a:t>e</a:t>
            </a:r>
            <a:r>
              <a:rPr lang="en-US" sz="2000" dirty="0" smtClean="0"/>
              <a:t>nd</a:t>
            </a:r>
          </a:p>
          <a:p>
            <a:pPr marL="987552" lvl="2" indent="0">
              <a:buNone/>
            </a:pPr>
            <a:endParaRPr lang="en-US" sz="2400" dirty="0"/>
          </a:p>
          <a:p>
            <a:pPr marL="987552" lvl="2" indent="0">
              <a:buNone/>
            </a:pPr>
            <a:endParaRPr lang="en-US" sz="2400" dirty="0"/>
          </a:p>
        </p:txBody>
      </p:sp>
      <p:sp>
        <p:nvSpPr>
          <p:cNvPr id="4" name="Content Placeholder 2"/>
          <p:cNvSpPr txBox="1">
            <a:spLocks/>
          </p:cNvSpPr>
          <p:nvPr/>
        </p:nvSpPr>
        <p:spPr>
          <a:xfrm>
            <a:off x="5241702" y="2058491"/>
            <a:ext cx="6589690" cy="3905734"/>
          </a:xfrm>
          <a:prstGeom prst="rect">
            <a:avLst/>
          </a:prstGeom>
        </p:spPr>
        <p:txBody>
          <a:bodyPr vert="horz" lIns="91440" tIns="45720" rIns="91440" bIns="45720" rtlCol="0">
            <a:normAutofit fontScale="775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987552" lvl="2" indent="0">
              <a:buNone/>
            </a:pPr>
            <a:r>
              <a:rPr lang="en-US" sz="2400" dirty="0" err="1"/>
              <a:t>def</a:t>
            </a:r>
            <a:r>
              <a:rPr lang="en-US" sz="2400" dirty="0"/>
              <a:t> </a:t>
            </a:r>
            <a:r>
              <a:rPr lang="en-US" sz="2400" dirty="0" err="1"/>
              <a:t>find_config_file</a:t>
            </a:r>
            <a:r>
              <a:rPr lang="en-US" sz="2400" dirty="0"/>
              <a:t>(filename)</a:t>
            </a:r>
          </a:p>
          <a:p>
            <a:pPr marL="987552" lvl="2" indent="0">
              <a:buNone/>
            </a:pPr>
            <a:r>
              <a:rPr lang="en-US" sz="2400" dirty="0"/>
              <a:t>  root </a:t>
            </a:r>
            <a:r>
              <a:rPr lang="en-US" sz="2400" dirty="0" smtClean="0"/>
              <a:t>= </a:t>
            </a:r>
            <a:r>
              <a:rPr lang="en-US" sz="2400" b="1" dirty="0" smtClean="0"/>
              <a:t>Pathname</a:t>
            </a:r>
            <a:r>
              <a:rPr lang="en-US" sz="2400" dirty="0" smtClean="0"/>
              <a:t>.pwd</a:t>
            </a:r>
            <a:endParaRPr lang="en-US" sz="2400" dirty="0"/>
          </a:p>
          <a:p>
            <a:pPr marL="987552" lvl="2" indent="0">
              <a:buNone/>
            </a:pPr>
            <a:r>
              <a:rPr lang="en-US" sz="2400" dirty="0"/>
              <a:t>  while not </a:t>
            </a:r>
            <a:r>
              <a:rPr lang="en-US" sz="2400" dirty="0" err="1" smtClean="0"/>
              <a:t>root.root</a:t>
            </a:r>
            <a:r>
              <a:rPr lang="en-US" sz="2400" dirty="0" smtClean="0"/>
              <a:t>?</a:t>
            </a:r>
            <a:endParaRPr lang="en-US" sz="2400" dirty="0"/>
          </a:p>
          <a:p>
            <a:pPr marL="987552" lvl="2" indent="0">
              <a:buNone/>
            </a:pPr>
            <a:r>
              <a:rPr lang="en-US" sz="2400" dirty="0"/>
              <a:t>    </a:t>
            </a:r>
            <a:r>
              <a:rPr lang="en-US" sz="2400" dirty="0" err="1"/>
              <a:t>root.find</a:t>
            </a:r>
            <a:r>
              <a:rPr lang="en-US" sz="2400" dirty="0"/>
              <a:t> do |path|</a:t>
            </a:r>
          </a:p>
          <a:p>
            <a:pPr marL="987552" lvl="2" indent="0">
              <a:buNone/>
            </a:pPr>
            <a:r>
              <a:rPr lang="en-US" sz="2400" dirty="0"/>
              <a:t>      if </a:t>
            </a:r>
            <a:r>
              <a:rPr lang="en-US" sz="2400" dirty="0" err="1"/>
              <a:t>path.file</a:t>
            </a:r>
            <a:r>
              <a:rPr lang="en-US" sz="2400" dirty="0"/>
              <a:t>? and </a:t>
            </a:r>
            <a:r>
              <a:rPr lang="en-US" sz="2400" dirty="0" err="1"/>
              <a:t>path.basename.to_s</a:t>
            </a:r>
            <a:r>
              <a:rPr lang="en-US" sz="2400" dirty="0"/>
              <a:t> == filename</a:t>
            </a:r>
          </a:p>
          <a:p>
            <a:pPr marL="987552" lvl="2" indent="0">
              <a:buNone/>
            </a:pPr>
            <a:r>
              <a:rPr lang="en-US" sz="2400" dirty="0"/>
              <a:t>        return </a:t>
            </a:r>
            <a:r>
              <a:rPr lang="en-US" sz="2400" dirty="0" err="1"/>
              <a:t>path.to_s</a:t>
            </a:r>
            <a:endParaRPr lang="en-US" sz="2400" dirty="0"/>
          </a:p>
          <a:p>
            <a:pPr marL="987552" lvl="2" indent="0">
              <a:buNone/>
            </a:pPr>
            <a:r>
              <a:rPr lang="en-US" sz="2400" dirty="0"/>
              <a:t>      end</a:t>
            </a:r>
          </a:p>
          <a:p>
            <a:pPr marL="987552" lvl="2" indent="0">
              <a:buNone/>
            </a:pPr>
            <a:r>
              <a:rPr lang="en-US" sz="2400" dirty="0"/>
              <a:t>    end</a:t>
            </a:r>
          </a:p>
          <a:p>
            <a:pPr marL="987552" lvl="2" indent="0">
              <a:buNone/>
            </a:pPr>
            <a:r>
              <a:rPr lang="en-US" sz="2400" dirty="0"/>
              <a:t>    root = </a:t>
            </a:r>
            <a:r>
              <a:rPr lang="en-US" sz="2400" dirty="0" err="1"/>
              <a:t>root.parent</a:t>
            </a:r>
            <a:endParaRPr lang="en-US" sz="2400" dirty="0"/>
          </a:p>
          <a:p>
            <a:pPr marL="987552" lvl="2" indent="0">
              <a:buNone/>
            </a:pPr>
            <a:r>
              <a:rPr lang="en-US" sz="2400" dirty="0"/>
              <a:t>  end</a:t>
            </a:r>
          </a:p>
          <a:p>
            <a:pPr marL="987552" lvl="2" indent="0">
              <a:buNone/>
            </a:pPr>
            <a:r>
              <a:rPr lang="en-US" sz="2400" dirty="0"/>
              <a:t>  raise 'Configuration file ' #{filename}' not found!'</a:t>
            </a:r>
          </a:p>
          <a:p>
            <a:pPr marL="987552" lvl="2" indent="0">
              <a:buNone/>
            </a:pPr>
            <a:r>
              <a:rPr lang="en-US" sz="2400" dirty="0"/>
              <a:t>end</a:t>
            </a:r>
          </a:p>
          <a:p>
            <a:pPr marL="987552" lvl="2" indent="0">
              <a:buFont typeface="Franklin Gothic Book" panose="020B0503020102020204" pitchFamily="34" charset="0"/>
              <a:buNone/>
            </a:pPr>
            <a:endParaRPr lang="en-US" sz="2400" dirty="0" smtClean="0"/>
          </a:p>
          <a:p>
            <a:pPr marL="987552" lvl="2" indent="0">
              <a:buFont typeface="Franklin Gothic Book" panose="020B0503020102020204" pitchFamily="34" charset="0"/>
              <a:buNone/>
            </a:pPr>
            <a:endParaRPr lang="en-US" sz="2400" dirty="0"/>
          </a:p>
        </p:txBody>
      </p:sp>
    </p:spTree>
    <p:extLst>
      <p:ext uri="{BB962C8B-B14F-4D97-AF65-F5344CB8AC3E}">
        <p14:creationId xmlns:p14="http://schemas.microsoft.com/office/powerpoint/2010/main" val="3808064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YML file</a:t>
            </a:r>
            <a:endParaRPr lang="en-US" dirty="0"/>
          </a:p>
        </p:txBody>
      </p:sp>
      <p:sp>
        <p:nvSpPr>
          <p:cNvPr id="3" name="Content Placeholder 2"/>
          <p:cNvSpPr>
            <a:spLocks noGrp="1"/>
          </p:cNvSpPr>
          <p:nvPr>
            <p:ph idx="1"/>
          </p:nvPr>
        </p:nvSpPr>
        <p:spPr>
          <a:xfrm>
            <a:off x="1775137" y="1633489"/>
            <a:ext cx="8334777" cy="4445340"/>
          </a:xfrm>
        </p:spPr>
        <p:txBody>
          <a:bodyPr>
            <a:normAutofit/>
          </a:bodyPr>
          <a:lstStyle/>
          <a:p>
            <a:pPr marL="987552" lvl="2" indent="0">
              <a:buNone/>
            </a:pPr>
            <a:r>
              <a:rPr lang="en-US" sz="2000" dirty="0"/>
              <a:t># capybara configuration</a:t>
            </a:r>
          </a:p>
          <a:p>
            <a:pPr marL="987552" lvl="2" indent="0">
              <a:buNone/>
            </a:pPr>
            <a:r>
              <a:rPr lang="en-US" sz="2400" dirty="0"/>
              <a:t>capybara:</a:t>
            </a:r>
          </a:p>
          <a:p>
            <a:pPr marL="987552" lvl="2" indent="0">
              <a:buNone/>
            </a:pPr>
            <a:r>
              <a:rPr lang="en-US" sz="2400" dirty="0"/>
              <a:t>  default:</a:t>
            </a:r>
          </a:p>
          <a:p>
            <a:pPr marL="987552" lvl="2" indent="0">
              <a:buNone/>
            </a:pPr>
            <a:r>
              <a:rPr lang="en-US" sz="2400" dirty="0"/>
              <a:t>  </a:t>
            </a:r>
            <a:r>
              <a:rPr lang="en-US" sz="2400" dirty="0" smtClean="0"/>
              <a:t>     </a:t>
            </a:r>
            <a:r>
              <a:rPr lang="en-US" sz="2400" dirty="0"/>
              <a:t>host: </a:t>
            </a:r>
            <a:r>
              <a:rPr lang="en-US" sz="2400" dirty="0" smtClean="0"/>
              <a:t>www.google.com</a:t>
            </a:r>
            <a:endParaRPr lang="en-US" sz="2400" dirty="0"/>
          </a:p>
          <a:p>
            <a:pPr marL="987552" lvl="2" indent="0">
              <a:buNone/>
            </a:pPr>
            <a:r>
              <a:rPr lang="en-US" sz="2400" dirty="0" smtClean="0"/>
              <a:t>      </a:t>
            </a:r>
            <a:r>
              <a:rPr lang="en-US" sz="2000" dirty="0"/>
              <a:t># how long to wait for asynchronous processing to finish</a:t>
            </a:r>
          </a:p>
          <a:p>
            <a:pPr marL="987552" lvl="2" indent="0">
              <a:buNone/>
            </a:pPr>
            <a:r>
              <a:rPr lang="en-US" sz="2400" dirty="0"/>
              <a:t>  </a:t>
            </a:r>
            <a:r>
              <a:rPr lang="en-US" sz="2400" dirty="0" smtClean="0"/>
              <a:t>     </a:t>
            </a:r>
            <a:r>
              <a:rPr lang="en-US" sz="2400" dirty="0" err="1"/>
              <a:t>wait_time</a:t>
            </a:r>
            <a:r>
              <a:rPr lang="en-US" sz="2400" dirty="0"/>
              <a:t>: 15</a:t>
            </a:r>
          </a:p>
          <a:p>
            <a:pPr marL="987552" lvl="2" indent="0">
              <a:buNone/>
            </a:pPr>
            <a:endParaRPr lang="en-US" sz="2400" dirty="0"/>
          </a:p>
          <a:p>
            <a:pPr marL="987552" lvl="2" indent="0">
              <a:buNone/>
            </a:pPr>
            <a:r>
              <a:rPr lang="en-US" sz="2400" dirty="0" smtClean="0"/>
              <a:t>drivers</a:t>
            </a:r>
            <a:r>
              <a:rPr lang="en-US" sz="2400" dirty="0"/>
              <a:t>:</a:t>
            </a:r>
          </a:p>
          <a:p>
            <a:pPr marL="987552" lvl="2" indent="0">
              <a:buNone/>
            </a:pPr>
            <a:r>
              <a:rPr lang="en-US" sz="2400" dirty="0"/>
              <a:t>    - chrome</a:t>
            </a:r>
          </a:p>
          <a:p>
            <a:pPr marL="987552" lvl="2" indent="0">
              <a:buNone/>
            </a:pPr>
            <a:endParaRPr lang="en-US" sz="2400" dirty="0"/>
          </a:p>
        </p:txBody>
      </p:sp>
    </p:spTree>
    <p:extLst>
      <p:ext uri="{BB962C8B-B14F-4D97-AF65-F5344CB8AC3E}">
        <p14:creationId xmlns:p14="http://schemas.microsoft.com/office/powerpoint/2010/main" val="3577714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Capybara configurable options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21492993"/>
              </p:ext>
            </p:extLst>
          </p:nvPr>
        </p:nvGraphicFramePr>
        <p:xfrm>
          <a:off x="889908" y="1441908"/>
          <a:ext cx="10740982" cy="4803602"/>
        </p:xfrm>
        <a:graphic>
          <a:graphicData uri="http://schemas.openxmlformats.org/drawingml/2006/table">
            <a:tbl>
              <a:tblPr firstRow="1" bandRow="1">
                <a:tableStyleId>{073A0DAA-6AF3-43AB-8588-CEC1D06C72B9}</a:tableStyleId>
              </a:tblPr>
              <a:tblGrid>
                <a:gridCol w="2392136"/>
                <a:gridCol w="1077685"/>
                <a:gridCol w="4360534"/>
                <a:gridCol w="2910627"/>
              </a:tblGrid>
              <a:tr h="306890">
                <a:tc>
                  <a:txBody>
                    <a:bodyPr/>
                    <a:lstStyle/>
                    <a:p>
                      <a:r>
                        <a:rPr lang="en-US" dirty="0" smtClean="0"/>
                        <a:t>Option</a:t>
                      </a:r>
                      <a:endParaRPr lang="en-US" dirty="0"/>
                    </a:p>
                  </a:txBody>
                  <a:tcPr/>
                </a:tc>
                <a:tc>
                  <a:txBody>
                    <a:bodyPr/>
                    <a:lstStyle/>
                    <a:p>
                      <a:r>
                        <a:rPr lang="en-US" dirty="0" smtClean="0"/>
                        <a:t>Value</a:t>
                      </a:r>
                      <a:endParaRPr lang="en-US" dirty="0"/>
                    </a:p>
                  </a:txBody>
                  <a:tcPr/>
                </a:tc>
                <a:tc>
                  <a:txBody>
                    <a:bodyPr/>
                    <a:lstStyle/>
                    <a:p>
                      <a:r>
                        <a:rPr lang="en-US" dirty="0" smtClean="0"/>
                        <a:t>Description</a:t>
                      </a:r>
                      <a:endParaRPr lang="en-US" dirty="0"/>
                    </a:p>
                  </a:txBody>
                  <a:tcPr/>
                </a:tc>
                <a:tc>
                  <a:txBody>
                    <a:bodyPr/>
                    <a:lstStyle/>
                    <a:p>
                      <a:r>
                        <a:rPr lang="en-US" dirty="0" smtClean="0"/>
                        <a:t>Default</a:t>
                      </a:r>
                      <a:r>
                        <a:rPr lang="en-US" baseline="0" dirty="0" smtClean="0"/>
                        <a:t> value </a:t>
                      </a:r>
                      <a:endParaRPr lang="en-US" dirty="0"/>
                    </a:p>
                  </a:txBody>
                  <a:tcPr/>
                </a:tc>
              </a:tr>
              <a:tr h="997392">
                <a:tc>
                  <a:txBody>
                    <a:bodyPr/>
                    <a:lstStyle/>
                    <a:p>
                      <a:r>
                        <a:rPr lang="en-US" sz="1600" dirty="0" err="1" smtClean="0"/>
                        <a:t>app_host</a:t>
                      </a:r>
                      <a:endParaRPr lang="en-US" sz="1600" dirty="0"/>
                    </a:p>
                  </a:txBody>
                  <a:tcPr anchor="ctr"/>
                </a:tc>
                <a:tc>
                  <a:txBody>
                    <a:bodyPr/>
                    <a:lstStyle/>
                    <a:p>
                      <a:r>
                        <a:rPr lang="en-US" sz="1800" dirty="0" smtClean="0"/>
                        <a:t>String/nil</a:t>
                      </a:r>
                      <a:endParaRPr lang="en-US" dirty="0"/>
                    </a:p>
                  </a:txBody>
                  <a:tcPr anchor="ctr"/>
                </a:tc>
                <a:tc>
                  <a:txBody>
                    <a:bodyPr/>
                    <a:lstStyle/>
                    <a:p>
                      <a:r>
                        <a:rPr lang="en-US" sz="1400" dirty="0" smtClean="0"/>
                        <a:t>The default host to use when giving a relative URL to visit, must be a valid </a:t>
                      </a:r>
                      <a:endParaRPr lang="en-US" sz="1400" dirty="0"/>
                    </a:p>
                  </a:txBody>
                  <a:tcPr anchor="ctr"/>
                </a:tc>
                <a:tc>
                  <a:txBody>
                    <a:bodyPr/>
                    <a:lstStyle/>
                    <a:p>
                      <a:r>
                        <a:rPr lang="en-US" dirty="0" smtClean="0"/>
                        <a:t>None.</a:t>
                      </a:r>
                    </a:p>
                    <a:p>
                      <a:r>
                        <a:rPr lang="en-US" sz="1400" dirty="0" err="1" smtClean="0"/>
                        <a:t>E.g</a:t>
                      </a:r>
                      <a:endParaRPr lang="en-US" sz="1400" dirty="0" smtClean="0"/>
                    </a:p>
                    <a:p>
                      <a:r>
                        <a:rPr lang="en-US" sz="1400" dirty="0" smtClean="0"/>
                        <a:t>http://www.example.com </a:t>
                      </a:r>
                      <a:endParaRPr lang="en-US" sz="1400" dirty="0"/>
                    </a:p>
                  </a:txBody>
                  <a:tcPr anchor="ctr"/>
                </a:tc>
              </a:tr>
              <a:tr h="457679">
                <a:tc>
                  <a:txBody>
                    <a:bodyPr/>
                    <a:lstStyle/>
                    <a:p>
                      <a:r>
                        <a:rPr lang="en-US" sz="1600" dirty="0" err="1" smtClean="0"/>
                        <a:t>run_server</a:t>
                      </a:r>
                      <a:r>
                        <a:rPr lang="en-US" sz="1600" dirty="0" smtClean="0"/>
                        <a:t> </a:t>
                      </a:r>
                      <a:endParaRPr lang="en-US" sz="1600" dirty="0"/>
                    </a:p>
                  </a:txBody>
                  <a:tcPr anchor="ctr"/>
                </a:tc>
                <a:tc>
                  <a:txBody>
                    <a:bodyPr/>
                    <a:lstStyle/>
                    <a:p>
                      <a:r>
                        <a:rPr lang="en-US" sz="1800" dirty="0" smtClean="0"/>
                        <a:t>Boolean</a:t>
                      </a:r>
                      <a:endParaRPr lang="en-US" dirty="0"/>
                    </a:p>
                  </a:txBody>
                  <a:tcPr anchor="ctr"/>
                </a:tc>
                <a:tc>
                  <a:txBody>
                    <a:bodyPr/>
                    <a:lstStyle/>
                    <a:p>
                      <a:r>
                        <a:rPr lang="en-US" sz="1400" dirty="0" smtClean="0"/>
                        <a:t>Whether to start a Rack server for the given Rack app</a:t>
                      </a:r>
                      <a:endParaRPr lang="en-US" sz="1400" dirty="0"/>
                    </a:p>
                  </a:txBody>
                  <a:tcPr anchor="ctr"/>
                </a:tc>
                <a:tc>
                  <a:txBody>
                    <a:bodyPr/>
                    <a:lstStyle/>
                    <a:p>
                      <a:r>
                        <a:rPr lang="en-US" sz="1800" dirty="0" smtClean="0"/>
                        <a:t>true</a:t>
                      </a:r>
                      <a:endParaRPr lang="en-US" dirty="0"/>
                    </a:p>
                  </a:txBody>
                  <a:tcPr anchor="ctr"/>
                </a:tc>
              </a:tr>
              <a:tr h="537057">
                <a:tc>
                  <a:txBody>
                    <a:bodyPr/>
                    <a:lstStyle/>
                    <a:p>
                      <a:r>
                        <a:rPr lang="en-US" sz="1600" dirty="0" err="1" smtClean="0"/>
                        <a:t>raise_server_errors</a:t>
                      </a:r>
                      <a:endParaRPr lang="en-US" sz="1600" dirty="0"/>
                    </a:p>
                  </a:txBody>
                  <a:tcPr anchor="ctr"/>
                </a:tc>
                <a:tc>
                  <a:txBody>
                    <a:bodyPr/>
                    <a:lstStyle/>
                    <a:p>
                      <a:r>
                        <a:rPr lang="en-US" sz="1800" dirty="0" smtClean="0"/>
                        <a:t>Boolean</a:t>
                      </a:r>
                      <a:endParaRPr lang="en-US" dirty="0"/>
                    </a:p>
                  </a:txBody>
                  <a:tcPr anchor="ctr"/>
                </a:tc>
                <a:tc>
                  <a:txBody>
                    <a:bodyPr/>
                    <a:lstStyle/>
                    <a:p>
                      <a:r>
                        <a:rPr lang="en-US" sz="1400" dirty="0" smtClean="0"/>
                        <a:t>Should errors raised in the server be raised in the tests? </a:t>
                      </a:r>
                      <a:endParaRPr lang="en-US" sz="1400" dirty="0"/>
                    </a:p>
                  </a:txBody>
                  <a:tcPr anchor="ctr"/>
                </a:tc>
                <a:tc>
                  <a:txBody>
                    <a:bodyPr/>
                    <a:lstStyle/>
                    <a:p>
                      <a:r>
                        <a:rPr lang="en-US" dirty="0" smtClean="0"/>
                        <a:t>true</a:t>
                      </a:r>
                    </a:p>
                  </a:txBody>
                  <a:tcPr anchor="ctr"/>
                </a:tc>
              </a:tr>
              <a:tr h="537057">
                <a:tc>
                  <a:txBody>
                    <a:bodyPr/>
                    <a:lstStyle/>
                    <a:p>
                      <a:r>
                        <a:rPr lang="en-US" sz="1600" dirty="0" err="1" smtClean="0"/>
                        <a:t>default_selector</a:t>
                      </a:r>
                      <a:endParaRPr lang="en-US" sz="1600" dirty="0"/>
                    </a:p>
                  </a:txBody>
                  <a:tcPr anchor="ctr"/>
                </a:tc>
                <a:tc>
                  <a:txBody>
                    <a:bodyPr/>
                    <a:lstStyle/>
                    <a:p>
                      <a:r>
                        <a:rPr lang="en-US" sz="1800" dirty="0" smtClean="0"/>
                        <a:t>:</a:t>
                      </a:r>
                      <a:r>
                        <a:rPr lang="en-US" sz="1800" dirty="0" err="1" smtClean="0"/>
                        <a:t>css</a:t>
                      </a:r>
                      <a:r>
                        <a:rPr lang="en-US" sz="1800" dirty="0" smtClean="0"/>
                        <a:t>/:</a:t>
                      </a:r>
                      <a:r>
                        <a:rPr lang="en-US" sz="1800" dirty="0" err="1" smtClean="0"/>
                        <a:t>xpath</a:t>
                      </a:r>
                      <a:endParaRPr lang="en-US" dirty="0"/>
                    </a:p>
                  </a:txBody>
                  <a:tcPr anchor="ctr"/>
                </a:tc>
                <a:tc>
                  <a:txBody>
                    <a:bodyPr/>
                    <a:lstStyle/>
                    <a:p>
                      <a:r>
                        <a:rPr lang="en-US" sz="1400" dirty="0" smtClean="0"/>
                        <a:t>Methods which take a selector use the given type by default </a:t>
                      </a:r>
                      <a:endParaRPr lang="en-US" sz="1400" dirty="0"/>
                    </a:p>
                  </a:txBody>
                  <a:tcPr anchor="ctr"/>
                </a:tc>
                <a:tc>
                  <a:txBody>
                    <a:bodyPr/>
                    <a:lstStyle/>
                    <a:p>
                      <a:r>
                        <a:rPr lang="en-US" sz="1800" dirty="0" smtClean="0"/>
                        <a:t> :</a:t>
                      </a:r>
                      <a:r>
                        <a:rPr lang="en-US" sz="1800" dirty="0" err="1" smtClean="0"/>
                        <a:t>css</a:t>
                      </a:r>
                      <a:endParaRPr lang="en-US" dirty="0"/>
                    </a:p>
                  </a:txBody>
                  <a:tcPr anchor="ctr"/>
                </a:tc>
              </a:tr>
              <a:tr h="537057">
                <a:tc>
                  <a:txBody>
                    <a:bodyPr/>
                    <a:lstStyle/>
                    <a:p>
                      <a:r>
                        <a:rPr lang="en-US" sz="1600" dirty="0" err="1" smtClean="0"/>
                        <a:t>default_max_wait_time</a:t>
                      </a:r>
                      <a:endParaRPr lang="en-US" sz="1600" dirty="0"/>
                    </a:p>
                  </a:txBody>
                  <a:tcPr anchor="ctr"/>
                </a:tc>
                <a:tc>
                  <a:txBody>
                    <a:bodyPr/>
                    <a:lstStyle/>
                    <a:p>
                      <a:r>
                        <a:rPr lang="en-US" sz="1800" dirty="0" smtClean="0"/>
                        <a:t>Numeric</a:t>
                      </a:r>
                      <a:endParaRPr lang="en-US" dirty="0"/>
                    </a:p>
                  </a:txBody>
                  <a:tcPr anchor="ctr"/>
                </a:tc>
                <a:tc>
                  <a:txBody>
                    <a:bodyPr/>
                    <a:lstStyle/>
                    <a:p>
                      <a:r>
                        <a:rPr lang="en-US" sz="1400" dirty="0" smtClean="0"/>
                        <a:t>The maximum number of seconds to wait for asynchronous processes to finish</a:t>
                      </a:r>
                      <a:endParaRPr lang="en-US" sz="1400" dirty="0"/>
                    </a:p>
                  </a:txBody>
                  <a:tcPr anchor="ctr"/>
                </a:tc>
                <a:tc>
                  <a:txBody>
                    <a:bodyPr/>
                    <a:lstStyle/>
                    <a:p>
                      <a:r>
                        <a:rPr lang="en-US" dirty="0" smtClean="0"/>
                        <a:t>2</a:t>
                      </a:r>
                      <a:endParaRPr lang="en-US" dirty="0"/>
                    </a:p>
                  </a:txBody>
                  <a:tcPr anchor="ctr"/>
                </a:tc>
              </a:tr>
              <a:tr h="537057">
                <a:tc>
                  <a:txBody>
                    <a:bodyPr/>
                    <a:lstStyle/>
                    <a:p>
                      <a:r>
                        <a:rPr lang="en-US" sz="1600" dirty="0" err="1" smtClean="0"/>
                        <a:t>ignore_hidden_elements</a:t>
                      </a:r>
                      <a:endParaRPr lang="en-US" sz="1600" dirty="0"/>
                    </a:p>
                  </a:txBody>
                  <a:tcPr anchor="ctr"/>
                </a:tc>
                <a:tc>
                  <a:txBody>
                    <a:bodyPr/>
                    <a:lstStyle/>
                    <a:p>
                      <a:r>
                        <a:rPr lang="en-US" sz="1800" dirty="0" smtClean="0"/>
                        <a:t>Boolean</a:t>
                      </a:r>
                      <a:endParaRPr lang="en-US" dirty="0"/>
                    </a:p>
                  </a:txBody>
                  <a:tcPr anchor="ctr"/>
                </a:tc>
                <a:tc>
                  <a:txBody>
                    <a:bodyPr/>
                    <a:lstStyle/>
                    <a:p>
                      <a:r>
                        <a:rPr lang="en-US" sz="1400" dirty="0" smtClean="0"/>
                        <a:t>Whether to ignore hidden elements on the page </a:t>
                      </a:r>
                      <a:endParaRPr lang="en-US" sz="1400" dirty="0"/>
                    </a:p>
                  </a:txBody>
                  <a:tcPr anchor="ctr"/>
                </a:tc>
                <a:tc>
                  <a:txBody>
                    <a:bodyPr/>
                    <a:lstStyle/>
                    <a:p>
                      <a:r>
                        <a:rPr lang="en-US" dirty="0" smtClean="0"/>
                        <a:t>true</a:t>
                      </a:r>
                      <a:endParaRPr lang="en-US" dirty="0"/>
                    </a:p>
                  </a:txBody>
                  <a:tcPr anchor="ctr"/>
                </a:tc>
              </a:tr>
              <a:tr h="653827">
                <a:tc>
                  <a:txBody>
                    <a:bodyPr/>
                    <a:lstStyle/>
                    <a:p>
                      <a:r>
                        <a:rPr lang="en-US" sz="1600" dirty="0" err="1" smtClean="0"/>
                        <a:t>save_path</a:t>
                      </a:r>
                      <a:r>
                        <a:rPr lang="en-US" sz="1600" dirty="0" smtClean="0"/>
                        <a:t> </a:t>
                      </a:r>
                      <a:endParaRPr lang="en-US" sz="1600" dirty="0"/>
                    </a:p>
                  </a:txBody>
                  <a:tcPr anchor="ctr"/>
                </a:tc>
                <a:tc>
                  <a:txBody>
                    <a:bodyPr/>
                    <a:lstStyle/>
                    <a:p>
                      <a:r>
                        <a:rPr lang="en-US" dirty="0" smtClean="0"/>
                        <a:t>String</a:t>
                      </a:r>
                      <a:endParaRPr lang="en-US" dirty="0"/>
                    </a:p>
                  </a:txBody>
                  <a:tcPr anchor="ctr"/>
                </a:tc>
                <a:tc>
                  <a:txBody>
                    <a:bodyPr/>
                    <a:lstStyle/>
                    <a:p>
                      <a:r>
                        <a:rPr lang="en-US" sz="1400" dirty="0" smtClean="0"/>
                        <a:t>Where to put pages saved through save_(</a:t>
                      </a:r>
                      <a:r>
                        <a:rPr lang="en-US" sz="1400" dirty="0" err="1" smtClean="0"/>
                        <a:t>page|screenshot</a:t>
                      </a:r>
                      <a:r>
                        <a:rPr lang="en-US" sz="1400" dirty="0" smtClean="0"/>
                        <a:t>), </a:t>
                      </a:r>
                      <a:r>
                        <a:rPr lang="en-US" sz="1400" dirty="0" err="1" smtClean="0"/>
                        <a:t>save_and_open</a:t>
                      </a:r>
                      <a:r>
                        <a:rPr lang="en-US" sz="1400" dirty="0" smtClean="0"/>
                        <a:t>_(</a:t>
                      </a:r>
                      <a:r>
                        <a:rPr lang="en-US" sz="1400" dirty="0" err="1" smtClean="0"/>
                        <a:t>page|screenshot</a:t>
                      </a:r>
                      <a:r>
                        <a:rPr lang="en-US" sz="1400" dirty="0" smtClean="0"/>
                        <a:t>) </a:t>
                      </a:r>
                      <a:endParaRPr lang="en-US" sz="1400" dirty="0"/>
                    </a:p>
                  </a:txBody>
                  <a:tcPr anchor="ctr"/>
                </a:tc>
                <a:tc>
                  <a:txBody>
                    <a:bodyPr/>
                    <a:lstStyle/>
                    <a:p>
                      <a:r>
                        <a:rPr lang="en-US" sz="1800" dirty="0" smtClean="0"/>
                        <a:t>Dir.pwd</a:t>
                      </a:r>
                      <a:endParaRPr lang="en-US" dirty="0"/>
                    </a:p>
                  </a:txBody>
                  <a:tcPr anchor="ctr"/>
                </a:tc>
              </a:tr>
            </a:tbl>
          </a:graphicData>
        </a:graphic>
      </p:graphicFrame>
    </p:spTree>
    <p:extLst>
      <p:ext uri="{BB962C8B-B14F-4D97-AF65-F5344CB8AC3E}">
        <p14:creationId xmlns:p14="http://schemas.microsoft.com/office/powerpoint/2010/main" val="1067807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Capybara configurable options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24696794"/>
              </p:ext>
            </p:extLst>
          </p:nvPr>
        </p:nvGraphicFramePr>
        <p:xfrm>
          <a:off x="1159100" y="1772389"/>
          <a:ext cx="10560677" cy="3405834"/>
        </p:xfrm>
        <a:graphic>
          <a:graphicData uri="http://schemas.openxmlformats.org/drawingml/2006/table">
            <a:tbl>
              <a:tblPr firstRow="1" bandRow="1">
                <a:tableStyleId>{073A0DAA-6AF3-43AB-8588-CEC1D06C72B9}</a:tableStyleId>
              </a:tblPr>
              <a:tblGrid>
                <a:gridCol w="1854557"/>
                <a:gridCol w="1077519"/>
                <a:gridCol w="4717974"/>
                <a:gridCol w="2910627"/>
              </a:tblGrid>
              <a:tr h="306890">
                <a:tc>
                  <a:txBody>
                    <a:bodyPr/>
                    <a:lstStyle/>
                    <a:p>
                      <a:r>
                        <a:rPr lang="en-US" dirty="0" smtClean="0"/>
                        <a:t>Option</a:t>
                      </a:r>
                      <a:endParaRPr lang="en-US" dirty="0"/>
                    </a:p>
                  </a:txBody>
                  <a:tcPr/>
                </a:tc>
                <a:tc>
                  <a:txBody>
                    <a:bodyPr/>
                    <a:lstStyle/>
                    <a:p>
                      <a:r>
                        <a:rPr lang="en-US" dirty="0" smtClean="0"/>
                        <a:t>Value</a:t>
                      </a:r>
                      <a:endParaRPr lang="en-US" dirty="0"/>
                    </a:p>
                  </a:txBody>
                  <a:tcPr/>
                </a:tc>
                <a:tc>
                  <a:txBody>
                    <a:bodyPr/>
                    <a:lstStyle/>
                    <a:p>
                      <a:r>
                        <a:rPr lang="en-US" dirty="0" smtClean="0"/>
                        <a:t>Description</a:t>
                      </a:r>
                      <a:endParaRPr lang="en-US" dirty="0"/>
                    </a:p>
                  </a:txBody>
                  <a:tcPr/>
                </a:tc>
                <a:tc>
                  <a:txBody>
                    <a:bodyPr/>
                    <a:lstStyle/>
                    <a:p>
                      <a:r>
                        <a:rPr lang="en-US" dirty="0" smtClean="0"/>
                        <a:t>Default</a:t>
                      </a:r>
                      <a:r>
                        <a:rPr lang="en-US" baseline="0" dirty="0" smtClean="0"/>
                        <a:t> value </a:t>
                      </a:r>
                      <a:endParaRPr lang="en-US" dirty="0"/>
                    </a:p>
                  </a:txBody>
                  <a:tcPr/>
                </a:tc>
              </a:tr>
              <a:tr h="537057">
                <a:tc>
                  <a:txBody>
                    <a:bodyPr/>
                    <a:lstStyle/>
                    <a:p>
                      <a:r>
                        <a:rPr lang="en-US" sz="1800" b="0" i="0" kern="1200" dirty="0" err="1" smtClean="0">
                          <a:solidFill>
                            <a:schemeClr val="dk1"/>
                          </a:solidFill>
                          <a:effectLst/>
                          <a:latin typeface="+mn-lt"/>
                          <a:ea typeface="+mn-ea"/>
                          <a:cs typeface="+mn-cs"/>
                        </a:rPr>
                        <a:t>default_driver</a:t>
                      </a:r>
                      <a:endParaRPr lang="en-US" dirty="0"/>
                    </a:p>
                  </a:txBody>
                  <a:tcPr anchor="ctr"/>
                </a:tc>
                <a:tc>
                  <a:txBody>
                    <a:bodyPr/>
                    <a:lstStyle/>
                    <a:p>
                      <a:r>
                        <a:rPr lang="en-US" sz="1800" b="0" i="0" kern="1200" dirty="0" smtClean="0">
                          <a:solidFill>
                            <a:schemeClr val="dk1"/>
                          </a:solidFill>
                          <a:effectLst/>
                          <a:latin typeface="+mn-lt"/>
                          <a:ea typeface="+mn-ea"/>
                          <a:cs typeface="+mn-cs"/>
                        </a:rPr>
                        <a:t>Symbol</a:t>
                      </a:r>
                      <a:endParaRPr lang="en-US" dirty="0"/>
                    </a:p>
                  </a:txBody>
                  <a:tcPr anchor="ctr"/>
                </a:tc>
                <a:tc>
                  <a:txBody>
                    <a:bodyPr/>
                    <a:lstStyle/>
                    <a:p>
                      <a:r>
                        <a:rPr lang="en-US" sz="1800" b="0" i="0" kern="1200" dirty="0" smtClean="0">
                          <a:solidFill>
                            <a:schemeClr val="dk1"/>
                          </a:solidFill>
                          <a:effectLst/>
                          <a:latin typeface="+mn-lt"/>
                          <a:ea typeface="+mn-ea"/>
                          <a:cs typeface="+mn-cs"/>
                        </a:rPr>
                        <a:t>The name of the driver to use by default. </a:t>
                      </a:r>
                      <a:endParaRPr lang="en-US" sz="1400" dirty="0"/>
                    </a:p>
                  </a:txBody>
                  <a:tcPr anchor="ctr"/>
                </a:tc>
                <a:tc>
                  <a:txBody>
                    <a:bodyPr/>
                    <a:lstStyle/>
                    <a:p>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rack_test</a:t>
                      </a:r>
                      <a:endParaRPr lang="en-US" dirty="0" smtClean="0"/>
                    </a:p>
                  </a:txBody>
                  <a:tcPr anchor="ctr"/>
                </a:tc>
              </a:tr>
              <a:tr h="537057">
                <a:tc>
                  <a:txBody>
                    <a:bodyPr/>
                    <a:lstStyle/>
                    <a:p>
                      <a:r>
                        <a:rPr lang="en-US" sz="1800" b="0" i="0" kern="1200" dirty="0" err="1" smtClean="0">
                          <a:solidFill>
                            <a:schemeClr val="dk1"/>
                          </a:solidFill>
                          <a:effectLst/>
                          <a:latin typeface="+mn-lt"/>
                          <a:ea typeface="+mn-ea"/>
                          <a:cs typeface="+mn-cs"/>
                        </a:rPr>
                        <a:t>javascript_driver</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Symbol</a:t>
                      </a:r>
                      <a:endParaRPr lang="en-US" dirty="0" smtClean="0"/>
                    </a:p>
                    <a:p>
                      <a:endParaRPr lang="en-US" dirty="0"/>
                    </a:p>
                  </a:txBody>
                  <a:tcPr anchor="ctr"/>
                </a:tc>
                <a:tc>
                  <a:txBody>
                    <a:bodyPr/>
                    <a:lstStyle/>
                    <a:p>
                      <a:r>
                        <a:rPr lang="en-US" sz="1800" b="0" i="0" kern="1200" dirty="0" smtClean="0">
                          <a:solidFill>
                            <a:schemeClr val="dk1"/>
                          </a:solidFill>
                          <a:effectLst/>
                          <a:latin typeface="+mn-lt"/>
                          <a:ea typeface="+mn-ea"/>
                          <a:cs typeface="+mn-cs"/>
                        </a:rPr>
                        <a:t>The name of a driver to use for JavaScript enabled tests.</a:t>
                      </a:r>
                      <a:endParaRPr lang="en-US" sz="1400" dirty="0"/>
                    </a:p>
                  </a:txBody>
                  <a:tcPr anchor="ctr"/>
                </a:tc>
                <a:tc>
                  <a:txBody>
                    <a:bodyPr/>
                    <a:lstStyle/>
                    <a:p>
                      <a:r>
                        <a:rPr lang="en-US" sz="1800" b="0" i="0" kern="1200" dirty="0" smtClean="0">
                          <a:solidFill>
                            <a:schemeClr val="dk1"/>
                          </a:solidFill>
                          <a:effectLst/>
                          <a:latin typeface="+mn-lt"/>
                          <a:ea typeface="+mn-ea"/>
                          <a:cs typeface="+mn-cs"/>
                        </a:rPr>
                        <a:t>:selenium</a:t>
                      </a:r>
                      <a:endParaRPr lang="en-US" dirty="0"/>
                    </a:p>
                  </a:txBody>
                  <a:tcPr anchor="ctr"/>
                </a:tc>
              </a:tr>
              <a:tr h="537057">
                <a:tc>
                  <a:txBody>
                    <a:bodyPr/>
                    <a:lstStyle/>
                    <a:p>
                      <a:r>
                        <a:rPr lang="en-US" sz="1800" b="0" i="0" kern="1200" dirty="0" err="1" smtClean="0">
                          <a:solidFill>
                            <a:schemeClr val="dk1"/>
                          </a:solidFill>
                          <a:effectLst/>
                          <a:latin typeface="+mn-lt"/>
                          <a:ea typeface="+mn-ea"/>
                          <a:cs typeface="+mn-cs"/>
                        </a:rPr>
                        <a:t>register_driver</a:t>
                      </a:r>
                      <a:endParaRPr lang="en-US" dirty="0"/>
                    </a:p>
                  </a:txBody>
                  <a:tcPr anchor="ctr"/>
                </a:tc>
                <a:tc>
                  <a:txBody>
                    <a:bodyPr/>
                    <a:lstStyle/>
                    <a:p>
                      <a:r>
                        <a:rPr lang="en-US" dirty="0" smtClean="0"/>
                        <a:t>Method</a:t>
                      </a:r>
                      <a:endParaRPr lang="en-US" dirty="0"/>
                    </a:p>
                  </a:txBody>
                  <a:tcPr anchor="ctr"/>
                </a:tc>
                <a:tc>
                  <a:txBody>
                    <a:bodyPr/>
                    <a:lstStyle/>
                    <a:p>
                      <a:r>
                        <a:rPr lang="en-US" sz="1800" b="0" i="0" kern="1200" dirty="0" smtClean="0">
                          <a:solidFill>
                            <a:schemeClr val="dk1"/>
                          </a:solidFill>
                          <a:effectLst/>
                          <a:latin typeface="+mn-lt"/>
                          <a:ea typeface="+mn-ea"/>
                          <a:cs typeface="+mn-cs"/>
                        </a:rPr>
                        <a:t>Register a new driver for Capybara.</a:t>
                      </a:r>
                      <a:endParaRPr lang="en-US" sz="1400" dirty="0"/>
                    </a:p>
                  </a:txBody>
                  <a:tcPr anchor="ctr"/>
                </a:tc>
                <a:tc>
                  <a:txBody>
                    <a:bodyPr/>
                    <a:lstStyle/>
                    <a:p>
                      <a:r>
                        <a:rPr lang="en-US" sz="1100" dirty="0" err="1" smtClean="0"/>
                        <a:t>Capybara.register_driver</a:t>
                      </a:r>
                      <a:r>
                        <a:rPr lang="en-US" sz="1100" dirty="0" smtClean="0"/>
                        <a:t> :</a:t>
                      </a:r>
                      <a:r>
                        <a:rPr lang="en-US" sz="1100" dirty="0" err="1" smtClean="0"/>
                        <a:t>rack_test</a:t>
                      </a:r>
                      <a:r>
                        <a:rPr lang="en-US" sz="1100" dirty="0" smtClean="0"/>
                        <a:t> do |app|</a:t>
                      </a:r>
                    </a:p>
                    <a:p>
                      <a:r>
                        <a:rPr lang="en-US" sz="1100" dirty="0" smtClean="0"/>
                        <a:t>         Capybara::</a:t>
                      </a:r>
                      <a:r>
                        <a:rPr lang="en-US" sz="1100" dirty="0" err="1" smtClean="0"/>
                        <a:t>RackTest</a:t>
                      </a:r>
                      <a:r>
                        <a:rPr lang="en-US" sz="1100" dirty="0" smtClean="0"/>
                        <a:t>::</a:t>
                      </a:r>
                      <a:r>
                        <a:rPr lang="en-US" sz="1100" dirty="0" err="1" smtClean="0"/>
                        <a:t>Driver.new</a:t>
                      </a:r>
                      <a:r>
                        <a:rPr lang="en-US" sz="1100" dirty="0" smtClean="0"/>
                        <a:t>(app)</a:t>
                      </a:r>
                    </a:p>
                    <a:p>
                      <a:r>
                        <a:rPr lang="en-US" sz="1100" dirty="0" smtClean="0"/>
                        <a:t> end</a:t>
                      </a:r>
                      <a:endParaRPr lang="en-US" sz="1100" dirty="0"/>
                    </a:p>
                  </a:txBody>
                  <a:tcPr anchor="ctr"/>
                </a:tc>
              </a:tr>
              <a:tr h="537057">
                <a:tc>
                  <a:txBody>
                    <a:bodyPr/>
                    <a:lstStyle/>
                    <a:p>
                      <a:r>
                        <a:rPr lang="en-US" dirty="0" err="1" smtClean="0"/>
                        <a:t>current_driver</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Symbol</a:t>
                      </a:r>
                      <a:endParaRPr lang="en-US" dirty="0" smtClean="0"/>
                    </a:p>
                  </a:txBody>
                  <a:tcPr anchor="ctr"/>
                </a:tc>
                <a:tc>
                  <a:txBody>
                    <a:bodyPr/>
                    <a:lstStyle/>
                    <a:p>
                      <a:r>
                        <a:rPr lang="en-US" sz="1800" b="0" i="0" kern="1200" dirty="0" smtClean="0">
                          <a:solidFill>
                            <a:schemeClr val="dk1"/>
                          </a:solidFill>
                          <a:effectLst/>
                          <a:latin typeface="+mn-lt"/>
                          <a:ea typeface="+mn-ea"/>
                          <a:cs typeface="+mn-cs"/>
                        </a:rPr>
                        <a:t>The name of the driver currently in use</a:t>
                      </a:r>
                      <a:endParaRPr lang="en-US" sz="1400" dirty="0"/>
                    </a:p>
                  </a:txBody>
                  <a:tcPr anchor="ctr"/>
                </a:tc>
                <a:tc>
                  <a:txBody>
                    <a:bodyPr/>
                    <a:lstStyle/>
                    <a:p>
                      <a:endParaRPr lang="en-US" dirty="0"/>
                    </a:p>
                  </a:txBody>
                  <a:tcPr anchor="ctr"/>
                </a:tc>
              </a:tr>
              <a:tr h="653827">
                <a:tc>
                  <a:txBody>
                    <a:bodyPr/>
                    <a:lstStyle/>
                    <a:p>
                      <a:r>
                        <a:rPr lang="en-US" sz="1800" b="0" i="0" kern="1200" dirty="0" smtClean="0">
                          <a:solidFill>
                            <a:schemeClr val="dk1"/>
                          </a:solidFill>
                          <a:effectLst/>
                          <a:latin typeface="+mn-lt"/>
                          <a:ea typeface="+mn-ea"/>
                          <a:cs typeface="+mn-cs"/>
                        </a:rPr>
                        <a:t>configure</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Method</a:t>
                      </a:r>
                    </a:p>
                  </a:txBody>
                  <a:tcPr anchor="ctr"/>
                </a:tc>
                <a:tc>
                  <a:txBody>
                    <a:bodyPr/>
                    <a:lstStyle/>
                    <a:p>
                      <a:r>
                        <a:rPr lang="en-US" sz="1800" b="0" i="0" kern="1200" dirty="0" smtClean="0">
                          <a:solidFill>
                            <a:schemeClr val="dk1"/>
                          </a:solidFill>
                          <a:effectLst/>
                          <a:latin typeface="+mn-lt"/>
                          <a:ea typeface="+mn-ea"/>
                          <a:cs typeface="+mn-cs"/>
                        </a:rPr>
                        <a:t>Configure Capybara to suit your needs</a:t>
                      </a:r>
                      <a:endParaRPr lang="en-US" sz="1400" dirty="0"/>
                    </a:p>
                  </a:txBody>
                  <a:tcPr anchor="ctr"/>
                </a:tc>
                <a:tc>
                  <a:txBody>
                    <a:bodyPr/>
                    <a:lstStyle/>
                    <a:p>
                      <a:r>
                        <a:rPr lang="en-US" sz="1400" dirty="0" err="1" smtClean="0"/>
                        <a:t>Capybara.configure</a:t>
                      </a:r>
                      <a:r>
                        <a:rPr lang="en-US" sz="1400" dirty="0" smtClean="0"/>
                        <a:t> do |</a:t>
                      </a:r>
                      <a:r>
                        <a:rPr lang="en-US" sz="1400" dirty="0" err="1" smtClean="0"/>
                        <a:t>config</a:t>
                      </a:r>
                      <a:r>
                        <a:rPr lang="en-US" sz="1400" dirty="0" smtClean="0"/>
                        <a:t>|</a:t>
                      </a:r>
                    </a:p>
                    <a:p>
                      <a:r>
                        <a:rPr lang="en-US" sz="1400" dirty="0" smtClean="0"/>
                        <a:t>###</a:t>
                      </a:r>
                      <a:r>
                        <a:rPr lang="en-US" sz="1400" dirty="0" err="1" smtClean="0"/>
                        <a:t>config</a:t>
                      </a:r>
                      <a:r>
                        <a:rPr lang="en-US" sz="1400" dirty="0" smtClean="0"/>
                        <a:t> values</a:t>
                      </a:r>
                    </a:p>
                    <a:p>
                      <a:r>
                        <a:rPr lang="en-US" sz="1400" dirty="0" smtClean="0"/>
                        <a:t>end</a:t>
                      </a:r>
                      <a:endParaRPr lang="en-US" sz="1400" dirty="0"/>
                    </a:p>
                  </a:txBody>
                  <a:tcPr anchor="ctr"/>
                </a:tc>
              </a:tr>
            </a:tbl>
          </a:graphicData>
        </a:graphic>
      </p:graphicFrame>
    </p:spTree>
    <p:extLst>
      <p:ext uri="{BB962C8B-B14F-4D97-AF65-F5344CB8AC3E}">
        <p14:creationId xmlns:p14="http://schemas.microsoft.com/office/powerpoint/2010/main" val="3621261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a:t>
            </a:r>
            <a:r>
              <a:rPr lang="en-US" dirty="0" err="1" smtClean="0"/>
              <a:t>nv.rb</a:t>
            </a:r>
            <a:r>
              <a:rPr lang="en-US" dirty="0" smtClean="0"/>
              <a:t> file</a:t>
            </a:r>
            <a:endParaRPr lang="en-US" dirty="0"/>
          </a:p>
        </p:txBody>
      </p:sp>
      <p:sp>
        <p:nvSpPr>
          <p:cNvPr id="3" name="Content Placeholder 2"/>
          <p:cNvSpPr>
            <a:spLocks noGrp="1"/>
          </p:cNvSpPr>
          <p:nvPr>
            <p:ph idx="1"/>
          </p:nvPr>
        </p:nvSpPr>
        <p:spPr>
          <a:xfrm>
            <a:off x="914401" y="1633489"/>
            <a:ext cx="10882648" cy="4445340"/>
          </a:xfrm>
        </p:spPr>
        <p:txBody>
          <a:bodyPr>
            <a:normAutofit/>
          </a:bodyPr>
          <a:lstStyle/>
          <a:p>
            <a:pPr marL="987552" lvl="2" indent="0">
              <a:buNone/>
            </a:pPr>
            <a:endParaRPr lang="en-US" sz="2000" dirty="0" smtClean="0"/>
          </a:p>
          <a:p>
            <a:pPr marL="987552" lvl="2" indent="0">
              <a:buNone/>
            </a:pPr>
            <a:r>
              <a:rPr lang="en-US" sz="2000" i="1" dirty="0" smtClean="0"/>
              <a:t>Initial libraries added :</a:t>
            </a:r>
          </a:p>
          <a:p>
            <a:pPr marL="987552" lvl="2" indent="0">
              <a:buNone/>
            </a:pPr>
            <a:endParaRPr lang="en-US" sz="2000" dirty="0"/>
          </a:p>
          <a:p>
            <a:pPr marL="987552" lvl="2" indent="0">
              <a:buNone/>
            </a:pPr>
            <a:r>
              <a:rPr lang="en-US" sz="2000" dirty="0" smtClean="0"/>
              <a:t>begin </a:t>
            </a:r>
            <a:r>
              <a:rPr lang="en-US" sz="2000" dirty="0"/>
              <a:t>require '</a:t>
            </a:r>
            <a:r>
              <a:rPr lang="en-US" sz="2000" dirty="0" err="1"/>
              <a:t>rspec</a:t>
            </a:r>
            <a:r>
              <a:rPr lang="en-US" sz="2000" dirty="0"/>
              <a:t>/expectations'; rescue </a:t>
            </a:r>
            <a:r>
              <a:rPr lang="en-US" sz="2000" dirty="0" err="1"/>
              <a:t>LoadError</a:t>
            </a:r>
            <a:r>
              <a:rPr lang="en-US" sz="2000" dirty="0"/>
              <a:t>; require 'spec/expectations'; end</a:t>
            </a:r>
          </a:p>
          <a:p>
            <a:pPr marL="987552" lvl="2" indent="0">
              <a:buNone/>
            </a:pPr>
            <a:r>
              <a:rPr lang="en-US" sz="2000" dirty="0"/>
              <a:t>require 'capybara'</a:t>
            </a:r>
          </a:p>
          <a:p>
            <a:pPr marL="987552" lvl="2" indent="0">
              <a:buNone/>
            </a:pPr>
            <a:r>
              <a:rPr lang="en-US" sz="2000" dirty="0"/>
              <a:t>require 'capybara/</a:t>
            </a:r>
            <a:r>
              <a:rPr lang="en-US" sz="2000" dirty="0" err="1"/>
              <a:t>dsl</a:t>
            </a:r>
            <a:r>
              <a:rPr lang="en-US" sz="2000" dirty="0"/>
              <a:t>'</a:t>
            </a:r>
          </a:p>
          <a:p>
            <a:pPr marL="987552" lvl="2" indent="0">
              <a:buNone/>
            </a:pPr>
            <a:r>
              <a:rPr lang="en-US" sz="2000" dirty="0"/>
              <a:t>require 'capybara/cucumber'</a:t>
            </a:r>
          </a:p>
          <a:p>
            <a:pPr marL="987552" lvl="2" indent="0">
              <a:buNone/>
            </a:pPr>
            <a:r>
              <a:rPr lang="en-US" sz="2000" dirty="0"/>
              <a:t>require '</a:t>
            </a:r>
            <a:r>
              <a:rPr lang="en-US" sz="2000" dirty="0" err="1"/>
              <a:t>yaml</a:t>
            </a:r>
            <a:r>
              <a:rPr lang="en-US" sz="2000" dirty="0"/>
              <a:t>'</a:t>
            </a:r>
          </a:p>
          <a:p>
            <a:pPr marL="987552" lvl="2" indent="0">
              <a:buNone/>
            </a:pPr>
            <a:r>
              <a:rPr lang="en-US" sz="2000" dirty="0"/>
              <a:t>require 'pathname'</a:t>
            </a:r>
            <a:endParaRPr lang="en-US" sz="2400" dirty="0"/>
          </a:p>
        </p:txBody>
      </p:sp>
    </p:spTree>
    <p:extLst>
      <p:ext uri="{BB962C8B-B14F-4D97-AF65-F5344CB8AC3E}">
        <p14:creationId xmlns:p14="http://schemas.microsoft.com/office/powerpoint/2010/main" val="2772881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a:t>
            </a:r>
            <a:r>
              <a:rPr lang="en-US" dirty="0" err="1" smtClean="0"/>
              <a:t>nv.rb</a:t>
            </a:r>
            <a:r>
              <a:rPr lang="en-US" dirty="0" smtClean="0"/>
              <a:t> file</a:t>
            </a:r>
            <a:endParaRPr lang="en-US" dirty="0"/>
          </a:p>
        </p:txBody>
      </p:sp>
      <p:sp>
        <p:nvSpPr>
          <p:cNvPr id="3" name="Content Placeholder 2"/>
          <p:cNvSpPr>
            <a:spLocks noGrp="1"/>
          </p:cNvSpPr>
          <p:nvPr>
            <p:ph idx="1"/>
          </p:nvPr>
        </p:nvSpPr>
        <p:spPr>
          <a:xfrm>
            <a:off x="914401" y="1633489"/>
            <a:ext cx="10882648" cy="4445340"/>
          </a:xfrm>
        </p:spPr>
        <p:txBody>
          <a:bodyPr>
            <a:normAutofit fontScale="92500" lnSpcReduction="10000"/>
          </a:bodyPr>
          <a:lstStyle/>
          <a:p>
            <a:pPr marL="987552" lvl="2" indent="0">
              <a:buNone/>
            </a:pPr>
            <a:endParaRPr lang="en-US" sz="2000" dirty="0" smtClean="0"/>
          </a:p>
          <a:p>
            <a:pPr marL="987552" lvl="2" indent="0">
              <a:buNone/>
            </a:pPr>
            <a:r>
              <a:rPr lang="en-US" sz="2000" i="1" dirty="0" smtClean="0"/>
              <a:t>Recognizing values from YML file:</a:t>
            </a:r>
          </a:p>
          <a:p>
            <a:pPr marL="987552" lvl="2" indent="0">
              <a:buNone/>
            </a:pPr>
            <a:endParaRPr lang="en-US" sz="2000" dirty="0"/>
          </a:p>
          <a:p>
            <a:pPr marL="987552" lvl="2" indent="0">
              <a:buNone/>
            </a:pPr>
            <a:r>
              <a:rPr lang="en-US" sz="2000" dirty="0" err="1"/>
              <a:t>AfterConfiguration</a:t>
            </a:r>
            <a:r>
              <a:rPr lang="en-US" sz="2000" dirty="0"/>
              <a:t> do</a:t>
            </a:r>
          </a:p>
          <a:p>
            <a:pPr marL="987552" lvl="2" indent="0">
              <a:buNone/>
            </a:pPr>
            <a:r>
              <a:rPr lang="en-US" sz="2000" dirty="0"/>
              <a:t>  </a:t>
            </a:r>
            <a:r>
              <a:rPr lang="en-US" sz="2000" dirty="0" smtClean="0"/>
              <a:t>  #</a:t>
            </a:r>
            <a:r>
              <a:rPr lang="en-US" sz="2000" dirty="0"/>
              <a:t>Load </a:t>
            </a:r>
            <a:r>
              <a:rPr lang="en-US" sz="2000" dirty="0" smtClean="0"/>
              <a:t>global </a:t>
            </a:r>
            <a:r>
              <a:rPr lang="en-US" sz="2000" dirty="0"/>
              <a:t>configuration parameters</a:t>
            </a:r>
          </a:p>
          <a:p>
            <a:pPr marL="987552" lvl="2" indent="0">
              <a:buNone/>
            </a:pPr>
            <a:r>
              <a:rPr lang="en-US" sz="2000" dirty="0"/>
              <a:t>  </a:t>
            </a:r>
            <a:r>
              <a:rPr lang="en-US" sz="2000" dirty="0" smtClean="0"/>
              <a:t>  configuration </a:t>
            </a:r>
            <a:r>
              <a:rPr lang="en-US" sz="2000" dirty="0"/>
              <a:t>= </a:t>
            </a:r>
            <a:r>
              <a:rPr lang="en-US" sz="2000" dirty="0" err="1"/>
              <a:t>load_app_config_file</a:t>
            </a:r>
            <a:r>
              <a:rPr lang="en-US" sz="2000" dirty="0"/>
              <a:t>('</a:t>
            </a:r>
            <a:r>
              <a:rPr lang="en-US" sz="2000" dirty="0" err="1"/>
              <a:t>env.yml</a:t>
            </a:r>
            <a:r>
              <a:rPr lang="en-US" sz="2000" dirty="0"/>
              <a:t>')</a:t>
            </a:r>
          </a:p>
          <a:p>
            <a:pPr marL="987552" lvl="2" indent="0">
              <a:buNone/>
            </a:pPr>
            <a:r>
              <a:rPr lang="en-US" sz="2000" dirty="0"/>
              <a:t>  </a:t>
            </a:r>
            <a:r>
              <a:rPr lang="en-US" sz="2000" dirty="0" smtClean="0"/>
              <a:t>  # </a:t>
            </a:r>
            <a:r>
              <a:rPr lang="en-US" sz="2000" dirty="0"/>
              <a:t>configure capybara</a:t>
            </a:r>
          </a:p>
          <a:p>
            <a:pPr marL="987552" lvl="2" indent="0">
              <a:buNone/>
            </a:pPr>
            <a:r>
              <a:rPr lang="en-US" sz="2000" dirty="0"/>
              <a:t>  </a:t>
            </a:r>
            <a:r>
              <a:rPr lang="en-US" sz="2000" dirty="0" smtClean="0"/>
              <a:t>  </a:t>
            </a:r>
            <a:r>
              <a:rPr lang="en-US" sz="2000" dirty="0" err="1" smtClean="0"/>
              <a:t>config_capybara</a:t>
            </a:r>
            <a:r>
              <a:rPr lang="en-US" sz="2000" dirty="0" smtClean="0"/>
              <a:t> </a:t>
            </a:r>
            <a:r>
              <a:rPr lang="en-US" sz="2000" dirty="0"/>
              <a:t>= configuration['capybara']</a:t>
            </a:r>
          </a:p>
          <a:p>
            <a:pPr marL="987552" lvl="2" indent="0">
              <a:buNone/>
            </a:pPr>
            <a:r>
              <a:rPr lang="en-US" sz="2000" dirty="0"/>
              <a:t> </a:t>
            </a:r>
            <a:r>
              <a:rPr lang="en-US" sz="2000" dirty="0" smtClean="0"/>
              <a:t>   </a:t>
            </a:r>
            <a:r>
              <a:rPr lang="en-US" sz="2000" dirty="0" err="1"/>
              <a:t>default_host</a:t>
            </a:r>
            <a:r>
              <a:rPr lang="en-US" sz="2000" dirty="0"/>
              <a:t> = </a:t>
            </a:r>
            <a:r>
              <a:rPr lang="en-US" sz="2000" dirty="0" smtClean="0"/>
              <a:t>"#{</a:t>
            </a:r>
            <a:r>
              <a:rPr lang="en-US" sz="2000" dirty="0" err="1"/>
              <a:t>config_capybara</a:t>
            </a:r>
            <a:r>
              <a:rPr lang="en-US" sz="2000" dirty="0"/>
              <a:t> </a:t>
            </a:r>
            <a:r>
              <a:rPr lang="en-US" sz="2000" dirty="0" smtClean="0"/>
              <a:t>[</a:t>
            </a:r>
            <a:r>
              <a:rPr lang="en-US" sz="2000" dirty="0"/>
              <a:t>'default'][</a:t>
            </a:r>
            <a:r>
              <a:rPr lang="en-US" sz="2000" dirty="0" smtClean="0"/>
              <a:t>'host']} "</a:t>
            </a:r>
            <a:endParaRPr lang="en-US" sz="2000" dirty="0"/>
          </a:p>
          <a:p>
            <a:pPr marL="987552" lvl="2" indent="0">
              <a:buNone/>
            </a:pPr>
            <a:r>
              <a:rPr lang="en-US" sz="2000" dirty="0"/>
              <a:t> </a:t>
            </a:r>
            <a:r>
              <a:rPr lang="en-US" sz="2000" dirty="0" smtClean="0"/>
              <a:t>   </a:t>
            </a:r>
            <a:r>
              <a:rPr lang="en-US" sz="2000" dirty="0" err="1"/>
              <a:t>default_wait</a:t>
            </a:r>
            <a:r>
              <a:rPr lang="en-US" sz="2000" dirty="0"/>
              <a:t> = </a:t>
            </a:r>
            <a:r>
              <a:rPr lang="en-US" sz="2000" dirty="0" err="1"/>
              <a:t>config_capybara</a:t>
            </a:r>
            <a:r>
              <a:rPr lang="en-US" sz="2000" dirty="0"/>
              <a:t> </a:t>
            </a:r>
            <a:r>
              <a:rPr lang="en-US" sz="2000" dirty="0" smtClean="0"/>
              <a:t>[</a:t>
            </a:r>
            <a:r>
              <a:rPr lang="en-US" sz="2000" dirty="0"/>
              <a:t>'default']['</a:t>
            </a:r>
            <a:r>
              <a:rPr lang="en-US" sz="2000" dirty="0" err="1"/>
              <a:t>wait_time</a:t>
            </a:r>
            <a:r>
              <a:rPr lang="en-US" sz="2000" dirty="0"/>
              <a:t>'].</a:t>
            </a:r>
            <a:r>
              <a:rPr lang="en-US" sz="2000" dirty="0" err="1"/>
              <a:t>to_i</a:t>
            </a:r>
            <a:endParaRPr lang="en-US" sz="2000" dirty="0"/>
          </a:p>
          <a:p>
            <a:pPr marL="987552" lvl="2" indent="0">
              <a:buNone/>
            </a:pPr>
            <a:r>
              <a:rPr lang="en-US" sz="2000" dirty="0"/>
              <a:t>  </a:t>
            </a:r>
            <a:r>
              <a:rPr lang="en-US" sz="2000" dirty="0" smtClean="0"/>
              <a:t>  drivers </a:t>
            </a:r>
            <a:r>
              <a:rPr lang="en-US" sz="2000" dirty="0"/>
              <a:t>= </a:t>
            </a:r>
            <a:r>
              <a:rPr lang="en-US" sz="2000" dirty="0" err="1"/>
              <a:t>config_capybara</a:t>
            </a:r>
            <a:r>
              <a:rPr lang="en-US" sz="2000" dirty="0"/>
              <a:t> </a:t>
            </a:r>
            <a:r>
              <a:rPr lang="en-US" sz="2000" dirty="0" smtClean="0"/>
              <a:t>[</a:t>
            </a:r>
            <a:r>
              <a:rPr lang="en-US" sz="2000" dirty="0"/>
              <a:t>'drivers</a:t>
            </a:r>
            <a:r>
              <a:rPr lang="en-US" sz="2000" dirty="0" smtClean="0"/>
              <a:t>']</a:t>
            </a:r>
          </a:p>
          <a:p>
            <a:pPr marL="987552" lvl="2" indent="0">
              <a:buNone/>
            </a:pPr>
            <a:r>
              <a:rPr lang="en-US" sz="2000" dirty="0" smtClean="0"/>
              <a:t>………</a:t>
            </a:r>
          </a:p>
          <a:p>
            <a:pPr marL="987552" lvl="2" indent="0">
              <a:buNone/>
            </a:pPr>
            <a:r>
              <a:rPr lang="en-US" sz="2000" dirty="0" smtClean="0"/>
              <a:t>end</a:t>
            </a:r>
            <a:endParaRPr lang="en-US" sz="2000" dirty="0"/>
          </a:p>
        </p:txBody>
      </p:sp>
    </p:spTree>
    <p:extLst>
      <p:ext uri="{BB962C8B-B14F-4D97-AF65-F5344CB8AC3E}">
        <p14:creationId xmlns:p14="http://schemas.microsoft.com/office/powerpoint/2010/main" val="3529508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a:t>
            </a:r>
            <a:r>
              <a:rPr lang="en-US" dirty="0" err="1" smtClean="0"/>
              <a:t>nv.rb</a:t>
            </a:r>
            <a:r>
              <a:rPr lang="en-US" dirty="0" smtClean="0"/>
              <a:t> file</a:t>
            </a:r>
            <a:endParaRPr lang="en-US" dirty="0"/>
          </a:p>
        </p:txBody>
      </p:sp>
      <p:sp>
        <p:nvSpPr>
          <p:cNvPr id="3" name="Content Placeholder 2"/>
          <p:cNvSpPr>
            <a:spLocks noGrp="1"/>
          </p:cNvSpPr>
          <p:nvPr>
            <p:ph idx="1"/>
          </p:nvPr>
        </p:nvSpPr>
        <p:spPr>
          <a:xfrm>
            <a:off x="914401" y="1633489"/>
            <a:ext cx="10882648" cy="4445340"/>
          </a:xfrm>
        </p:spPr>
        <p:txBody>
          <a:bodyPr>
            <a:normAutofit fontScale="92500" lnSpcReduction="20000"/>
          </a:bodyPr>
          <a:lstStyle/>
          <a:p>
            <a:pPr marL="987552" lvl="2" indent="0">
              <a:buNone/>
            </a:pPr>
            <a:endParaRPr lang="en-US" sz="2000" dirty="0" smtClean="0"/>
          </a:p>
          <a:p>
            <a:pPr marL="987552" lvl="2" indent="0">
              <a:buNone/>
            </a:pPr>
            <a:r>
              <a:rPr lang="en-US" sz="2000" i="1" dirty="0" smtClean="0"/>
              <a:t>Configuring initial parameters of capybara</a:t>
            </a:r>
          </a:p>
          <a:p>
            <a:pPr marL="987552" lvl="2" indent="0">
              <a:buNone/>
            </a:pPr>
            <a:endParaRPr lang="en-US" sz="2000" dirty="0"/>
          </a:p>
          <a:p>
            <a:pPr marL="987552" lvl="2" indent="0">
              <a:buNone/>
            </a:pPr>
            <a:r>
              <a:rPr lang="en-US" sz="2000" dirty="0" err="1"/>
              <a:t>AfterConfiguration</a:t>
            </a:r>
            <a:r>
              <a:rPr lang="en-US" sz="2000" dirty="0"/>
              <a:t> </a:t>
            </a:r>
            <a:r>
              <a:rPr lang="en-US" sz="2000" dirty="0" smtClean="0"/>
              <a:t>do</a:t>
            </a:r>
          </a:p>
          <a:p>
            <a:pPr marL="987552" lvl="2" indent="0">
              <a:buNone/>
            </a:pPr>
            <a:r>
              <a:rPr lang="en-US" sz="2000" dirty="0" smtClean="0"/>
              <a:t>……..</a:t>
            </a:r>
          </a:p>
          <a:p>
            <a:pPr marL="987552" lvl="2" indent="0">
              <a:buNone/>
            </a:pPr>
            <a:r>
              <a:rPr lang="en-US" sz="2000" dirty="0"/>
              <a:t>Capybara. configure do |</a:t>
            </a:r>
            <a:r>
              <a:rPr lang="en-US" sz="2000" dirty="0" err="1"/>
              <a:t>config</a:t>
            </a:r>
            <a:r>
              <a:rPr lang="en-US" sz="2000" dirty="0" smtClean="0"/>
              <a:t>|</a:t>
            </a:r>
          </a:p>
          <a:p>
            <a:pPr marL="987552" lvl="2" indent="0">
              <a:buNone/>
            </a:pPr>
            <a:r>
              <a:rPr lang="en-US" sz="2000" dirty="0" smtClean="0"/>
              <a:t>    </a:t>
            </a:r>
            <a:r>
              <a:rPr lang="en-US" sz="2000" dirty="0" err="1" smtClean="0"/>
              <a:t>Capybara.default_driver</a:t>
            </a:r>
            <a:r>
              <a:rPr lang="en-US" sz="2000" dirty="0" smtClean="0"/>
              <a:t> </a:t>
            </a:r>
            <a:r>
              <a:rPr lang="en-US" sz="2000" dirty="0"/>
              <a:t>= :selenium</a:t>
            </a:r>
          </a:p>
          <a:p>
            <a:pPr marL="987552" lvl="2" indent="0">
              <a:buNone/>
            </a:pPr>
            <a:r>
              <a:rPr lang="en-US" sz="2000" dirty="0"/>
              <a:t>    </a:t>
            </a:r>
            <a:r>
              <a:rPr lang="en-US" sz="2000" dirty="0" err="1"/>
              <a:t>Capybara.run_server</a:t>
            </a:r>
            <a:r>
              <a:rPr lang="en-US" sz="2000" dirty="0"/>
              <a:t> = </a:t>
            </a:r>
            <a:r>
              <a:rPr lang="en-US" sz="2000" dirty="0" smtClean="0"/>
              <a:t>false</a:t>
            </a:r>
            <a:endParaRPr lang="en-US" sz="2000" dirty="0"/>
          </a:p>
          <a:p>
            <a:pPr marL="987552" lvl="2" indent="0">
              <a:buNone/>
            </a:pPr>
            <a:r>
              <a:rPr lang="en-US" sz="2000" dirty="0" smtClean="0"/>
              <a:t>    </a:t>
            </a:r>
            <a:r>
              <a:rPr lang="en-US" sz="2000" dirty="0" err="1" smtClean="0"/>
              <a:t>Capybara.app_host</a:t>
            </a:r>
            <a:r>
              <a:rPr lang="en-US" sz="2000" dirty="0" smtClean="0"/>
              <a:t> </a:t>
            </a:r>
            <a:r>
              <a:rPr lang="en-US" sz="2000" dirty="0"/>
              <a:t>= </a:t>
            </a:r>
            <a:r>
              <a:rPr lang="en-US" sz="2000" dirty="0" err="1"/>
              <a:t>default_host</a:t>
            </a:r>
            <a:endParaRPr lang="en-US" sz="2000" dirty="0"/>
          </a:p>
          <a:p>
            <a:pPr marL="987552" lvl="2" indent="0">
              <a:buNone/>
            </a:pPr>
            <a:r>
              <a:rPr lang="en-US" sz="2000" dirty="0"/>
              <a:t>    </a:t>
            </a:r>
            <a:r>
              <a:rPr lang="en-US" sz="2000" dirty="0" err="1"/>
              <a:t>Capybara.default_wait_time</a:t>
            </a:r>
            <a:r>
              <a:rPr lang="en-US" sz="2000" dirty="0"/>
              <a:t> = </a:t>
            </a:r>
            <a:r>
              <a:rPr lang="en-US" sz="2000" dirty="0" err="1"/>
              <a:t>default_wait</a:t>
            </a:r>
            <a:endParaRPr lang="en-US" sz="2000" dirty="0"/>
          </a:p>
          <a:p>
            <a:pPr marL="987552" lvl="2" indent="0">
              <a:buNone/>
            </a:pPr>
            <a:endParaRPr lang="en-US" sz="2000" dirty="0"/>
          </a:p>
          <a:p>
            <a:pPr marL="987552" lvl="2" indent="0">
              <a:buNone/>
            </a:pPr>
            <a:r>
              <a:rPr lang="en-US" sz="2000" dirty="0" smtClean="0"/>
              <a:t>end</a:t>
            </a:r>
            <a:endParaRPr lang="en-US" sz="2000" dirty="0"/>
          </a:p>
          <a:p>
            <a:pPr marL="987552" lvl="2" indent="0">
              <a:buNone/>
            </a:pPr>
            <a:endParaRPr lang="en-US" sz="2000" dirty="0" smtClean="0"/>
          </a:p>
          <a:p>
            <a:pPr marL="987552" lvl="2" indent="0">
              <a:buNone/>
            </a:pPr>
            <a:r>
              <a:rPr lang="en-US" sz="2000" dirty="0" smtClean="0"/>
              <a:t>end</a:t>
            </a:r>
            <a:endParaRPr lang="en-US" sz="2000" dirty="0"/>
          </a:p>
        </p:txBody>
      </p:sp>
    </p:spTree>
    <p:extLst>
      <p:ext uri="{BB962C8B-B14F-4D97-AF65-F5344CB8AC3E}">
        <p14:creationId xmlns:p14="http://schemas.microsoft.com/office/powerpoint/2010/main" val="2733515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effectLst>
                  <a:outerShdw blurRad="38100" dist="38100" dir="2700000" algn="tl">
                    <a:srgbClr val="000000">
                      <a:alpha val="43137"/>
                    </a:srgbClr>
                  </a:outerShdw>
                </a:effectLst>
              </a:rPr>
              <a:t>Welcome!!</a:t>
            </a:r>
            <a:endParaRPr lang="en-US" sz="5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sz="3600" dirty="0" smtClean="0"/>
              <a:t>What are you expecting from this course?</a:t>
            </a:r>
          </a:p>
          <a:p>
            <a:r>
              <a:rPr lang="en-US" sz="3600" dirty="0" smtClean="0"/>
              <a:t>Do you have knowledge about capybara?</a:t>
            </a:r>
          </a:p>
          <a:p>
            <a:endParaRPr lang="en-US" dirty="0" smtClean="0"/>
          </a:p>
          <a:p>
            <a:endParaRPr lang="en-US" dirty="0" smtClean="0"/>
          </a:p>
          <a:p>
            <a:endParaRPr lang="en-US" dirty="0"/>
          </a:p>
        </p:txBody>
      </p:sp>
    </p:spTree>
    <p:extLst>
      <p:ext uri="{BB962C8B-B14F-4D97-AF65-F5344CB8AC3E}">
        <p14:creationId xmlns:p14="http://schemas.microsoft.com/office/powerpoint/2010/main" val="1125279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a:xfrm>
            <a:off x="914401" y="1633489"/>
            <a:ext cx="10882648" cy="4445340"/>
          </a:xfrm>
        </p:spPr>
        <p:txBody>
          <a:bodyPr>
            <a:normAutofit/>
          </a:bodyPr>
          <a:lstStyle/>
          <a:p>
            <a:pPr marL="987552" lvl="2" indent="0">
              <a:buNone/>
            </a:pPr>
            <a:endParaRPr lang="en-US" sz="2000" dirty="0" smtClean="0"/>
          </a:p>
          <a:p>
            <a:pPr marL="987552" lvl="2" indent="0">
              <a:buNone/>
            </a:pPr>
            <a:r>
              <a:rPr lang="en-US" sz="2000" i="1" dirty="0" smtClean="0"/>
              <a:t>According the information described :</a:t>
            </a:r>
          </a:p>
          <a:p>
            <a:pPr lvl="2"/>
            <a:r>
              <a:rPr lang="en-US" sz="2000" i="1" dirty="0" smtClean="0"/>
              <a:t>Create a new YML file using configuration of any application that you would like to test</a:t>
            </a:r>
          </a:p>
          <a:p>
            <a:pPr lvl="2"/>
            <a:r>
              <a:rPr lang="en-US" sz="2000" i="1" dirty="0" smtClean="0"/>
              <a:t>Create your </a:t>
            </a:r>
            <a:r>
              <a:rPr lang="en-US" sz="2000" i="1" dirty="0" err="1" smtClean="0"/>
              <a:t>env.rb</a:t>
            </a:r>
            <a:r>
              <a:rPr lang="en-US" sz="2000" i="1" dirty="0" smtClean="0"/>
              <a:t> file to define initial parameter for your capybara test and also to create your global variables according information provided on YML file.</a:t>
            </a:r>
          </a:p>
          <a:p>
            <a:pPr lvl="2"/>
            <a:endParaRPr lang="en-US" sz="2000" i="1" dirty="0"/>
          </a:p>
          <a:p>
            <a:pPr marL="987552" lvl="2" indent="0">
              <a:buNone/>
            </a:pPr>
            <a:endParaRPr lang="en-US" sz="2000" i="1" dirty="0" smtClean="0"/>
          </a:p>
          <a:p>
            <a:pPr marL="987552" lvl="2" indent="0">
              <a:buNone/>
            </a:pPr>
            <a:r>
              <a:rPr lang="en-US" sz="2000" i="1" dirty="0" smtClean="0"/>
              <a:t>For this training session we will use a GitHub repository :</a:t>
            </a:r>
          </a:p>
          <a:p>
            <a:pPr marL="987552" lvl="2" indent="0">
              <a:buNone/>
            </a:pPr>
            <a:r>
              <a:rPr lang="en-US" sz="2000" dirty="0">
                <a:hlinkClick r:id="rId2"/>
              </a:rPr>
              <a:t>https://</a:t>
            </a:r>
            <a:r>
              <a:rPr lang="en-US" sz="2000" dirty="0" smtClean="0">
                <a:hlinkClick r:id="rId2"/>
              </a:rPr>
              <a:t>github.com/karimeSalomon/QETraining_Capybara.git</a:t>
            </a:r>
            <a:r>
              <a:rPr lang="en-US" sz="2000" dirty="0" smtClean="0"/>
              <a:t> </a:t>
            </a:r>
          </a:p>
          <a:p>
            <a:pPr marL="987552" lvl="2" indent="0">
              <a:buNone/>
            </a:pPr>
            <a:r>
              <a:rPr lang="en-US" sz="2000" dirty="0" smtClean="0"/>
              <a:t>You should for this repository and create a Pull request once you have your practices ready.</a:t>
            </a:r>
            <a:endParaRPr lang="en-US" sz="2000" dirty="0"/>
          </a:p>
        </p:txBody>
      </p:sp>
    </p:spTree>
    <p:extLst>
      <p:ext uri="{BB962C8B-B14F-4D97-AF65-F5344CB8AC3E}">
        <p14:creationId xmlns:p14="http://schemas.microsoft.com/office/powerpoint/2010/main" val="3502987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221" y="2080451"/>
            <a:ext cx="3785924" cy="3509697"/>
          </a:xfrm>
          <a:prstGeom prst="rect">
            <a:avLst/>
          </a:prstGeom>
          <a:ln>
            <a:noFill/>
          </a:ln>
          <a:effectLst>
            <a:softEdge rad="112500"/>
          </a:effectLst>
        </p:spPr>
      </p:pic>
    </p:spTree>
    <p:extLst>
      <p:ext uri="{BB962C8B-B14F-4D97-AF65-F5344CB8AC3E}">
        <p14:creationId xmlns:p14="http://schemas.microsoft.com/office/powerpoint/2010/main" val="227211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sz="3200" dirty="0" smtClean="0"/>
              <a:t>What is capybara</a:t>
            </a:r>
          </a:p>
          <a:p>
            <a:r>
              <a:rPr lang="en-US" sz="3200" dirty="0" smtClean="0"/>
              <a:t>How configure for an initial framework</a:t>
            </a:r>
          </a:p>
          <a:p>
            <a:r>
              <a:rPr lang="en-US" sz="3200" dirty="0"/>
              <a:t>Use different Web </a:t>
            </a:r>
            <a:r>
              <a:rPr lang="en-US" sz="3200" dirty="0" smtClean="0"/>
              <a:t>drivers</a:t>
            </a:r>
          </a:p>
          <a:p>
            <a:r>
              <a:rPr lang="en-US" sz="3200" dirty="0" smtClean="0"/>
              <a:t>Implementation of UI test using capybara DSL</a:t>
            </a:r>
          </a:p>
          <a:p>
            <a:r>
              <a:rPr lang="en-US" sz="3200" dirty="0" smtClean="0"/>
              <a:t>Headless execution</a:t>
            </a:r>
          </a:p>
        </p:txBody>
      </p:sp>
    </p:spTree>
    <p:extLst>
      <p:ext uri="{BB962C8B-B14F-4D97-AF65-F5344CB8AC3E}">
        <p14:creationId xmlns:p14="http://schemas.microsoft.com/office/powerpoint/2010/main" val="1214809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358" y="958755"/>
            <a:ext cx="3732663" cy="742950"/>
          </a:xfrm>
        </p:spPr>
        <p:txBody>
          <a:bodyPr/>
          <a:lstStyle/>
          <a:p>
            <a:r>
              <a:rPr lang="en-US" b="1" dirty="0" smtClean="0"/>
              <a:t>Plan</a:t>
            </a:r>
            <a:endParaRPr lang="en-US" b="1" dirty="0"/>
          </a:p>
        </p:txBody>
      </p:sp>
      <p:sp>
        <p:nvSpPr>
          <p:cNvPr id="3" name="Content Placeholder 2"/>
          <p:cNvSpPr>
            <a:spLocks noGrp="1"/>
          </p:cNvSpPr>
          <p:nvPr>
            <p:ph idx="1"/>
          </p:nvPr>
        </p:nvSpPr>
        <p:spPr>
          <a:xfrm>
            <a:off x="1626358" y="1906421"/>
            <a:ext cx="4351361" cy="4709488"/>
          </a:xfrm>
        </p:spPr>
        <p:txBody>
          <a:bodyPr>
            <a:normAutofit/>
          </a:bodyPr>
          <a:lstStyle/>
          <a:p>
            <a:r>
              <a:rPr lang="en-US" dirty="0" smtClean="0"/>
              <a:t>Capybara </a:t>
            </a:r>
            <a:r>
              <a:rPr lang="en-US" dirty="0"/>
              <a:t>with Cucumber</a:t>
            </a:r>
          </a:p>
          <a:p>
            <a:r>
              <a:rPr lang="en-US" dirty="0" smtClean="0"/>
              <a:t>Web Drivers</a:t>
            </a:r>
          </a:p>
          <a:p>
            <a:r>
              <a:rPr lang="en-US" dirty="0" smtClean="0"/>
              <a:t>DSL (Finders, clicking, navigation)</a:t>
            </a:r>
            <a:endParaRPr lang="en-US" dirty="0"/>
          </a:p>
          <a:p>
            <a:r>
              <a:rPr lang="en-US" dirty="0" err="1" smtClean="0"/>
              <a:t>XPath</a:t>
            </a:r>
            <a:r>
              <a:rPr lang="en-US" dirty="0"/>
              <a:t>, CSS and selectors</a:t>
            </a:r>
          </a:p>
          <a:p>
            <a:r>
              <a:rPr lang="en-US" dirty="0" smtClean="0"/>
              <a:t>Tools</a:t>
            </a:r>
            <a:endParaRPr lang="en-US" dirty="0"/>
          </a:p>
          <a:p>
            <a:r>
              <a:rPr lang="en-US" dirty="0" smtClean="0"/>
              <a:t>Best </a:t>
            </a:r>
            <a:r>
              <a:rPr lang="en-US" dirty="0"/>
              <a:t>Practices</a:t>
            </a:r>
          </a:p>
          <a:p>
            <a:r>
              <a:rPr lang="en-US" dirty="0" smtClean="0"/>
              <a:t>Headless </a:t>
            </a:r>
            <a:r>
              <a:rPr lang="en-US" dirty="0"/>
              <a:t>implementation</a:t>
            </a:r>
            <a:endParaRPr lang="en-US" dirty="0" smtClean="0"/>
          </a:p>
        </p:txBody>
      </p:sp>
      <p:sp>
        <p:nvSpPr>
          <p:cNvPr id="5" name="Content Placeholder 2"/>
          <p:cNvSpPr txBox="1">
            <a:spLocks/>
          </p:cNvSpPr>
          <p:nvPr/>
        </p:nvSpPr>
        <p:spPr>
          <a:xfrm>
            <a:off x="6621439" y="1906421"/>
            <a:ext cx="4351361" cy="470948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smtClean="0">
                <a:solidFill>
                  <a:schemeClr val="tx1"/>
                </a:solidFill>
              </a:rPr>
              <a:t>Ruby</a:t>
            </a:r>
          </a:p>
          <a:p>
            <a:pPr lvl="1"/>
            <a:r>
              <a:rPr lang="en-US" dirty="0" smtClean="0">
                <a:solidFill>
                  <a:schemeClr val="tx1"/>
                </a:solidFill>
              </a:rPr>
              <a:t>Ruby blocks</a:t>
            </a:r>
          </a:p>
          <a:p>
            <a:pPr lvl="1"/>
            <a:r>
              <a:rPr lang="en-US" dirty="0" smtClean="0">
                <a:solidFill>
                  <a:schemeClr val="tx1"/>
                </a:solidFill>
              </a:rPr>
              <a:t>Classes</a:t>
            </a:r>
          </a:p>
          <a:p>
            <a:pPr lvl="1"/>
            <a:r>
              <a:rPr lang="en-US" dirty="0" smtClean="0">
                <a:solidFill>
                  <a:schemeClr val="tx1"/>
                </a:solidFill>
              </a:rPr>
              <a:t>Modules</a:t>
            </a:r>
          </a:p>
          <a:p>
            <a:pPr lvl="1"/>
            <a:r>
              <a:rPr lang="en-US" dirty="0" smtClean="0">
                <a:solidFill>
                  <a:schemeClr val="tx1"/>
                </a:solidFill>
              </a:rPr>
              <a:t>Regular expressions</a:t>
            </a:r>
          </a:p>
          <a:p>
            <a:r>
              <a:rPr lang="en-US" dirty="0" smtClean="0">
                <a:solidFill>
                  <a:schemeClr val="tx1"/>
                </a:solidFill>
              </a:rPr>
              <a:t>Cucumber - BDT</a:t>
            </a:r>
          </a:p>
        </p:txBody>
      </p:sp>
      <p:sp>
        <p:nvSpPr>
          <p:cNvPr id="6" name="Title 1"/>
          <p:cNvSpPr txBox="1">
            <a:spLocks/>
          </p:cNvSpPr>
          <p:nvPr/>
        </p:nvSpPr>
        <p:spPr>
          <a:xfrm>
            <a:off x="6621439" y="958755"/>
            <a:ext cx="3732663" cy="74295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smtClean="0">
                <a:solidFill>
                  <a:schemeClr val="tx1"/>
                </a:solidFill>
                <a:effectLst>
                  <a:outerShdw blurRad="38100" dist="38100" dir="2700000" algn="tl">
                    <a:srgbClr val="000000">
                      <a:alpha val="43137"/>
                    </a:srgbClr>
                  </a:outerShdw>
                </a:effectLst>
              </a:rPr>
              <a:t>Requirements</a:t>
            </a:r>
            <a:endParaRPr lang="en-US"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32727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40289"/>
            <a:ext cx="8229600" cy="1143000"/>
          </a:xfrm>
        </p:spPr>
        <p:txBody>
          <a:bodyPr>
            <a:normAutofit/>
          </a:bodyPr>
          <a:lstStyle/>
          <a:p>
            <a:r>
              <a:rPr lang="en-US" sz="4800" b="1" dirty="0" smtClean="0">
                <a:effectLst>
                  <a:outerShdw blurRad="38100" dist="38100" dir="2700000" algn="tl">
                    <a:srgbClr val="000000">
                      <a:alpha val="43137"/>
                    </a:srgbClr>
                  </a:outerShdw>
                </a:effectLst>
              </a:rPr>
              <a:t>Rules</a:t>
            </a:r>
            <a:endParaRPr lang="en-US" sz="4800" b="1" dirty="0">
              <a:effectLst>
                <a:outerShdw blurRad="38100" dist="38100" dir="2700000" algn="tl">
                  <a:srgbClr val="000000">
                    <a:alpha val="43137"/>
                  </a:srgbClr>
                </a:outerShdw>
              </a:effectLst>
            </a:endParaRPr>
          </a:p>
        </p:txBody>
      </p:sp>
      <p:pic>
        <p:nvPicPr>
          <p:cNvPr id="1036" name="Picture 12" descr="http://www.oikos-lille.fr/wp-content/uploads/2016/01/a6dede0ae6039f870570ba48b88ced3a_istock_000006649093medium-863-430-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368" y="1055631"/>
            <a:ext cx="3815090" cy="209198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8" name="Picture 14" descr="http://www.dennis-yu.com/wp-content/uploads/2011/08/learning-pi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0943" y="3282634"/>
            <a:ext cx="3810000" cy="28575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40" name="Picture 16" descr="http://thumbs.dreamstime.com/z/how-committed-you-thermometer-measure-commitment-level-gauge-to-your-determination-amount-45325127.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8756"/>
          <a:stretch/>
        </p:blipFill>
        <p:spPr bwMode="auto">
          <a:xfrm>
            <a:off x="2161794" y="3212660"/>
            <a:ext cx="3633216" cy="29274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42" name="Picture 18" descr="http://cdn2.hubspot.net/hub/98866/file-20323658-jpg/images/ontim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9652" y="978573"/>
            <a:ext cx="2857500" cy="18954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44" name="Picture 20" descr="http://thumbs.dreamstime.com/z/no-cell-phone-sign-18841477.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8243"/>
          <a:stretch/>
        </p:blipFill>
        <p:spPr bwMode="auto">
          <a:xfrm>
            <a:off x="5706618" y="5445457"/>
            <a:ext cx="1172717" cy="115054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685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Capybara?</a:t>
            </a:r>
            <a:endParaRPr lang="en-US" dirty="0"/>
          </a:p>
        </p:txBody>
      </p:sp>
      <p:sp>
        <p:nvSpPr>
          <p:cNvPr id="3" name="Content Placeholder 2"/>
          <p:cNvSpPr>
            <a:spLocks noGrp="1"/>
          </p:cNvSpPr>
          <p:nvPr>
            <p:ph idx="1"/>
          </p:nvPr>
        </p:nvSpPr>
        <p:spPr/>
        <p:txBody>
          <a:bodyPr>
            <a:normAutofit lnSpcReduction="10000"/>
          </a:bodyPr>
          <a:lstStyle/>
          <a:p>
            <a:r>
              <a:rPr lang="en-US" dirty="0"/>
              <a:t>Capybara is a library written in the Ruby programming </a:t>
            </a:r>
            <a:r>
              <a:rPr lang="en-US" dirty="0" smtClean="0"/>
              <a:t>language, this library (gem)  will help us to simulate in a easy and intuitive way how </a:t>
            </a:r>
            <a:r>
              <a:rPr lang="en-US" dirty="0"/>
              <a:t>a user interacts with </a:t>
            </a:r>
            <a:r>
              <a:rPr lang="en-US" dirty="0" smtClean="0"/>
              <a:t>any </a:t>
            </a:r>
            <a:r>
              <a:rPr lang="en-US" dirty="0"/>
              <a:t>application.</a:t>
            </a:r>
          </a:p>
          <a:p>
            <a:endParaRPr lang="en-US" dirty="0"/>
          </a:p>
          <a:p>
            <a:r>
              <a:rPr lang="en-US" dirty="0"/>
              <a:t>Capybara can talk with many different drivers which execute your tests through the same clean and simple interface. You can seamlessly choose between Selenium, </a:t>
            </a:r>
            <a:r>
              <a:rPr lang="en-US" dirty="0" err="1"/>
              <a:t>Webkit</a:t>
            </a:r>
            <a:r>
              <a:rPr lang="en-US" dirty="0"/>
              <a:t> or pure Ruby drivers.</a:t>
            </a:r>
          </a:p>
          <a:p>
            <a:endParaRPr lang="en-US" dirty="0"/>
          </a:p>
          <a:p>
            <a:r>
              <a:rPr lang="en-US" dirty="0" smtClean="0"/>
              <a:t>Also capybara is ready to handled different </a:t>
            </a:r>
            <a:r>
              <a:rPr lang="en-US" dirty="0"/>
              <a:t>asynchronous </a:t>
            </a:r>
            <a:r>
              <a:rPr lang="en-US" dirty="0" smtClean="0"/>
              <a:t>web components due to many synchronization </a:t>
            </a:r>
            <a:r>
              <a:rPr lang="en-US" dirty="0"/>
              <a:t>features. Capybara automatically waits for your content to appear on the page, </a:t>
            </a:r>
            <a:r>
              <a:rPr lang="en-US" b="1" dirty="0"/>
              <a:t>you never have to issue any manual sleeps</a:t>
            </a:r>
            <a:r>
              <a:rPr lang="en-US" dirty="0"/>
              <a:t>.</a:t>
            </a:r>
          </a:p>
        </p:txBody>
      </p:sp>
    </p:spTree>
    <p:extLst>
      <p:ext uri="{BB962C8B-B14F-4D97-AF65-F5344CB8AC3E}">
        <p14:creationId xmlns:p14="http://schemas.microsoft.com/office/powerpoint/2010/main" val="1178830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Capybara</a:t>
            </a:r>
            <a:endParaRPr lang="en-US" dirty="0"/>
          </a:p>
        </p:txBody>
      </p:sp>
      <p:sp>
        <p:nvSpPr>
          <p:cNvPr id="3" name="Content Placeholder 2"/>
          <p:cNvSpPr>
            <a:spLocks noGrp="1"/>
          </p:cNvSpPr>
          <p:nvPr>
            <p:ph idx="1"/>
          </p:nvPr>
        </p:nvSpPr>
        <p:spPr/>
        <p:txBody>
          <a:bodyPr>
            <a:normAutofit/>
          </a:bodyPr>
          <a:lstStyle/>
          <a:p>
            <a:r>
              <a:rPr lang="en-US" dirty="0" smtClean="0"/>
              <a:t>Capybara </a:t>
            </a:r>
            <a:r>
              <a:rPr lang="en-US" dirty="0"/>
              <a:t>is </a:t>
            </a:r>
            <a:r>
              <a:rPr lang="en-US" dirty="0" smtClean="0"/>
              <a:t>built </a:t>
            </a:r>
            <a:r>
              <a:rPr lang="en-US" dirty="0"/>
              <a:t>to be used on top of an underlying web-based driver. It offers a user-friendly DSL (Domain Specific Language) which is used to describe actions that are executed by the underlying web driver</a:t>
            </a:r>
            <a:r>
              <a:rPr lang="en-US" dirty="0" smtClean="0"/>
              <a:t>.</a:t>
            </a:r>
          </a:p>
          <a:p>
            <a:pPr marL="0" indent="0">
              <a:buNone/>
            </a:pPr>
            <a:endParaRPr lang="en-US" dirty="0"/>
          </a:p>
          <a:p>
            <a:pPr marL="0" indent="0">
              <a:buNone/>
            </a:pPr>
            <a:endParaRPr lang="en-US" dirty="0"/>
          </a:p>
          <a:p>
            <a:r>
              <a:rPr lang="en-US" dirty="0"/>
              <a:t>When the page is loaded using the DSL (and underlying web driver), Capybara will try to locate the relevant element in the DOM (Document Object Model) and execute the action, such as click button, link, etc.</a:t>
            </a:r>
          </a:p>
          <a:p>
            <a:endParaRPr lang="en-US" dirty="0"/>
          </a:p>
        </p:txBody>
      </p:sp>
    </p:spTree>
    <p:extLst>
      <p:ext uri="{BB962C8B-B14F-4D97-AF65-F5344CB8AC3E}">
        <p14:creationId xmlns:p14="http://schemas.microsoft.com/office/powerpoint/2010/main" val="3562871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a:xfrm>
            <a:off x="1371600" y="1965278"/>
            <a:ext cx="9601200" cy="3902122"/>
          </a:xfrm>
        </p:spPr>
        <p:txBody>
          <a:bodyPr>
            <a:noAutofit/>
          </a:bodyPr>
          <a:lstStyle/>
          <a:p>
            <a:r>
              <a:rPr lang="en-US" sz="2800" dirty="0"/>
              <a:t>No setup necessary for Rails and Rack application. Works out of the box.</a:t>
            </a:r>
          </a:p>
          <a:p>
            <a:r>
              <a:rPr lang="en-US" sz="2800" dirty="0"/>
              <a:t>Intuitive API which mimics the language an actual user would use.</a:t>
            </a:r>
          </a:p>
          <a:p>
            <a:r>
              <a:rPr lang="en-US" sz="2800" dirty="0"/>
              <a:t>Switch the backend your tests run against from fast headless mode to an actual browser with no changes to your tests.</a:t>
            </a:r>
          </a:p>
          <a:p>
            <a:r>
              <a:rPr lang="en-US" sz="2800" dirty="0"/>
              <a:t>Powerful synchronization features mean you never have to manually wait for asynchronous processes to complete.</a:t>
            </a:r>
          </a:p>
        </p:txBody>
      </p:sp>
    </p:spTree>
    <p:extLst>
      <p:ext uri="{BB962C8B-B14F-4D97-AF65-F5344CB8AC3E}">
        <p14:creationId xmlns:p14="http://schemas.microsoft.com/office/powerpoint/2010/main" val="1585644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Constrains</a:t>
            </a:r>
            <a:endParaRPr lang="en-US" dirty="0"/>
          </a:p>
        </p:txBody>
      </p:sp>
      <p:sp>
        <p:nvSpPr>
          <p:cNvPr id="3" name="Content Placeholder 2"/>
          <p:cNvSpPr>
            <a:spLocks noGrp="1"/>
          </p:cNvSpPr>
          <p:nvPr>
            <p:ph idx="1"/>
          </p:nvPr>
        </p:nvSpPr>
        <p:spPr>
          <a:xfrm>
            <a:off x="1371600" y="1965278"/>
            <a:ext cx="9601200" cy="3902122"/>
          </a:xfrm>
        </p:spPr>
        <p:txBody>
          <a:bodyPr>
            <a:noAutofit/>
          </a:bodyPr>
          <a:lstStyle/>
          <a:p>
            <a:r>
              <a:rPr lang="en-US" sz="2800" dirty="0" smtClean="0"/>
              <a:t>No look and feel validation.</a:t>
            </a:r>
          </a:p>
          <a:p>
            <a:r>
              <a:rPr lang="en-US" sz="2800" dirty="0" smtClean="0"/>
              <a:t>Depending on code structure (ids, classes, </a:t>
            </a:r>
            <a:r>
              <a:rPr lang="en-US" sz="2800" dirty="0" err="1" smtClean="0"/>
              <a:t>etc</a:t>
            </a:r>
            <a:r>
              <a:rPr lang="en-US" sz="2800" dirty="0" smtClean="0"/>
              <a:t>).</a:t>
            </a:r>
          </a:p>
          <a:p>
            <a:r>
              <a:rPr lang="en-US" sz="2800" dirty="0" smtClean="0"/>
              <a:t>Need that QA is involved in every code changes to maintain new changes</a:t>
            </a:r>
            <a:endParaRPr lang="en-US" sz="2800" dirty="0"/>
          </a:p>
        </p:txBody>
      </p:sp>
    </p:spTree>
    <p:extLst>
      <p:ext uri="{BB962C8B-B14F-4D97-AF65-F5344CB8AC3E}">
        <p14:creationId xmlns:p14="http://schemas.microsoft.com/office/powerpoint/2010/main" val="1024650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Jalasoft">
  <a:themeElements>
    <a:clrScheme name="Custom 4">
      <a:dk1>
        <a:srgbClr val="900000"/>
      </a:dk1>
      <a:lt1>
        <a:srgbClr val="FFFFFF"/>
      </a:lt1>
      <a:dk2>
        <a:srgbClr val="000000"/>
      </a:dk2>
      <a:lt2>
        <a:srgbClr val="FFFFFF"/>
      </a:lt2>
      <a:accent1>
        <a:srgbClr val="8C8D86"/>
      </a:accent1>
      <a:accent2>
        <a:srgbClr val="E6C069"/>
      </a:accent2>
      <a:accent3>
        <a:srgbClr val="897B61"/>
      </a:accent3>
      <a:accent4>
        <a:srgbClr val="8DAB8E"/>
      </a:accent4>
      <a:accent5>
        <a:srgbClr val="77A2BB"/>
      </a:accent5>
      <a:accent6>
        <a:srgbClr val="FF0000"/>
      </a:accent6>
      <a:hlink>
        <a:srgbClr val="77A2BB"/>
      </a:hlink>
      <a:folHlink>
        <a:srgbClr val="C8D9E3"/>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Jalasoft" id="{76D107AB-893B-4C19-A611-8F9EC7DDD56C}" vid="{36C222A2-6F66-4661-9F09-73383F68603F}"/>
    </a:ext>
  </a:extLst>
</a:theme>
</file>

<file path=docProps/app.xml><?xml version="1.0" encoding="utf-8"?>
<Properties xmlns="http://schemas.openxmlformats.org/officeDocument/2006/extended-properties" xmlns:vt="http://schemas.openxmlformats.org/officeDocument/2006/docPropsVTypes">
  <Template>Jalasoft</Template>
  <TotalTime>260</TotalTime>
  <Words>961</Words>
  <Application>Microsoft Office PowerPoint</Application>
  <PresentationFormat>Custom</PresentationFormat>
  <Paragraphs>209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Jalasoft</vt:lpstr>
      <vt:lpstr>             Capybara</vt:lpstr>
      <vt:lpstr>Welcome!!</vt:lpstr>
      <vt:lpstr>Objectives</vt:lpstr>
      <vt:lpstr>Plan</vt:lpstr>
      <vt:lpstr>Rules</vt:lpstr>
      <vt:lpstr>Why Capybara?</vt:lpstr>
      <vt:lpstr>Anatomy of  Capybara</vt:lpstr>
      <vt:lpstr>Benefits</vt:lpstr>
      <vt:lpstr>Constrains</vt:lpstr>
      <vt:lpstr>Lets start with it….</vt:lpstr>
      <vt:lpstr>Cucumber structure</vt:lpstr>
      <vt:lpstr>env.rb</vt:lpstr>
      <vt:lpstr>Load and find YML file</vt:lpstr>
      <vt:lpstr>YML file</vt:lpstr>
      <vt:lpstr>Capybara configurable options</vt:lpstr>
      <vt:lpstr>Capybara configurable options</vt:lpstr>
      <vt:lpstr>env.rb file</vt:lpstr>
      <vt:lpstr>env.rb file</vt:lpstr>
      <vt:lpstr>env.rb file</vt:lpstr>
      <vt:lpstr>Practice</vt:lpstr>
      <vt:lpstr>Thanks!!!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Capybara</dc:title>
  <dc:creator>Karime Salomón Zárate</dc:creator>
  <cp:lastModifiedBy>Karime</cp:lastModifiedBy>
  <cp:revision>62</cp:revision>
  <dcterms:created xsi:type="dcterms:W3CDTF">2016-05-25T02:09:19Z</dcterms:created>
  <dcterms:modified xsi:type="dcterms:W3CDTF">2016-06-08T18:41:30Z</dcterms:modified>
</cp:coreProperties>
</file>