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91" r:id="rId4"/>
    <p:sldId id="293" r:id="rId5"/>
    <p:sldId id="294" r:id="rId6"/>
    <p:sldId id="290" r:id="rId7"/>
    <p:sldId id="296" r:id="rId8"/>
    <p:sldId id="297" r:id="rId9"/>
    <p:sldId id="299" r:id="rId10"/>
    <p:sldId id="301" r:id="rId11"/>
    <p:sldId id="302" r:id="rId12"/>
    <p:sldId id="303" r:id="rId13"/>
    <p:sldId id="304" r:id="rId14"/>
    <p:sldId id="305" r:id="rId15"/>
    <p:sldId id="298" r:id="rId16"/>
    <p:sldId id="300" r:id="rId17"/>
    <p:sldId id="306" r:id="rId18"/>
    <p:sldId id="3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92B021-975D-4C78-8CAE-AA35727926EB}" type="datetimeFigureOut">
              <a:rPr lang="en-US" smtClean="0"/>
              <a:t>6/13/2016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2421E58-2D3B-4726-A881-7D258D8648DC}" type="slidenum">
              <a:rPr lang="en-US" smtClean="0"/>
              <a:t>‹#›</a:t>
            </a:fld>
            <a:endParaRPr lang="en-US"/>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982" y="97681"/>
            <a:ext cx="3714750" cy="1228725"/>
          </a:xfrm>
          <a:prstGeom prst="rect">
            <a:avLst/>
          </a:prstGeom>
          <a:ln>
            <a:noFill/>
          </a:ln>
          <a:effectLst>
            <a:softEdge rad="112500"/>
          </a:effectLst>
        </p:spPr>
      </p:pic>
    </p:spTree>
    <p:extLst>
      <p:ext uri="{BB962C8B-B14F-4D97-AF65-F5344CB8AC3E}">
        <p14:creationId xmlns:p14="http://schemas.microsoft.com/office/powerpoint/2010/main" val="41537595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20392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399085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92B021-975D-4C78-8CAE-AA35727926EB}"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13"/>
            <a:ext cx="3714750" cy="1228725"/>
          </a:xfrm>
          <a:prstGeom prst="rect">
            <a:avLst/>
          </a:prstGeom>
          <a:ln>
            <a:noFill/>
          </a:ln>
          <a:effectLst>
            <a:softEdge rad="112500"/>
          </a:effectLst>
        </p:spPr>
      </p:pic>
    </p:spTree>
    <p:extLst>
      <p:ext uri="{BB962C8B-B14F-4D97-AF65-F5344CB8AC3E}">
        <p14:creationId xmlns:p14="http://schemas.microsoft.com/office/powerpoint/2010/main" val="244224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92B021-975D-4C78-8CAE-AA35727926EB}" type="datetimeFigureOut">
              <a:rPr lang="en-US" smtClean="0"/>
              <a:t>6/13/2016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411695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92B021-975D-4C78-8CAE-AA35727926EB}" type="datetimeFigureOut">
              <a:rPr lang="en-US" smtClean="0"/>
              <a:t>6/13/2016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noFill/>
          <a:ln w="0">
            <a:noFill/>
            <a:prstDash val="solid"/>
            <a:round/>
            <a:headEnd/>
            <a:tailEnd/>
          </a:ln>
        </p:spPr>
      </p:sp>
    </p:spTree>
    <p:extLst>
      <p:ext uri="{BB962C8B-B14F-4D97-AF65-F5344CB8AC3E}">
        <p14:creationId xmlns:p14="http://schemas.microsoft.com/office/powerpoint/2010/main" val="4141162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92B021-975D-4C78-8CAE-AA35727926EB}" type="datetimeFigureOut">
              <a:rPr lang="en-US" smtClean="0"/>
              <a:t>6/13/2016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73658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92B021-975D-4C78-8CAE-AA35727926EB}" type="datetimeFigureOut">
              <a:rPr lang="en-US" smtClean="0"/>
              <a:t>6/13/2016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70219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92B021-975D-4C78-8CAE-AA35727926EB}" type="datetimeFigureOut">
              <a:rPr lang="en-US" smtClean="0"/>
              <a:t>6/13/2016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01340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2B021-975D-4C78-8CAE-AA35727926EB}" type="datetimeFigureOut">
              <a:rPr lang="en-US" smtClean="0"/>
              <a:t>6/13/2016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21E58-2D3B-4726-A881-7D258D8648DC}" type="slidenum">
              <a:rPr lang="en-US" smtClean="0"/>
              <a:t>‹#›</a:t>
            </a:fld>
            <a:endParaRPr lang="en-US"/>
          </a:p>
        </p:txBody>
      </p:sp>
    </p:spTree>
    <p:extLst>
      <p:ext uri="{BB962C8B-B14F-4D97-AF65-F5344CB8AC3E}">
        <p14:creationId xmlns:p14="http://schemas.microsoft.com/office/powerpoint/2010/main" val="178811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92B021-975D-4C78-8CAE-AA35727926EB}" type="datetimeFigureOut">
              <a:rPr lang="en-US" smtClean="0"/>
              <a:t>6/13/2016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55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92B021-975D-4C78-8CAE-AA35727926EB}" type="datetimeFigureOut">
              <a:rPr lang="en-US" smtClean="0"/>
              <a:t>6/13/2016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421E58-2D3B-4726-A881-7D258D8648D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302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l="6667" t="13437" r="5470" b="14212"/>
          <a:stretch/>
        </p:blipFill>
        <p:spPr>
          <a:xfrm>
            <a:off x="8928100" y="99814"/>
            <a:ext cx="3263900" cy="889000"/>
          </a:xfrm>
          <a:prstGeom prst="rect">
            <a:avLst/>
          </a:prstGeom>
        </p:spPr>
      </p:pic>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92B021-975D-4C78-8CAE-AA35727926EB}" type="datetimeFigureOut">
              <a:rPr lang="en-US" smtClean="0"/>
              <a:t>6/13/2016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2421E58-2D3B-4726-A881-7D258D8648D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6749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03" y="1949823"/>
            <a:ext cx="3185420" cy="2953007"/>
          </a:xfrm>
          <a:prstGeom prst="rect">
            <a:avLst/>
          </a:prstGeom>
          <a:ln>
            <a:noFill/>
          </a:ln>
          <a:effectLst>
            <a:softEdge rad="112500"/>
          </a:effectLst>
        </p:spPr>
      </p:pic>
      <p:sp>
        <p:nvSpPr>
          <p:cNvPr id="2" name="Title 1"/>
          <p:cNvSpPr>
            <a:spLocks noGrp="1"/>
          </p:cNvSpPr>
          <p:nvPr>
            <p:ph type="ctrTitle"/>
          </p:nvPr>
        </p:nvSpPr>
        <p:spPr/>
        <p:txBody>
          <a:bodyPr/>
          <a:lstStyle/>
          <a:p>
            <a:pPr algn="l"/>
            <a:r>
              <a:rPr lang="en-US" dirty="0" smtClean="0"/>
              <a:t>             Capybara</a:t>
            </a:r>
            <a:endParaRPr lang="en-US" dirty="0"/>
          </a:p>
        </p:txBody>
      </p:sp>
      <p:sp>
        <p:nvSpPr>
          <p:cNvPr id="3" name="Subtitle 2"/>
          <p:cNvSpPr>
            <a:spLocks noGrp="1"/>
          </p:cNvSpPr>
          <p:nvPr>
            <p:ph type="subTitle" idx="1"/>
          </p:nvPr>
        </p:nvSpPr>
        <p:spPr>
          <a:xfrm>
            <a:off x="2679906" y="3956279"/>
            <a:ext cx="6641515" cy="602073"/>
          </a:xfrm>
        </p:spPr>
        <p:txBody>
          <a:bodyPr/>
          <a:lstStyle/>
          <a:p>
            <a:r>
              <a:rPr lang="en-US" dirty="0" smtClean="0"/>
              <a:t>Automation UI testing</a:t>
            </a:r>
            <a:endParaRPr lang="en-US" dirty="0"/>
          </a:p>
        </p:txBody>
      </p:sp>
      <p:sp>
        <p:nvSpPr>
          <p:cNvPr id="5" name="Subtitle 2"/>
          <p:cNvSpPr txBox="1">
            <a:spLocks/>
          </p:cNvSpPr>
          <p:nvPr/>
        </p:nvSpPr>
        <p:spPr>
          <a:xfrm>
            <a:off x="6095742" y="5200500"/>
            <a:ext cx="6641515" cy="602073"/>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t>Karime Salomon Z.</a:t>
            </a:r>
            <a:endParaRPr lang="en-US" dirty="0"/>
          </a:p>
        </p:txBody>
      </p:sp>
    </p:spTree>
    <p:extLst>
      <p:ext uri="{BB962C8B-B14F-4D97-AF65-F5344CB8AC3E}">
        <p14:creationId xmlns:p14="http://schemas.microsoft.com/office/powerpoint/2010/main" val="90881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229932" y="1668102"/>
            <a:ext cx="5299656" cy="4490113"/>
          </a:xfrm>
        </p:spPr>
        <p:txBody>
          <a:bodyPr>
            <a:normAutofit fontScale="77500" lnSpcReduction="20000"/>
          </a:bodyPr>
          <a:lstStyle/>
          <a:p>
            <a:pPr marL="0" indent="0">
              <a:buNone/>
            </a:pPr>
            <a:r>
              <a:rPr lang="en-US" dirty="0"/>
              <a:t>Options Hash (options):</a:t>
            </a:r>
          </a:p>
          <a:p>
            <a:r>
              <a:rPr lang="en-US" dirty="0" smtClean="0"/>
              <a:t>text </a:t>
            </a:r>
            <a:r>
              <a:rPr lang="en-US" dirty="0"/>
              <a:t>(String, </a:t>
            </a:r>
            <a:r>
              <a:rPr lang="en-US" dirty="0" err="1"/>
              <a:t>Regexp</a:t>
            </a:r>
            <a:r>
              <a:rPr lang="en-US" dirty="0"/>
              <a:t>) — </a:t>
            </a:r>
          </a:p>
          <a:p>
            <a:pPr marL="0" indent="0">
              <a:buNone/>
            </a:pPr>
            <a:r>
              <a:rPr lang="en-US" dirty="0"/>
              <a:t>Only find elements which contain this text or match this </a:t>
            </a:r>
            <a:r>
              <a:rPr lang="en-US" dirty="0" err="1"/>
              <a:t>regexp</a:t>
            </a:r>
            <a:endParaRPr lang="en-US" dirty="0"/>
          </a:p>
          <a:p>
            <a:r>
              <a:rPr lang="en-US" dirty="0" smtClean="0"/>
              <a:t>visible </a:t>
            </a:r>
            <a:r>
              <a:rPr lang="en-US" dirty="0"/>
              <a:t>(Boolean, Symbol) — </a:t>
            </a:r>
          </a:p>
          <a:p>
            <a:pPr marL="0" indent="0">
              <a:buNone/>
            </a:pPr>
            <a:r>
              <a:rPr lang="en-US" dirty="0"/>
              <a:t>Only find elements with the specified visibility:</a:t>
            </a:r>
          </a:p>
          <a:p>
            <a:pPr lvl="1"/>
            <a:r>
              <a:rPr lang="en-US" dirty="0" smtClean="0"/>
              <a:t>true </a:t>
            </a:r>
            <a:r>
              <a:rPr lang="en-US" dirty="0"/>
              <a:t>- only finds visible elements.</a:t>
            </a:r>
          </a:p>
          <a:p>
            <a:pPr lvl="1"/>
            <a:r>
              <a:rPr lang="en-US" dirty="0" smtClean="0"/>
              <a:t>false </a:t>
            </a:r>
            <a:r>
              <a:rPr lang="en-US" dirty="0"/>
              <a:t>- finds invisible and visible elements.</a:t>
            </a:r>
          </a:p>
          <a:p>
            <a:pPr lvl="1"/>
            <a:r>
              <a:rPr lang="en-US" dirty="0" smtClean="0"/>
              <a:t>:</a:t>
            </a:r>
            <a:r>
              <a:rPr lang="en-US" dirty="0"/>
              <a:t>all - same as false; finds visible and invisible elements.</a:t>
            </a:r>
          </a:p>
          <a:p>
            <a:pPr lvl="1"/>
            <a:r>
              <a:rPr lang="en-US" dirty="0" smtClean="0"/>
              <a:t>:</a:t>
            </a:r>
            <a:r>
              <a:rPr lang="en-US" dirty="0"/>
              <a:t>hidden - only finds invisible elements.</a:t>
            </a:r>
          </a:p>
          <a:p>
            <a:pPr lvl="1"/>
            <a:r>
              <a:rPr lang="en-US" dirty="0" smtClean="0"/>
              <a:t>:</a:t>
            </a:r>
            <a:r>
              <a:rPr lang="en-US" dirty="0"/>
              <a:t>visible - same as true; only finds visible elements.</a:t>
            </a:r>
          </a:p>
          <a:p>
            <a:r>
              <a:rPr lang="en-US" dirty="0"/>
              <a:t>c</a:t>
            </a:r>
            <a:r>
              <a:rPr lang="en-US" dirty="0" smtClean="0"/>
              <a:t>ount </a:t>
            </a:r>
            <a:r>
              <a:rPr lang="en-US" dirty="0"/>
              <a:t>(Integer) — </a:t>
            </a:r>
            <a:endParaRPr lang="en-US" dirty="0" smtClean="0"/>
          </a:p>
          <a:p>
            <a:pPr marL="0" indent="0">
              <a:buNone/>
            </a:pPr>
            <a:r>
              <a:rPr lang="en-US" dirty="0" smtClean="0"/>
              <a:t> </a:t>
            </a:r>
            <a:r>
              <a:rPr lang="en-US" dirty="0"/>
              <a:t>Exact number of matches that are expected to be found</a:t>
            </a:r>
          </a:p>
          <a:p>
            <a:endParaRPr lang="en-US" dirty="0"/>
          </a:p>
        </p:txBody>
      </p:sp>
      <p:sp>
        <p:nvSpPr>
          <p:cNvPr id="6" name="Content Placeholder 2"/>
          <p:cNvSpPr txBox="1">
            <a:spLocks/>
          </p:cNvSpPr>
          <p:nvPr/>
        </p:nvSpPr>
        <p:spPr>
          <a:xfrm>
            <a:off x="6529588" y="1613416"/>
            <a:ext cx="5299656" cy="4490113"/>
          </a:xfrm>
          <a:prstGeom prst="rect">
            <a:avLst/>
          </a:prstGeom>
        </p:spPr>
        <p:txBody>
          <a:bodyPr vert="horz" lIns="91440" tIns="45720" rIns="91440" bIns="45720" rtlCol="0">
            <a:normAutofit fontScale="77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maximum </a:t>
            </a:r>
            <a:r>
              <a:rPr lang="en-US" dirty="0"/>
              <a:t>(Integer) — </a:t>
            </a:r>
          </a:p>
          <a:p>
            <a:pPr marL="0" indent="0">
              <a:buNone/>
            </a:pPr>
            <a:r>
              <a:rPr lang="en-US" dirty="0"/>
              <a:t>Maximum number of matches that are expected to be found</a:t>
            </a:r>
          </a:p>
          <a:p>
            <a:r>
              <a:rPr lang="en-US" dirty="0" smtClean="0"/>
              <a:t>minimum </a:t>
            </a:r>
            <a:r>
              <a:rPr lang="en-US" dirty="0"/>
              <a:t>(Integer) — </a:t>
            </a:r>
          </a:p>
          <a:p>
            <a:pPr marL="0" indent="0">
              <a:buNone/>
            </a:pPr>
            <a:r>
              <a:rPr lang="en-US" dirty="0"/>
              <a:t>Minimum number of matches that are expected to be found</a:t>
            </a:r>
          </a:p>
          <a:p>
            <a:r>
              <a:rPr lang="en-US" dirty="0" smtClean="0"/>
              <a:t>between </a:t>
            </a:r>
            <a:r>
              <a:rPr lang="en-US" dirty="0"/>
              <a:t>(Range) — </a:t>
            </a:r>
          </a:p>
          <a:p>
            <a:pPr marL="0" indent="0">
              <a:buNone/>
            </a:pPr>
            <a:r>
              <a:rPr lang="en-US" dirty="0"/>
              <a:t>Number of matches found must be within the given range</a:t>
            </a:r>
          </a:p>
          <a:p>
            <a:r>
              <a:rPr lang="en-US" dirty="0" smtClean="0"/>
              <a:t>exact </a:t>
            </a:r>
            <a:r>
              <a:rPr lang="en-US" dirty="0"/>
              <a:t>(Boolean) — </a:t>
            </a:r>
          </a:p>
          <a:p>
            <a:pPr marL="0" indent="0">
              <a:buNone/>
            </a:pPr>
            <a:r>
              <a:rPr lang="en-US" dirty="0"/>
              <a:t>Control whether `is` expressions in the given </a:t>
            </a:r>
            <a:r>
              <a:rPr lang="en-US" dirty="0" err="1"/>
              <a:t>XPath</a:t>
            </a:r>
            <a:r>
              <a:rPr lang="en-US" dirty="0"/>
              <a:t> match exactly or partially</a:t>
            </a:r>
          </a:p>
          <a:p>
            <a:r>
              <a:rPr lang="en-US" dirty="0" smtClean="0"/>
              <a:t>wait </a:t>
            </a:r>
            <a:r>
              <a:rPr lang="en-US" dirty="0"/>
              <a:t>(Integer) — default: </a:t>
            </a:r>
            <a:r>
              <a:rPr lang="en-US" dirty="0" err="1"/>
              <a:t>Capybara.default_max_wait_time</a:t>
            </a:r>
            <a:r>
              <a:rPr lang="en-US" dirty="0"/>
              <a:t> — </a:t>
            </a:r>
          </a:p>
          <a:p>
            <a:pPr marL="0" indent="0">
              <a:buNone/>
            </a:pPr>
            <a:r>
              <a:rPr lang="en-US" dirty="0"/>
              <a:t>The time to wait for element count expectations to become true</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80780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smtClean="0"/>
              <a:t>find.</a:t>
            </a:r>
            <a:r>
              <a:rPr lang="en-US" dirty="0"/>
              <a:t>- Find an Element based on the given arguments. find will raise an error if the element is not </a:t>
            </a:r>
            <a:r>
              <a:rPr lang="en-US" dirty="0" smtClean="0"/>
              <a:t>found</a:t>
            </a:r>
          </a:p>
          <a:p>
            <a:pPr marL="0" indent="0">
              <a:buNone/>
            </a:pPr>
            <a:r>
              <a:rPr lang="en-US" dirty="0"/>
              <a:t>If the driver is capable of executing JavaScript, find will wait for a set amount of time and continuously retry finding the element until either the element is found or the time expires. The length of time find will wait is controlled through </a:t>
            </a:r>
            <a:r>
              <a:rPr lang="en-US" dirty="0" err="1"/>
              <a:t>Capybara.default_max_wait_time</a:t>
            </a:r>
            <a:r>
              <a:rPr lang="en-US" dirty="0"/>
              <a:t> and defaults to 2 seconds. find takes the same options as all</a:t>
            </a:r>
            <a:r>
              <a:rPr lang="en-US" dirty="0" smtClean="0"/>
              <a:t>.</a:t>
            </a:r>
          </a:p>
          <a:p>
            <a:pPr marL="0" indent="0">
              <a:buNone/>
            </a:pPr>
            <a:endParaRPr lang="en-US" dirty="0"/>
          </a:p>
          <a:p>
            <a:pPr marL="987552" lvl="2" indent="0">
              <a:buNone/>
            </a:pPr>
            <a:r>
              <a:rPr lang="en-US" dirty="0" err="1"/>
              <a:t>page.find</a:t>
            </a:r>
            <a:r>
              <a:rPr lang="en-US" dirty="0"/>
              <a:t>('#foo').find('.bar</a:t>
            </a:r>
            <a:r>
              <a:rPr lang="en-US" dirty="0" smtClean="0"/>
              <a:t>')</a:t>
            </a:r>
          </a:p>
          <a:p>
            <a:pPr marL="987552" lvl="2" indent="0">
              <a:buNone/>
            </a:pPr>
            <a:r>
              <a:rPr lang="en-US" dirty="0" err="1" smtClean="0"/>
              <a:t>page.find</a:t>
            </a:r>
            <a:r>
              <a:rPr lang="en-US" dirty="0"/>
              <a:t>(:</a:t>
            </a:r>
            <a:r>
              <a:rPr lang="en-US" dirty="0" err="1"/>
              <a:t>xpath</a:t>
            </a:r>
            <a:r>
              <a:rPr lang="en-US" dirty="0"/>
              <a:t>, '//div[contains(., "bar</a:t>
            </a:r>
            <a:r>
              <a:rPr lang="en-US" dirty="0" smtClean="0"/>
              <a:t>")]')</a:t>
            </a:r>
          </a:p>
          <a:p>
            <a:pPr marL="987552" lvl="2" indent="0">
              <a:buNone/>
            </a:pPr>
            <a:r>
              <a:rPr lang="en-US" dirty="0" err="1" smtClean="0"/>
              <a:t>page.find</a:t>
            </a:r>
            <a:r>
              <a:rPr lang="en-US" dirty="0"/>
              <a:t>('li', :text =&gt; '</a:t>
            </a:r>
            <a:r>
              <a:rPr lang="en-US" dirty="0" err="1"/>
              <a:t>Quox</a:t>
            </a:r>
            <a:r>
              <a:rPr lang="en-US" dirty="0"/>
              <a:t>').</a:t>
            </a:r>
            <a:r>
              <a:rPr lang="en-US" dirty="0" err="1"/>
              <a:t>click_link</a:t>
            </a:r>
            <a:r>
              <a:rPr lang="en-US" dirty="0"/>
              <a:t>('Delete')</a:t>
            </a:r>
          </a:p>
          <a:p>
            <a:pPr marL="0" indent="0">
              <a:buNone/>
            </a:pPr>
            <a:endParaRPr lang="fr-FR" dirty="0"/>
          </a:p>
        </p:txBody>
      </p:sp>
    </p:spTree>
    <p:extLst>
      <p:ext uri="{BB962C8B-B14F-4D97-AF65-F5344CB8AC3E}">
        <p14:creationId xmlns:p14="http://schemas.microsoft.com/office/powerpoint/2010/main" val="105501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err="1"/>
              <a:t>find_button</a:t>
            </a:r>
            <a:r>
              <a:rPr lang="en-US" b="1" dirty="0"/>
              <a:t>.</a:t>
            </a:r>
            <a:r>
              <a:rPr lang="en-US" dirty="0"/>
              <a:t>- If the driver is capable of executing JavaScript, </a:t>
            </a:r>
            <a:r>
              <a:rPr lang="en-US" dirty="0" err="1"/>
              <a:t>find_button</a:t>
            </a:r>
            <a:r>
              <a:rPr lang="en-US" dirty="0"/>
              <a:t> will wait for a set amount of time and continuously retry finding the element until either the element is found or the time </a:t>
            </a:r>
            <a:r>
              <a:rPr lang="en-US" dirty="0" smtClean="0"/>
              <a:t>expires.</a:t>
            </a:r>
          </a:p>
          <a:p>
            <a:pPr marL="0" indent="0">
              <a:buNone/>
            </a:pPr>
            <a:r>
              <a:rPr lang="en-US" dirty="0"/>
              <a:t> </a:t>
            </a:r>
            <a:r>
              <a:rPr lang="en-US" dirty="0" smtClean="0"/>
              <a:t>      Options </a:t>
            </a:r>
            <a:r>
              <a:rPr lang="en-US" dirty="0"/>
              <a:t>Hash (options):</a:t>
            </a:r>
          </a:p>
          <a:p>
            <a:pPr marL="987552" lvl="2" indent="0">
              <a:buNone/>
            </a:pPr>
            <a:r>
              <a:rPr lang="en-US" b="1" dirty="0" smtClean="0"/>
              <a:t>:wait</a:t>
            </a:r>
            <a:r>
              <a:rPr lang="en-US" dirty="0" smtClean="0"/>
              <a:t> </a:t>
            </a:r>
            <a:r>
              <a:rPr lang="en-US" dirty="0"/>
              <a:t>(false, Numeric) — default: </a:t>
            </a:r>
            <a:r>
              <a:rPr lang="en-US" dirty="0" err="1"/>
              <a:t>Capybara.default_max_wait_time</a:t>
            </a:r>
            <a:r>
              <a:rPr lang="en-US" dirty="0"/>
              <a:t> — </a:t>
            </a:r>
          </a:p>
          <a:p>
            <a:pPr marL="987552" lvl="2" indent="0">
              <a:buNone/>
            </a:pPr>
            <a:r>
              <a:rPr lang="en-US" dirty="0"/>
              <a:t>Maximum time to wait for matching element to appear.</a:t>
            </a:r>
          </a:p>
          <a:p>
            <a:pPr marL="987552" lvl="2" indent="0">
              <a:buNone/>
            </a:pPr>
            <a:r>
              <a:rPr lang="en-US" b="1" dirty="0" smtClean="0"/>
              <a:t>:disabled</a:t>
            </a:r>
            <a:r>
              <a:rPr lang="en-US" dirty="0" smtClean="0"/>
              <a:t> </a:t>
            </a:r>
            <a:r>
              <a:rPr lang="en-US" dirty="0"/>
              <a:t>(Boolean, Symbol) — default: false — </a:t>
            </a:r>
          </a:p>
          <a:p>
            <a:pPr marL="987552" lvl="2" indent="0">
              <a:buNone/>
            </a:pPr>
            <a:r>
              <a:rPr lang="en-US" dirty="0"/>
              <a:t>Match disabled button?</a:t>
            </a:r>
          </a:p>
          <a:p>
            <a:pPr marL="987552" lvl="2" indent="0">
              <a:buNone/>
            </a:pPr>
            <a:r>
              <a:rPr lang="en-US" i="1" dirty="0" smtClean="0"/>
              <a:t>true </a:t>
            </a:r>
            <a:r>
              <a:rPr lang="en-US" i="1" dirty="0"/>
              <a:t>- only finds a disabled </a:t>
            </a:r>
            <a:r>
              <a:rPr lang="en-US" i="1" dirty="0" smtClean="0"/>
              <a:t>button</a:t>
            </a:r>
          </a:p>
          <a:p>
            <a:pPr marL="987552" lvl="2" indent="0">
              <a:buNone/>
            </a:pPr>
            <a:endParaRPr lang="en-US" i="1" dirty="0" smtClean="0"/>
          </a:p>
          <a:p>
            <a:pPr marL="987552" lvl="2" indent="0">
              <a:buNone/>
            </a:pPr>
            <a:r>
              <a:rPr lang="en-US" i="1" dirty="0" err="1"/>
              <a:t>page.find_button</a:t>
            </a:r>
            <a:r>
              <a:rPr lang="en-US" i="1" dirty="0" smtClean="0"/>
              <a:t>(‘Save’, </a:t>
            </a:r>
            <a:r>
              <a:rPr lang="en-US" i="1" dirty="0"/>
              <a:t>disabled: true)</a:t>
            </a:r>
          </a:p>
          <a:p>
            <a:pPr marL="0" indent="0">
              <a:buNone/>
            </a:pPr>
            <a:endParaRPr lang="fr-FR" dirty="0"/>
          </a:p>
        </p:txBody>
      </p:sp>
    </p:spTree>
    <p:extLst>
      <p:ext uri="{BB962C8B-B14F-4D97-AF65-F5344CB8AC3E}">
        <p14:creationId xmlns:p14="http://schemas.microsoft.com/office/powerpoint/2010/main" val="121021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55271" y="1654302"/>
            <a:ext cx="9601200" cy="1288403"/>
          </a:xfrm>
        </p:spPr>
        <p:txBody>
          <a:bodyPr>
            <a:normAutofit/>
          </a:bodyPr>
          <a:lstStyle/>
          <a:p>
            <a:r>
              <a:rPr lang="en-US" b="1" dirty="0" err="1" smtClean="0"/>
              <a:t>find_field</a:t>
            </a:r>
            <a:r>
              <a:rPr lang="en-US" b="1" dirty="0" smtClean="0"/>
              <a:t> / </a:t>
            </a:r>
            <a:r>
              <a:rPr lang="en-US" b="1" dirty="0" err="1"/>
              <a:t>field_labeled</a:t>
            </a:r>
            <a:r>
              <a:rPr lang="en-US" b="1" dirty="0" smtClean="0"/>
              <a:t>.</a:t>
            </a:r>
            <a:r>
              <a:rPr lang="en-US" dirty="0" smtClean="0"/>
              <a:t>- </a:t>
            </a:r>
            <a:r>
              <a:rPr lang="en-US" dirty="0"/>
              <a:t>Find a form field on the page. The field can be found by its name, id or label text</a:t>
            </a:r>
            <a:r>
              <a:rPr lang="en-US" dirty="0" smtClean="0"/>
              <a:t>.</a:t>
            </a:r>
          </a:p>
          <a:p>
            <a:pPr marL="0" indent="0">
              <a:buNone/>
            </a:pPr>
            <a:r>
              <a:rPr lang="en-US" dirty="0"/>
              <a:t> </a:t>
            </a:r>
            <a:r>
              <a:rPr lang="en-US" dirty="0" smtClean="0"/>
              <a:t>      Options </a:t>
            </a:r>
            <a:r>
              <a:rPr lang="en-US" dirty="0"/>
              <a:t>Hash (options):</a:t>
            </a:r>
          </a:p>
          <a:p>
            <a:pPr marL="0" indent="0">
              <a:buNone/>
            </a:pPr>
            <a:endParaRPr lang="fr-FR" dirty="0"/>
          </a:p>
        </p:txBody>
      </p:sp>
      <p:sp>
        <p:nvSpPr>
          <p:cNvPr id="4" name="Content Placeholder 2"/>
          <p:cNvSpPr txBox="1">
            <a:spLocks/>
          </p:cNvSpPr>
          <p:nvPr/>
        </p:nvSpPr>
        <p:spPr>
          <a:xfrm>
            <a:off x="1939934" y="2843960"/>
            <a:ext cx="4085309" cy="376094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dirty="0" smtClean="0"/>
              <a:t>:wait</a:t>
            </a:r>
            <a:r>
              <a:rPr lang="en-US" dirty="0" smtClean="0"/>
              <a:t> (false, Numeric) — default: </a:t>
            </a:r>
            <a:r>
              <a:rPr lang="en-US" dirty="0" err="1" smtClean="0"/>
              <a:t>Capybara.default_max_wait_time</a:t>
            </a:r>
            <a:endParaRPr lang="en-US" dirty="0" smtClean="0"/>
          </a:p>
          <a:p>
            <a:pPr marL="0" indent="0">
              <a:buFont typeface="Franklin Gothic Book" panose="020B0503020102020204" pitchFamily="34" charset="0"/>
              <a:buNone/>
            </a:pPr>
            <a:r>
              <a:rPr lang="en-US" dirty="0" smtClean="0"/>
              <a:t>Maximum time to wait for matching element to appear.</a:t>
            </a:r>
          </a:p>
          <a:p>
            <a:pPr marL="0" indent="0">
              <a:buNone/>
            </a:pPr>
            <a:r>
              <a:rPr lang="en-US" b="1" dirty="0" smtClean="0"/>
              <a:t>:checked </a:t>
            </a:r>
            <a:r>
              <a:rPr lang="en-US" dirty="0"/>
              <a:t>(Boolean) </a:t>
            </a:r>
            <a:r>
              <a:rPr lang="en-US" dirty="0" smtClean="0"/>
              <a:t> </a:t>
            </a:r>
            <a:endParaRPr lang="en-US" dirty="0"/>
          </a:p>
          <a:p>
            <a:pPr marL="0" indent="0">
              <a:buNone/>
            </a:pPr>
            <a:r>
              <a:rPr lang="en-US" dirty="0"/>
              <a:t>Match checked field?</a:t>
            </a:r>
          </a:p>
          <a:p>
            <a:pPr marL="0" indent="0">
              <a:buNone/>
            </a:pPr>
            <a:r>
              <a:rPr lang="en-US" b="1" dirty="0"/>
              <a:t>:</a:t>
            </a:r>
            <a:r>
              <a:rPr lang="en-US" b="1" dirty="0" smtClean="0"/>
              <a:t>unchecked </a:t>
            </a:r>
            <a:r>
              <a:rPr lang="en-US" dirty="0"/>
              <a:t>(Boolean) </a:t>
            </a:r>
          </a:p>
          <a:p>
            <a:pPr marL="0" indent="0">
              <a:buNone/>
            </a:pPr>
            <a:r>
              <a:rPr lang="en-US" dirty="0"/>
              <a:t>Match unchecked field?</a:t>
            </a:r>
          </a:p>
          <a:p>
            <a:pPr marL="0" indent="0">
              <a:buFont typeface="Franklin Gothic Book" panose="020B0503020102020204" pitchFamily="34" charset="0"/>
              <a:buNone/>
            </a:pPr>
            <a:endParaRPr lang="fr-FR" dirty="0"/>
          </a:p>
        </p:txBody>
      </p:sp>
      <p:sp>
        <p:nvSpPr>
          <p:cNvPr id="5" name="Content Placeholder 2"/>
          <p:cNvSpPr txBox="1">
            <a:spLocks/>
          </p:cNvSpPr>
          <p:nvPr/>
        </p:nvSpPr>
        <p:spPr>
          <a:xfrm>
            <a:off x="6305105" y="2843960"/>
            <a:ext cx="4085309" cy="3760948"/>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b="1" dirty="0" smtClean="0"/>
              <a:t>:disabled </a:t>
            </a:r>
            <a:r>
              <a:rPr lang="en-US" b="1" dirty="0"/>
              <a:t>(Boolean, Symbol) </a:t>
            </a:r>
            <a:r>
              <a:rPr lang="en-US" b="1" dirty="0" smtClean="0"/>
              <a:t>default</a:t>
            </a:r>
            <a:r>
              <a:rPr lang="en-US" b="1" dirty="0"/>
              <a:t>: false </a:t>
            </a:r>
          </a:p>
          <a:p>
            <a:pPr marL="0" indent="0">
              <a:buNone/>
            </a:pPr>
            <a:r>
              <a:rPr lang="en-US" dirty="0"/>
              <a:t>Match disabled field?</a:t>
            </a:r>
          </a:p>
          <a:p>
            <a:pPr marL="530352" lvl="1" indent="0">
              <a:buNone/>
            </a:pPr>
            <a:r>
              <a:rPr lang="en-US" dirty="0" smtClean="0"/>
              <a:t>true </a:t>
            </a:r>
            <a:r>
              <a:rPr lang="en-US" dirty="0"/>
              <a:t>- only finds a disabled field</a:t>
            </a:r>
          </a:p>
          <a:p>
            <a:pPr marL="530352" lvl="1" indent="0">
              <a:buNone/>
            </a:pPr>
            <a:r>
              <a:rPr lang="en-US" dirty="0" smtClean="0"/>
              <a:t>false </a:t>
            </a:r>
            <a:r>
              <a:rPr lang="en-US" dirty="0"/>
              <a:t>- only finds an enabled field</a:t>
            </a:r>
          </a:p>
          <a:p>
            <a:pPr marL="530352" lvl="1" indent="0">
              <a:buNone/>
            </a:pPr>
            <a:r>
              <a:rPr lang="en-US" dirty="0" smtClean="0"/>
              <a:t>:</a:t>
            </a:r>
            <a:r>
              <a:rPr lang="en-US" dirty="0"/>
              <a:t>all - finds either an enabled or disabled </a:t>
            </a:r>
            <a:r>
              <a:rPr lang="en-US" dirty="0" smtClean="0"/>
              <a:t>field</a:t>
            </a:r>
          </a:p>
          <a:p>
            <a:pPr marL="0" indent="0">
              <a:buNone/>
            </a:pPr>
            <a:r>
              <a:rPr lang="en-US" b="1" dirty="0" smtClean="0"/>
              <a:t>:with </a:t>
            </a:r>
            <a:r>
              <a:rPr lang="en-US" dirty="0"/>
              <a:t>(String)  </a:t>
            </a:r>
            <a:r>
              <a:rPr lang="en-US" dirty="0" smtClean="0"/>
              <a:t>Value </a:t>
            </a:r>
            <a:r>
              <a:rPr lang="en-US" dirty="0"/>
              <a:t>of field to match on</a:t>
            </a:r>
          </a:p>
          <a:p>
            <a:pPr marL="0" indent="0">
              <a:buNone/>
            </a:pPr>
            <a:r>
              <a:rPr lang="en-US" b="1" dirty="0"/>
              <a:t>:</a:t>
            </a:r>
            <a:r>
              <a:rPr lang="en-US" b="1" dirty="0" smtClean="0"/>
              <a:t>type </a:t>
            </a:r>
            <a:r>
              <a:rPr lang="en-US" dirty="0"/>
              <a:t>(String) </a:t>
            </a:r>
            <a:r>
              <a:rPr lang="en-US" dirty="0" smtClean="0"/>
              <a:t>Type </a:t>
            </a:r>
            <a:r>
              <a:rPr lang="en-US" dirty="0"/>
              <a:t>of field to match on</a:t>
            </a:r>
          </a:p>
          <a:p>
            <a:pPr marL="0" indent="0">
              <a:buNone/>
            </a:pPr>
            <a:endParaRPr lang="en-US" b="1" dirty="0" smtClean="0"/>
          </a:p>
          <a:p>
            <a:pPr marL="0" indent="0">
              <a:buFont typeface="Franklin Gothic Book" panose="020B0503020102020204" pitchFamily="34" charset="0"/>
              <a:buNone/>
            </a:pPr>
            <a:endParaRPr lang="fr-FR" dirty="0"/>
          </a:p>
        </p:txBody>
      </p:sp>
    </p:spTree>
    <p:extLst>
      <p:ext uri="{BB962C8B-B14F-4D97-AF65-F5344CB8AC3E}">
        <p14:creationId xmlns:p14="http://schemas.microsoft.com/office/powerpoint/2010/main" val="19126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55271" y="1654302"/>
            <a:ext cx="9601200" cy="4256641"/>
          </a:xfrm>
        </p:spPr>
        <p:txBody>
          <a:bodyPr>
            <a:normAutofit/>
          </a:bodyPr>
          <a:lstStyle/>
          <a:p>
            <a:r>
              <a:rPr lang="en-US" b="1" dirty="0" err="1"/>
              <a:t>find_link</a:t>
            </a:r>
            <a:r>
              <a:rPr lang="en-US" b="1" dirty="0"/>
              <a:t>.</a:t>
            </a:r>
            <a:r>
              <a:rPr lang="en-US" dirty="0" smtClean="0"/>
              <a:t>- </a:t>
            </a:r>
            <a:r>
              <a:rPr lang="en-US" dirty="0"/>
              <a:t>Find a link on the page. The link can be found by its id or text</a:t>
            </a:r>
            <a:r>
              <a:rPr lang="en-US" dirty="0" smtClean="0"/>
              <a:t>.</a:t>
            </a:r>
          </a:p>
          <a:p>
            <a:pPr marL="0" indent="0">
              <a:buNone/>
            </a:pPr>
            <a:r>
              <a:rPr lang="fr-FR" dirty="0" smtClean="0"/>
              <a:t>Options </a:t>
            </a:r>
            <a:r>
              <a:rPr lang="fr-FR" dirty="0"/>
              <a:t>Hash (options):</a:t>
            </a:r>
          </a:p>
          <a:p>
            <a:pPr marL="0" indent="0">
              <a:buNone/>
            </a:pPr>
            <a:r>
              <a:rPr lang="fr-FR" b="1" dirty="0"/>
              <a:t>:</a:t>
            </a:r>
            <a:r>
              <a:rPr lang="fr-FR" b="1" dirty="0" err="1" smtClean="0"/>
              <a:t>wait</a:t>
            </a:r>
            <a:r>
              <a:rPr lang="fr-FR" dirty="0" smtClean="0"/>
              <a:t> </a:t>
            </a:r>
            <a:r>
              <a:rPr lang="fr-FR" dirty="0"/>
              <a:t>(false, </a:t>
            </a:r>
            <a:r>
              <a:rPr lang="fr-FR" dirty="0" err="1"/>
              <a:t>Numeric</a:t>
            </a:r>
            <a:r>
              <a:rPr lang="fr-FR" dirty="0"/>
              <a:t>) — default: </a:t>
            </a:r>
            <a:r>
              <a:rPr lang="fr-FR" dirty="0" err="1"/>
              <a:t>Capybara.default_max_wait_time</a:t>
            </a:r>
            <a:r>
              <a:rPr lang="fr-FR" dirty="0"/>
              <a:t> — </a:t>
            </a:r>
          </a:p>
          <a:p>
            <a:pPr marL="0" indent="0">
              <a:buNone/>
            </a:pPr>
            <a:r>
              <a:rPr lang="fr-FR" dirty="0"/>
              <a:t>Maximum time to </a:t>
            </a:r>
            <a:r>
              <a:rPr lang="fr-FR" dirty="0" err="1"/>
              <a:t>wait</a:t>
            </a:r>
            <a:r>
              <a:rPr lang="fr-FR" dirty="0"/>
              <a:t> for </a:t>
            </a:r>
            <a:r>
              <a:rPr lang="fr-FR" dirty="0" err="1"/>
              <a:t>matching</a:t>
            </a:r>
            <a:r>
              <a:rPr lang="fr-FR" dirty="0"/>
              <a:t> </a:t>
            </a:r>
            <a:r>
              <a:rPr lang="fr-FR" dirty="0" err="1"/>
              <a:t>element</a:t>
            </a:r>
            <a:r>
              <a:rPr lang="fr-FR" dirty="0"/>
              <a:t> to </a:t>
            </a:r>
            <a:r>
              <a:rPr lang="fr-FR" dirty="0" err="1"/>
              <a:t>appear</a:t>
            </a:r>
            <a:r>
              <a:rPr lang="fr-FR" dirty="0"/>
              <a:t>.</a:t>
            </a:r>
          </a:p>
          <a:p>
            <a:pPr marL="0" indent="0">
              <a:buNone/>
            </a:pPr>
            <a:r>
              <a:rPr lang="fr-FR" b="1" dirty="0"/>
              <a:t>:</a:t>
            </a:r>
            <a:r>
              <a:rPr lang="fr-FR" b="1" dirty="0" err="1" smtClean="0"/>
              <a:t>href</a:t>
            </a:r>
            <a:r>
              <a:rPr lang="fr-FR" dirty="0" smtClean="0"/>
              <a:t> </a:t>
            </a:r>
            <a:r>
              <a:rPr lang="fr-FR" dirty="0"/>
              <a:t>(String, </a:t>
            </a:r>
            <a:r>
              <a:rPr lang="fr-FR" dirty="0" err="1"/>
              <a:t>Regexp</a:t>
            </a:r>
            <a:r>
              <a:rPr lang="fr-FR" dirty="0"/>
              <a:t>) — </a:t>
            </a:r>
          </a:p>
          <a:p>
            <a:pPr marL="0" indent="0">
              <a:buNone/>
            </a:pPr>
            <a:r>
              <a:rPr lang="fr-FR" dirty="0"/>
              <a:t>Value to match </a:t>
            </a:r>
            <a:r>
              <a:rPr lang="fr-FR" dirty="0" err="1"/>
              <a:t>against</a:t>
            </a:r>
            <a:r>
              <a:rPr lang="fr-FR" dirty="0"/>
              <a:t> the links </a:t>
            </a:r>
            <a:r>
              <a:rPr lang="fr-FR" dirty="0" err="1" smtClean="0"/>
              <a:t>href</a:t>
            </a:r>
            <a:endParaRPr lang="fr-FR" dirty="0" smtClean="0"/>
          </a:p>
          <a:p>
            <a:pPr marL="0" indent="0">
              <a:buNone/>
            </a:pPr>
            <a:endParaRPr lang="fr-FR" dirty="0" smtClean="0"/>
          </a:p>
          <a:p>
            <a:r>
              <a:rPr lang="en-US" b="1" dirty="0"/>
              <a:t>first.</a:t>
            </a:r>
            <a:r>
              <a:rPr lang="en-US" dirty="0"/>
              <a:t>- Find the first element on the page matching the given selector and options, or nil if no element matches</a:t>
            </a:r>
          </a:p>
          <a:p>
            <a:pPr marL="0" indent="0">
              <a:buNone/>
            </a:pPr>
            <a:r>
              <a:rPr lang="fr-FR" dirty="0"/>
              <a:t>                         </a:t>
            </a:r>
            <a:r>
              <a:rPr lang="fr-FR" dirty="0" err="1"/>
              <a:t>page.all</a:t>
            </a:r>
            <a:r>
              <a:rPr lang="fr-FR" dirty="0"/>
              <a:t>(".</a:t>
            </a:r>
            <a:r>
              <a:rPr lang="fr-FR" dirty="0" err="1"/>
              <a:t>header_class</a:t>
            </a:r>
            <a:r>
              <a:rPr lang="fr-FR" dirty="0"/>
              <a:t>").first</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99698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set </a:t>
            </a:r>
          </a:p>
          <a:p>
            <a:pPr marL="530352" lvl="1" indent="0">
              <a:buNone/>
            </a:pPr>
            <a:r>
              <a:rPr lang="en-US" dirty="0" err="1" smtClean="0"/>
              <a:t>Input_found.set</a:t>
            </a:r>
            <a:r>
              <a:rPr lang="en-US" dirty="0" smtClean="0"/>
              <a:t> ‘value_1’</a:t>
            </a:r>
          </a:p>
          <a:p>
            <a:r>
              <a:rPr lang="en-US" dirty="0" smtClean="0"/>
              <a:t>select</a:t>
            </a:r>
          </a:p>
          <a:p>
            <a:pPr marL="530352" lvl="1" indent="0">
              <a:buNone/>
            </a:pPr>
            <a:r>
              <a:rPr lang="en-US" dirty="0" err="1" smtClean="0"/>
              <a:t>select_found.select</a:t>
            </a:r>
            <a:r>
              <a:rPr lang="en-US" dirty="0" smtClean="0"/>
              <a:t> value</a:t>
            </a:r>
          </a:p>
          <a:p>
            <a:r>
              <a:rPr lang="en-US" dirty="0" smtClean="0"/>
              <a:t>text – Get the current text of the selected element</a:t>
            </a:r>
            <a:endParaRPr lang="en-US" dirty="0"/>
          </a:p>
          <a:p>
            <a:pPr marL="530352" lvl="1" indent="0">
              <a:buNone/>
            </a:pPr>
            <a:r>
              <a:rPr lang="en-US" dirty="0" err="1"/>
              <a:t>e</a:t>
            </a:r>
            <a:r>
              <a:rPr lang="en-US" dirty="0" err="1" smtClean="0"/>
              <a:t>lement.text</a:t>
            </a:r>
            <a:endParaRPr lang="en-US" dirty="0" smtClean="0"/>
          </a:p>
          <a:p>
            <a:r>
              <a:rPr lang="en-US" dirty="0" smtClean="0"/>
              <a:t>click</a:t>
            </a:r>
            <a:r>
              <a:rPr lang="en-US" dirty="0"/>
              <a:t> – Get the current value f the selected </a:t>
            </a:r>
          </a:p>
          <a:p>
            <a:pPr marL="530352" lvl="1" indent="0">
              <a:buNone/>
            </a:pPr>
            <a:r>
              <a:rPr lang="en-US" dirty="0" err="1" smtClean="0"/>
              <a:t>element.click</a:t>
            </a:r>
            <a:endParaRPr lang="en-US" dirty="0"/>
          </a:p>
          <a:p>
            <a:r>
              <a:rPr lang="en-US" dirty="0" smtClean="0"/>
              <a:t>check / uncheck</a:t>
            </a:r>
            <a:endParaRPr lang="en-US" dirty="0"/>
          </a:p>
          <a:p>
            <a:pPr marL="530352" lvl="1" indent="0">
              <a:buNone/>
            </a:pPr>
            <a:r>
              <a:rPr lang="en-US" dirty="0" err="1" smtClean="0"/>
              <a:t>checbox_found.check</a:t>
            </a:r>
            <a:endParaRPr lang="en-US" dirty="0" smtClean="0"/>
          </a:p>
          <a:p>
            <a:r>
              <a:rPr lang="en-US" dirty="0" smtClean="0"/>
              <a:t>value</a:t>
            </a:r>
            <a:r>
              <a:rPr lang="en-US" dirty="0"/>
              <a:t> – Get the current value </a:t>
            </a:r>
            <a:r>
              <a:rPr lang="en-US" dirty="0" smtClean="0"/>
              <a:t>of </a:t>
            </a:r>
            <a:r>
              <a:rPr lang="en-US" dirty="0"/>
              <a:t>the </a:t>
            </a:r>
            <a:r>
              <a:rPr lang="en-US" dirty="0" smtClean="0"/>
              <a:t>selected</a:t>
            </a:r>
          </a:p>
          <a:p>
            <a:pPr marL="530352" lvl="1" indent="0">
              <a:buNone/>
            </a:pPr>
            <a:r>
              <a:rPr lang="en-US" dirty="0" err="1" smtClean="0"/>
              <a:t>Element_found.value</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90341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smtClean="0"/>
              <a:t>Using </a:t>
            </a:r>
            <a:r>
              <a:rPr lang="en-US" b="1" dirty="0"/>
              <a:t>the page http://www.roboform.com/filling-test-shopping-cart</a:t>
            </a:r>
            <a:r>
              <a:rPr lang="en-US" b="1" dirty="0" smtClean="0"/>
              <a:t>:</a:t>
            </a:r>
          </a:p>
          <a:p>
            <a:pPr lvl="1"/>
            <a:r>
              <a:rPr lang="en-US" dirty="0" smtClean="0"/>
              <a:t>Add feature file with steps to perform actions :</a:t>
            </a:r>
          </a:p>
          <a:p>
            <a:pPr lvl="2"/>
            <a:r>
              <a:rPr lang="en-US" dirty="0" smtClean="0"/>
              <a:t>Fill all information required using the correct expected data in your step definitions</a:t>
            </a:r>
          </a:p>
          <a:p>
            <a:pPr lvl="2"/>
            <a:r>
              <a:rPr lang="en-US" dirty="0" smtClean="0"/>
              <a:t>After fill all data you should find each value added, and modify it by a new one</a:t>
            </a:r>
          </a:p>
          <a:p>
            <a:pPr lvl="2"/>
            <a:r>
              <a:rPr lang="en-US" dirty="0" smtClean="0"/>
              <a:t>After modify all data Click on Reset and verify that all input fields are empty.</a:t>
            </a:r>
          </a:p>
          <a:p>
            <a:pPr marL="987552" lvl="2" indent="0">
              <a:buNone/>
            </a:pPr>
            <a:endParaRPr lang="en-US" dirty="0"/>
          </a:p>
          <a:p>
            <a:pPr marL="987552" lvl="2" indent="0">
              <a:buNone/>
            </a:pPr>
            <a:r>
              <a:rPr lang="en-US" dirty="0" smtClean="0"/>
              <a:t>Considerations :</a:t>
            </a:r>
          </a:p>
          <a:p>
            <a:pPr marL="987552" lvl="2" indent="0">
              <a:buNone/>
            </a:pPr>
            <a:r>
              <a:rPr lang="en-US" dirty="0"/>
              <a:t>	</a:t>
            </a:r>
            <a:r>
              <a:rPr lang="en-US" dirty="0" smtClean="0"/>
              <a:t>Add scenarios using correct syntax for steps</a:t>
            </a:r>
          </a:p>
          <a:p>
            <a:pPr marL="987552" lvl="2" indent="0">
              <a:buNone/>
            </a:pPr>
            <a:r>
              <a:rPr lang="en-US" dirty="0"/>
              <a:t>	</a:t>
            </a:r>
            <a:r>
              <a:rPr lang="en-US" dirty="0" smtClean="0"/>
              <a:t>Define each scenario with a group of similar validations. </a:t>
            </a:r>
          </a:p>
          <a:p>
            <a:pPr lvl="2"/>
            <a:endParaRPr lang="en-US" dirty="0"/>
          </a:p>
          <a:p>
            <a:pPr lvl="2"/>
            <a:endParaRPr lang="en-US" sz="2400" dirty="0"/>
          </a:p>
        </p:txBody>
      </p:sp>
    </p:spTree>
    <p:extLst>
      <p:ext uri="{BB962C8B-B14F-4D97-AF65-F5344CB8AC3E}">
        <p14:creationId xmlns:p14="http://schemas.microsoft.com/office/powerpoint/2010/main" val="394041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1371600" y="1719617"/>
            <a:ext cx="9601200" cy="4490113"/>
          </a:xfrm>
        </p:spPr>
        <p:txBody>
          <a:bodyPr>
            <a:normAutofit/>
          </a:bodyPr>
          <a:lstStyle/>
          <a:p>
            <a:pPr marL="987552" lvl="2" indent="0">
              <a:buNone/>
            </a:pPr>
            <a:r>
              <a:rPr lang="en-US" sz="2400" dirty="0" smtClean="0"/>
              <a:t>Add a feature file to verify a google search :</a:t>
            </a:r>
          </a:p>
          <a:p>
            <a:pPr lvl="2"/>
            <a:r>
              <a:rPr lang="en-US" sz="2400" dirty="0" smtClean="0"/>
              <a:t>Open Google </a:t>
            </a:r>
          </a:p>
          <a:p>
            <a:pPr lvl="2"/>
            <a:r>
              <a:rPr lang="en-US" sz="2400" dirty="0" smtClean="0"/>
              <a:t>find input, insert the value “Automation testing with Capybara”</a:t>
            </a:r>
          </a:p>
          <a:p>
            <a:pPr lvl="2"/>
            <a:r>
              <a:rPr lang="en-US" sz="2400" dirty="0" smtClean="0"/>
              <a:t>click on search</a:t>
            </a:r>
          </a:p>
          <a:p>
            <a:pPr lvl="2"/>
            <a:r>
              <a:rPr lang="en-US" sz="2400" dirty="0" smtClean="0"/>
              <a:t>Expect to see the result of the search</a:t>
            </a:r>
            <a:endParaRPr lang="en-US" sz="2400" dirty="0"/>
          </a:p>
        </p:txBody>
      </p:sp>
    </p:spTree>
    <p:extLst>
      <p:ext uri="{BB962C8B-B14F-4D97-AF65-F5344CB8AC3E}">
        <p14:creationId xmlns:p14="http://schemas.microsoft.com/office/powerpoint/2010/main" val="39693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221" y="2080451"/>
            <a:ext cx="3785924" cy="3509697"/>
          </a:xfrm>
          <a:prstGeom prst="rect">
            <a:avLst/>
          </a:prstGeom>
          <a:ln>
            <a:noFill/>
          </a:ln>
          <a:effectLst>
            <a:softEdge rad="112500"/>
          </a:effectLst>
        </p:spPr>
      </p:pic>
    </p:spTree>
    <p:extLst>
      <p:ext uri="{BB962C8B-B14F-4D97-AF65-F5344CB8AC3E}">
        <p14:creationId xmlns:p14="http://schemas.microsoft.com/office/powerpoint/2010/main" val="292413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 Interacting with forms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endParaRPr lang="en-US" dirty="0"/>
          </a:p>
          <a:p>
            <a:r>
              <a:rPr lang="en-US" dirty="0"/>
              <a:t>find(selector), </a:t>
            </a:r>
            <a:r>
              <a:rPr lang="en-US" dirty="0" err="1"/>
              <a:t>find_field</a:t>
            </a:r>
            <a:r>
              <a:rPr lang="en-US" dirty="0"/>
              <a:t>, </a:t>
            </a:r>
            <a:r>
              <a:rPr lang="en-US" dirty="0" err="1"/>
              <a:t>find_link</a:t>
            </a:r>
            <a:endParaRPr lang="en-US" dirty="0"/>
          </a:p>
          <a:p>
            <a:r>
              <a:rPr lang="en-US" dirty="0"/>
              <a:t>within(selector)(scoping) *</a:t>
            </a:r>
            <a:r>
              <a:rPr lang="en-US" dirty="0" err="1"/>
              <a:t>has_selector</a:t>
            </a:r>
            <a:r>
              <a:rPr lang="en-US" dirty="0"/>
              <a:t>?/</a:t>
            </a:r>
            <a:r>
              <a:rPr lang="en-US" dirty="0" err="1"/>
              <a:t>has_no_selector</a:t>
            </a:r>
            <a:r>
              <a:rPr lang="en-US" dirty="0"/>
              <a:t>? &amp; assertions</a:t>
            </a:r>
          </a:p>
          <a:p>
            <a:r>
              <a:rPr lang="en-US" dirty="0"/>
              <a:t>form &amp; link actions </a:t>
            </a:r>
          </a:p>
          <a:p>
            <a:pPr lvl="1"/>
            <a:r>
              <a:rPr lang="en-US" dirty="0" err="1"/>
              <a:t>click_link</a:t>
            </a:r>
            <a:r>
              <a:rPr lang="en-US" dirty="0"/>
              <a:t>/button</a:t>
            </a:r>
          </a:p>
          <a:p>
            <a:pPr lvl="1"/>
            <a:r>
              <a:rPr lang="en-US" dirty="0" err="1"/>
              <a:t>fill_in</a:t>
            </a:r>
            <a:endParaRPr lang="en-US" dirty="0"/>
          </a:p>
          <a:p>
            <a:pPr lvl="1"/>
            <a:r>
              <a:rPr lang="en-US" dirty="0"/>
              <a:t>check/uncheck, select, choose</a:t>
            </a:r>
          </a:p>
          <a:p>
            <a:pPr lvl="2"/>
            <a:endParaRPr lang="en-US" sz="2400" dirty="0"/>
          </a:p>
        </p:txBody>
      </p:sp>
    </p:spTree>
    <p:extLst>
      <p:ext uri="{BB962C8B-B14F-4D97-AF65-F5344CB8AC3E}">
        <p14:creationId xmlns:p14="http://schemas.microsoft.com/office/powerpoint/2010/main" val="66244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 Checking/selecting</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smtClean="0"/>
              <a:t>check</a:t>
            </a:r>
            <a:r>
              <a:rPr lang="en-US" dirty="0" smtClean="0"/>
              <a:t> .- Find </a:t>
            </a:r>
            <a:r>
              <a:rPr lang="en-US" dirty="0"/>
              <a:t>a check box and mark it as checked. The check box can be found via name, id or label text</a:t>
            </a:r>
            <a:endParaRPr lang="en-US" dirty="0" smtClean="0"/>
          </a:p>
          <a:p>
            <a:pPr marL="0" indent="0">
              <a:buNone/>
            </a:pPr>
            <a:r>
              <a:rPr lang="en-US" dirty="0" smtClean="0"/>
              <a:t>	</a:t>
            </a:r>
            <a:r>
              <a:rPr lang="en-US" dirty="0" err="1" smtClean="0"/>
              <a:t>page.check</a:t>
            </a:r>
            <a:r>
              <a:rPr lang="en-US" dirty="0" smtClean="0"/>
              <a:t>(‘country')</a:t>
            </a:r>
          </a:p>
          <a:p>
            <a:pPr marL="0" indent="0">
              <a:buNone/>
            </a:pPr>
            <a:endParaRPr lang="en-US" dirty="0" smtClean="0"/>
          </a:p>
          <a:p>
            <a:r>
              <a:rPr lang="en-US" b="1" dirty="0"/>
              <a:t>choose</a:t>
            </a:r>
            <a:r>
              <a:rPr lang="en-US" dirty="0" smtClean="0"/>
              <a:t>.- </a:t>
            </a:r>
            <a:r>
              <a:rPr lang="en-US" dirty="0"/>
              <a:t>Find a radio button and mark it as checked. The radio button can be found via name, id or label text</a:t>
            </a:r>
            <a:r>
              <a:rPr lang="en-US" dirty="0" smtClean="0"/>
              <a:t>.</a:t>
            </a:r>
            <a:endParaRPr lang="en-US" dirty="0"/>
          </a:p>
          <a:p>
            <a:pPr marL="0" indent="0">
              <a:buNone/>
            </a:pPr>
            <a:r>
              <a:rPr lang="en-US" dirty="0"/>
              <a:t>	</a:t>
            </a:r>
            <a:r>
              <a:rPr lang="en-US" dirty="0" smtClean="0"/>
              <a:t>page.</a:t>
            </a:r>
            <a:r>
              <a:rPr lang="en-US" dirty="0"/>
              <a:t> choose</a:t>
            </a:r>
            <a:r>
              <a:rPr lang="en-US" dirty="0" smtClean="0"/>
              <a:t>(‘Female')</a:t>
            </a:r>
            <a:endParaRPr lang="en-US" dirty="0"/>
          </a:p>
          <a:p>
            <a:pPr marL="0" indent="0">
              <a:buNone/>
            </a:pPr>
            <a:endParaRPr lang="en-US" dirty="0"/>
          </a:p>
          <a:p>
            <a:pPr lvl="2"/>
            <a:endParaRPr lang="en-US" sz="2400" dirty="0"/>
          </a:p>
        </p:txBody>
      </p:sp>
    </p:spTree>
    <p:extLst>
      <p:ext uri="{BB962C8B-B14F-4D97-AF65-F5344CB8AC3E}">
        <p14:creationId xmlns:p14="http://schemas.microsoft.com/office/powerpoint/2010/main" val="110720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 Checking/selecting</a:t>
            </a:r>
            <a:endParaRPr lang="en-US" dirty="0"/>
          </a:p>
        </p:txBody>
      </p:sp>
      <p:sp>
        <p:nvSpPr>
          <p:cNvPr id="3" name="Content Placeholder 2"/>
          <p:cNvSpPr>
            <a:spLocks noGrp="1"/>
          </p:cNvSpPr>
          <p:nvPr>
            <p:ph idx="1"/>
          </p:nvPr>
        </p:nvSpPr>
        <p:spPr>
          <a:xfrm>
            <a:off x="1371600" y="1719617"/>
            <a:ext cx="9601200" cy="4490113"/>
          </a:xfrm>
        </p:spPr>
        <p:txBody>
          <a:bodyPr>
            <a:normAutofit fontScale="92500" lnSpcReduction="10000"/>
          </a:bodyPr>
          <a:lstStyle/>
          <a:p>
            <a:pPr marL="0" indent="0">
              <a:buNone/>
            </a:pPr>
            <a:r>
              <a:rPr lang="en-US" dirty="0"/>
              <a:t>Capybara automatically follows any redirects, and submits forms associated with buttons.</a:t>
            </a:r>
          </a:p>
          <a:p>
            <a:r>
              <a:rPr lang="en-US" b="1" dirty="0" smtClean="0"/>
              <a:t>check</a:t>
            </a:r>
            <a:r>
              <a:rPr lang="en-US" dirty="0" smtClean="0"/>
              <a:t> .- Find </a:t>
            </a:r>
            <a:r>
              <a:rPr lang="en-US" dirty="0"/>
              <a:t>a check box and mark it as checked. The check box can be found via name, id or label text</a:t>
            </a:r>
            <a:endParaRPr lang="en-US" dirty="0" smtClean="0"/>
          </a:p>
          <a:p>
            <a:pPr marL="0" indent="0">
              <a:buNone/>
            </a:pPr>
            <a:r>
              <a:rPr lang="en-US" dirty="0" smtClean="0"/>
              <a:t>	</a:t>
            </a:r>
            <a:r>
              <a:rPr lang="en-US" dirty="0" err="1" smtClean="0"/>
              <a:t>page.check</a:t>
            </a:r>
            <a:r>
              <a:rPr lang="en-US" dirty="0" smtClean="0"/>
              <a:t>(‘country')</a:t>
            </a:r>
          </a:p>
          <a:p>
            <a:pPr marL="0" indent="0">
              <a:buNone/>
            </a:pPr>
            <a:endParaRPr lang="en-US" dirty="0" smtClean="0"/>
          </a:p>
          <a:p>
            <a:r>
              <a:rPr lang="en-US" b="1" dirty="0"/>
              <a:t>choose</a:t>
            </a:r>
            <a:r>
              <a:rPr lang="en-US" dirty="0" smtClean="0"/>
              <a:t>.- </a:t>
            </a:r>
            <a:r>
              <a:rPr lang="en-US" dirty="0"/>
              <a:t>Find a radio button and mark it as checked. The radio button can be found via name, id or label text</a:t>
            </a:r>
            <a:r>
              <a:rPr lang="en-US" dirty="0" smtClean="0"/>
              <a:t>.</a:t>
            </a:r>
            <a:endParaRPr lang="en-US" dirty="0"/>
          </a:p>
          <a:p>
            <a:pPr marL="0" indent="0">
              <a:buNone/>
            </a:pPr>
            <a:r>
              <a:rPr lang="en-US" dirty="0"/>
              <a:t>	</a:t>
            </a:r>
            <a:r>
              <a:rPr lang="en-US" dirty="0" smtClean="0"/>
              <a:t>page.</a:t>
            </a:r>
            <a:r>
              <a:rPr lang="en-US" dirty="0"/>
              <a:t> choose</a:t>
            </a:r>
            <a:r>
              <a:rPr lang="en-US" dirty="0" smtClean="0"/>
              <a:t>(‘Female')</a:t>
            </a:r>
          </a:p>
          <a:p>
            <a:r>
              <a:rPr lang="en-US" b="1" dirty="0" err="1"/>
              <a:t>click_button</a:t>
            </a:r>
            <a:r>
              <a:rPr lang="en-US" dirty="0" smtClean="0"/>
              <a:t>.- </a:t>
            </a:r>
            <a:r>
              <a:rPr lang="en-US" dirty="0"/>
              <a:t>Finds a button on the page and clicks it. This can be any &lt;input&gt; element of type </a:t>
            </a:r>
            <a:r>
              <a:rPr lang="en-US" b="1" i="1" dirty="0"/>
              <a:t>submit, reset, image, button </a:t>
            </a:r>
            <a:r>
              <a:rPr lang="en-US" dirty="0"/>
              <a:t>or it can be a &lt;button&gt; element. All buttons can be found by their id, value, or title. &lt;button&gt; elements can also be found by their text content, and image &lt;input&gt; elements by their alt attribute</a:t>
            </a:r>
            <a:r>
              <a:rPr lang="en-US" dirty="0" smtClean="0"/>
              <a:t>.</a:t>
            </a:r>
            <a:endParaRPr lang="en-US" dirty="0"/>
          </a:p>
          <a:p>
            <a:pPr marL="0" indent="0">
              <a:buNone/>
            </a:pPr>
            <a:r>
              <a:rPr lang="en-US" dirty="0"/>
              <a:t>	</a:t>
            </a:r>
            <a:r>
              <a:rPr lang="en-US" dirty="0" err="1" smtClean="0"/>
              <a:t>Page.click_button</a:t>
            </a:r>
            <a:r>
              <a:rPr lang="en-US" dirty="0"/>
              <a:t>('Save')</a:t>
            </a:r>
          </a:p>
          <a:p>
            <a:pPr marL="0" indent="0">
              <a:buNone/>
            </a:pPr>
            <a:endParaRPr lang="en-US" dirty="0"/>
          </a:p>
          <a:p>
            <a:pPr lvl="2"/>
            <a:endParaRPr lang="en-US" sz="2400" dirty="0"/>
          </a:p>
        </p:txBody>
      </p:sp>
    </p:spTree>
    <p:extLst>
      <p:ext uri="{BB962C8B-B14F-4D97-AF65-F5344CB8AC3E}">
        <p14:creationId xmlns:p14="http://schemas.microsoft.com/office/powerpoint/2010/main" val="284539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Clicking</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err="1"/>
              <a:t>click_link</a:t>
            </a:r>
            <a:r>
              <a:rPr lang="en-US" dirty="0"/>
              <a:t>.- Finds a link by id, text or title and clicks it. Also looks at image alt text inside the link</a:t>
            </a:r>
            <a:r>
              <a:rPr lang="en-US" dirty="0" smtClean="0"/>
              <a:t>.</a:t>
            </a:r>
          </a:p>
          <a:p>
            <a:pPr marL="0" indent="0">
              <a:buNone/>
            </a:pPr>
            <a:r>
              <a:rPr lang="en-US" dirty="0"/>
              <a:t>	</a:t>
            </a:r>
            <a:r>
              <a:rPr lang="en-US" dirty="0" err="1" smtClean="0"/>
              <a:t>click_link</a:t>
            </a:r>
            <a:r>
              <a:rPr lang="en-US" dirty="0"/>
              <a:t>('id-of-link')</a:t>
            </a:r>
          </a:p>
          <a:p>
            <a:pPr marL="0" indent="0">
              <a:buNone/>
            </a:pPr>
            <a:r>
              <a:rPr lang="en-US" dirty="0" smtClean="0"/>
              <a:t>                  </a:t>
            </a:r>
            <a:r>
              <a:rPr lang="en-US" dirty="0" err="1" smtClean="0"/>
              <a:t>click_link</a:t>
            </a:r>
            <a:r>
              <a:rPr lang="en-US" dirty="0"/>
              <a:t>('Link Text</a:t>
            </a:r>
            <a:r>
              <a:rPr lang="en-US" dirty="0" smtClean="0"/>
              <a:t>')</a:t>
            </a:r>
          </a:p>
          <a:p>
            <a:pPr marL="0" indent="0">
              <a:buNone/>
            </a:pPr>
            <a:endParaRPr lang="en-US" dirty="0" smtClean="0"/>
          </a:p>
          <a:p>
            <a:r>
              <a:rPr lang="en-US" b="1" dirty="0" err="1" smtClean="0"/>
              <a:t>click_link_or_button</a:t>
            </a:r>
            <a:r>
              <a:rPr lang="en-US" b="1" dirty="0" smtClean="0"/>
              <a:t> / </a:t>
            </a:r>
            <a:r>
              <a:rPr lang="en-US" b="1" dirty="0" err="1" smtClean="0"/>
              <a:t>click_on</a:t>
            </a:r>
            <a:r>
              <a:rPr lang="en-US" dirty="0"/>
              <a:t>.- Finds a button or link by id, text or value and clicks it. Also looks at image alt text inside the link</a:t>
            </a:r>
          </a:p>
          <a:p>
            <a:pPr marL="0" indent="0">
              <a:buNone/>
            </a:pPr>
            <a:r>
              <a:rPr lang="en-US" dirty="0"/>
              <a:t>	</a:t>
            </a:r>
            <a:r>
              <a:rPr lang="en-US" dirty="0" err="1"/>
              <a:t>click_on</a:t>
            </a:r>
            <a:r>
              <a:rPr lang="en-US" dirty="0"/>
              <a:t>('Link Text') </a:t>
            </a:r>
          </a:p>
          <a:p>
            <a:pPr marL="0" indent="0">
              <a:buNone/>
            </a:pPr>
            <a:r>
              <a:rPr lang="en-US" dirty="0" smtClean="0"/>
              <a:t>                 </a:t>
            </a:r>
            <a:r>
              <a:rPr lang="en-US" dirty="0" err="1" smtClean="0"/>
              <a:t>click_on</a:t>
            </a:r>
            <a:r>
              <a:rPr lang="en-US" dirty="0"/>
              <a:t>('Button Value')</a:t>
            </a:r>
          </a:p>
          <a:p>
            <a:pPr marL="0" indent="0">
              <a:buNone/>
            </a:pPr>
            <a:endParaRPr lang="en-US" dirty="0"/>
          </a:p>
          <a:p>
            <a:pPr marL="0" indent="0">
              <a:buNone/>
            </a:pPr>
            <a:endParaRPr lang="en-US" dirty="0"/>
          </a:p>
          <a:p>
            <a:pPr lvl="2"/>
            <a:endParaRPr lang="en-US" sz="2400" dirty="0"/>
          </a:p>
        </p:txBody>
      </p:sp>
    </p:spTree>
    <p:extLst>
      <p:ext uri="{BB962C8B-B14F-4D97-AF65-F5344CB8AC3E}">
        <p14:creationId xmlns:p14="http://schemas.microsoft.com/office/powerpoint/2010/main" val="244695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r>
              <a:rPr lang="en-US" b="1" dirty="0" smtClean="0"/>
              <a:t>Using </a:t>
            </a:r>
            <a:r>
              <a:rPr lang="en-US" b="1" dirty="0"/>
              <a:t>the page http://only-testing-blog.blogspot.in/2013/09/test.html </a:t>
            </a:r>
            <a:r>
              <a:rPr lang="en-US" b="1" dirty="0" smtClean="0"/>
              <a:t>:</a:t>
            </a:r>
          </a:p>
          <a:p>
            <a:pPr lvl="1"/>
            <a:r>
              <a:rPr lang="en-US" dirty="0" smtClean="0"/>
              <a:t>Add feature file with steps to perform actions :</a:t>
            </a:r>
          </a:p>
          <a:p>
            <a:pPr lvl="2"/>
            <a:r>
              <a:rPr lang="en-US" dirty="0" smtClean="0"/>
              <a:t>Select one of the checkboxes option (</a:t>
            </a:r>
            <a:r>
              <a:rPr lang="en-US" dirty="0" err="1" smtClean="0"/>
              <a:t>E.g</a:t>
            </a:r>
            <a:r>
              <a:rPr lang="en-US" dirty="0" smtClean="0"/>
              <a:t> “I have a car”)</a:t>
            </a:r>
          </a:p>
          <a:p>
            <a:pPr lvl="2"/>
            <a:r>
              <a:rPr lang="en-US" dirty="0" smtClean="0"/>
              <a:t>Select one of the radio button (Male - Female)</a:t>
            </a:r>
          </a:p>
          <a:p>
            <a:pPr lvl="2"/>
            <a:r>
              <a:rPr lang="en-US" dirty="0" smtClean="0"/>
              <a:t>Click on </a:t>
            </a:r>
            <a:r>
              <a:rPr lang="en-US" dirty="0"/>
              <a:t>G</a:t>
            </a:r>
            <a:r>
              <a:rPr lang="en-US" dirty="0" smtClean="0"/>
              <a:t>et confirmation button And then click on Cancel button</a:t>
            </a:r>
          </a:p>
          <a:p>
            <a:pPr lvl="2"/>
            <a:r>
              <a:rPr lang="en-US" dirty="0" smtClean="0"/>
              <a:t> Click on Show me Alert / Click on Accept button</a:t>
            </a:r>
          </a:p>
          <a:p>
            <a:pPr lvl="2"/>
            <a:endParaRPr lang="en-US" dirty="0" smtClean="0"/>
          </a:p>
          <a:p>
            <a:pPr lvl="2"/>
            <a:endParaRPr lang="en-US" dirty="0"/>
          </a:p>
          <a:p>
            <a:pPr lvl="2"/>
            <a:endParaRPr lang="en-US" sz="2400" dirty="0"/>
          </a:p>
        </p:txBody>
      </p:sp>
    </p:spTree>
    <p:extLst>
      <p:ext uri="{BB962C8B-B14F-4D97-AF65-F5344CB8AC3E}">
        <p14:creationId xmlns:p14="http://schemas.microsoft.com/office/powerpoint/2010/main" val="74879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forms</a:t>
            </a:r>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err="1"/>
              <a:t>fill_in</a:t>
            </a:r>
            <a:r>
              <a:rPr lang="en-US" dirty="0" smtClean="0"/>
              <a:t>.-</a:t>
            </a:r>
            <a:r>
              <a:rPr lang="en-US" dirty="0"/>
              <a:t>Locate a text field or text area and fill it in with the given text The field can be found via its name, id or label text.</a:t>
            </a:r>
          </a:p>
          <a:p>
            <a:pPr marL="0" indent="0">
              <a:buNone/>
            </a:pPr>
            <a:r>
              <a:rPr lang="en-US" dirty="0" smtClean="0"/>
              <a:t>	</a:t>
            </a:r>
            <a:r>
              <a:rPr lang="en-US" dirty="0" err="1" smtClean="0"/>
              <a:t>page.fill_in</a:t>
            </a:r>
            <a:r>
              <a:rPr lang="en-US" dirty="0" smtClean="0"/>
              <a:t> ‘Name', </a:t>
            </a:r>
            <a:r>
              <a:rPr lang="en-US" dirty="0"/>
              <a:t>:with =&gt; </a:t>
            </a:r>
            <a:r>
              <a:rPr lang="en-US" dirty="0" smtClean="0"/>
              <a:t>‘Test'</a:t>
            </a:r>
          </a:p>
          <a:p>
            <a:r>
              <a:rPr lang="en-US" b="1" dirty="0"/>
              <a:t>select.- </a:t>
            </a:r>
            <a:r>
              <a:rPr lang="en-US" dirty="0"/>
              <a:t>If `:from` option is present, `select` finds a select box on the page and selects a particular option from it. Otherwise it finds an option inside current scope and selects it. If the select box is a multiple select, select can be called multiple times to select more than one option. The select box can be found via its name, id or label text. The option can be found by its text</a:t>
            </a:r>
            <a:r>
              <a:rPr lang="en-US" dirty="0" smtClean="0"/>
              <a:t>.</a:t>
            </a:r>
          </a:p>
          <a:p>
            <a:pPr marL="0" indent="0">
              <a:buNone/>
            </a:pPr>
            <a:r>
              <a:rPr lang="en-US" dirty="0" smtClean="0"/>
              <a:t>                </a:t>
            </a:r>
            <a:r>
              <a:rPr lang="en-US" dirty="0" err="1" smtClean="0"/>
              <a:t>page.select</a:t>
            </a:r>
            <a:r>
              <a:rPr lang="en-US" dirty="0" smtClean="0"/>
              <a:t> </a:t>
            </a:r>
            <a:r>
              <a:rPr lang="en-US" dirty="0"/>
              <a:t>'March', :from =&gt; 'Month'</a:t>
            </a:r>
          </a:p>
          <a:p>
            <a:pPr marL="0" indent="0">
              <a:buNone/>
            </a:pPr>
            <a:endParaRPr lang="en-US" dirty="0"/>
          </a:p>
          <a:p>
            <a:pPr lvl="2"/>
            <a:endParaRPr lang="en-US" sz="2400" dirty="0"/>
          </a:p>
        </p:txBody>
      </p:sp>
    </p:spTree>
    <p:extLst>
      <p:ext uri="{BB962C8B-B14F-4D97-AF65-F5344CB8AC3E}">
        <p14:creationId xmlns:p14="http://schemas.microsoft.com/office/powerpoint/2010/main" val="41631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forms</a:t>
            </a:r>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Capybara automatically follows any redirects, and submits forms associated with buttons.</a:t>
            </a:r>
          </a:p>
          <a:p>
            <a:r>
              <a:rPr lang="en-US" b="1" dirty="0" smtClean="0"/>
              <a:t>uncheck</a:t>
            </a:r>
            <a:r>
              <a:rPr lang="en-US" dirty="0" smtClean="0"/>
              <a:t>.-</a:t>
            </a:r>
            <a:r>
              <a:rPr lang="en-US" dirty="0"/>
              <a:t>Find a check box and mark uncheck it. The check box can be found via name, id or label </a:t>
            </a:r>
            <a:r>
              <a:rPr lang="en-US" dirty="0" smtClean="0"/>
              <a:t>text.</a:t>
            </a:r>
          </a:p>
          <a:p>
            <a:pPr marL="0" indent="0">
              <a:buNone/>
            </a:pPr>
            <a:r>
              <a:rPr lang="en-US" dirty="0"/>
              <a:t>	</a:t>
            </a:r>
            <a:r>
              <a:rPr lang="en-US" dirty="0" err="1"/>
              <a:t>page.uncheck</a:t>
            </a:r>
            <a:r>
              <a:rPr lang="en-US" dirty="0"/>
              <a:t>('German')</a:t>
            </a:r>
            <a:endParaRPr lang="en-US" dirty="0" smtClean="0"/>
          </a:p>
          <a:p>
            <a:r>
              <a:rPr lang="en-US" b="1" dirty="0"/>
              <a:t>unselect.- </a:t>
            </a:r>
            <a:r>
              <a:rPr lang="en-US" dirty="0"/>
              <a:t>Find a select box on the page and unselect a particular option from it. If the select box is a multiple select, unselect can be called multiple times to unselect more than one option. The select box can be found via its name, id or label text.</a:t>
            </a:r>
            <a:endParaRPr lang="en-US" dirty="0" smtClean="0"/>
          </a:p>
          <a:p>
            <a:pPr marL="0" indent="0">
              <a:buNone/>
            </a:pPr>
            <a:r>
              <a:rPr lang="en-US" dirty="0" smtClean="0"/>
              <a:t>                </a:t>
            </a:r>
            <a:r>
              <a:rPr lang="en-US" dirty="0" err="1" smtClean="0"/>
              <a:t>page.unselect</a:t>
            </a:r>
            <a:r>
              <a:rPr lang="en-US" dirty="0" smtClean="0"/>
              <a:t> </a:t>
            </a:r>
            <a:r>
              <a:rPr lang="en-US" dirty="0"/>
              <a:t>'March', :from =&gt; 'Month'</a:t>
            </a:r>
          </a:p>
          <a:p>
            <a:pPr marL="0" indent="0">
              <a:buNone/>
            </a:pPr>
            <a:endParaRPr lang="en-US" dirty="0"/>
          </a:p>
          <a:p>
            <a:pPr lvl="2"/>
            <a:endParaRPr lang="en-US" sz="2400" dirty="0"/>
          </a:p>
        </p:txBody>
      </p:sp>
    </p:spTree>
    <p:extLst>
      <p:ext uri="{BB962C8B-B14F-4D97-AF65-F5344CB8AC3E}">
        <p14:creationId xmlns:p14="http://schemas.microsoft.com/office/powerpoint/2010/main" val="159404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Finders</a:t>
            </a:r>
            <a:endParaRPr lang="en-US" dirty="0"/>
          </a:p>
        </p:txBody>
      </p:sp>
      <p:sp>
        <p:nvSpPr>
          <p:cNvPr id="3" name="Content Placeholder 2"/>
          <p:cNvSpPr>
            <a:spLocks noGrp="1"/>
          </p:cNvSpPr>
          <p:nvPr>
            <p:ph idx="1"/>
          </p:nvPr>
        </p:nvSpPr>
        <p:spPr>
          <a:xfrm>
            <a:off x="1371600" y="1719617"/>
            <a:ext cx="9601200" cy="4490113"/>
          </a:xfrm>
        </p:spPr>
        <p:txBody>
          <a:bodyPr>
            <a:normAutofit/>
          </a:bodyPr>
          <a:lstStyle/>
          <a:p>
            <a:pPr marL="0" indent="0">
              <a:buNone/>
            </a:pPr>
            <a:r>
              <a:rPr lang="en-US" dirty="0"/>
              <a:t>You can also find specific elements, in order to manipulate </a:t>
            </a:r>
            <a:r>
              <a:rPr lang="en-US" dirty="0" smtClean="0"/>
              <a:t>them</a:t>
            </a:r>
          </a:p>
          <a:p>
            <a:r>
              <a:rPr lang="en-US" b="1" dirty="0" smtClean="0"/>
              <a:t>all /</a:t>
            </a:r>
            <a:r>
              <a:rPr lang="en-US" b="1" dirty="0"/>
              <a:t> </a:t>
            </a:r>
            <a:r>
              <a:rPr lang="en-US" b="1" dirty="0" err="1" smtClean="0"/>
              <a:t>find_all</a:t>
            </a:r>
            <a:r>
              <a:rPr lang="en-US" b="1" dirty="0" smtClean="0"/>
              <a:t>.</a:t>
            </a:r>
            <a:r>
              <a:rPr lang="en-US" dirty="0" smtClean="0"/>
              <a:t>- </a:t>
            </a:r>
            <a:r>
              <a:rPr lang="en-US" dirty="0"/>
              <a:t>Find all elements on the page matching the given selector and options</a:t>
            </a:r>
          </a:p>
          <a:p>
            <a:pPr marL="987552" lvl="2" indent="0">
              <a:buNone/>
            </a:pPr>
            <a:r>
              <a:rPr lang="fr-FR" sz="2000" dirty="0" err="1"/>
              <a:t>page.all</a:t>
            </a:r>
            <a:r>
              <a:rPr lang="fr-FR" sz="2000" dirty="0"/>
              <a:t>('#menu li', :visible =&gt; </a:t>
            </a:r>
            <a:r>
              <a:rPr lang="fr-FR" sz="2000" dirty="0" err="1"/>
              <a:t>true</a:t>
            </a:r>
            <a:r>
              <a:rPr lang="fr-FR" sz="2000" dirty="0"/>
              <a:t>)</a:t>
            </a:r>
            <a:endParaRPr lang="en-US" sz="2000" dirty="0"/>
          </a:p>
          <a:p>
            <a:pPr marL="530352" lvl="1" indent="0">
              <a:buNone/>
            </a:pPr>
            <a:r>
              <a:rPr lang="en-US" dirty="0"/>
              <a:t>By default if no elements are found, an empty array is returned; however, expectations can be set on the number of elements to be found which will trigger Capybara's waiting behavior for the expectations to </a:t>
            </a:r>
            <a:r>
              <a:rPr lang="en-US" dirty="0" err="1"/>
              <a:t>match.The</a:t>
            </a:r>
            <a:r>
              <a:rPr lang="en-US" dirty="0"/>
              <a:t> expectations can be set </a:t>
            </a:r>
            <a:r>
              <a:rPr lang="en-US" dirty="0" smtClean="0"/>
              <a:t>using.</a:t>
            </a:r>
          </a:p>
          <a:p>
            <a:pPr marL="530352" lvl="1" indent="0">
              <a:buNone/>
            </a:pPr>
            <a:r>
              <a:rPr lang="fr-FR" dirty="0" err="1"/>
              <a:t>page.assert_selector</a:t>
            </a:r>
            <a:r>
              <a:rPr lang="fr-FR" dirty="0"/>
              <a:t>('</a:t>
            </a:r>
            <a:r>
              <a:rPr lang="fr-FR" dirty="0" err="1"/>
              <a:t>p#foo</a:t>
            </a:r>
            <a:r>
              <a:rPr lang="fr-FR" dirty="0"/>
              <a:t>', :count =&gt; 4)</a:t>
            </a:r>
          </a:p>
          <a:p>
            <a:pPr marL="530352" lvl="1" indent="0">
              <a:buNone/>
            </a:pPr>
            <a:r>
              <a:rPr lang="fr-FR" dirty="0" err="1"/>
              <a:t>page.assert_selector</a:t>
            </a:r>
            <a:r>
              <a:rPr lang="fr-FR" dirty="0"/>
              <a:t>('</a:t>
            </a:r>
            <a:r>
              <a:rPr lang="fr-FR" dirty="0" err="1"/>
              <a:t>p#foo</a:t>
            </a:r>
            <a:r>
              <a:rPr lang="fr-FR" dirty="0"/>
              <a:t>', :maximum =&gt; 10)</a:t>
            </a:r>
          </a:p>
          <a:p>
            <a:pPr marL="530352" lvl="1" indent="0">
              <a:buNone/>
            </a:pPr>
            <a:r>
              <a:rPr lang="fr-FR" dirty="0" err="1"/>
              <a:t>page.assert_selector</a:t>
            </a:r>
            <a:r>
              <a:rPr lang="fr-FR" dirty="0"/>
              <a:t>('</a:t>
            </a:r>
            <a:r>
              <a:rPr lang="fr-FR" dirty="0" err="1"/>
              <a:t>p#foo</a:t>
            </a:r>
            <a:r>
              <a:rPr lang="fr-FR" dirty="0"/>
              <a:t>', :minimum =&gt; 1)</a:t>
            </a:r>
          </a:p>
          <a:p>
            <a:pPr marL="530352" lvl="1" indent="0">
              <a:buNone/>
            </a:pPr>
            <a:r>
              <a:rPr lang="fr-FR" dirty="0" err="1"/>
              <a:t>page.assert_selector</a:t>
            </a:r>
            <a:r>
              <a:rPr lang="fr-FR" dirty="0"/>
              <a:t>('</a:t>
            </a:r>
            <a:r>
              <a:rPr lang="fr-FR" dirty="0" err="1"/>
              <a:t>p#foo</a:t>
            </a:r>
            <a:r>
              <a:rPr lang="fr-FR" dirty="0"/>
              <a:t>', :</a:t>
            </a:r>
            <a:r>
              <a:rPr lang="fr-FR" dirty="0" err="1"/>
              <a:t>between</a:t>
            </a:r>
            <a:r>
              <a:rPr lang="fr-FR" dirty="0"/>
              <a:t> =&gt; 1..10)</a:t>
            </a:r>
          </a:p>
          <a:p>
            <a:pPr marL="530352" lvl="1" indent="0">
              <a:buNone/>
            </a:pPr>
            <a:endParaRPr lang="fr-FR" dirty="0"/>
          </a:p>
        </p:txBody>
      </p:sp>
    </p:spTree>
    <p:extLst>
      <p:ext uri="{BB962C8B-B14F-4D97-AF65-F5344CB8AC3E}">
        <p14:creationId xmlns:p14="http://schemas.microsoft.com/office/powerpoint/2010/main" val="1456889641"/>
      </p:ext>
    </p:extLst>
  </p:cSld>
  <p:clrMapOvr>
    <a:masterClrMapping/>
  </p:clrMapOvr>
</p:sld>
</file>

<file path=ppt/theme/theme1.xml><?xml version="1.0" encoding="utf-8"?>
<a:theme xmlns:a="http://schemas.openxmlformats.org/drawingml/2006/main" name="Jalasoft">
  <a:themeElements>
    <a:clrScheme name="Custom 4">
      <a:dk1>
        <a:srgbClr val="900000"/>
      </a:dk1>
      <a:lt1>
        <a:srgbClr val="FFFFFF"/>
      </a:lt1>
      <a:dk2>
        <a:srgbClr val="000000"/>
      </a:dk2>
      <a:lt2>
        <a:srgbClr val="FFFFFF"/>
      </a:lt2>
      <a:accent1>
        <a:srgbClr val="8C8D86"/>
      </a:accent1>
      <a:accent2>
        <a:srgbClr val="E6C069"/>
      </a:accent2>
      <a:accent3>
        <a:srgbClr val="897B61"/>
      </a:accent3>
      <a:accent4>
        <a:srgbClr val="8DAB8E"/>
      </a:accent4>
      <a:accent5>
        <a:srgbClr val="77A2BB"/>
      </a:accent5>
      <a:accent6>
        <a:srgbClr val="FF0000"/>
      </a:accent6>
      <a:hlink>
        <a:srgbClr val="77A2BB"/>
      </a:hlink>
      <a:folHlink>
        <a:srgbClr val="C8D9E3"/>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Jalasoft" id="{76D107AB-893B-4C19-A611-8F9EC7DDD56C}" vid="{36C222A2-6F66-4661-9F09-73383F68603F}"/>
    </a:ext>
  </a:extLst>
</a:theme>
</file>

<file path=docProps/app.xml><?xml version="1.0" encoding="utf-8"?>
<Properties xmlns="http://schemas.openxmlformats.org/officeDocument/2006/extended-properties" xmlns:vt="http://schemas.openxmlformats.org/officeDocument/2006/docPropsVTypes">
  <Template>Jalasoft</Template>
  <TotalTime>2680</TotalTime>
  <Words>1205</Words>
  <Application>Microsoft Office PowerPoint</Application>
  <PresentationFormat>Custom</PresentationFormat>
  <Paragraphs>163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Jalasoft</vt:lpstr>
      <vt:lpstr>             Capybara</vt:lpstr>
      <vt:lpstr>DSL – Interacting with forms</vt:lpstr>
      <vt:lpstr>Clicking/ Checking/selecting</vt:lpstr>
      <vt:lpstr>Clicking/ Checking/selecting</vt:lpstr>
      <vt:lpstr>Clicking</vt:lpstr>
      <vt:lpstr>Practice</vt:lpstr>
      <vt:lpstr>Interacting with forms</vt:lpstr>
      <vt:lpstr>Interacting with forms</vt:lpstr>
      <vt:lpstr>Finders</vt:lpstr>
      <vt:lpstr>Finders</vt:lpstr>
      <vt:lpstr>Finders</vt:lpstr>
      <vt:lpstr>Finders</vt:lpstr>
      <vt:lpstr>Finders</vt:lpstr>
      <vt:lpstr>Finders</vt:lpstr>
      <vt:lpstr>Actions</vt:lpstr>
      <vt:lpstr>Practice</vt:lpstr>
      <vt:lpstr>Practice</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Capybara</dc:title>
  <dc:creator>Karime Salomón Zárate</dc:creator>
  <cp:lastModifiedBy>Karime</cp:lastModifiedBy>
  <cp:revision>130</cp:revision>
  <dcterms:created xsi:type="dcterms:W3CDTF">2016-05-25T02:09:19Z</dcterms:created>
  <dcterms:modified xsi:type="dcterms:W3CDTF">2016-06-13T19:32:48Z</dcterms:modified>
</cp:coreProperties>
</file>