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63" r:id="rId4"/>
    <p:sldId id="271" r:id="rId5"/>
    <p:sldId id="272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73" autoAdjust="0"/>
    <p:restoredTop sz="94660"/>
  </p:normalViewPr>
  <p:slideViewPr>
    <p:cSldViewPr>
      <p:cViewPr varScale="1">
        <p:scale>
          <a:sx n="107" d="100"/>
          <a:sy n="107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EAF1-46D5-46F9-9394-912DBB607866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1F5D-89B8-4FD5-AC3C-893795CD5C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Privathaushalte: http://de.wikipedia.org/wiki/Privathaushalt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F5D-89B8-4FD5-AC3C-893795CD5C8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7C3BF-8378-4915-AF14-894722467335}" type="slidenum">
              <a:rPr lang="de-DE"/>
              <a:pPr/>
              <a:t>12</a:t>
            </a:fld>
            <a:endParaRPr lang="de-DE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450"/>
            <a:ext cx="5028987" cy="4345374"/>
          </a:xfrm>
        </p:spPr>
        <p:txBody>
          <a:bodyPr/>
          <a:lstStyle/>
          <a:p>
            <a:pPr marL="273366" indent="-273366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11.10.2008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DACUS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Address</a:t>
            </a:r>
            <a:r>
              <a:rPr lang="de-DE" dirty="0" smtClean="0"/>
              <a:t> Card</a:t>
            </a:r>
            <a:br>
              <a:rPr lang="de-DE" dirty="0" smtClean="0"/>
            </a:br>
            <a:r>
              <a:rPr lang="de-DE" dirty="0" smtClean="0"/>
              <a:t>Update System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Januar 2008</a:t>
            </a:r>
            <a:endParaRPr lang="en-GB" dirty="0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© Christoph Neumann</a:t>
            </a:r>
            <a:endParaRPr lang="de-DE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11392AA-6AF7-413A-92EB-DB621009061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 Ergänzung</a:t>
            </a:r>
            <a:endParaRPr lang="de-DE" dirty="0"/>
          </a:p>
        </p:txBody>
      </p:sp>
      <p:sp>
        <p:nvSpPr>
          <p:cNvPr id="417795" name="AutoShape 3"/>
          <p:cNvSpPr>
            <a:spLocks noChangeArrowheads="1"/>
          </p:cNvSpPr>
          <p:nvPr/>
        </p:nvSpPr>
        <p:spPr bwMode="auto">
          <a:xfrm>
            <a:off x="395288" y="2568595"/>
            <a:ext cx="2336800" cy="2749550"/>
          </a:xfrm>
          <a:prstGeom prst="rightArrow">
            <a:avLst>
              <a:gd name="adj1" fmla="val 70435"/>
              <a:gd name="adj2" fmla="val 3335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eaLnBrk="0" hangingPunct="0"/>
            <a:r>
              <a:rPr lang="de-DE" sz="1400" b="1" dirty="0" smtClean="0"/>
              <a:t/>
            </a:r>
            <a:br>
              <a:rPr lang="de-DE" sz="1400" b="1" dirty="0" smtClean="0"/>
            </a:br>
            <a:r>
              <a:rPr lang="de-DE" sz="1400" b="1" dirty="0" smtClean="0"/>
              <a:t>Convenience</a:t>
            </a:r>
            <a:endParaRPr lang="de-DE" sz="1400" b="1" dirty="0"/>
          </a:p>
          <a:p>
            <a:pPr eaLnBrk="0" hangingPunct="0"/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3-Klick Strategie:</a:t>
            </a:r>
          </a:p>
          <a:p>
            <a:pPr eaLnBrk="0" hangingPunct="0"/>
            <a:r>
              <a:rPr lang="de-DE" sz="1400" dirty="0" smtClean="0"/>
              <a:t>  Login</a:t>
            </a:r>
            <a:br>
              <a:rPr lang="de-DE" sz="1400" dirty="0" smtClean="0"/>
            </a:br>
            <a:r>
              <a:rPr lang="de-DE" sz="1400" dirty="0" smtClean="0"/>
              <a:t>  Download</a:t>
            </a:r>
            <a:br>
              <a:rPr lang="de-DE" sz="1400" dirty="0" smtClean="0"/>
            </a:br>
            <a:r>
              <a:rPr lang="de-DE" sz="1400" dirty="0" smtClean="0"/>
              <a:t>  </a:t>
            </a:r>
            <a:r>
              <a:rPr lang="de-DE" sz="1400" dirty="0" err="1" smtClean="0"/>
              <a:t>Synchronize</a:t>
            </a:r>
            <a:endParaRPr lang="de-DE" sz="1400" dirty="0" smtClean="0"/>
          </a:p>
        </p:txBody>
      </p:sp>
      <p:sp>
        <p:nvSpPr>
          <p:cNvPr id="417796" name="AutoShape 4"/>
          <p:cNvSpPr>
            <a:spLocks noChangeArrowheads="1"/>
          </p:cNvSpPr>
          <p:nvPr/>
        </p:nvSpPr>
        <p:spPr bwMode="auto">
          <a:xfrm rot="5400000">
            <a:off x="3852863" y="563582"/>
            <a:ext cx="1466850" cy="3371850"/>
          </a:xfrm>
          <a:prstGeom prst="rightArrow">
            <a:avLst>
              <a:gd name="adj1" fmla="val 70769"/>
              <a:gd name="adj2" fmla="val 3288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72000" tIns="72000" rIns="72000" bIns="72000" anchor="ctr"/>
          <a:lstStyle/>
          <a:p>
            <a:pPr algn="ctr" eaLnBrk="0" hangingPunct="0"/>
            <a:r>
              <a:rPr lang="de-DE" sz="1400" b="1" dirty="0" smtClean="0"/>
              <a:t>Kosten für Kunden</a:t>
            </a:r>
            <a:endParaRPr lang="de-DE" sz="1400" b="1" dirty="0"/>
          </a:p>
          <a:p>
            <a:pPr algn="ctr" eaLnBrk="0" hangingPunct="0"/>
            <a:endParaRPr lang="de-DE" sz="1400" dirty="0" smtClean="0"/>
          </a:p>
          <a:p>
            <a:pPr algn="ctr" eaLnBrk="0" hangingPunct="0"/>
            <a:r>
              <a:rPr lang="de-DE" sz="1400" dirty="0" smtClean="0"/>
              <a:t>-</a:t>
            </a:r>
            <a:r>
              <a:rPr lang="de-DE" sz="1400" dirty="0" err="1" smtClean="0"/>
              <a:t>niente</a:t>
            </a:r>
            <a:r>
              <a:rPr lang="de-DE" sz="1400" dirty="0" smtClean="0"/>
              <a:t>-</a:t>
            </a:r>
            <a:endParaRPr lang="de-DE" sz="1400" dirty="0"/>
          </a:p>
        </p:txBody>
      </p:sp>
      <p:sp>
        <p:nvSpPr>
          <p:cNvPr id="417797" name="AutoShape 5"/>
          <p:cNvSpPr>
            <a:spLocks noChangeArrowheads="1"/>
          </p:cNvSpPr>
          <p:nvPr/>
        </p:nvSpPr>
        <p:spPr bwMode="auto">
          <a:xfrm>
            <a:off x="3140075" y="3122632"/>
            <a:ext cx="2894013" cy="1565275"/>
          </a:xfrm>
          <a:prstGeom prst="roundRect">
            <a:avLst>
              <a:gd name="adj" fmla="val 10144"/>
            </a:avLst>
          </a:prstGeom>
          <a:solidFill>
            <a:srgbClr val="92D050"/>
          </a:solidFill>
          <a:ln w="12700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de-DE" sz="4800" dirty="0" smtClean="0"/>
              <a:t>4C</a:t>
            </a:r>
            <a:endParaRPr lang="de-DE" sz="4800" dirty="0"/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3394075" y="1516082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/>
              <a:t>2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395288" y="2976582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 dirty="0"/>
              <a:t>1</a:t>
            </a:r>
          </a:p>
        </p:txBody>
      </p:sp>
      <p:sp>
        <p:nvSpPr>
          <p:cNvPr id="417800" name="AutoShape 8"/>
          <p:cNvSpPr>
            <a:spLocks noChangeArrowheads="1"/>
          </p:cNvSpPr>
          <p:nvPr/>
        </p:nvSpPr>
        <p:spPr bwMode="auto">
          <a:xfrm flipH="1">
            <a:off x="6442075" y="2568595"/>
            <a:ext cx="2335213" cy="2749550"/>
          </a:xfrm>
          <a:prstGeom prst="rightArrow">
            <a:avLst>
              <a:gd name="adj1" fmla="val 70435"/>
              <a:gd name="adj2" fmla="val 3335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eaLnBrk="0" hangingPunct="0"/>
            <a:r>
              <a:rPr lang="de-DE" sz="1400" b="1" dirty="0" smtClean="0"/>
              <a:t>Kunden-</a:t>
            </a:r>
            <a:br>
              <a:rPr lang="de-DE" sz="1400" b="1" dirty="0" smtClean="0"/>
            </a:br>
            <a:r>
              <a:rPr lang="de-DE" sz="1400" b="1" dirty="0" err="1" smtClean="0"/>
              <a:t>bedürfnisse</a:t>
            </a:r>
            <a:endParaRPr lang="de-DE" sz="1400" b="1" dirty="0"/>
          </a:p>
          <a:p>
            <a:pPr eaLnBrk="0" hangingPunct="0"/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Datensouveränität</a:t>
            </a:r>
            <a:br>
              <a:rPr lang="de-DE" sz="1400" dirty="0" smtClean="0"/>
            </a:br>
            <a:r>
              <a:rPr lang="de-DE" sz="1400" dirty="0" smtClean="0"/>
              <a:t>&amp; -kontrolle,</a:t>
            </a:r>
            <a:br>
              <a:rPr lang="de-DE" sz="1400" dirty="0" smtClean="0"/>
            </a:br>
            <a:r>
              <a:rPr lang="de-DE" sz="1400" dirty="0" smtClean="0"/>
              <a:t>Sicherheit &amp; Datenschutz</a:t>
            </a:r>
            <a:endParaRPr lang="de-DE" sz="1400" dirty="0"/>
          </a:p>
        </p:txBody>
      </p:sp>
      <p:sp>
        <p:nvSpPr>
          <p:cNvPr id="417801" name="Rectangle 9"/>
          <p:cNvSpPr>
            <a:spLocks noChangeArrowheads="1"/>
          </p:cNvSpPr>
          <p:nvPr/>
        </p:nvSpPr>
        <p:spPr bwMode="auto">
          <a:xfrm>
            <a:off x="8443913" y="2976582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/>
              <a:t>3</a:t>
            </a:r>
          </a:p>
        </p:txBody>
      </p:sp>
      <p:sp>
        <p:nvSpPr>
          <p:cNvPr id="417802" name="AutoShape 10"/>
          <p:cNvSpPr>
            <a:spLocks noChangeArrowheads="1"/>
          </p:cNvSpPr>
          <p:nvPr/>
        </p:nvSpPr>
        <p:spPr bwMode="auto">
          <a:xfrm rot="16200000" flipV="1">
            <a:off x="3852863" y="3867170"/>
            <a:ext cx="1466850" cy="3371850"/>
          </a:xfrm>
          <a:prstGeom prst="rightArrow">
            <a:avLst>
              <a:gd name="adj1" fmla="val 70769"/>
              <a:gd name="adj2" fmla="val 3288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72000" tIns="72000" rIns="72000" bIns="72000" anchor="ctr"/>
          <a:lstStyle/>
          <a:p>
            <a:pPr algn="ctr" eaLnBrk="0" hangingPunct="0"/>
            <a:r>
              <a:rPr lang="de-DE" sz="1400" b="1" dirty="0" smtClean="0"/>
              <a:t>Kommunikation</a:t>
            </a:r>
            <a:endParaRPr lang="de-DE" sz="1400" b="1" dirty="0"/>
          </a:p>
          <a:p>
            <a:pPr algn="ctr" eaLnBrk="0" hangingPunct="0"/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Kummerkasten &amp; </a:t>
            </a:r>
            <a:r>
              <a:rPr lang="de-DE" sz="1400" dirty="0" err="1" smtClean="0"/>
              <a:t>Featurevoting</a:t>
            </a:r>
            <a:endParaRPr lang="de-DE" sz="1400" dirty="0"/>
          </a:p>
        </p:txBody>
      </p:sp>
      <p:sp>
        <p:nvSpPr>
          <p:cNvPr id="417803" name="Rectangle 11"/>
          <p:cNvSpPr>
            <a:spLocks noChangeArrowheads="1"/>
          </p:cNvSpPr>
          <p:nvPr/>
        </p:nvSpPr>
        <p:spPr bwMode="auto">
          <a:xfrm>
            <a:off x="3394075" y="5953145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Florian Rampp (CVO) : Geschäftsvision</a:t>
            </a:r>
          </a:p>
          <a:p>
            <a:pPr lvl="1"/>
            <a:r>
              <a:rPr lang="de-DE" dirty="0" smtClean="0"/>
              <a:t>Student, 10. Semester, Informatik</a:t>
            </a:r>
          </a:p>
          <a:p>
            <a:pPr lvl="1"/>
            <a:r>
              <a:rPr lang="de-DE" dirty="0" smtClean="0"/>
              <a:t>Kreativer Kopf und </a:t>
            </a:r>
            <a:r>
              <a:rPr lang="de-DE" dirty="0" err="1" smtClean="0"/>
              <a:t>Recruitment</a:t>
            </a:r>
            <a:r>
              <a:rPr lang="de-DE" dirty="0" smtClean="0"/>
              <a:t> von Mitstreitern</a:t>
            </a:r>
          </a:p>
          <a:p>
            <a:pPr lvl="1"/>
            <a:r>
              <a:rPr lang="de-DE" dirty="0" smtClean="0"/>
              <a:t>IT: Datenbanken und Softwareentwicklung</a:t>
            </a:r>
          </a:p>
          <a:p>
            <a:r>
              <a:rPr lang="de-DE" dirty="0" smtClean="0"/>
              <a:t>Moritz von Zimmermann (CFO) : Geschäftsstrategie</a:t>
            </a:r>
          </a:p>
          <a:p>
            <a:pPr lvl="1"/>
            <a:r>
              <a:rPr lang="de-DE" dirty="0" smtClean="0"/>
              <a:t>Wissenschaftlicher Mitarbeiter, Elektrische Antriebe und Steuerungen</a:t>
            </a:r>
          </a:p>
          <a:p>
            <a:pPr lvl="1"/>
            <a:r>
              <a:rPr lang="de-DE" dirty="0" smtClean="0"/>
              <a:t>Ergänzendes BWL-Studium: Industriebetriebslehre und Finanzierung</a:t>
            </a:r>
          </a:p>
          <a:p>
            <a:pPr lvl="1"/>
            <a:r>
              <a:rPr lang="de-DE" dirty="0" smtClean="0"/>
              <a:t>Kaufmännische, administrative Aufgaben und Finanzen</a:t>
            </a:r>
          </a:p>
          <a:p>
            <a:r>
              <a:rPr lang="de-DE" dirty="0" smtClean="0"/>
              <a:t>Robert Rauschecker (CMO) : Marketing</a:t>
            </a:r>
          </a:p>
          <a:p>
            <a:pPr lvl="1"/>
            <a:r>
              <a:rPr lang="de-DE" dirty="0" smtClean="0"/>
              <a:t>Student, 8. Semester, Mechatronik</a:t>
            </a:r>
          </a:p>
          <a:p>
            <a:pPr lvl="1"/>
            <a:r>
              <a:rPr lang="de-DE" dirty="0" smtClean="0"/>
              <a:t>Öffentlichkeitsarbeit und Kundenservice</a:t>
            </a:r>
          </a:p>
          <a:p>
            <a:pPr lvl="1"/>
            <a:r>
              <a:rPr lang="de-DE" dirty="0" smtClean="0"/>
              <a:t>IT: Java-Programmierung</a:t>
            </a:r>
          </a:p>
          <a:p>
            <a:r>
              <a:rPr lang="de-DE" dirty="0" smtClean="0"/>
              <a:t>Christoph Neumann (CTO) : IT-Strategie und -Vision</a:t>
            </a:r>
          </a:p>
          <a:p>
            <a:pPr lvl="1"/>
            <a:r>
              <a:rPr lang="de-DE" dirty="0" smtClean="0"/>
              <a:t>Zwei Jahre Software-Ingenieur bei der sd&amp;m AG, Groß-/Projekterfahrung</a:t>
            </a:r>
          </a:p>
          <a:p>
            <a:pPr lvl="1"/>
            <a:r>
              <a:rPr lang="de-DE" dirty="0" smtClean="0"/>
              <a:t>Wissenschaftlicher Mitarbeiter, Datenmanagement</a:t>
            </a:r>
          </a:p>
          <a:p>
            <a:pPr lvl="1"/>
            <a:r>
              <a:rPr lang="de-DE" dirty="0" smtClean="0"/>
              <a:t>Softwaretechnik: Architektur, Entwicklungsprozesse, Programmierung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UNTERNEHMERTEAM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umsplatzhalter 45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Januar 2008</a:t>
            </a:r>
            <a:endParaRPr lang="en-GB" dirty="0"/>
          </a:p>
        </p:txBody>
      </p:sp>
      <p:sp>
        <p:nvSpPr>
          <p:cNvPr id="47" name="Fußzeilenplatzhalter 4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© Christoph Neumann</a:t>
            </a:r>
            <a:endParaRPr lang="de-DE" dirty="0"/>
          </a:p>
        </p:txBody>
      </p:sp>
      <p:sp>
        <p:nvSpPr>
          <p:cNvPr id="35" name="Foliennummernplatzhalt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5A3471-EDF8-471F-8F5A-1C5CCBC9019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8" name="Titel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REALISIERUNGSFAHRPLAN</a:t>
            </a:r>
            <a:endParaRPr lang="de-DE" dirty="0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755650" y="1573213"/>
            <a:ext cx="7596188" cy="4060825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endParaRPr lang="de-DE"/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1514475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2274888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3033713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>
            <a:off x="4445000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>
            <a:off x="5095875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>
            <a:off x="5745163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>
            <a:off x="7699375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>
            <a:off x="7050088" y="1573213"/>
            <a:ext cx="0" cy="4060825"/>
          </a:xfrm>
          <a:prstGeom prst="line">
            <a:avLst/>
          </a:prstGeom>
          <a:noFill/>
          <a:ln w="63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94125" y="1397000"/>
            <a:ext cx="2603500" cy="4237038"/>
            <a:chOff x="2650" y="1412"/>
            <a:chExt cx="1776" cy="2558"/>
          </a:xfrm>
        </p:grpSpPr>
        <p:sp>
          <p:nvSpPr>
            <p:cNvPr id="455694" name="Line 14"/>
            <p:cNvSpPr>
              <a:spLocks noChangeShapeType="1"/>
            </p:cNvSpPr>
            <p:nvPr/>
          </p:nvSpPr>
          <p:spPr bwMode="auto">
            <a:xfrm>
              <a:off x="2650" y="1412"/>
              <a:ext cx="0" cy="255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455695" name="Line 15"/>
            <p:cNvSpPr>
              <a:spLocks noChangeShapeType="1"/>
            </p:cNvSpPr>
            <p:nvPr/>
          </p:nvSpPr>
          <p:spPr bwMode="auto">
            <a:xfrm>
              <a:off x="4426" y="1412"/>
              <a:ext cx="0" cy="255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455696" name="Text Box 16"/>
          <p:cNvSpPr txBox="1">
            <a:spLocks noChangeArrowheads="1"/>
          </p:cNvSpPr>
          <p:nvPr/>
        </p:nvSpPr>
        <p:spPr bwMode="auto">
          <a:xfrm>
            <a:off x="6480175" y="1343025"/>
            <a:ext cx="17303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2010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455697" name="Text Box 17"/>
          <p:cNvSpPr txBox="1">
            <a:spLocks noChangeArrowheads="1"/>
          </p:cNvSpPr>
          <p:nvPr/>
        </p:nvSpPr>
        <p:spPr bwMode="auto">
          <a:xfrm>
            <a:off x="3887788" y="1341438"/>
            <a:ext cx="21463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2009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455698" name="Text Box 18"/>
          <p:cNvSpPr txBox="1">
            <a:spLocks noChangeArrowheads="1"/>
          </p:cNvSpPr>
          <p:nvPr/>
        </p:nvSpPr>
        <p:spPr bwMode="auto">
          <a:xfrm>
            <a:off x="790575" y="1341438"/>
            <a:ext cx="2763838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2008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455700" name="AutoShape 20"/>
          <p:cNvSpPr>
            <a:spLocks noChangeArrowheads="1"/>
          </p:cNvSpPr>
          <p:nvPr/>
        </p:nvSpPr>
        <p:spPr bwMode="auto">
          <a:xfrm>
            <a:off x="2357422" y="2000240"/>
            <a:ext cx="2962275" cy="1946275"/>
          </a:xfrm>
          <a:prstGeom prst="homePlate">
            <a:avLst>
              <a:gd name="adj" fmla="val 16933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6800" tIns="46800" rIns="46800" bIns="46800"/>
          <a:lstStyle/>
          <a:p>
            <a:pPr eaLnBrk="0" hangingPunct="0"/>
            <a:r>
              <a:rPr lang="de-DE" sz="1400" b="1" smtClean="0"/>
              <a:t>DACUS</a:t>
            </a:r>
            <a:endParaRPr lang="en-US" sz="1400" b="1" dirty="0"/>
          </a:p>
        </p:txBody>
      </p:sp>
      <p:sp>
        <p:nvSpPr>
          <p:cNvPr id="455701" name="AutoShape 21"/>
          <p:cNvSpPr>
            <a:spLocks noChangeArrowheads="1"/>
          </p:cNvSpPr>
          <p:nvPr/>
        </p:nvSpPr>
        <p:spPr bwMode="auto">
          <a:xfrm>
            <a:off x="3043236" y="2752723"/>
            <a:ext cx="1314450" cy="390525"/>
          </a:xfrm>
          <a:prstGeom prst="homePlate">
            <a:avLst>
              <a:gd name="adj" fmla="val 4221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eaLnBrk="0" hangingPunct="0"/>
            <a:r>
              <a:rPr lang="de-DE" sz="1200" dirty="0" smtClean="0"/>
              <a:t>Datenmodell</a:t>
            </a:r>
            <a:endParaRPr lang="en-US" sz="1200" dirty="0"/>
          </a:p>
        </p:txBody>
      </p:sp>
      <p:sp>
        <p:nvSpPr>
          <p:cNvPr id="455702" name="AutoShape 22"/>
          <p:cNvSpPr>
            <a:spLocks noChangeArrowheads="1"/>
          </p:cNvSpPr>
          <p:nvPr/>
        </p:nvSpPr>
        <p:spPr bwMode="auto">
          <a:xfrm>
            <a:off x="3249613" y="3181351"/>
            <a:ext cx="1465263" cy="390525"/>
          </a:xfrm>
          <a:prstGeom prst="homePlate">
            <a:avLst>
              <a:gd name="adj" fmla="val 4705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eaLnBrk="0" hangingPunct="0"/>
            <a:r>
              <a:rPr lang="en-US" sz="1200" dirty="0" smtClean="0"/>
              <a:t>Portal</a:t>
            </a:r>
            <a:endParaRPr lang="en-US" sz="1200" dirty="0"/>
          </a:p>
        </p:txBody>
      </p:sp>
      <p:sp>
        <p:nvSpPr>
          <p:cNvPr id="455708" name="Line 28"/>
          <p:cNvSpPr>
            <a:spLocks noChangeShapeType="1"/>
          </p:cNvSpPr>
          <p:nvPr/>
        </p:nvSpPr>
        <p:spPr bwMode="auto">
          <a:xfrm>
            <a:off x="3071802" y="3109913"/>
            <a:ext cx="571504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lIns="46800" tIns="72000" rIns="46800" bIns="46800"/>
          <a:lstStyle/>
          <a:p>
            <a:endParaRPr lang="de-DE"/>
          </a:p>
        </p:txBody>
      </p:sp>
      <p:sp>
        <p:nvSpPr>
          <p:cNvPr id="455709" name="Line 29"/>
          <p:cNvSpPr>
            <a:spLocks noChangeShapeType="1"/>
          </p:cNvSpPr>
          <p:nvPr/>
        </p:nvSpPr>
        <p:spPr bwMode="auto">
          <a:xfrm>
            <a:off x="3286116" y="3500438"/>
            <a:ext cx="71438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lIns="46800" tIns="72000" rIns="46800" bIns="46800"/>
          <a:lstStyle/>
          <a:p>
            <a:endParaRPr lang="de-DE"/>
          </a:p>
        </p:txBody>
      </p:sp>
      <p:grpSp>
        <p:nvGrpSpPr>
          <p:cNvPr id="40" name="Gruppieren 39"/>
          <p:cNvGrpSpPr/>
          <p:nvPr/>
        </p:nvGrpSpPr>
        <p:grpSpPr>
          <a:xfrm>
            <a:off x="5202259" y="3643314"/>
            <a:ext cx="2513013" cy="1946275"/>
            <a:chOff x="3844925" y="2009775"/>
            <a:chExt cx="2513013" cy="1946275"/>
          </a:xfrm>
          <a:solidFill>
            <a:schemeClr val="accent3"/>
          </a:solidFill>
        </p:grpSpPr>
        <p:sp>
          <p:nvSpPr>
            <p:cNvPr id="455703" name="AutoShape 23"/>
            <p:cNvSpPr>
              <a:spLocks noChangeArrowheads="1"/>
            </p:cNvSpPr>
            <p:nvPr/>
          </p:nvSpPr>
          <p:spPr bwMode="auto">
            <a:xfrm>
              <a:off x="3844925" y="2009775"/>
              <a:ext cx="2513013" cy="1946275"/>
            </a:xfrm>
            <a:prstGeom prst="homePlate">
              <a:avLst>
                <a:gd name="adj" fmla="val 18657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800" tIns="46800" rIns="46800" bIns="46800"/>
            <a:lstStyle/>
            <a:p>
              <a:pPr eaLnBrk="0" hangingPunct="0"/>
              <a:r>
                <a:rPr lang="de-DE" sz="1400" b="1" dirty="0"/>
                <a:t>Release </a:t>
              </a:r>
              <a:r>
                <a:rPr lang="de-DE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455704" name="AutoShape 24"/>
            <p:cNvSpPr>
              <a:spLocks noChangeArrowheads="1"/>
            </p:cNvSpPr>
            <p:nvPr/>
          </p:nvSpPr>
          <p:spPr bwMode="auto">
            <a:xfrm>
              <a:off x="3921125" y="2603500"/>
              <a:ext cx="933450" cy="390525"/>
            </a:xfrm>
            <a:prstGeom prst="homePlate">
              <a:avLst>
                <a:gd name="adj" fmla="val 40479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800" tIns="46800" rIns="46800" bIns="46800" anchor="ctr"/>
            <a:lstStyle/>
            <a:p>
              <a:pPr eaLnBrk="0" hangingPunct="0"/>
              <a:r>
                <a:rPr lang="de-DE" sz="1200" dirty="0" err="1" smtClean="0"/>
                <a:t>Foobar</a:t>
              </a:r>
              <a:endParaRPr lang="en-US" sz="1200" dirty="0"/>
            </a:p>
          </p:txBody>
        </p:sp>
        <p:sp>
          <p:nvSpPr>
            <p:cNvPr id="455705" name="AutoShape 25"/>
            <p:cNvSpPr>
              <a:spLocks noChangeArrowheads="1"/>
            </p:cNvSpPr>
            <p:nvPr/>
          </p:nvSpPr>
          <p:spPr bwMode="auto">
            <a:xfrm>
              <a:off x="4779963" y="2603500"/>
              <a:ext cx="1254125" cy="390525"/>
            </a:xfrm>
            <a:prstGeom prst="chevron">
              <a:avLst>
                <a:gd name="adj" fmla="val 32381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800" tIns="46800" rIns="46800" bIns="46800" anchor="ctr"/>
            <a:lstStyle/>
            <a:p>
              <a:pPr eaLnBrk="0" hangingPunct="0"/>
              <a:r>
                <a:rPr lang="de-DE" sz="1200" dirty="0" err="1" smtClean="0"/>
                <a:t>Blafasel</a:t>
              </a:r>
              <a:endParaRPr lang="en-US" sz="1200" dirty="0"/>
            </a:p>
          </p:txBody>
        </p:sp>
        <p:sp>
          <p:nvSpPr>
            <p:cNvPr id="455706" name="AutoShape 26"/>
            <p:cNvSpPr>
              <a:spLocks noChangeArrowheads="1"/>
            </p:cNvSpPr>
            <p:nvPr/>
          </p:nvSpPr>
          <p:spPr bwMode="auto">
            <a:xfrm>
              <a:off x="3921125" y="3260725"/>
              <a:ext cx="1920875" cy="390525"/>
            </a:xfrm>
            <a:prstGeom prst="homePlate">
              <a:avLst>
                <a:gd name="adj" fmla="val 29785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800" tIns="46800" rIns="46800" bIns="46800" anchor="ctr"/>
            <a:lstStyle/>
            <a:p>
              <a:pPr eaLnBrk="0" hangingPunct="0"/>
              <a:r>
                <a:rPr lang="de-DE" sz="1200"/>
                <a:t>Kreditadministration </a:t>
              </a:r>
            </a:p>
            <a:p>
              <a:pPr eaLnBrk="0" hangingPunct="0"/>
              <a:r>
                <a:rPr lang="de-DE" sz="1200"/>
                <a:t>und -technik</a:t>
              </a:r>
            </a:p>
          </p:txBody>
        </p:sp>
        <p:sp>
          <p:nvSpPr>
            <p:cNvPr id="455710" name="Line 30"/>
            <p:cNvSpPr>
              <a:spLocks noChangeShapeType="1"/>
            </p:cNvSpPr>
            <p:nvPr/>
          </p:nvSpPr>
          <p:spPr bwMode="auto">
            <a:xfrm>
              <a:off x="3921125" y="3028950"/>
              <a:ext cx="858838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lIns="46800" tIns="72000" rIns="46800" bIns="46800"/>
            <a:lstStyle/>
            <a:p>
              <a:endParaRPr lang="de-DE"/>
            </a:p>
          </p:txBody>
        </p:sp>
        <p:sp>
          <p:nvSpPr>
            <p:cNvPr id="455711" name="Line 31"/>
            <p:cNvSpPr>
              <a:spLocks noChangeShapeType="1"/>
            </p:cNvSpPr>
            <p:nvPr/>
          </p:nvSpPr>
          <p:spPr bwMode="auto">
            <a:xfrm>
              <a:off x="4854575" y="3028950"/>
              <a:ext cx="86042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lIns="46800" tIns="72000" rIns="46800" bIns="46800"/>
            <a:lstStyle/>
            <a:p>
              <a:endParaRPr lang="de-DE"/>
            </a:p>
          </p:txBody>
        </p:sp>
        <p:sp>
          <p:nvSpPr>
            <p:cNvPr id="455712" name="Line 32"/>
            <p:cNvSpPr>
              <a:spLocks noChangeShapeType="1"/>
            </p:cNvSpPr>
            <p:nvPr/>
          </p:nvSpPr>
          <p:spPr bwMode="auto">
            <a:xfrm>
              <a:off x="3921125" y="3689350"/>
              <a:ext cx="1824038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lIns="46800" tIns="72000" rIns="46800" bIns="46800"/>
            <a:lstStyle/>
            <a:p>
              <a:endParaRPr lang="de-DE"/>
            </a:p>
          </p:txBody>
        </p:sp>
      </p:grp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4000496" y="3500438"/>
            <a:ext cx="1465263" cy="390525"/>
          </a:xfrm>
          <a:prstGeom prst="homePlate">
            <a:avLst>
              <a:gd name="adj" fmla="val 4705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eaLnBrk="0" hangingPunct="0"/>
            <a:r>
              <a:rPr lang="en-US" sz="1200" dirty="0" smtClean="0"/>
              <a:t>Handy</a:t>
            </a:r>
            <a:endParaRPr lang="en-US" sz="1200" dirty="0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4035431" y="3824293"/>
            <a:ext cx="71438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lIns="46800" tIns="72000" rIns="46800" bIns="46800"/>
          <a:lstStyle/>
          <a:p>
            <a:endParaRPr lang="de-DE"/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2428860" y="2357430"/>
            <a:ext cx="1314450" cy="390525"/>
          </a:xfrm>
          <a:prstGeom prst="homePlate">
            <a:avLst>
              <a:gd name="adj" fmla="val 4221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eaLnBrk="0" hangingPunct="0"/>
            <a:r>
              <a:rPr lang="de-DE" sz="1200" dirty="0" smtClean="0"/>
              <a:t>Vision</a:t>
            </a:r>
            <a:endParaRPr lang="en-US" sz="1200" dirty="0"/>
          </a:p>
        </p:txBody>
      </p:sp>
      <p:sp>
        <p:nvSpPr>
          <p:cNvPr id="48" name="Line 28"/>
          <p:cNvSpPr>
            <a:spLocks noChangeShapeType="1"/>
          </p:cNvSpPr>
          <p:nvPr/>
        </p:nvSpPr>
        <p:spPr bwMode="auto">
          <a:xfrm>
            <a:off x="2457426" y="2714620"/>
            <a:ext cx="571504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lIns="46800" tIns="72000" rIns="46800" bIns="46800"/>
          <a:lstStyle/>
          <a:p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 rot="5400000" flipH="1" flipV="1">
            <a:off x="929142" y="3571397"/>
            <a:ext cx="4572826" cy="17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Kundenbasis &amp; Marktdurchdringung</a:t>
            </a:r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profit</a:t>
            </a:r>
            <a:endParaRPr lang="de-DE" dirty="0" smtClean="0"/>
          </a:p>
          <a:p>
            <a:pPr lvl="1"/>
            <a:r>
              <a:rPr lang="de-DE" dirty="0" smtClean="0"/>
              <a:t>Zielgruppe: Privatpersonen</a:t>
            </a:r>
          </a:p>
          <a:p>
            <a:r>
              <a:rPr lang="de-DE" dirty="0" smtClean="0"/>
              <a:t>Umsatz</a:t>
            </a:r>
          </a:p>
          <a:p>
            <a:pPr lvl="1"/>
            <a:r>
              <a:rPr lang="de-DE" dirty="0" smtClean="0"/>
              <a:t>Anbindung der Unternehmen</a:t>
            </a:r>
          </a:p>
          <a:p>
            <a:pPr lvl="2"/>
            <a:r>
              <a:rPr lang="de-DE" dirty="0" smtClean="0"/>
              <a:t>Verlage, Versandhäuser, Post, Banken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Chancen</a:t>
            </a:r>
          </a:p>
          <a:p>
            <a:pPr lvl="1"/>
            <a:r>
              <a:rPr lang="de-DE" dirty="0" smtClean="0"/>
              <a:t>Handy ersetzt PC</a:t>
            </a:r>
          </a:p>
          <a:p>
            <a:pPr lvl="1"/>
            <a:r>
              <a:rPr lang="de-DE" dirty="0" smtClean="0"/>
              <a:t>Steigende Mobilität</a:t>
            </a:r>
          </a:p>
          <a:p>
            <a:pPr lvl="1"/>
            <a:r>
              <a:rPr lang="de-DE" dirty="0" smtClean="0"/>
              <a:t>Networking</a:t>
            </a:r>
          </a:p>
          <a:p>
            <a:r>
              <a:rPr lang="de-DE" dirty="0" smtClean="0"/>
              <a:t>Risiken</a:t>
            </a:r>
          </a:p>
          <a:p>
            <a:pPr lvl="1"/>
            <a:r>
              <a:rPr lang="de-DE" dirty="0" smtClean="0"/>
              <a:t>Konkurrenz und Marktmacht anderer</a:t>
            </a:r>
          </a:p>
          <a:p>
            <a:pPr lvl="1"/>
            <a:r>
              <a:rPr lang="de-DE" dirty="0" smtClean="0"/>
              <a:t>Datenschutz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CHANCEN </a:t>
            </a:r>
            <a:r>
              <a:rPr lang="de-DE" smtClean="0"/>
              <a:t>und RISIKEN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1791494"/>
            <a:ext cx="4686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IST-Situation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357290" y="21431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n</a:t>
            </a:r>
            <a:endParaRPr lang="de-DE" sz="48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7500958" y="1214422"/>
            <a:ext cx="441200" cy="47149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001024" y="3228980"/>
            <a:ext cx="1057276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n²</a:t>
            </a:r>
            <a:endParaRPr lang="de-DE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429000"/>
            <a:ext cx="938671" cy="89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64331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4286256"/>
            <a:ext cx="671514" cy="6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Gerade Verbindung 15"/>
          <p:cNvCxnSpPr/>
          <p:nvPr/>
        </p:nvCxnSpPr>
        <p:spPr>
          <a:xfrm rot="10800000">
            <a:off x="1071538" y="3857628"/>
            <a:ext cx="500066" cy="158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>
            <a:off x="1071538" y="4286256"/>
            <a:ext cx="428628" cy="21431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1071538" y="3429000"/>
            <a:ext cx="1000132" cy="14287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 (Soll-Situation)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357290" y="21431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357430"/>
            <a:ext cx="5229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Geschweifte Klammer rechts 10"/>
          <p:cNvSpPr/>
          <p:nvPr/>
        </p:nvSpPr>
        <p:spPr>
          <a:xfrm>
            <a:off x="7500958" y="1214422"/>
            <a:ext cx="441200" cy="47149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001024" y="3228980"/>
            <a:ext cx="1057276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</a:t>
            </a:r>
            <a:endParaRPr lang="de-DE" sz="24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20" y="1500174"/>
            <a:ext cx="2928958" cy="48577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n*Freischaltung</a:t>
            </a:r>
            <a:endParaRPr lang="de-DE" sz="2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9462" y="3214686"/>
            <a:ext cx="1571636" cy="12144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Untersch</a:t>
            </a:r>
            <a:r>
              <a:rPr lang="de-DE" b="1" smtClean="0"/>
              <a:t>. </a:t>
            </a:r>
            <a:r>
              <a:rPr lang="de-DE" b="1" dirty="0" smtClean="0"/>
              <a:t>Freigabe-sichten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4429132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(Familie &lt;-&gt; Banken)</a:t>
            </a:r>
          </a:p>
        </p:txBody>
      </p:sp>
      <p:sp>
        <p:nvSpPr>
          <p:cNvPr id="14" name="Pfeil nach rechts 13"/>
          <p:cNvSpPr/>
          <p:nvPr/>
        </p:nvSpPr>
        <p:spPr>
          <a:xfrm rot="2088805" flipH="1">
            <a:off x="3283102" y="3504024"/>
            <a:ext cx="2230591" cy="68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Änderung</a:t>
            </a:r>
            <a:endParaRPr lang="de-DE" b="1" dirty="0"/>
          </a:p>
        </p:txBody>
      </p:sp>
      <p:sp>
        <p:nvSpPr>
          <p:cNvPr id="15" name="Ellipse 14"/>
          <p:cNvSpPr/>
          <p:nvPr/>
        </p:nvSpPr>
        <p:spPr>
          <a:xfrm>
            <a:off x="5286380" y="4500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10" grpId="0" animBg="1"/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357430"/>
            <a:ext cx="5229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Automat. Outlook/Handy-Update</a:t>
            </a:r>
            <a:endParaRPr lang="de-DE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7500958" y="1214422"/>
            <a:ext cx="441200" cy="47149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001024" y="3228980"/>
            <a:ext cx="1057276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</a:t>
            </a:r>
            <a:endParaRPr lang="de-DE" sz="2400" b="1" dirty="0"/>
          </a:p>
        </p:txBody>
      </p:sp>
      <p:sp>
        <p:nvSpPr>
          <p:cNvPr id="15" name="Ellipse 14"/>
          <p:cNvSpPr/>
          <p:nvPr/>
        </p:nvSpPr>
        <p:spPr>
          <a:xfrm>
            <a:off x="5286380" y="4500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35743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671514" cy="6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Gerade Verbindung 17"/>
          <p:cNvCxnSpPr/>
          <p:nvPr/>
        </p:nvCxnSpPr>
        <p:spPr>
          <a:xfrm rot="10800000">
            <a:off x="2143108" y="2643182"/>
            <a:ext cx="1500198" cy="3571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2357422" y="2071678"/>
            <a:ext cx="1285884" cy="92869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 nach rechts 18"/>
          <p:cNvSpPr/>
          <p:nvPr/>
        </p:nvSpPr>
        <p:spPr>
          <a:xfrm rot="2088805" flipH="1">
            <a:off x="3283102" y="3504024"/>
            <a:ext cx="2230591" cy="68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Änderung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643174" y="1285860"/>
            <a:ext cx="3645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Fällt der Server kurzfristig aus,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b</a:t>
            </a:r>
            <a:r>
              <a:rPr lang="de-DE" dirty="0" smtClean="0">
                <a:solidFill>
                  <a:schemeClr val="accent1"/>
                </a:solidFill>
              </a:rPr>
              <a:t>leiben natürlich alle Adressen</a:t>
            </a:r>
            <a:br>
              <a:rPr lang="de-DE" dirty="0" smtClean="0">
                <a:solidFill>
                  <a:schemeClr val="accent1"/>
                </a:solidFill>
              </a:rPr>
            </a:br>
            <a:r>
              <a:rPr lang="de-DE" dirty="0" smtClean="0">
                <a:solidFill>
                  <a:schemeClr val="accent1"/>
                </a:solidFill>
              </a:rPr>
              <a:t>auf den Endgeräten verfügbar.</a:t>
            </a:r>
            <a:endParaRPr lang="de-DE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4000" dirty="0" err="1" smtClean="0">
                <a:solidFill>
                  <a:schemeClr val="tx2"/>
                </a:solidFill>
              </a:rPr>
              <a:t>We</a:t>
            </a:r>
            <a:r>
              <a:rPr lang="de-DE" sz="4000" dirty="0" smtClean="0">
                <a:solidFill>
                  <a:schemeClr val="tx2"/>
                </a:solidFill>
              </a:rPr>
              <a:t>, </a:t>
            </a:r>
            <a:r>
              <a:rPr lang="de-DE" sz="4000" dirty="0" err="1" smtClean="0">
                <a:solidFill>
                  <a:schemeClr val="tx2"/>
                </a:solidFill>
              </a:rPr>
              <a:t>the</a:t>
            </a:r>
            <a:r>
              <a:rPr lang="de-DE" sz="4000" dirty="0" smtClean="0">
                <a:solidFill>
                  <a:schemeClr val="tx2"/>
                </a:solidFill>
              </a:rPr>
              <a:t> DACUS </a:t>
            </a:r>
            <a:r>
              <a:rPr lang="de-DE" sz="4000" dirty="0" err="1" smtClean="0">
                <a:solidFill>
                  <a:schemeClr val="tx2"/>
                </a:solidFill>
              </a:rPr>
              <a:t>team</a:t>
            </a:r>
            <a:r>
              <a:rPr lang="de-DE" sz="4000" dirty="0" smtClean="0">
                <a:solidFill>
                  <a:schemeClr val="tx2"/>
                </a:solidFill>
              </a:rPr>
              <a:t>, </a:t>
            </a:r>
            <a:r>
              <a:rPr lang="de-DE" sz="4000" dirty="0" err="1" smtClean="0">
                <a:solidFill>
                  <a:schemeClr val="tx2"/>
                </a:solidFill>
              </a:rPr>
              <a:t>entrust</a:t>
            </a:r>
            <a:r>
              <a:rPr lang="de-DE" sz="4000" dirty="0" smtClean="0">
                <a:solidFill>
                  <a:schemeClr val="tx2"/>
                </a:solidFill>
              </a:rPr>
              <a:t/>
            </a:r>
            <a:br>
              <a:rPr lang="de-DE" sz="4000" dirty="0" smtClean="0">
                <a:solidFill>
                  <a:schemeClr val="tx2"/>
                </a:solidFill>
              </a:rPr>
            </a:br>
            <a:r>
              <a:rPr lang="de-DE" sz="4000" dirty="0" err="1" smtClean="0">
                <a:solidFill>
                  <a:schemeClr val="tx2"/>
                </a:solidFill>
              </a:rPr>
              <a:t>our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data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to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our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system</a:t>
            </a:r>
            <a:r>
              <a:rPr lang="de-DE" sz="4000" dirty="0" smtClean="0">
                <a:solidFill>
                  <a:schemeClr val="tx2"/>
                </a:solidFill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4000" dirty="0" err="1" smtClean="0">
                <a:solidFill>
                  <a:schemeClr val="tx2"/>
                </a:solidFill>
              </a:rPr>
              <a:t>Function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follows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simplicity</a:t>
            </a:r>
            <a:r>
              <a:rPr lang="de-DE" sz="4000" dirty="0" smtClean="0">
                <a:solidFill>
                  <a:schemeClr val="tx2"/>
                </a:solidFill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4000" dirty="0" smtClean="0">
                <a:solidFill>
                  <a:schemeClr val="tx2"/>
                </a:solidFill>
              </a:rPr>
              <a:t>But </a:t>
            </a:r>
            <a:r>
              <a:rPr lang="de-DE" sz="4000" dirty="0" err="1" smtClean="0">
                <a:solidFill>
                  <a:schemeClr val="tx2"/>
                </a:solidFill>
              </a:rPr>
              <a:t>simplicity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follows</a:t>
            </a:r>
            <a:r>
              <a:rPr lang="de-DE" sz="4000" dirty="0" smtClean="0">
                <a:solidFill>
                  <a:schemeClr val="tx2"/>
                </a:solidFill>
              </a:rPr>
              <a:t/>
            </a:r>
            <a:br>
              <a:rPr lang="de-DE" sz="4000" dirty="0" smtClean="0">
                <a:solidFill>
                  <a:schemeClr val="tx2"/>
                </a:solidFill>
              </a:rPr>
            </a:br>
            <a:r>
              <a:rPr lang="de-DE" sz="4000" dirty="0" err="1" smtClean="0">
                <a:solidFill>
                  <a:schemeClr val="tx2"/>
                </a:solidFill>
              </a:rPr>
              <a:t>information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security</a:t>
            </a:r>
            <a:r>
              <a:rPr lang="de-DE" sz="4000" dirty="0" smtClean="0">
                <a:solidFill>
                  <a:schemeClr val="tx2"/>
                </a:solidFill>
              </a:rPr>
              <a:t>.</a:t>
            </a:r>
            <a:endParaRPr lang="de-DE" sz="4000" dirty="0">
              <a:solidFill>
                <a:schemeClr val="tx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 Gesetze von DACUS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Markentwicklung:</a:t>
            </a:r>
          </a:p>
          <a:p>
            <a:pPr lvl="1"/>
            <a:r>
              <a:rPr lang="de-DE" dirty="0" smtClean="0"/>
              <a:t>Volumen</a:t>
            </a:r>
          </a:p>
          <a:p>
            <a:pPr lvl="2"/>
            <a:r>
              <a:rPr lang="de-DE" dirty="0" smtClean="0"/>
              <a:t>82 Mio. Handys in DE</a:t>
            </a:r>
          </a:p>
          <a:p>
            <a:pPr lvl="2"/>
            <a:r>
              <a:rPr lang="de-DE" dirty="0" smtClean="0"/>
              <a:t>75 Mio. E-Mail Adressen</a:t>
            </a:r>
          </a:p>
          <a:p>
            <a:pPr lvl="2"/>
            <a:r>
              <a:rPr lang="de-DE" dirty="0" smtClean="0"/>
              <a:t>40 Mio. Anschriften</a:t>
            </a:r>
          </a:p>
          <a:p>
            <a:pPr lvl="1"/>
            <a:r>
              <a:rPr lang="de-DE" dirty="0" smtClean="0"/>
              <a:t>Steigende Volatilität</a:t>
            </a:r>
          </a:p>
          <a:p>
            <a:pPr lvl="2"/>
            <a:r>
              <a:rPr lang="de-DE" dirty="0" smtClean="0"/>
              <a:t>Häufiger Adresswechsel: Jeder Young Urban Professional zieht alle 2-5 Jahre um</a:t>
            </a:r>
          </a:p>
          <a:p>
            <a:pPr lvl="2"/>
            <a:r>
              <a:rPr lang="de-DE" dirty="0" smtClean="0"/>
              <a:t>33 Mio. Handys im Jahr 2007</a:t>
            </a:r>
          </a:p>
          <a:p>
            <a:pPr lvl="2"/>
            <a:r>
              <a:rPr lang="de-DE" dirty="0" smtClean="0"/>
              <a:t>Alle 1-4 Jahre Handyproviderwechsel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654742" y="2643182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http://www.focus.de/digital/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</a:rPr>
              <a:t>internet</a:t>
            </a: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/web_aid_120439.html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654742" y="2285992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http://www.bitkom.org/de/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presse/43408_40990.aspx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654742" y="300037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http://www.bpb.de/wissen/GLSOS3,0,0,Bev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%F6lkerung_und_Haushalte.html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43570" y="4529088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http://www.blogspan.net/698-deutsche-kaufen-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2007-fast-33-millionen-handys.html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Handys: mehr als Einwohner</a:t>
            </a:r>
            <a:endParaRPr lang="de-D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4603" y="1481138"/>
            <a:ext cx="645479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Big Players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Society</a:t>
            </a:r>
          </a:p>
          <a:p>
            <a:pPr lvl="1"/>
            <a:r>
              <a:rPr lang="de-DE" dirty="0" smtClean="0"/>
              <a:t>Google</a:t>
            </a:r>
          </a:p>
          <a:p>
            <a:pPr lvl="1"/>
            <a:r>
              <a:rPr lang="de-DE" dirty="0" smtClean="0"/>
              <a:t>Amazon	</a:t>
            </a:r>
          </a:p>
          <a:p>
            <a:r>
              <a:rPr lang="de-DE" dirty="0" smtClean="0"/>
              <a:t>Business </a:t>
            </a:r>
            <a:r>
              <a:rPr lang="de-DE" dirty="0" err="1" smtClean="0"/>
              <a:t>Social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Xing</a:t>
            </a:r>
            <a:endParaRPr lang="de-DE" dirty="0" smtClean="0"/>
          </a:p>
          <a:p>
            <a:r>
              <a:rPr lang="de-DE" dirty="0" smtClean="0"/>
              <a:t>Private </a:t>
            </a:r>
            <a:r>
              <a:rPr lang="de-DE" dirty="0" err="1" smtClean="0"/>
              <a:t>Leisure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StudiVZ</a:t>
            </a:r>
            <a:endParaRPr lang="de-DE" dirty="0" smtClean="0"/>
          </a:p>
          <a:p>
            <a:pPr lvl="1"/>
            <a:r>
              <a:rPr lang="de-DE" dirty="0" err="1" smtClean="0"/>
              <a:t>Facebook</a:t>
            </a:r>
            <a:endParaRPr lang="de-DE" dirty="0" smtClean="0"/>
          </a:p>
          <a:p>
            <a:r>
              <a:rPr lang="de-DE" dirty="0" smtClean="0"/>
              <a:t>Post &amp; Telekommunikation</a:t>
            </a:r>
          </a:p>
          <a:p>
            <a:pPr lvl="1"/>
            <a:r>
              <a:rPr lang="de-DE" dirty="0" smtClean="0"/>
              <a:t>Postnachsendeantrag</a:t>
            </a:r>
          </a:p>
          <a:p>
            <a:pPr lvl="1"/>
            <a:r>
              <a:rPr lang="de-DE" dirty="0" smtClean="0"/>
              <a:t>Telefonbücher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WETTBEWERB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umsplatzhalter 3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Januar 2008</a:t>
            </a:r>
            <a:endParaRPr lang="en-GB" dirty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© Christoph Neumann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EE8028E-A8B4-487A-9C09-E823EF3A30A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</a:t>
            </a:r>
            <a:endParaRPr lang="de-DE" dirty="0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 rot="5400000">
            <a:off x="1682738" y="2603486"/>
            <a:ext cx="3763963" cy="141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2362200" y="3468688"/>
            <a:ext cx="4445000" cy="1303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 rot="5400000">
            <a:off x="3808412" y="2627313"/>
            <a:ext cx="3763963" cy="1411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2362200" y="1979613"/>
            <a:ext cx="4445000" cy="1303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4962525" y="1979613"/>
            <a:ext cx="14605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smtClean="0"/>
              <a:t>Preispolitik</a:t>
            </a:r>
            <a:endParaRPr lang="de-DE" sz="1600" b="1" dirty="0"/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 rot="5400000">
            <a:off x="2584450" y="1752600"/>
            <a:ext cx="2017713" cy="141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lIns="0" tIns="0" rIns="0" bIns="0" anchor="ctr"/>
          <a:lstStyle/>
          <a:p>
            <a:pPr algn="ctr" eaLnBrk="0" hangingPunct="0"/>
            <a:endParaRPr lang="en-US" sz="1600"/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2828925" y="3497263"/>
            <a:ext cx="14620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smtClean="0"/>
              <a:t>Produkt-</a:t>
            </a:r>
            <a:br>
              <a:rPr lang="de-DE" sz="1600" b="1" dirty="0" smtClean="0"/>
            </a:br>
            <a:r>
              <a:rPr lang="de-DE" sz="1600" b="1" dirty="0" err="1" smtClean="0"/>
              <a:t>politik</a:t>
            </a:r>
            <a:endParaRPr lang="de-DE" sz="1600" b="1" dirty="0" smtClean="0"/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4962525" y="3497263"/>
            <a:ext cx="14605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err="1" smtClean="0"/>
              <a:t>Komm‘Politik</a:t>
            </a:r>
            <a:endParaRPr lang="de-DE" sz="1600" b="1" dirty="0" smtClean="0"/>
          </a:p>
          <a:p>
            <a:pPr algn="ctr" eaLnBrk="0" hangingPunct="0"/>
            <a:r>
              <a:rPr lang="de-DE" sz="1600" b="1" dirty="0" smtClean="0"/>
              <a:t>&amp; Promotion</a:t>
            </a:r>
            <a:endParaRPr lang="de-DE" sz="1600" b="1" dirty="0"/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2857500" y="1979613"/>
            <a:ext cx="14620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smtClean="0"/>
              <a:t>Distribution</a:t>
            </a:r>
          </a:p>
          <a:p>
            <a:pPr algn="ctr" eaLnBrk="0" hangingPunct="0"/>
            <a:r>
              <a:rPr lang="de-DE" sz="1600" b="1" dirty="0" smtClean="0"/>
              <a:t>&amp; Place</a:t>
            </a:r>
            <a:endParaRPr lang="de-DE" sz="1600" b="1" dirty="0"/>
          </a:p>
        </p:txBody>
      </p:sp>
      <p:sp>
        <p:nvSpPr>
          <p:cNvPr id="438284" name="AutoShape 12"/>
          <p:cNvSpPr>
            <a:spLocks noChangeArrowheads="1"/>
          </p:cNvSpPr>
          <p:nvPr/>
        </p:nvSpPr>
        <p:spPr bwMode="auto">
          <a:xfrm>
            <a:off x="571472" y="1285860"/>
            <a:ext cx="1463703" cy="663575"/>
          </a:xfrm>
          <a:prstGeom prst="wedgeRectCallout">
            <a:avLst>
              <a:gd name="adj1" fmla="val 111692"/>
              <a:gd name="adj2" fmla="val 85901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Web-Portal</a:t>
            </a:r>
            <a:endParaRPr lang="de-DE" sz="1400" b="1" dirty="0"/>
          </a:p>
        </p:txBody>
      </p:sp>
      <p:sp>
        <p:nvSpPr>
          <p:cNvPr id="438285" name="AutoShape 13"/>
          <p:cNvSpPr>
            <a:spLocks noChangeArrowheads="1"/>
          </p:cNvSpPr>
          <p:nvPr/>
        </p:nvSpPr>
        <p:spPr bwMode="auto">
          <a:xfrm>
            <a:off x="285720" y="2338388"/>
            <a:ext cx="1820893" cy="663575"/>
          </a:xfrm>
          <a:prstGeom prst="wedgeRectCallout">
            <a:avLst>
              <a:gd name="adj1" fmla="val 102167"/>
              <a:gd name="adj2" fmla="val 6029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Studenten/RRZE &amp;</a:t>
            </a:r>
          </a:p>
          <a:p>
            <a:pPr algn="ctr" eaLnBrk="0" hangingPunct="0"/>
            <a:r>
              <a:rPr lang="de-DE" sz="1400" b="1" dirty="0" smtClean="0"/>
              <a:t>Deutschland</a:t>
            </a:r>
            <a:endParaRPr lang="de-DE" sz="1400" b="1" dirty="0"/>
          </a:p>
        </p:txBody>
      </p:sp>
      <p:sp>
        <p:nvSpPr>
          <p:cNvPr id="438286" name="AutoShape 14"/>
          <p:cNvSpPr>
            <a:spLocks noChangeArrowheads="1"/>
          </p:cNvSpPr>
          <p:nvPr/>
        </p:nvSpPr>
        <p:spPr bwMode="auto">
          <a:xfrm flipH="1">
            <a:off x="7042150" y="1349375"/>
            <a:ext cx="1277938" cy="663575"/>
          </a:xfrm>
          <a:prstGeom prst="wedgeRectCallout">
            <a:avLst>
              <a:gd name="adj1" fmla="val 98959"/>
              <a:gd name="adj2" fmla="val 91308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Privat kostenfrei</a:t>
            </a:r>
            <a:endParaRPr lang="de-DE" sz="1400" b="1" dirty="0"/>
          </a:p>
        </p:txBody>
      </p:sp>
      <p:sp>
        <p:nvSpPr>
          <p:cNvPr id="438287" name="AutoShape 15"/>
          <p:cNvSpPr>
            <a:spLocks noChangeArrowheads="1"/>
          </p:cNvSpPr>
          <p:nvPr/>
        </p:nvSpPr>
        <p:spPr bwMode="auto">
          <a:xfrm flipH="1">
            <a:off x="7042150" y="2338388"/>
            <a:ext cx="1959006" cy="663575"/>
          </a:xfrm>
          <a:prstGeom prst="wedgeRectCallout">
            <a:avLst>
              <a:gd name="adj1" fmla="val 83988"/>
              <a:gd name="adj2" fmla="val 1682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Unternehmen zahlen</a:t>
            </a:r>
            <a:br>
              <a:rPr lang="de-DE" sz="1400" b="1" dirty="0" smtClean="0"/>
            </a:br>
            <a:r>
              <a:rPr lang="de-DE" sz="1400" b="1" dirty="0" smtClean="0"/>
              <a:t>(&gt; 500 AC-Subs)</a:t>
            </a:r>
            <a:endParaRPr lang="de-DE" sz="1400" b="1" dirty="0"/>
          </a:p>
        </p:txBody>
      </p:sp>
      <p:sp>
        <p:nvSpPr>
          <p:cNvPr id="438288" name="AutoShape 16"/>
          <p:cNvSpPr>
            <a:spLocks noChangeArrowheads="1"/>
          </p:cNvSpPr>
          <p:nvPr/>
        </p:nvSpPr>
        <p:spPr bwMode="auto">
          <a:xfrm>
            <a:off x="7042150" y="3792538"/>
            <a:ext cx="1601816" cy="663575"/>
          </a:xfrm>
          <a:prstGeom prst="wedgeRectCallout">
            <a:avLst>
              <a:gd name="adj1" fmla="val -90959"/>
              <a:gd name="adj2" fmla="val -11153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Durch Funktion glänzen</a:t>
            </a:r>
            <a:endParaRPr lang="de-DE" sz="1400" b="1" dirty="0"/>
          </a:p>
        </p:txBody>
      </p:sp>
      <p:sp>
        <p:nvSpPr>
          <p:cNvPr id="438289" name="AutoShape 17"/>
          <p:cNvSpPr>
            <a:spLocks noChangeArrowheads="1"/>
          </p:cNvSpPr>
          <p:nvPr/>
        </p:nvSpPr>
        <p:spPr bwMode="auto">
          <a:xfrm>
            <a:off x="7042150" y="4781550"/>
            <a:ext cx="1277938" cy="663575"/>
          </a:xfrm>
          <a:prstGeom prst="wedgeRectCallout">
            <a:avLst>
              <a:gd name="adj1" fmla="val -121565"/>
              <a:gd name="adj2" fmla="val -106197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Mund-zu-Mund</a:t>
            </a:r>
            <a:endParaRPr lang="de-DE" sz="1400" b="1" dirty="0"/>
          </a:p>
        </p:txBody>
      </p:sp>
      <p:sp>
        <p:nvSpPr>
          <p:cNvPr id="438290" name="AutoShape 18"/>
          <p:cNvSpPr>
            <a:spLocks noChangeArrowheads="1"/>
          </p:cNvSpPr>
          <p:nvPr/>
        </p:nvSpPr>
        <p:spPr bwMode="auto">
          <a:xfrm flipH="1">
            <a:off x="571472" y="3792538"/>
            <a:ext cx="1535140" cy="663575"/>
          </a:xfrm>
          <a:prstGeom prst="wedgeRectCallout">
            <a:avLst>
              <a:gd name="adj1" fmla="val -101690"/>
              <a:gd name="adj2" fmla="val -10261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Adressen</a:t>
            </a:r>
          </a:p>
          <a:p>
            <a:pPr algn="ctr" eaLnBrk="0" hangingPunct="0"/>
            <a:r>
              <a:rPr lang="de-DE" sz="1400" b="1" dirty="0" smtClean="0"/>
              <a:t>(Kein </a:t>
            </a:r>
            <a:r>
              <a:rPr lang="de-DE" sz="1400" b="1" dirty="0" err="1" smtClean="0"/>
              <a:t>StudiVZ</a:t>
            </a:r>
            <a:r>
              <a:rPr lang="de-DE" sz="1400" b="1" dirty="0" smtClean="0"/>
              <a:t>)</a:t>
            </a:r>
          </a:p>
        </p:txBody>
      </p:sp>
      <p:sp>
        <p:nvSpPr>
          <p:cNvPr id="438291" name="AutoShape 19"/>
          <p:cNvSpPr>
            <a:spLocks noChangeArrowheads="1"/>
          </p:cNvSpPr>
          <p:nvPr/>
        </p:nvSpPr>
        <p:spPr bwMode="auto">
          <a:xfrm flipH="1">
            <a:off x="827088" y="4781550"/>
            <a:ext cx="1279525" cy="663575"/>
          </a:xfrm>
          <a:prstGeom prst="wedgeRectCallout">
            <a:avLst>
              <a:gd name="adj1" fmla="val -118432"/>
              <a:gd name="adj2" fmla="val -98308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Open Standards</a:t>
            </a:r>
            <a:endParaRPr lang="de-DE" sz="1400" b="1" dirty="0"/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4786314" y="5715016"/>
            <a:ext cx="1277938" cy="663575"/>
          </a:xfrm>
          <a:prstGeom prst="wedgeRectCallout">
            <a:avLst>
              <a:gd name="adj1" fmla="val 3272"/>
              <a:gd name="adj2" fmla="val -219075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Weblogs &amp;</a:t>
            </a:r>
            <a:br>
              <a:rPr lang="de-DE" sz="1400" b="1" dirty="0" smtClean="0"/>
            </a:br>
            <a:r>
              <a:rPr lang="de-DE" sz="1400" b="1" dirty="0" smtClean="0"/>
              <a:t>Fachartikel</a:t>
            </a:r>
            <a:endParaRPr lang="de-DE" sz="1400" b="1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6429388" y="5643578"/>
            <a:ext cx="1928826" cy="663575"/>
          </a:xfrm>
          <a:prstGeom prst="wedgeRectCallout">
            <a:avLst>
              <a:gd name="adj1" fmla="val -81163"/>
              <a:gd name="adj2" fmla="val -166301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Virulenz</a:t>
            </a:r>
            <a:br>
              <a:rPr lang="de-DE" sz="1400" b="1" dirty="0" smtClean="0"/>
            </a:br>
            <a:r>
              <a:rPr lang="de-DE" sz="1400" b="1" dirty="0" smtClean="0"/>
              <a:t>(Freunde einladen)</a:t>
            </a:r>
            <a:endParaRPr lang="de-DE" sz="1400" b="1" dirty="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4071934" y="500042"/>
            <a:ext cx="1463703" cy="663575"/>
          </a:xfrm>
          <a:prstGeom prst="wedgeRectCallout">
            <a:avLst>
              <a:gd name="adj1" fmla="val -77543"/>
              <a:gd name="adj2" fmla="val 167510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Outlook &amp;</a:t>
            </a:r>
          </a:p>
          <a:p>
            <a:pPr algn="ctr" eaLnBrk="0" hangingPunct="0"/>
            <a:r>
              <a:rPr lang="de-DE" sz="1400" b="1" dirty="0" smtClean="0"/>
              <a:t>Handy Plug-in</a:t>
            </a:r>
            <a:endParaRPr lang="de-DE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 animBg="1"/>
      <p:bldP spid="438285" grpId="0" animBg="1"/>
      <p:bldP spid="438286" grpId="0" animBg="1"/>
      <p:bldP spid="438287" grpId="0" animBg="1"/>
      <p:bldP spid="438288" grpId="0" animBg="1"/>
      <p:bldP spid="438289" grpId="0" animBg="1"/>
      <p:bldP spid="438290" grpId="0" animBg="1"/>
      <p:bldP spid="438291" grpId="0" animBg="1"/>
      <p:bldP spid="25" grpId="0" animBg="1"/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354</Words>
  <PresentationFormat>Bildschirmpräsentation (4:3)</PresentationFormat>
  <Paragraphs>148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Deimos</vt:lpstr>
      <vt:lpstr>DACUS</vt:lpstr>
      <vt:lpstr>IST-Situation</vt:lpstr>
      <vt:lpstr>PRODUKT (Soll-Situation)</vt:lpstr>
      <vt:lpstr>Automat. Outlook/Handy-Update</vt:lpstr>
      <vt:lpstr>Drei Gesetze von DACUS</vt:lpstr>
      <vt:lpstr>MARKT</vt:lpstr>
      <vt:lpstr>Handys: mehr als Einwohner</vt:lpstr>
      <vt:lpstr>WETTBEWERB</vt:lpstr>
      <vt:lpstr>MARKETING</vt:lpstr>
      <vt:lpstr>Marketing Ergänzung</vt:lpstr>
      <vt:lpstr>UNTERNEHMERTEAM</vt:lpstr>
      <vt:lpstr>REALISIERUNGSFAHRPLAN</vt:lpstr>
      <vt:lpstr>GESCHÄFTSMODELL</vt:lpstr>
      <vt:lpstr>CHANCEN und RISIKEN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DACUS</dc:title>
  <cp:lastModifiedBy>Christoph Neumann</cp:lastModifiedBy>
  <cp:revision>59</cp:revision>
  <dcterms:modified xsi:type="dcterms:W3CDTF">2008-10-11T10:53:24Z</dcterms:modified>
</cp:coreProperties>
</file>