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5"/>
  </p:notesMasterIdLst>
  <p:sldIdLst>
    <p:sldId id="256" r:id="rId2"/>
    <p:sldId id="257" r:id="rId3"/>
    <p:sldId id="263" r:id="rId4"/>
    <p:sldId id="271" r:id="rId5"/>
    <p:sldId id="272" r:id="rId6"/>
    <p:sldId id="259" r:id="rId7"/>
    <p:sldId id="260" r:id="rId8"/>
    <p:sldId id="262" r:id="rId9"/>
    <p:sldId id="265" r:id="rId10"/>
    <p:sldId id="266" r:id="rId11"/>
    <p:sldId id="267" r:id="rId12"/>
    <p:sldId id="270" r:id="rId13"/>
    <p:sldId id="269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73" autoAdjust="0"/>
    <p:restoredTop sz="94660"/>
  </p:normalViewPr>
  <p:slideViewPr>
    <p:cSldViewPr>
      <p:cViewPr varScale="1">
        <p:scale>
          <a:sx n="106" d="100"/>
          <a:sy n="106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1EAF1-46D5-46F9-9394-912DBB607866}" type="datetimeFigureOut">
              <a:rPr lang="de-DE" smtClean="0"/>
              <a:pPr/>
              <a:t>06.10.2010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41F5D-89B8-4FD5-AC3C-893795CD5C8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Privathaushalte: http://de.wikipedia.org/wiki/Privathaushalt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41F5D-89B8-4FD5-AC3C-893795CD5C8C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pPr/>
              <a:t>06.10.2010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06.10.2010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06.10.2010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06.10.2010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06.10.2010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06.10.2010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06.10.2010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06.10.2010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06.10.2010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06.10.2010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pPr/>
              <a:t>06.10.2010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pPr/>
              <a:t>06.10.2010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DACUS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Distributed </a:t>
            </a:r>
            <a:r>
              <a:rPr lang="de-DE" dirty="0" err="1" smtClean="0"/>
              <a:t>Address</a:t>
            </a:r>
            <a:r>
              <a:rPr lang="de-DE" dirty="0" smtClean="0"/>
              <a:t> Card</a:t>
            </a:r>
            <a:br>
              <a:rPr lang="de-DE" dirty="0" smtClean="0"/>
            </a:br>
            <a:r>
              <a:rPr lang="de-DE" dirty="0" smtClean="0"/>
              <a:t>Update System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umsplatzhalter 2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mtClean="0"/>
              <a:t>Januar 2008</a:t>
            </a:r>
            <a:endParaRPr lang="en-GB" dirty="0"/>
          </a:p>
        </p:txBody>
      </p:sp>
      <p:sp>
        <p:nvSpPr>
          <p:cNvPr id="24" name="Fußzeilenplatzhalter 2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mtClean="0"/>
              <a:t>© Christoph Neumann</a:t>
            </a:r>
            <a:endParaRPr lang="de-DE" dirty="0"/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A11392AA-6AF7-413A-92EB-DB621009061C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Marketing Ergänzung</a:t>
            </a:r>
            <a:endParaRPr lang="de-DE" dirty="0"/>
          </a:p>
        </p:txBody>
      </p:sp>
      <p:sp>
        <p:nvSpPr>
          <p:cNvPr id="417795" name="AutoShape 3"/>
          <p:cNvSpPr>
            <a:spLocks noChangeArrowheads="1"/>
          </p:cNvSpPr>
          <p:nvPr/>
        </p:nvSpPr>
        <p:spPr bwMode="auto">
          <a:xfrm>
            <a:off x="395288" y="2568595"/>
            <a:ext cx="2336800" cy="2749550"/>
          </a:xfrm>
          <a:prstGeom prst="rightArrow">
            <a:avLst>
              <a:gd name="adj1" fmla="val 70435"/>
              <a:gd name="adj2" fmla="val 33356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 eaLnBrk="0" hangingPunct="0"/>
            <a:r>
              <a:rPr lang="de-DE" sz="1400" b="1" dirty="0" smtClean="0"/>
              <a:t/>
            </a:r>
            <a:br>
              <a:rPr lang="de-DE" sz="1400" b="1" dirty="0" smtClean="0"/>
            </a:br>
            <a:r>
              <a:rPr lang="de-DE" sz="1400" b="1" dirty="0" smtClean="0"/>
              <a:t>Convenience</a:t>
            </a:r>
            <a:endParaRPr lang="de-DE" sz="1400" b="1" dirty="0"/>
          </a:p>
          <a:p>
            <a:pPr eaLnBrk="0" hangingPunct="0"/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400" dirty="0" smtClean="0"/>
              <a:t>3-Klick Strategie:</a:t>
            </a:r>
          </a:p>
          <a:p>
            <a:pPr eaLnBrk="0" hangingPunct="0"/>
            <a:r>
              <a:rPr lang="de-DE" sz="1400" dirty="0" smtClean="0"/>
              <a:t>  Login</a:t>
            </a:r>
            <a:br>
              <a:rPr lang="de-DE" sz="1400" dirty="0" smtClean="0"/>
            </a:br>
            <a:r>
              <a:rPr lang="de-DE" sz="1400" dirty="0" smtClean="0"/>
              <a:t>  Download</a:t>
            </a:r>
            <a:br>
              <a:rPr lang="de-DE" sz="1400" dirty="0" smtClean="0"/>
            </a:br>
            <a:r>
              <a:rPr lang="de-DE" sz="1400" dirty="0" smtClean="0"/>
              <a:t>  </a:t>
            </a:r>
            <a:r>
              <a:rPr lang="de-DE" sz="1400" dirty="0" err="1" smtClean="0"/>
              <a:t>Synchronize</a:t>
            </a:r>
            <a:endParaRPr lang="de-DE" sz="1400" dirty="0" smtClean="0"/>
          </a:p>
        </p:txBody>
      </p:sp>
      <p:sp>
        <p:nvSpPr>
          <p:cNvPr id="417796" name="AutoShape 4"/>
          <p:cNvSpPr>
            <a:spLocks noChangeArrowheads="1"/>
          </p:cNvSpPr>
          <p:nvPr/>
        </p:nvSpPr>
        <p:spPr bwMode="auto">
          <a:xfrm rot="5400000">
            <a:off x="3852863" y="563582"/>
            <a:ext cx="1466850" cy="3371850"/>
          </a:xfrm>
          <a:prstGeom prst="rightArrow">
            <a:avLst>
              <a:gd name="adj1" fmla="val 70769"/>
              <a:gd name="adj2" fmla="val 3288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rot="10800000" vert="eaVert" lIns="72000" tIns="72000" rIns="72000" bIns="72000" anchor="ctr"/>
          <a:lstStyle/>
          <a:p>
            <a:pPr algn="ctr" eaLnBrk="0" hangingPunct="0"/>
            <a:r>
              <a:rPr lang="de-DE" sz="1400" b="1" dirty="0" smtClean="0"/>
              <a:t>Kosten für Kunden</a:t>
            </a:r>
            <a:endParaRPr lang="de-DE" sz="1400" b="1" dirty="0"/>
          </a:p>
          <a:p>
            <a:pPr algn="ctr" eaLnBrk="0" hangingPunct="0"/>
            <a:endParaRPr lang="de-DE" sz="1400" dirty="0" smtClean="0"/>
          </a:p>
          <a:p>
            <a:pPr algn="ctr" eaLnBrk="0" hangingPunct="0"/>
            <a:r>
              <a:rPr lang="de-DE" sz="1400" dirty="0" smtClean="0"/>
              <a:t>-</a:t>
            </a:r>
            <a:r>
              <a:rPr lang="de-DE" sz="1400" dirty="0" err="1" smtClean="0"/>
              <a:t>niente</a:t>
            </a:r>
            <a:r>
              <a:rPr lang="de-DE" sz="1400" dirty="0" smtClean="0"/>
              <a:t>-</a:t>
            </a:r>
            <a:endParaRPr lang="de-DE" sz="1400" dirty="0"/>
          </a:p>
        </p:txBody>
      </p:sp>
      <p:sp>
        <p:nvSpPr>
          <p:cNvPr id="417797" name="AutoShape 5"/>
          <p:cNvSpPr>
            <a:spLocks noChangeArrowheads="1"/>
          </p:cNvSpPr>
          <p:nvPr/>
        </p:nvSpPr>
        <p:spPr bwMode="auto">
          <a:xfrm>
            <a:off x="3140075" y="3122632"/>
            <a:ext cx="2894013" cy="1565275"/>
          </a:xfrm>
          <a:prstGeom prst="roundRect">
            <a:avLst>
              <a:gd name="adj" fmla="val 10144"/>
            </a:avLst>
          </a:prstGeom>
          <a:solidFill>
            <a:srgbClr val="92D050"/>
          </a:solidFill>
          <a:ln w="12700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de-DE" sz="4800" dirty="0" smtClean="0"/>
              <a:t>4C</a:t>
            </a:r>
            <a:endParaRPr lang="de-DE" sz="4800" dirty="0"/>
          </a:p>
        </p:txBody>
      </p:sp>
      <p:sp>
        <p:nvSpPr>
          <p:cNvPr id="417798" name="Rectangle 6"/>
          <p:cNvSpPr>
            <a:spLocks noChangeArrowheads="1"/>
          </p:cNvSpPr>
          <p:nvPr/>
        </p:nvSpPr>
        <p:spPr bwMode="auto">
          <a:xfrm>
            <a:off x="3394075" y="1516082"/>
            <a:ext cx="333375" cy="333375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lnSpc>
                <a:spcPct val="90000"/>
              </a:lnSpc>
            </a:pPr>
            <a:r>
              <a:rPr lang="de-DE" sz="1600" b="1"/>
              <a:t>2</a:t>
            </a:r>
          </a:p>
        </p:txBody>
      </p:sp>
      <p:sp>
        <p:nvSpPr>
          <p:cNvPr id="417799" name="Rectangle 7"/>
          <p:cNvSpPr>
            <a:spLocks noChangeArrowheads="1"/>
          </p:cNvSpPr>
          <p:nvPr/>
        </p:nvSpPr>
        <p:spPr bwMode="auto">
          <a:xfrm>
            <a:off x="395288" y="2976582"/>
            <a:ext cx="333375" cy="333375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lnSpc>
                <a:spcPct val="90000"/>
              </a:lnSpc>
            </a:pPr>
            <a:r>
              <a:rPr lang="de-DE" sz="1600" b="1" dirty="0"/>
              <a:t>1</a:t>
            </a:r>
          </a:p>
        </p:txBody>
      </p:sp>
      <p:sp>
        <p:nvSpPr>
          <p:cNvPr id="417800" name="AutoShape 8"/>
          <p:cNvSpPr>
            <a:spLocks noChangeArrowheads="1"/>
          </p:cNvSpPr>
          <p:nvPr/>
        </p:nvSpPr>
        <p:spPr bwMode="auto">
          <a:xfrm flipH="1">
            <a:off x="6442075" y="2568595"/>
            <a:ext cx="2335213" cy="2749550"/>
          </a:xfrm>
          <a:prstGeom prst="rightArrow">
            <a:avLst>
              <a:gd name="adj1" fmla="val 70435"/>
              <a:gd name="adj2" fmla="val 33356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 eaLnBrk="0" hangingPunct="0"/>
            <a:r>
              <a:rPr lang="de-DE" sz="1400" b="1" dirty="0" smtClean="0"/>
              <a:t>Kunden-</a:t>
            </a:r>
            <a:br>
              <a:rPr lang="de-DE" sz="1400" b="1" dirty="0" smtClean="0"/>
            </a:br>
            <a:r>
              <a:rPr lang="de-DE" sz="1400" b="1" dirty="0" err="1" smtClean="0"/>
              <a:t>bedürfnisse</a:t>
            </a:r>
            <a:endParaRPr lang="de-DE" sz="1400" b="1" dirty="0"/>
          </a:p>
          <a:p>
            <a:pPr eaLnBrk="0" hangingPunct="0"/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400" dirty="0" smtClean="0"/>
              <a:t>Datensouveränität</a:t>
            </a:r>
            <a:br>
              <a:rPr lang="de-DE" sz="1400" dirty="0" smtClean="0"/>
            </a:br>
            <a:r>
              <a:rPr lang="de-DE" sz="1400" dirty="0" smtClean="0"/>
              <a:t>&amp; -kontrolle,</a:t>
            </a:r>
            <a:br>
              <a:rPr lang="de-DE" sz="1400" dirty="0" smtClean="0"/>
            </a:br>
            <a:r>
              <a:rPr lang="de-DE" sz="1400" dirty="0" smtClean="0"/>
              <a:t>Sicherheit &amp; Datenschutz</a:t>
            </a:r>
            <a:endParaRPr lang="de-DE" sz="1400" dirty="0"/>
          </a:p>
        </p:txBody>
      </p:sp>
      <p:sp>
        <p:nvSpPr>
          <p:cNvPr id="417801" name="Rectangle 9"/>
          <p:cNvSpPr>
            <a:spLocks noChangeArrowheads="1"/>
          </p:cNvSpPr>
          <p:nvPr/>
        </p:nvSpPr>
        <p:spPr bwMode="auto">
          <a:xfrm>
            <a:off x="8443913" y="2976582"/>
            <a:ext cx="333375" cy="333375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lnSpc>
                <a:spcPct val="90000"/>
              </a:lnSpc>
            </a:pPr>
            <a:r>
              <a:rPr lang="de-DE" sz="1600" b="1"/>
              <a:t>3</a:t>
            </a:r>
          </a:p>
        </p:txBody>
      </p:sp>
      <p:sp>
        <p:nvSpPr>
          <p:cNvPr id="417802" name="AutoShape 10"/>
          <p:cNvSpPr>
            <a:spLocks noChangeArrowheads="1"/>
          </p:cNvSpPr>
          <p:nvPr/>
        </p:nvSpPr>
        <p:spPr bwMode="auto">
          <a:xfrm rot="16200000" flipV="1">
            <a:off x="3852863" y="3867170"/>
            <a:ext cx="1466850" cy="3371850"/>
          </a:xfrm>
          <a:prstGeom prst="rightArrow">
            <a:avLst>
              <a:gd name="adj1" fmla="val 70769"/>
              <a:gd name="adj2" fmla="val 3288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rot="10800000" vert="eaVert" lIns="72000" tIns="72000" rIns="72000" bIns="72000" anchor="ctr"/>
          <a:lstStyle/>
          <a:p>
            <a:pPr algn="ctr" eaLnBrk="0" hangingPunct="0"/>
            <a:r>
              <a:rPr lang="de-DE" sz="1400" b="1" dirty="0" smtClean="0"/>
              <a:t>Kommunikation</a:t>
            </a:r>
            <a:endParaRPr lang="de-DE" sz="1400" b="1" dirty="0"/>
          </a:p>
          <a:p>
            <a:pPr algn="ctr" eaLnBrk="0" hangingPunct="0"/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400" dirty="0" smtClean="0"/>
              <a:t>Kummerkasten &amp; </a:t>
            </a:r>
            <a:r>
              <a:rPr lang="de-DE" sz="1400" dirty="0" err="1" smtClean="0"/>
              <a:t>Featurevoting</a:t>
            </a:r>
            <a:endParaRPr lang="de-DE" sz="1400" dirty="0"/>
          </a:p>
        </p:txBody>
      </p:sp>
      <p:sp>
        <p:nvSpPr>
          <p:cNvPr id="417803" name="Rectangle 11"/>
          <p:cNvSpPr>
            <a:spLocks noChangeArrowheads="1"/>
          </p:cNvSpPr>
          <p:nvPr/>
        </p:nvSpPr>
        <p:spPr bwMode="auto">
          <a:xfrm>
            <a:off x="3394075" y="5953145"/>
            <a:ext cx="333375" cy="333375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>
              <a:lnSpc>
                <a:spcPct val="90000"/>
              </a:lnSpc>
            </a:pPr>
            <a:r>
              <a:rPr lang="de-DE" sz="1600" b="1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Florian Rampp (CVO) : Geschäftsvision</a:t>
            </a:r>
          </a:p>
          <a:p>
            <a:pPr lvl="1"/>
            <a:r>
              <a:rPr lang="de-DE" dirty="0" smtClean="0"/>
              <a:t>Student, 10. Semester, Informatik</a:t>
            </a:r>
          </a:p>
          <a:p>
            <a:pPr lvl="1"/>
            <a:r>
              <a:rPr lang="de-DE" dirty="0" smtClean="0"/>
              <a:t>Kreativer Kopf und </a:t>
            </a:r>
            <a:r>
              <a:rPr lang="de-DE" dirty="0" err="1" smtClean="0"/>
              <a:t>Recruitment</a:t>
            </a:r>
            <a:r>
              <a:rPr lang="de-DE" dirty="0" smtClean="0"/>
              <a:t> von Mitstreitern</a:t>
            </a:r>
          </a:p>
          <a:p>
            <a:pPr lvl="1"/>
            <a:r>
              <a:rPr lang="de-DE" dirty="0" smtClean="0"/>
              <a:t>IT: Datenbanken und Softwareentwicklung</a:t>
            </a:r>
          </a:p>
          <a:p>
            <a:r>
              <a:rPr lang="de-DE" dirty="0" smtClean="0"/>
              <a:t>Moritz von Zimmermann (CFO) : Geschäftsstrategie</a:t>
            </a:r>
          </a:p>
          <a:p>
            <a:pPr lvl="1"/>
            <a:r>
              <a:rPr lang="de-DE" dirty="0" smtClean="0"/>
              <a:t>Wissenschaftlicher Mitarbeiter, Elektrische Antriebe und Steuerungen</a:t>
            </a:r>
          </a:p>
          <a:p>
            <a:pPr lvl="1"/>
            <a:r>
              <a:rPr lang="de-DE" dirty="0" smtClean="0"/>
              <a:t>Ergänzendes BWL-Studium: Industriebetriebslehre und Finanzierung</a:t>
            </a:r>
          </a:p>
          <a:p>
            <a:pPr lvl="1"/>
            <a:r>
              <a:rPr lang="de-DE" dirty="0" smtClean="0"/>
              <a:t>Kaufmännische, administrative Aufgaben und Finanzen</a:t>
            </a:r>
          </a:p>
          <a:p>
            <a:r>
              <a:rPr lang="de-DE" dirty="0" smtClean="0"/>
              <a:t>Robert Rauschecker (CMO) : Marketing</a:t>
            </a:r>
          </a:p>
          <a:p>
            <a:pPr lvl="1"/>
            <a:r>
              <a:rPr lang="de-DE" dirty="0" smtClean="0"/>
              <a:t>Student, 8. Semester, Mechatronik</a:t>
            </a:r>
          </a:p>
          <a:p>
            <a:pPr lvl="1"/>
            <a:r>
              <a:rPr lang="de-DE" dirty="0" smtClean="0"/>
              <a:t>Öffentlichkeitsarbeit und Kundenservice</a:t>
            </a:r>
          </a:p>
          <a:p>
            <a:pPr lvl="1"/>
            <a:r>
              <a:rPr lang="de-DE" dirty="0" smtClean="0"/>
              <a:t>IT: Java-Programmierung</a:t>
            </a:r>
          </a:p>
          <a:p>
            <a:r>
              <a:rPr lang="de-DE" dirty="0" smtClean="0"/>
              <a:t>Christoph Neumann (CTO) : IT-Strategie und -Vision</a:t>
            </a:r>
          </a:p>
          <a:p>
            <a:pPr lvl="1"/>
            <a:r>
              <a:rPr lang="de-DE" dirty="0" smtClean="0"/>
              <a:t>Zwei Jahre Software-Ingenieur bei der sd&amp;m AG, Groß-/Projekterfahrung</a:t>
            </a:r>
          </a:p>
          <a:p>
            <a:pPr lvl="1"/>
            <a:r>
              <a:rPr lang="de-DE" dirty="0" smtClean="0"/>
              <a:t>Wissenschaftlicher Mitarbeiter, Datenmanagement</a:t>
            </a:r>
          </a:p>
          <a:p>
            <a:pPr lvl="1"/>
            <a:r>
              <a:rPr lang="de-DE" dirty="0" smtClean="0"/>
              <a:t>Softwaretechnik: Architektur, Entwicklungsprozesse, Programmierung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UNTERNEHMERTEAM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Kundenbasis &amp; Marktdurchdringung</a:t>
            </a:r>
          </a:p>
          <a:p>
            <a:pPr lvl="1"/>
            <a:r>
              <a:rPr lang="de-DE" dirty="0" smtClean="0"/>
              <a:t>Non-</a:t>
            </a:r>
            <a:r>
              <a:rPr lang="de-DE" dirty="0" err="1" smtClean="0"/>
              <a:t>profit</a:t>
            </a:r>
            <a:endParaRPr lang="de-DE" dirty="0" smtClean="0"/>
          </a:p>
          <a:p>
            <a:pPr lvl="1"/>
            <a:r>
              <a:rPr lang="de-DE" dirty="0" smtClean="0"/>
              <a:t>Zielgruppe: Privatpersonen</a:t>
            </a:r>
          </a:p>
          <a:p>
            <a:r>
              <a:rPr lang="de-DE" dirty="0" smtClean="0"/>
              <a:t>Umsatz</a:t>
            </a:r>
          </a:p>
          <a:p>
            <a:pPr lvl="1"/>
            <a:r>
              <a:rPr lang="de-DE" dirty="0" smtClean="0"/>
              <a:t>Anbindung der Unternehmen</a:t>
            </a:r>
          </a:p>
          <a:p>
            <a:pPr lvl="2"/>
            <a:r>
              <a:rPr lang="de-DE" dirty="0" smtClean="0"/>
              <a:t>Verlage, Versandhäuser, Post, Banken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GESCHÄFTSMODELL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Chancen</a:t>
            </a:r>
          </a:p>
          <a:p>
            <a:pPr lvl="1"/>
            <a:r>
              <a:rPr lang="de-DE" dirty="0" smtClean="0"/>
              <a:t>Handy ersetzt PC</a:t>
            </a:r>
          </a:p>
          <a:p>
            <a:pPr lvl="1"/>
            <a:r>
              <a:rPr lang="de-DE" dirty="0" smtClean="0"/>
              <a:t>Steigende Mobilität</a:t>
            </a:r>
          </a:p>
          <a:p>
            <a:pPr lvl="1"/>
            <a:r>
              <a:rPr lang="de-DE" dirty="0" smtClean="0"/>
              <a:t>Networking</a:t>
            </a:r>
          </a:p>
          <a:p>
            <a:r>
              <a:rPr lang="de-DE" dirty="0" smtClean="0"/>
              <a:t>Risiken</a:t>
            </a:r>
          </a:p>
          <a:p>
            <a:pPr lvl="1"/>
            <a:r>
              <a:rPr lang="de-DE" dirty="0" smtClean="0"/>
              <a:t>Konkurrenz und Marktmacht anderer</a:t>
            </a:r>
          </a:p>
          <a:p>
            <a:pPr lvl="1"/>
            <a:r>
              <a:rPr lang="de-DE" dirty="0" smtClean="0"/>
              <a:t>Datenschutz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CHANCEN </a:t>
            </a:r>
            <a:r>
              <a:rPr lang="de-DE" smtClean="0"/>
              <a:t>und RISIKEN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8850" y="1791494"/>
            <a:ext cx="468630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IST-Situation</a:t>
            </a:r>
            <a:endParaRPr lang="de-DE" dirty="0"/>
          </a:p>
        </p:txBody>
      </p:sp>
      <p:sp>
        <p:nvSpPr>
          <p:cNvPr id="10" name="Ellipse 9"/>
          <p:cNvSpPr/>
          <p:nvPr/>
        </p:nvSpPr>
        <p:spPr>
          <a:xfrm>
            <a:off x="1357290" y="214311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/>
              <a:t>n</a:t>
            </a:r>
            <a:endParaRPr lang="de-DE" sz="4800" dirty="0"/>
          </a:p>
        </p:txBody>
      </p:sp>
      <p:sp>
        <p:nvSpPr>
          <p:cNvPr id="11" name="Geschweifte Klammer rechts 10"/>
          <p:cNvSpPr/>
          <p:nvPr/>
        </p:nvSpPr>
        <p:spPr>
          <a:xfrm>
            <a:off x="7500958" y="1214422"/>
            <a:ext cx="441200" cy="471490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/>
          <p:cNvSpPr/>
          <p:nvPr/>
        </p:nvSpPr>
        <p:spPr>
          <a:xfrm>
            <a:off x="8001024" y="3228980"/>
            <a:ext cx="1057276" cy="700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n²</a:t>
            </a:r>
            <a:endParaRPr lang="de-DE" sz="2400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3429000"/>
            <a:ext cx="938671" cy="895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71604" y="3643314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00166" y="4286256"/>
            <a:ext cx="671514" cy="68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Gerade Verbindung 15"/>
          <p:cNvCxnSpPr/>
          <p:nvPr/>
        </p:nvCxnSpPr>
        <p:spPr>
          <a:xfrm rot="10800000">
            <a:off x="1071538" y="3857628"/>
            <a:ext cx="500066" cy="1588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rot="10800000">
            <a:off x="1071538" y="4286256"/>
            <a:ext cx="428628" cy="214314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rot="10800000" flipV="1">
            <a:off x="1071538" y="3429000"/>
            <a:ext cx="1000132" cy="142876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PRODUKT (Soll-Situation)</a:t>
            </a:r>
            <a:endParaRPr lang="de-DE" dirty="0"/>
          </a:p>
        </p:txBody>
      </p:sp>
      <p:sp>
        <p:nvSpPr>
          <p:cNvPr id="7" name="Ellipse 6"/>
          <p:cNvSpPr/>
          <p:nvPr/>
        </p:nvSpPr>
        <p:spPr>
          <a:xfrm>
            <a:off x="1357290" y="214311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latin typeface="Arial" pitchFamily="34" charset="0"/>
                <a:cs typeface="Arial" pitchFamily="34" charset="0"/>
              </a:rPr>
              <a:t>1</a:t>
            </a:r>
            <a:endParaRPr lang="de-DE" sz="3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2357430"/>
            <a:ext cx="52292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Geschweifte Klammer rechts 10"/>
          <p:cNvSpPr/>
          <p:nvPr/>
        </p:nvSpPr>
        <p:spPr>
          <a:xfrm>
            <a:off x="7500958" y="1214422"/>
            <a:ext cx="441200" cy="471490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/>
          <p:cNvSpPr/>
          <p:nvPr/>
        </p:nvSpPr>
        <p:spPr>
          <a:xfrm>
            <a:off x="8001024" y="3228980"/>
            <a:ext cx="1057276" cy="700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n</a:t>
            </a:r>
            <a:endParaRPr lang="de-DE" sz="24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285720" y="1500174"/>
            <a:ext cx="2928958" cy="485772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n*Freischaltung</a:t>
            </a:r>
            <a:endParaRPr lang="de-DE" sz="2400" b="1" dirty="0"/>
          </a:p>
        </p:txBody>
      </p:sp>
      <p:sp>
        <p:nvSpPr>
          <p:cNvPr id="10" name="Abgerundetes Rechteck 9"/>
          <p:cNvSpPr/>
          <p:nvPr/>
        </p:nvSpPr>
        <p:spPr>
          <a:xfrm>
            <a:off x="239462" y="3214686"/>
            <a:ext cx="1571636" cy="1214446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Untersch</a:t>
            </a:r>
            <a:r>
              <a:rPr lang="de-DE" b="1" smtClean="0"/>
              <a:t>. </a:t>
            </a:r>
            <a:r>
              <a:rPr lang="de-DE" b="1" dirty="0" smtClean="0"/>
              <a:t>Freigabe-sichten</a:t>
            </a:r>
            <a:endParaRPr lang="de-DE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0" y="4429132"/>
            <a:ext cx="2050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(Familie &lt;-&gt; Banken)</a:t>
            </a:r>
          </a:p>
        </p:txBody>
      </p:sp>
      <p:sp>
        <p:nvSpPr>
          <p:cNvPr id="14" name="Pfeil nach rechts 13"/>
          <p:cNvSpPr/>
          <p:nvPr/>
        </p:nvSpPr>
        <p:spPr>
          <a:xfrm rot="2088805" flipH="1">
            <a:off x="3283102" y="3504024"/>
            <a:ext cx="2230591" cy="688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Änderung</a:t>
            </a:r>
            <a:endParaRPr lang="de-DE" b="1" dirty="0"/>
          </a:p>
        </p:txBody>
      </p:sp>
      <p:sp>
        <p:nvSpPr>
          <p:cNvPr id="15" name="Ellipse 14"/>
          <p:cNvSpPr/>
          <p:nvPr/>
        </p:nvSpPr>
        <p:spPr>
          <a:xfrm>
            <a:off x="5286380" y="450057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latin typeface="Arial" pitchFamily="34" charset="0"/>
                <a:cs typeface="Arial" pitchFamily="34" charset="0"/>
              </a:rPr>
              <a:t>1</a:t>
            </a:r>
            <a:endParaRPr lang="de-DE" sz="3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8" grpId="0" animBg="1"/>
      <p:bldP spid="10" grpId="0" animBg="1"/>
      <p:bldP spid="13" grpId="0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2357430"/>
            <a:ext cx="52292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Automat. Outlook/Handy-Update</a:t>
            </a:r>
            <a:endParaRPr lang="de-DE" dirty="0"/>
          </a:p>
        </p:txBody>
      </p:sp>
      <p:sp>
        <p:nvSpPr>
          <p:cNvPr id="11" name="Geschweifte Klammer rechts 10"/>
          <p:cNvSpPr/>
          <p:nvPr/>
        </p:nvSpPr>
        <p:spPr>
          <a:xfrm>
            <a:off x="7500958" y="1214422"/>
            <a:ext cx="441200" cy="471490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/>
          <p:cNvSpPr/>
          <p:nvPr/>
        </p:nvSpPr>
        <p:spPr>
          <a:xfrm>
            <a:off x="8001024" y="3228980"/>
            <a:ext cx="1057276" cy="700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n</a:t>
            </a:r>
            <a:endParaRPr lang="de-DE" sz="2400" b="1" dirty="0"/>
          </a:p>
        </p:txBody>
      </p:sp>
      <p:sp>
        <p:nvSpPr>
          <p:cNvPr id="15" name="Ellipse 14"/>
          <p:cNvSpPr/>
          <p:nvPr/>
        </p:nvSpPr>
        <p:spPr>
          <a:xfrm>
            <a:off x="5286380" y="450057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latin typeface="Arial" pitchFamily="34" charset="0"/>
                <a:cs typeface="Arial" pitchFamily="34" charset="0"/>
              </a:rPr>
              <a:t>1</a:t>
            </a:r>
            <a:endParaRPr lang="de-DE" sz="3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235743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43042" y="1500174"/>
            <a:ext cx="671514" cy="68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Gerade Verbindung 17"/>
          <p:cNvCxnSpPr/>
          <p:nvPr/>
        </p:nvCxnSpPr>
        <p:spPr>
          <a:xfrm rot="10800000">
            <a:off x="2143108" y="2643182"/>
            <a:ext cx="1500198" cy="357190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rot="10800000">
            <a:off x="2357422" y="2071678"/>
            <a:ext cx="1285884" cy="928694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feil nach rechts 18"/>
          <p:cNvSpPr/>
          <p:nvPr/>
        </p:nvSpPr>
        <p:spPr>
          <a:xfrm rot="2088805" flipH="1">
            <a:off x="3283102" y="3504024"/>
            <a:ext cx="2230591" cy="688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Änderung</a:t>
            </a:r>
            <a:endParaRPr lang="de-DE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2643174" y="1285860"/>
            <a:ext cx="36455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Fällt der Server kurzfristig aus,</a:t>
            </a:r>
          </a:p>
          <a:p>
            <a:r>
              <a:rPr lang="de-DE" dirty="0" smtClean="0">
                <a:solidFill>
                  <a:schemeClr val="accent1"/>
                </a:solidFill>
              </a:rPr>
              <a:t>bleiben natürlich alle Adressen</a:t>
            </a:r>
            <a:br>
              <a:rPr lang="de-DE" dirty="0" smtClean="0">
                <a:solidFill>
                  <a:schemeClr val="accent1"/>
                </a:solidFill>
              </a:rPr>
            </a:br>
            <a:r>
              <a:rPr lang="de-DE" dirty="0" smtClean="0">
                <a:solidFill>
                  <a:schemeClr val="accent1"/>
                </a:solidFill>
              </a:rPr>
              <a:t>auf den Endgeräten verfügbar.</a:t>
            </a:r>
            <a:endParaRPr lang="de-DE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24078" indent="-514350">
              <a:buFont typeface="+mj-lt"/>
              <a:buAutoNum type="arabicPeriod"/>
            </a:pPr>
            <a:endParaRPr lang="de-DE" sz="4000" dirty="0" smtClean="0">
              <a:solidFill>
                <a:schemeClr val="tx2"/>
              </a:solidFill>
            </a:endParaRPr>
          </a:p>
          <a:p>
            <a:pPr marL="624078" indent="-514350">
              <a:buFont typeface="+mj-lt"/>
              <a:buAutoNum type="arabicPeriod"/>
            </a:pPr>
            <a:r>
              <a:rPr lang="de-DE" sz="4000" dirty="0" err="1" smtClean="0">
                <a:solidFill>
                  <a:schemeClr val="tx2"/>
                </a:solidFill>
              </a:rPr>
              <a:t>We</a:t>
            </a:r>
            <a:r>
              <a:rPr lang="de-DE" sz="4000" dirty="0" smtClean="0">
                <a:solidFill>
                  <a:schemeClr val="tx2"/>
                </a:solidFill>
              </a:rPr>
              <a:t>, </a:t>
            </a:r>
            <a:r>
              <a:rPr lang="de-DE" sz="4000" dirty="0" err="1" smtClean="0">
                <a:solidFill>
                  <a:schemeClr val="tx2"/>
                </a:solidFill>
              </a:rPr>
              <a:t>the</a:t>
            </a:r>
            <a:r>
              <a:rPr lang="de-DE" sz="4000" dirty="0" smtClean="0">
                <a:solidFill>
                  <a:schemeClr val="tx2"/>
                </a:solidFill>
              </a:rPr>
              <a:t> DACUS </a:t>
            </a:r>
            <a:r>
              <a:rPr lang="de-DE" sz="4000" dirty="0" err="1" smtClean="0">
                <a:solidFill>
                  <a:schemeClr val="tx2"/>
                </a:solidFill>
              </a:rPr>
              <a:t>team</a:t>
            </a:r>
            <a:r>
              <a:rPr lang="de-DE" sz="4000" dirty="0" smtClean="0">
                <a:solidFill>
                  <a:schemeClr val="tx2"/>
                </a:solidFill>
              </a:rPr>
              <a:t>, </a:t>
            </a:r>
            <a:r>
              <a:rPr lang="de-DE" sz="4000" dirty="0" err="1" smtClean="0">
                <a:solidFill>
                  <a:schemeClr val="tx2"/>
                </a:solidFill>
              </a:rPr>
              <a:t>entrust</a:t>
            </a:r>
            <a:r>
              <a:rPr lang="de-DE" sz="4000" dirty="0" smtClean="0">
                <a:solidFill>
                  <a:schemeClr val="tx2"/>
                </a:solidFill>
              </a:rPr>
              <a:t/>
            </a:r>
            <a:br>
              <a:rPr lang="de-DE" sz="4000" dirty="0" smtClean="0">
                <a:solidFill>
                  <a:schemeClr val="tx2"/>
                </a:solidFill>
              </a:rPr>
            </a:br>
            <a:r>
              <a:rPr lang="de-DE" sz="4000" dirty="0" err="1" smtClean="0">
                <a:solidFill>
                  <a:schemeClr val="tx2"/>
                </a:solidFill>
              </a:rPr>
              <a:t>our</a:t>
            </a:r>
            <a:r>
              <a:rPr lang="de-DE" sz="4000" dirty="0" smtClean="0">
                <a:solidFill>
                  <a:schemeClr val="tx2"/>
                </a:solidFill>
              </a:rPr>
              <a:t> </a:t>
            </a:r>
            <a:r>
              <a:rPr lang="de-DE" sz="4000" dirty="0" err="1" smtClean="0">
                <a:solidFill>
                  <a:schemeClr val="tx2"/>
                </a:solidFill>
              </a:rPr>
              <a:t>data</a:t>
            </a:r>
            <a:r>
              <a:rPr lang="de-DE" sz="4000" dirty="0" smtClean="0">
                <a:solidFill>
                  <a:schemeClr val="tx2"/>
                </a:solidFill>
              </a:rPr>
              <a:t> </a:t>
            </a:r>
            <a:r>
              <a:rPr lang="de-DE" sz="4000" dirty="0" err="1" smtClean="0">
                <a:solidFill>
                  <a:schemeClr val="tx2"/>
                </a:solidFill>
              </a:rPr>
              <a:t>to</a:t>
            </a:r>
            <a:r>
              <a:rPr lang="de-DE" sz="4000" dirty="0" smtClean="0">
                <a:solidFill>
                  <a:schemeClr val="tx2"/>
                </a:solidFill>
              </a:rPr>
              <a:t> </a:t>
            </a:r>
            <a:r>
              <a:rPr lang="de-DE" sz="4000" dirty="0" err="1" smtClean="0">
                <a:solidFill>
                  <a:schemeClr val="tx2"/>
                </a:solidFill>
              </a:rPr>
              <a:t>our</a:t>
            </a:r>
            <a:r>
              <a:rPr lang="de-DE" sz="4000" dirty="0" smtClean="0">
                <a:solidFill>
                  <a:schemeClr val="tx2"/>
                </a:solidFill>
              </a:rPr>
              <a:t> </a:t>
            </a:r>
            <a:r>
              <a:rPr lang="de-DE" sz="4000" dirty="0" err="1" smtClean="0">
                <a:solidFill>
                  <a:schemeClr val="tx2"/>
                </a:solidFill>
              </a:rPr>
              <a:t>system</a:t>
            </a:r>
            <a:r>
              <a:rPr lang="de-DE" sz="4000" dirty="0" smtClean="0">
                <a:solidFill>
                  <a:schemeClr val="tx2"/>
                </a:solidFill>
              </a:rPr>
              <a:t>.</a:t>
            </a:r>
          </a:p>
          <a:p>
            <a:pPr marL="624078" indent="-514350">
              <a:buFont typeface="+mj-lt"/>
              <a:buAutoNum type="arabicPeriod"/>
            </a:pPr>
            <a:endParaRPr lang="de-DE" sz="4000" dirty="0" smtClean="0">
              <a:solidFill>
                <a:schemeClr val="tx2"/>
              </a:solidFill>
            </a:endParaRPr>
          </a:p>
          <a:p>
            <a:pPr marL="624078" indent="-514350">
              <a:buFont typeface="+mj-lt"/>
              <a:buAutoNum type="arabicPeriod"/>
            </a:pPr>
            <a:r>
              <a:rPr lang="de-DE" sz="4000" dirty="0" err="1" smtClean="0">
                <a:solidFill>
                  <a:schemeClr val="tx2"/>
                </a:solidFill>
              </a:rPr>
              <a:t>Function</a:t>
            </a:r>
            <a:r>
              <a:rPr lang="de-DE" sz="4000" dirty="0" smtClean="0">
                <a:solidFill>
                  <a:schemeClr val="tx2"/>
                </a:solidFill>
              </a:rPr>
              <a:t> </a:t>
            </a:r>
            <a:r>
              <a:rPr lang="de-DE" sz="4000" dirty="0" err="1" smtClean="0">
                <a:solidFill>
                  <a:schemeClr val="tx2"/>
                </a:solidFill>
              </a:rPr>
              <a:t>follows</a:t>
            </a:r>
            <a:r>
              <a:rPr lang="de-DE" sz="4000" dirty="0" smtClean="0">
                <a:solidFill>
                  <a:schemeClr val="tx2"/>
                </a:solidFill>
              </a:rPr>
              <a:t> </a:t>
            </a:r>
            <a:r>
              <a:rPr lang="de-DE" sz="4000" dirty="0" err="1" smtClean="0">
                <a:solidFill>
                  <a:schemeClr val="tx2"/>
                </a:solidFill>
              </a:rPr>
              <a:t>simplicity</a:t>
            </a:r>
            <a:r>
              <a:rPr lang="de-DE" sz="4000" dirty="0" smtClean="0">
                <a:solidFill>
                  <a:schemeClr val="tx2"/>
                </a:solidFill>
              </a:rPr>
              <a:t>.</a:t>
            </a:r>
          </a:p>
          <a:p>
            <a:pPr marL="624078" indent="-514350">
              <a:buFont typeface="+mj-lt"/>
              <a:buAutoNum type="arabicPeriod"/>
            </a:pPr>
            <a:endParaRPr lang="de-DE" sz="4000" dirty="0" smtClean="0">
              <a:solidFill>
                <a:schemeClr val="tx2"/>
              </a:solidFill>
            </a:endParaRPr>
          </a:p>
          <a:p>
            <a:pPr marL="624078" indent="-514350">
              <a:buFont typeface="+mj-lt"/>
              <a:buAutoNum type="arabicPeriod"/>
            </a:pPr>
            <a:r>
              <a:rPr lang="de-DE" sz="4000" dirty="0" smtClean="0">
                <a:solidFill>
                  <a:schemeClr val="tx2"/>
                </a:solidFill>
              </a:rPr>
              <a:t>But </a:t>
            </a:r>
            <a:r>
              <a:rPr lang="de-DE" sz="4000" dirty="0" err="1" smtClean="0">
                <a:solidFill>
                  <a:schemeClr val="tx2"/>
                </a:solidFill>
              </a:rPr>
              <a:t>simplicity</a:t>
            </a:r>
            <a:r>
              <a:rPr lang="de-DE" sz="4000" dirty="0" smtClean="0">
                <a:solidFill>
                  <a:schemeClr val="tx2"/>
                </a:solidFill>
              </a:rPr>
              <a:t> </a:t>
            </a:r>
            <a:r>
              <a:rPr lang="de-DE" sz="4000" dirty="0" err="1" smtClean="0">
                <a:solidFill>
                  <a:schemeClr val="tx2"/>
                </a:solidFill>
              </a:rPr>
              <a:t>follows</a:t>
            </a:r>
            <a:r>
              <a:rPr lang="de-DE" sz="4000" dirty="0" smtClean="0">
                <a:solidFill>
                  <a:schemeClr val="tx2"/>
                </a:solidFill>
              </a:rPr>
              <a:t/>
            </a:r>
            <a:br>
              <a:rPr lang="de-DE" sz="4000" dirty="0" smtClean="0">
                <a:solidFill>
                  <a:schemeClr val="tx2"/>
                </a:solidFill>
              </a:rPr>
            </a:br>
            <a:r>
              <a:rPr lang="de-DE" sz="4000" dirty="0" err="1" smtClean="0">
                <a:solidFill>
                  <a:schemeClr val="tx2"/>
                </a:solidFill>
              </a:rPr>
              <a:t>information</a:t>
            </a:r>
            <a:r>
              <a:rPr lang="de-DE" sz="4000" dirty="0" smtClean="0">
                <a:solidFill>
                  <a:schemeClr val="tx2"/>
                </a:solidFill>
              </a:rPr>
              <a:t> </a:t>
            </a:r>
            <a:r>
              <a:rPr lang="de-DE" sz="4000" dirty="0" err="1" smtClean="0">
                <a:solidFill>
                  <a:schemeClr val="tx2"/>
                </a:solidFill>
              </a:rPr>
              <a:t>security</a:t>
            </a:r>
            <a:r>
              <a:rPr lang="de-DE" sz="4000" dirty="0" smtClean="0">
                <a:solidFill>
                  <a:schemeClr val="tx2"/>
                </a:solidFill>
              </a:rPr>
              <a:t>.</a:t>
            </a:r>
            <a:endParaRPr lang="de-DE" sz="4000" dirty="0">
              <a:solidFill>
                <a:schemeClr val="tx2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Drei Gesetze von DACUS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Markentwicklung:</a:t>
            </a:r>
          </a:p>
          <a:p>
            <a:pPr lvl="1"/>
            <a:r>
              <a:rPr lang="de-DE" dirty="0" smtClean="0"/>
              <a:t>Volumen</a:t>
            </a:r>
          </a:p>
          <a:p>
            <a:pPr lvl="2"/>
            <a:r>
              <a:rPr lang="de-DE" dirty="0" smtClean="0"/>
              <a:t>82 Mio. Handys in DE</a:t>
            </a:r>
          </a:p>
          <a:p>
            <a:pPr lvl="2"/>
            <a:r>
              <a:rPr lang="de-DE" dirty="0" smtClean="0"/>
              <a:t>75 Mio. E-Mail Adressen</a:t>
            </a:r>
          </a:p>
          <a:p>
            <a:pPr lvl="2"/>
            <a:r>
              <a:rPr lang="de-DE" dirty="0" smtClean="0"/>
              <a:t>40 Mio. Anschriften</a:t>
            </a:r>
          </a:p>
          <a:p>
            <a:pPr lvl="1"/>
            <a:r>
              <a:rPr lang="de-DE" dirty="0" smtClean="0"/>
              <a:t>Steigende Volatilität</a:t>
            </a:r>
          </a:p>
          <a:p>
            <a:pPr lvl="2"/>
            <a:r>
              <a:rPr lang="de-DE" dirty="0" smtClean="0"/>
              <a:t>Häufiger Adresswechsel: Jeder Young Urban Professional zieht alle 2-5 Jahre um</a:t>
            </a:r>
          </a:p>
          <a:p>
            <a:pPr lvl="2"/>
            <a:r>
              <a:rPr lang="de-DE" dirty="0" smtClean="0"/>
              <a:t>33 Mio. Handys im Jahr 2007</a:t>
            </a:r>
          </a:p>
          <a:p>
            <a:pPr lvl="2"/>
            <a:r>
              <a:rPr lang="de-DE" dirty="0" smtClean="0"/>
              <a:t>Alle 1-4 Jahre Handyproviderwechsel</a:t>
            </a:r>
          </a:p>
          <a:p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MARKT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654742" y="2643182"/>
            <a:ext cx="2125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chemeClr val="bg1">
                    <a:lumMod val="75000"/>
                  </a:schemeClr>
                </a:solidFill>
              </a:rPr>
              <a:t>http://www.focus.de/digital/</a:t>
            </a:r>
            <a:br>
              <a:rPr lang="de-DE" sz="10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de-DE" sz="1000" dirty="0" err="1" smtClean="0">
                <a:solidFill>
                  <a:schemeClr val="bg1">
                    <a:lumMod val="75000"/>
                  </a:schemeClr>
                </a:solidFill>
              </a:rPr>
              <a:t>internet</a:t>
            </a:r>
            <a:r>
              <a:rPr lang="de-DE" sz="1000" dirty="0" smtClean="0">
                <a:solidFill>
                  <a:schemeClr val="bg1">
                    <a:lumMod val="75000"/>
                  </a:schemeClr>
                </a:solidFill>
              </a:rPr>
              <a:t>/web_aid_120439.html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654742" y="2285992"/>
            <a:ext cx="1931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chemeClr val="bg1">
                    <a:lumMod val="75000"/>
                  </a:schemeClr>
                </a:solidFill>
              </a:rPr>
              <a:t>http://www.bitkom.org/de/</a:t>
            </a:r>
            <a:br>
              <a:rPr lang="de-DE" sz="10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de-DE" sz="1000" dirty="0" smtClean="0">
                <a:solidFill>
                  <a:schemeClr val="bg1">
                    <a:lumMod val="75000"/>
                  </a:schemeClr>
                </a:solidFill>
              </a:rPr>
              <a:t>presse/43408_40990.aspx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654742" y="3000372"/>
            <a:ext cx="2917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chemeClr val="bg1">
                    <a:lumMod val="75000"/>
                  </a:schemeClr>
                </a:solidFill>
              </a:rPr>
              <a:t>http://www.bpb.de/wissen/GLSOS3,0,0,Bev</a:t>
            </a:r>
            <a:br>
              <a:rPr lang="de-DE" sz="10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de-DE" sz="1000" dirty="0" smtClean="0">
                <a:solidFill>
                  <a:schemeClr val="bg1">
                    <a:lumMod val="75000"/>
                  </a:schemeClr>
                </a:solidFill>
              </a:rPr>
              <a:t>%F6lkerung_und_Haushalte.html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643570" y="4529088"/>
            <a:ext cx="3289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chemeClr val="bg1">
                    <a:lumMod val="75000"/>
                  </a:schemeClr>
                </a:solidFill>
              </a:rPr>
              <a:t>http://www.blogspan.net/698-deutsche-kaufen-</a:t>
            </a:r>
            <a:br>
              <a:rPr lang="de-DE" sz="10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de-DE" sz="1000" dirty="0" smtClean="0">
                <a:solidFill>
                  <a:schemeClr val="bg1">
                    <a:lumMod val="75000"/>
                  </a:schemeClr>
                </a:solidFill>
              </a:rPr>
              <a:t>2007-fast-33-millionen-handys.html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Handys: mehr als Einwohner</a:t>
            </a:r>
            <a:endParaRPr lang="de-DE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4603" y="1481138"/>
            <a:ext cx="6454793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Big Players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Internet Society</a:t>
            </a:r>
          </a:p>
          <a:p>
            <a:pPr lvl="1"/>
            <a:r>
              <a:rPr lang="de-DE" dirty="0" smtClean="0"/>
              <a:t>Google</a:t>
            </a:r>
          </a:p>
          <a:p>
            <a:pPr lvl="1"/>
            <a:r>
              <a:rPr lang="de-DE" dirty="0" smtClean="0"/>
              <a:t>Amazon	</a:t>
            </a:r>
          </a:p>
          <a:p>
            <a:r>
              <a:rPr lang="de-DE" dirty="0" smtClean="0"/>
              <a:t>Business </a:t>
            </a:r>
            <a:r>
              <a:rPr lang="de-DE" dirty="0" err="1" smtClean="0"/>
              <a:t>Social</a:t>
            </a:r>
            <a:r>
              <a:rPr lang="de-DE" dirty="0" smtClean="0"/>
              <a:t> Networks</a:t>
            </a:r>
          </a:p>
          <a:p>
            <a:pPr lvl="1"/>
            <a:r>
              <a:rPr lang="de-DE" dirty="0" err="1" smtClean="0"/>
              <a:t>Xing</a:t>
            </a:r>
            <a:endParaRPr lang="de-DE" dirty="0" smtClean="0"/>
          </a:p>
          <a:p>
            <a:r>
              <a:rPr lang="de-DE" dirty="0" smtClean="0"/>
              <a:t>Private </a:t>
            </a:r>
            <a:r>
              <a:rPr lang="de-DE" dirty="0" err="1" smtClean="0"/>
              <a:t>Leisure</a:t>
            </a:r>
            <a:r>
              <a:rPr lang="de-DE" dirty="0" smtClean="0"/>
              <a:t> </a:t>
            </a:r>
            <a:r>
              <a:rPr lang="de-DE" dirty="0" err="1" smtClean="0"/>
              <a:t>Social</a:t>
            </a:r>
            <a:r>
              <a:rPr lang="de-DE" dirty="0" smtClean="0"/>
              <a:t> Networks</a:t>
            </a:r>
          </a:p>
          <a:p>
            <a:pPr lvl="1"/>
            <a:r>
              <a:rPr lang="de-DE" dirty="0" err="1" smtClean="0"/>
              <a:t>StudiVZ</a:t>
            </a:r>
            <a:endParaRPr lang="de-DE" dirty="0" smtClean="0"/>
          </a:p>
          <a:p>
            <a:pPr lvl="1"/>
            <a:r>
              <a:rPr lang="de-DE" dirty="0" err="1" smtClean="0"/>
              <a:t>Facebook</a:t>
            </a:r>
            <a:endParaRPr lang="de-DE" dirty="0" smtClean="0"/>
          </a:p>
          <a:p>
            <a:r>
              <a:rPr lang="de-DE" dirty="0" smtClean="0"/>
              <a:t>Post &amp; Telekommunikation</a:t>
            </a:r>
          </a:p>
          <a:p>
            <a:pPr lvl="1"/>
            <a:r>
              <a:rPr lang="de-DE" dirty="0" smtClean="0"/>
              <a:t>Postnachsendeantrag</a:t>
            </a:r>
          </a:p>
          <a:p>
            <a:pPr lvl="1"/>
            <a:r>
              <a:rPr lang="de-DE" dirty="0" smtClean="0"/>
              <a:t>Telefonbücher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WETTBEWERB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umsplatzhalter 3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mtClean="0"/>
              <a:t>Januar 2008</a:t>
            </a:r>
            <a:endParaRPr lang="en-GB" dirty="0"/>
          </a:p>
        </p:txBody>
      </p:sp>
      <p:sp>
        <p:nvSpPr>
          <p:cNvPr id="34" name="Fußzeilenplatzhalter 3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mtClean="0"/>
              <a:t>© Christoph Neumann</a:t>
            </a:r>
            <a:endParaRPr lang="de-DE" dirty="0"/>
          </a:p>
        </p:txBody>
      </p:sp>
      <p:sp>
        <p:nvSpPr>
          <p:cNvPr id="20" name="Foliennummernplatzhalt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8EE8028E-A8B4-487A-9C09-E823EF3A30A0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23" name="Titel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MARKETING</a:t>
            </a:r>
            <a:endParaRPr lang="de-DE" dirty="0"/>
          </a:p>
        </p:txBody>
      </p:sp>
      <p:sp>
        <p:nvSpPr>
          <p:cNvPr id="438275" name="Rectangle 3"/>
          <p:cNvSpPr>
            <a:spLocks noChangeArrowheads="1"/>
          </p:cNvSpPr>
          <p:nvPr/>
        </p:nvSpPr>
        <p:spPr bwMode="auto">
          <a:xfrm rot="5400000">
            <a:off x="1682738" y="2603486"/>
            <a:ext cx="3763963" cy="1414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rot="10800000" vert="eaVert" wrap="none" lIns="0" tIns="0" rIns="0" bIns="0" anchor="ctr"/>
          <a:lstStyle/>
          <a:p>
            <a:pPr algn="ctr" eaLnBrk="0" hangingPunct="0"/>
            <a:endParaRPr lang="en-US" sz="2000"/>
          </a:p>
        </p:txBody>
      </p:sp>
      <p:sp>
        <p:nvSpPr>
          <p:cNvPr id="438276" name="Rectangle 4"/>
          <p:cNvSpPr>
            <a:spLocks noChangeArrowheads="1"/>
          </p:cNvSpPr>
          <p:nvPr/>
        </p:nvSpPr>
        <p:spPr bwMode="auto">
          <a:xfrm>
            <a:off x="2362200" y="3468688"/>
            <a:ext cx="4445000" cy="1303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0" hangingPunct="0"/>
            <a:endParaRPr lang="en-US" sz="2000"/>
          </a:p>
        </p:txBody>
      </p:sp>
      <p:sp>
        <p:nvSpPr>
          <p:cNvPr id="438277" name="Rectangle 5"/>
          <p:cNvSpPr>
            <a:spLocks noChangeArrowheads="1"/>
          </p:cNvSpPr>
          <p:nvPr/>
        </p:nvSpPr>
        <p:spPr bwMode="auto">
          <a:xfrm rot="5400000">
            <a:off x="3808412" y="2627313"/>
            <a:ext cx="3763963" cy="1411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rot="10800000" vert="eaVert" wrap="none" lIns="0" tIns="0" rIns="0" bIns="0" anchor="ctr"/>
          <a:lstStyle/>
          <a:p>
            <a:pPr algn="ctr" eaLnBrk="0" hangingPunct="0"/>
            <a:endParaRPr lang="en-US" sz="2000"/>
          </a:p>
        </p:txBody>
      </p:sp>
      <p:sp>
        <p:nvSpPr>
          <p:cNvPr id="438278" name="Rectangle 6"/>
          <p:cNvSpPr>
            <a:spLocks noChangeArrowheads="1"/>
          </p:cNvSpPr>
          <p:nvPr/>
        </p:nvSpPr>
        <p:spPr bwMode="auto">
          <a:xfrm>
            <a:off x="2362200" y="1979613"/>
            <a:ext cx="4445000" cy="1303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0" hangingPunct="0"/>
            <a:endParaRPr lang="en-US" sz="2000"/>
          </a:p>
        </p:txBody>
      </p:sp>
      <p:sp>
        <p:nvSpPr>
          <p:cNvPr id="438279" name="Text Box 7"/>
          <p:cNvSpPr txBox="1">
            <a:spLocks noChangeArrowheads="1"/>
          </p:cNvSpPr>
          <p:nvPr/>
        </p:nvSpPr>
        <p:spPr bwMode="auto">
          <a:xfrm>
            <a:off x="4962525" y="1979613"/>
            <a:ext cx="1460500" cy="125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/>
            <a:r>
              <a:rPr lang="de-DE" sz="1600" b="1" dirty="0" smtClean="0"/>
              <a:t>Preispolitik</a:t>
            </a:r>
            <a:endParaRPr lang="de-DE" sz="1600" b="1" dirty="0"/>
          </a:p>
        </p:txBody>
      </p:sp>
      <p:sp>
        <p:nvSpPr>
          <p:cNvPr id="438280" name="Rectangle 8"/>
          <p:cNvSpPr>
            <a:spLocks noChangeArrowheads="1"/>
          </p:cNvSpPr>
          <p:nvPr/>
        </p:nvSpPr>
        <p:spPr bwMode="auto">
          <a:xfrm rot="5400000">
            <a:off x="2584450" y="1752600"/>
            <a:ext cx="2017713" cy="1414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rot="10800000" vert="eaVert" wrap="none" lIns="0" tIns="0" rIns="0" bIns="0" anchor="ctr"/>
          <a:lstStyle/>
          <a:p>
            <a:pPr algn="ctr" eaLnBrk="0" hangingPunct="0"/>
            <a:endParaRPr lang="en-US" sz="1600"/>
          </a:p>
        </p:txBody>
      </p:sp>
      <p:sp>
        <p:nvSpPr>
          <p:cNvPr id="438281" name="Text Box 9"/>
          <p:cNvSpPr txBox="1">
            <a:spLocks noChangeArrowheads="1"/>
          </p:cNvSpPr>
          <p:nvPr/>
        </p:nvSpPr>
        <p:spPr bwMode="auto">
          <a:xfrm>
            <a:off x="2828925" y="3497263"/>
            <a:ext cx="1462088" cy="125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/>
            <a:r>
              <a:rPr lang="de-DE" sz="1600" b="1" dirty="0" smtClean="0"/>
              <a:t>Produkt-</a:t>
            </a:r>
            <a:br>
              <a:rPr lang="de-DE" sz="1600" b="1" dirty="0" smtClean="0"/>
            </a:br>
            <a:r>
              <a:rPr lang="de-DE" sz="1600" b="1" dirty="0" err="1" smtClean="0"/>
              <a:t>politik</a:t>
            </a:r>
            <a:endParaRPr lang="de-DE" sz="1600" b="1" dirty="0" smtClean="0"/>
          </a:p>
        </p:txBody>
      </p:sp>
      <p:sp>
        <p:nvSpPr>
          <p:cNvPr id="438282" name="Text Box 10"/>
          <p:cNvSpPr txBox="1">
            <a:spLocks noChangeArrowheads="1"/>
          </p:cNvSpPr>
          <p:nvPr/>
        </p:nvSpPr>
        <p:spPr bwMode="auto">
          <a:xfrm>
            <a:off x="4962525" y="3497263"/>
            <a:ext cx="1460500" cy="125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/>
            <a:r>
              <a:rPr lang="de-DE" sz="1600" b="1" dirty="0" err="1" smtClean="0"/>
              <a:t>Komm‘Politik</a:t>
            </a:r>
            <a:endParaRPr lang="de-DE" sz="1600" b="1" dirty="0" smtClean="0"/>
          </a:p>
          <a:p>
            <a:pPr algn="ctr" eaLnBrk="0" hangingPunct="0"/>
            <a:r>
              <a:rPr lang="de-DE" sz="1600" b="1" dirty="0" smtClean="0"/>
              <a:t>&amp; Promotion</a:t>
            </a:r>
            <a:endParaRPr lang="de-DE" sz="1600" b="1" dirty="0"/>
          </a:p>
        </p:txBody>
      </p:sp>
      <p:sp>
        <p:nvSpPr>
          <p:cNvPr id="438283" name="Text Box 11"/>
          <p:cNvSpPr txBox="1">
            <a:spLocks noChangeArrowheads="1"/>
          </p:cNvSpPr>
          <p:nvPr/>
        </p:nvSpPr>
        <p:spPr bwMode="auto">
          <a:xfrm>
            <a:off x="2857500" y="1979613"/>
            <a:ext cx="1462088" cy="125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hangingPunct="0"/>
            <a:r>
              <a:rPr lang="de-DE" sz="1600" b="1" dirty="0" smtClean="0"/>
              <a:t>Distribution</a:t>
            </a:r>
          </a:p>
          <a:p>
            <a:pPr algn="ctr" eaLnBrk="0" hangingPunct="0"/>
            <a:r>
              <a:rPr lang="de-DE" sz="1600" b="1" dirty="0" smtClean="0"/>
              <a:t>&amp; Place</a:t>
            </a:r>
            <a:endParaRPr lang="de-DE" sz="1600" b="1" dirty="0"/>
          </a:p>
        </p:txBody>
      </p:sp>
      <p:sp>
        <p:nvSpPr>
          <p:cNvPr id="438284" name="AutoShape 12"/>
          <p:cNvSpPr>
            <a:spLocks noChangeArrowheads="1"/>
          </p:cNvSpPr>
          <p:nvPr/>
        </p:nvSpPr>
        <p:spPr bwMode="auto">
          <a:xfrm>
            <a:off x="571472" y="1285860"/>
            <a:ext cx="1463703" cy="663575"/>
          </a:xfrm>
          <a:prstGeom prst="wedgeRectCallout">
            <a:avLst>
              <a:gd name="adj1" fmla="val 111692"/>
              <a:gd name="adj2" fmla="val 85901"/>
            </a:avLst>
          </a:prstGeom>
          <a:solidFill>
            <a:srgbClr val="92D050"/>
          </a:solidFill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hangingPunct="0"/>
            <a:r>
              <a:rPr lang="de-DE" sz="1400" b="1" dirty="0" smtClean="0"/>
              <a:t>Web-Portal</a:t>
            </a:r>
            <a:endParaRPr lang="de-DE" sz="1400" b="1" dirty="0"/>
          </a:p>
        </p:txBody>
      </p:sp>
      <p:sp>
        <p:nvSpPr>
          <p:cNvPr id="438285" name="AutoShape 13"/>
          <p:cNvSpPr>
            <a:spLocks noChangeArrowheads="1"/>
          </p:cNvSpPr>
          <p:nvPr/>
        </p:nvSpPr>
        <p:spPr bwMode="auto">
          <a:xfrm>
            <a:off x="285720" y="2338388"/>
            <a:ext cx="1820893" cy="663575"/>
          </a:xfrm>
          <a:prstGeom prst="wedgeRectCallout">
            <a:avLst>
              <a:gd name="adj1" fmla="val 102167"/>
              <a:gd name="adj2" fmla="val 6029"/>
            </a:avLst>
          </a:prstGeom>
          <a:solidFill>
            <a:srgbClr val="92D050"/>
          </a:solidFill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hangingPunct="0"/>
            <a:r>
              <a:rPr lang="de-DE" sz="1400" b="1" dirty="0" smtClean="0"/>
              <a:t>Studenten/RRZE &amp;</a:t>
            </a:r>
          </a:p>
          <a:p>
            <a:pPr algn="ctr" eaLnBrk="0" hangingPunct="0"/>
            <a:r>
              <a:rPr lang="de-DE" sz="1400" b="1" dirty="0" smtClean="0"/>
              <a:t>Deutschland</a:t>
            </a:r>
            <a:endParaRPr lang="de-DE" sz="1400" b="1" dirty="0"/>
          </a:p>
        </p:txBody>
      </p:sp>
      <p:sp>
        <p:nvSpPr>
          <p:cNvPr id="438286" name="AutoShape 14"/>
          <p:cNvSpPr>
            <a:spLocks noChangeArrowheads="1"/>
          </p:cNvSpPr>
          <p:nvPr/>
        </p:nvSpPr>
        <p:spPr bwMode="auto">
          <a:xfrm flipH="1">
            <a:off x="7042150" y="1349375"/>
            <a:ext cx="1277938" cy="663575"/>
          </a:xfrm>
          <a:prstGeom prst="wedgeRectCallout">
            <a:avLst>
              <a:gd name="adj1" fmla="val 98959"/>
              <a:gd name="adj2" fmla="val 91308"/>
            </a:avLst>
          </a:prstGeom>
          <a:solidFill>
            <a:srgbClr val="92D050"/>
          </a:solidFill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hangingPunct="0"/>
            <a:r>
              <a:rPr lang="de-DE" sz="1400" b="1" dirty="0" smtClean="0"/>
              <a:t>Privat kostenfrei</a:t>
            </a:r>
            <a:endParaRPr lang="de-DE" sz="1400" b="1" dirty="0"/>
          </a:p>
        </p:txBody>
      </p:sp>
      <p:sp>
        <p:nvSpPr>
          <p:cNvPr id="438287" name="AutoShape 15"/>
          <p:cNvSpPr>
            <a:spLocks noChangeArrowheads="1"/>
          </p:cNvSpPr>
          <p:nvPr/>
        </p:nvSpPr>
        <p:spPr bwMode="auto">
          <a:xfrm flipH="1">
            <a:off x="7042150" y="2338388"/>
            <a:ext cx="1959006" cy="663575"/>
          </a:xfrm>
          <a:prstGeom prst="wedgeRectCallout">
            <a:avLst>
              <a:gd name="adj1" fmla="val 83988"/>
              <a:gd name="adj2" fmla="val 1682"/>
            </a:avLst>
          </a:prstGeom>
          <a:solidFill>
            <a:srgbClr val="92D050"/>
          </a:solidFill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hangingPunct="0"/>
            <a:r>
              <a:rPr lang="de-DE" sz="1400" b="1" dirty="0" smtClean="0"/>
              <a:t>Unternehmen zahlen</a:t>
            </a:r>
            <a:br>
              <a:rPr lang="de-DE" sz="1400" b="1" dirty="0" smtClean="0"/>
            </a:br>
            <a:r>
              <a:rPr lang="de-DE" sz="1400" b="1" dirty="0" smtClean="0"/>
              <a:t>(&gt; 500 AC-Subs)</a:t>
            </a:r>
            <a:endParaRPr lang="de-DE" sz="1400" b="1" dirty="0"/>
          </a:p>
        </p:txBody>
      </p:sp>
      <p:sp>
        <p:nvSpPr>
          <p:cNvPr id="438288" name="AutoShape 16"/>
          <p:cNvSpPr>
            <a:spLocks noChangeArrowheads="1"/>
          </p:cNvSpPr>
          <p:nvPr/>
        </p:nvSpPr>
        <p:spPr bwMode="auto">
          <a:xfrm>
            <a:off x="7042150" y="3792538"/>
            <a:ext cx="1601816" cy="663575"/>
          </a:xfrm>
          <a:prstGeom prst="wedgeRectCallout">
            <a:avLst>
              <a:gd name="adj1" fmla="val -90959"/>
              <a:gd name="adj2" fmla="val -11153"/>
            </a:avLst>
          </a:prstGeom>
          <a:solidFill>
            <a:srgbClr val="92D050"/>
          </a:solidFill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hangingPunct="0"/>
            <a:r>
              <a:rPr lang="de-DE" sz="1400" b="1" dirty="0" smtClean="0"/>
              <a:t>Durch Funktion glänzen</a:t>
            </a:r>
            <a:endParaRPr lang="de-DE" sz="1400" b="1" dirty="0"/>
          </a:p>
        </p:txBody>
      </p:sp>
      <p:sp>
        <p:nvSpPr>
          <p:cNvPr id="438289" name="AutoShape 17"/>
          <p:cNvSpPr>
            <a:spLocks noChangeArrowheads="1"/>
          </p:cNvSpPr>
          <p:nvPr/>
        </p:nvSpPr>
        <p:spPr bwMode="auto">
          <a:xfrm>
            <a:off x="7042150" y="4781550"/>
            <a:ext cx="1277938" cy="663575"/>
          </a:xfrm>
          <a:prstGeom prst="wedgeRectCallout">
            <a:avLst>
              <a:gd name="adj1" fmla="val -121565"/>
              <a:gd name="adj2" fmla="val -106197"/>
            </a:avLst>
          </a:prstGeom>
          <a:solidFill>
            <a:srgbClr val="92D050"/>
          </a:solidFill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hangingPunct="0"/>
            <a:r>
              <a:rPr lang="de-DE" sz="1400" b="1" dirty="0" smtClean="0"/>
              <a:t>Mund-zu-Mund</a:t>
            </a:r>
            <a:endParaRPr lang="de-DE" sz="1400" b="1" dirty="0"/>
          </a:p>
        </p:txBody>
      </p:sp>
      <p:sp>
        <p:nvSpPr>
          <p:cNvPr id="438290" name="AutoShape 18"/>
          <p:cNvSpPr>
            <a:spLocks noChangeArrowheads="1"/>
          </p:cNvSpPr>
          <p:nvPr/>
        </p:nvSpPr>
        <p:spPr bwMode="auto">
          <a:xfrm flipH="1">
            <a:off x="571472" y="3792538"/>
            <a:ext cx="1535140" cy="663575"/>
          </a:xfrm>
          <a:prstGeom prst="wedgeRectCallout">
            <a:avLst>
              <a:gd name="adj1" fmla="val -101690"/>
              <a:gd name="adj2" fmla="val -10261"/>
            </a:avLst>
          </a:prstGeom>
          <a:solidFill>
            <a:srgbClr val="92D050"/>
          </a:solidFill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hangingPunct="0"/>
            <a:r>
              <a:rPr lang="de-DE" sz="1400" b="1" dirty="0" smtClean="0"/>
              <a:t>Adressen</a:t>
            </a:r>
          </a:p>
          <a:p>
            <a:pPr algn="ctr" eaLnBrk="0" hangingPunct="0"/>
            <a:r>
              <a:rPr lang="de-DE" sz="1400" b="1" dirty="0" smtClean="0"/>
              <a:t>(Kein </a:t>
            </a:r>
            <a:r>
              <a:rPr lang="de-DE" sz="1400" b="1" dirty="0" err="1" smtClean="0"/>
              <a:t>StudiVZ</a:t>
            </a:r>
            <a:r>
              <a:rPr lang="de-DE" sz="1400" b="1" dirty="0" smtClean="0"/>
              <a:t>)</a:t>
            </a:r>
          </a:p>
        </p:txBody>
      </p:sp>
      <p:sp>
        <p:nvSpPr>
          <p:cNvPr id="438291" name="AutoShape 19"/>
          <p:cNvSpPr>
            <a:spLocks noChangeArrowheads="1"/>
          </p:cNvSpPr>
          <p:nvPr/>
        </p:nvSpPr>
        <p:spPr bwMode="auto">
          <a:xfrm flipH="1">
            <a:off x="827088" y="4781550"/>
            <a:ext cx="1279525" cy="663575"/>
          </a:xfrm>
          <a:prstGeom prst="wedgeRectCallout">
            <a:avLst>
              <a:gd name="adj1" fmla="val -118432"/>
              <a:gd name="adj2" fmla="val -98308"/>
            </a:avLst>
          </a:prstGeom>
          <a:solidFill>
            <a:srgbClr val="92D050"/>
          </a:solidFill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hangingPunct="0"/>
            <a:r>
              <a:rPr lang="de-DE" sz="1400" b="1" dirty="0" smtClean="0"/>
              <a:t>Open Standards</a:t>
            </a:r>
            <a:endParaRPr lang="de-DE" sz="1400" b="1" dirty="0"/>
          </a:p>
        </p:txBody>
      </p:sp>
      <p:sp>
        <p:nvSpPr>
          <p:cNvPr id="25" name="AutoShape 17"/>
          <p:cNvSpPr>
            <a:spLocks noChangeArrowheads="1"/>
          </p:cNvSpPr>
          <p:nvPr/>
        </p:nvSpPr>
        <p:spPr bwMode="auto">
          <a:xfrm>
            <a:off x="4786314" y="5715016"/>
            <a:ext cx="1277938" cy="663575"/>
          </a:xfrm>
          <a:prstGeom prst="wedgeRectCallout">
            <a:avLst>
              <a:gd name="adj1" fmla="val 3272"/>
              <a:gd name="adj2" fmla="val -219075"/>
            </a:avLst>
          </a:prstGeom>
          <a:solidFill>
            <a:srgbClr val="92D050"/>
          </a:solidFill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hangingPunct="0"/>
            <a:r>
              <a:rPr lang="de-DE" sz="1400" b="1" dirty="0" smtClean="0"/>
              <a:t>Weblogs &amp;</a:t>
            </a:r>
            <a:br>
              <a:rPr lang="de-DE" sz="1400" b="1" dirty="0" smtClean="0"/>
            </a:br>
            <a:r>
              <a:rPr lang="de-DE" sz="1400" b="1" dirty="0" smtClean="0"/>
              <a:t>Fachartikel</a:t>
            </a:r>
            <a:endParaRPr lang="de-DE" sz="1400" b="1" dirty="0"/>
          </a:p>
        </p:txBody>
      </p:sp>
      <p:sp>
        <p:nvSpPr>
          <p:cNvPr id="26" name="AutoShape 17"/>
          <p:cNvSpPr>
            <a:spLocks noChangeArrowheads="1"/>
          </p:cNvSpPr>
          <p:nvPr/>
        </p:nvSpPr>
        <p:spPr bwMode="auto">
          <a:xfrm>
            <a:off x="6429388" y="5643578"/>
            <a:ext cx="1928826" cy="663575"/>
          </a:xfrm>
          <a:prstGeom prst="wedgeRectCallout">
            <a:avLst>
              <a:gd name="adj1" fmla="val -81163"/>
              <a:gd name="adj2" fmla="val -166301"/>
            </a:avLst>
          </a:prstGeom>
          <a:solidFill>
            <a:srgbClr val="92D050"/>
          </a:solidFill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hangingPunct="0"/>
            <a:r>
              <a:rPr lang="de-DE" sz="1400" b="1" dirty="0" smtClean="0"/>
              <a:t>Virulenz</a:t>
            </a:r>
            <a:br>
              <a:rPr lang="de-DE" sz="1400" b="1" dirty="0" smtClean="0"/>
            </a:br>
            <a:r>
              <a:rPr lang="de-DE" sz="1400" b="1" dirty="0" smtClean="0"/>
              <a:t>(Freunde einladen)</a:t>
            </a:r>
            <a:endParaRPr lang="de-DE" sz="1400" b="1" dirty="0"/>
          </a:p>
        </p:txBody>
      </p:sp>
      <p:sp>
        <p:nvSpPr>
          <p:cNvPr id="27" name="AutoShape 12"/>
          <p:cNvSpPr>
            <a:spLocks noChangeArrowheads="1"/>
          </p:cNvSpPr>
          <p:nvPr/>
        </p:nvSpPr>
        <p:spPr bwMode="auto">
          <a:xfrm>
            <a:off x="4071934" y="500042"/>
            <a:ext cx="1463703" cy="663575"/>
          </a:xfrm>
          <a:prstGeom prst="wedgeRectCallout">
            <a:avLst>
              <a:gd name="adj1" fmla="val -77543"/>
              <a:gd name="adj2" fmla="val 167510"/>
            </a:avLst>
          </a:prstGeom>
          <a:solidFill>
            <a:srgbClr val="92D050"/>
          </a:solidFill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hangingPunct="0"/>
            <a:r>
              <a:rPr lang="de-DE" sz="1400" b="1" dirty="0" smtClean="0"/>
              <a:t>Outlook &amp;</a:t>
            </a:r>
          </a:p>
          <a:p>
            <a:pPr algn="ctr" eaLnBrk="0" hangingPunct="0"/>
            <a:r>
              <a:rPr lang="de-DE" sz="1400" b="1" dirty="0" smtClean="0"/>
              <a:t>Handy Plug-in</a:t>
            </a:r>
            <a:endParaRPr lang="de-DE" sz="1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8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8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8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8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8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8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8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8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84" grpId="0" animBg="1"/>
      <p:bldP spid="438285" grpId="0" animBg="1"/>
      <p:bldP spid="438286" grpId="0" animBg="1"/>
      <p:bldP spid="438287" grpId="0" animBg="1"/>
      <p:bldP spid="438288" grpId="0" animBg="1"/>
      <p:bldP spid="438289" grpId="0" animBg="1"/>
      <p:bldP spid="438290" grpId="0" animBg="1"/>
      <p:bldP spid="438291" grpId="0" animBg="1"/>
      <p:bldP spid="25" grpId="0" animBg="1"/>
      <p:bldP spid="26" grpId="0" animBg="1"/>
      <p:bldP spid="2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330</Words>
  <Application>Microsoft Office PowerPoint</Application>
  <PresentationFormat>Bildschirmpräsentation (4:3)</PresentationFormat>
  <Paragraphs>130</Paragraphs>
  <Slides>13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Deimos</vt:lpstr>
      <vt:lpstr>DACUS</vt:lpstr>
      <vt:lpstr>IST-Situation</vt:lpstr>
      <vt:lpstr>PRODUKT (Soll-Situation)</vt:lpstr>
      <vt:lpstr>Automat. Outlook/Handy-Update</vt:lpstr>
      <vt:lpstr>Drei Gesetze von DACUS</vt:lpstr>
      <vt:lpstr>MARKT</vt:lpstr>
      <vt:lpstr>Handys: mehr als Einwohner</vt:lpstr>
      <vt:lpstr>WETTBEWERB</vt:lpstr>
      <vt:lpstr>MARKETING</vt:lpstr>
      <vt:lpstr>Marketing Ergänzung</vt:lpstr>
      <vt:lpstr>UNTERNEHMERTEAM</vt:lpstr>
      <vt:lpstr>GESCHÄFTSMODELL</vt:lpstr>
      <vt:lpstr>CHANCEN und RISIKEN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DACUS</dc:title>
  <cp:lastModifiedBy>cpn</cp:lastModifiedBy>
  <cp:revision>60</cp:revision>
  <dcterms:modified xsi:type="dcterms:W3CDTF">2010-10-06T19:57:12Z</dcterms:modified>
</cp:coreProperties>
</file>