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58" r:id="rId8"/>
    <p:sldId id="262" r:id="rId9"/>
    <p:sldId id="264" r:id="rId10"/>
    <p:sldId id="265" r:id="rId11"/>
    <p:sldId id="263" r:id="rId12"/>
    <p:sldId id="267" r:id="rId13"/>
    <p:sldId id="268" r:id="rId14"/>
    <p:sldId id="270" r:id="rId15"/>
    <p:sldId id="269" r:id="rId1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9892B-C9E4-481A-BE6F-A9F285B471D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CAF9D6-FCA5-434A-B1FF-45BD0BCD0258}">
      <dgm:prSet phldrT="[Text]"/>
      <dgm:spPr/>
      <dgm:t>
        <a:bodyPr/>
        <a:lstStyle/>
        <a:p>
          <a:r>
            <a:rPr lang="de-DE" dirty="0" smtClean="0"/>
            <a:t>Open </a:t>
          </a:r>
          <a:r>
            <a:rPr lang="de-DE" dirty="0" err="1" smtClean="0"/>
            <a:t>Contacts</a:t>
          </a:r>
          <a:endParaRPr lang="de-DE" dirty="0"/>
        </a:p>
      </dgm:t>
    </dgm:pt>
    <dgm:pt modelId="{976E47A5-EF94-4100-BBB6-02D321FB269B}" type="parTrans" cxnId="{1FCA2021-BD90-44B6-A646-E77D8DEFEC5C}">
      <dgm:prSet/>
      <dgm:spPr/>
      <dgm:t>
        <a:bodyPr/>
        <a:lstStyle/>
        <a:p>
          <a:endParaRPr lang="de-DE"/>
        </a:p>
      </dgm:t>
    </dgm:pt>
    <dgm:pt modelId="{08AEBC54-6BCD-4DD7-87D2-5500C3B8B550}" type="sibTrans" cxnId="{1FCA2021-BD90-44B6-A646-E77D8DEFEC5C}">
      <dgm:prSet/>
      <dgm:spPr/>
      <dgm:t>
        <a:bodyPr/>
        <a:lstStyle/>
        <a:p>
          <a:endParaRPr lang="de-DE"/>
        </a:p>
      </dgm:t>
    </dgm:pt>
    <dgm:pt modelId="{C2C1850C-5295-4D10-88C4-D533459953BB}">
      <dgm:prSet phldrT="[Text]"/>
      <dgm:spPr/>
      <dgm:t>
        <a:bodyPr/>
        <a:lstStyle/>
        <a:p>
          <a:r>
            <a:rPr lang="de-DE" dirty="0" smtClean="0"/>
            <a:t>Mobilität</a:t>
          </a:r>
          <a:endParaRPr lang="de-DE" dirty="0"/>
        </a:p>
      </dgm:t>
    </dgm:pt>
    <dgm:pt modelId="{E1EB14C0-084E-4777-A05C-5D11BB3AD688}" type="parTrans" cxnId="{BEFDAD47-06DA-495F-ADEE-BA7B7C91BAFB}">
      <dgm:prSet/>
      <dgm:spPr/>
      <dgm:t>
        <a:bodyPr/>
        <a:lstStyle/>
        <a:p>
          <a:endParaRPr lang="de-DE"/>
        </a:p>
      </dgm:t>
    </dgm:pt>
    <dgm:pt modelId="{3F5A39AA-35F9-4CA5-9811-DEF1ED48E298}" type="sibTrans" cxnId="{BEFDAD47-06DA-495F-ADEE-BA7B7C91BAFB}">
      <dgm:prSet/>
      <dgm:spPr/>
      <dgm:t>
        <a:bodyPr/>
        <a:lstStyle/>
        <a:p>
          <a:endParaRPr lang="de-DE"/>
        </a:p>
      </dgm:t>
    </dgm:pt>
    <dgm:pt modelId="{9C199983-58BE-47A3-88C2-12DA89320CBF}">
      <dgm:prSet phldrT="[Text]"/>
      <dgm:spPr/>
      <dgm:t>
        <a:bodyPr/>
        <a:lstStyle/>
        <a:p>
          <a:r>
            <a:rPr lang="de-DE" dirty="0" smtClean="0"/>
            <a:t>Networking</a:t>
          </a:r>
          <a:endParaRPr lang="de-DE" dirty="0"/>
        </a:p>
      </dgm:t>
    </dgm:pt>
    <dgm:pt modelId="{D3C6CD69-7870-42EB-A429-1D18518A14F7}" type="parTrans" cxnId="{56843F74-D2E2-4416-BC2B-2441CC3FD7E1}">
      <dgm:prSet/>
      <dgm:spPr/>
      <dgm:t>
        <a:bodyPr/>
        <a:lstStyle/>
        <a:p>
          <a:endParaRPr lang="de-DE"/>
        </a:p>
      </dgm:t>
    </dgm:pt>
    <dgm:pt modelId="{5A104ABC-77A0-400C-934D-54AE6D62BEE7}" type="sibTrans" cxnId="{56843F74-D2E2-4416-BC2B-2441CC3FD7E1}">
      <dgm:prSet/>
      <dgm:spPr/>
      <dgm:t>
        <a:bodyPr/>
        <a:lstStyle/>
        <a:p>
          <a:endParaRPr lang="de-DE"/>
        </a:p>
      </dgm:t>
    </dgm:pt>
    <dgm:pt modelId="{A6484D57-8CD6-40BF-A1C8-1FDBDB423B8A}">
      <dgm:prSet phldrT="[Text]"/>
      <dgm:spPr/>
      <dgm:t>
        <a:bodyPr/>
        <a:lstStyle/>
        <a:p>
          <a:r>
            <a:rPr lang="de-DE" dirty="0" smtClean="0"/>
            <a:t>Diversifizierung der Dienstleister </a:t>
          </a:r>
          <a:endParaRPr lang="de-DE" dirty="0"/>
        </a:p>
      </dgm:t>
    </dgm:pt>
    <dgm:pt modelId="{8F59850F-9377-4F97-AA6C-F4B14D179241}" type="parTrans" cxnId="{1411A5D2-74E9-4AB1-86EC-730F3547E3C1}">
      <dgm:prSet/>
      <dgm:spPr/>
      <dgm:t>
        <a:bodyPr/>
        <a:lstStyle/>
        <a:p>
          <a:endParaRPr lang="de-DE"/>
        </a:p>
      </dgm:t>
    </dgm:pt>
    <dgm:pt modelId="{DAF5FA2D-12FF-4EA9-AF8A-F1ECC4D52E4B}" type="sibTrans" cxnId="{1411A5D2-74E9-4AB1-86EC-730F3547E3C1}">
      <dgm:prSet/>
      <dgm:spPr/>
      <dgm:t>
        <a:bodyPr/>
        <a:lstStyle/>
        <a:p>
          <a:endParaRPr lang="de-DE"/>
        </a:p>
      </dgm:t>
    </dgm:pt>
    <dgm:pt modelId="{BB251934-11BF-4648-91D0-E069A817CCB2}">
      <dgm:prSet phldrT="[Text]"/>
      <dgm:spPr/>
      <dgm:t>
        <a:bodyPr/>
        <a:lstStyle/>
        <a:p>
          <a:r>
            <a:rPr lang="de-DE" dirty="0" err="1" smtClean="0"/>
            <a:t>Smartphones</a:t>
          </a:r>
          <a:endParaRPr lang="de-DE" dirty="0"/>
        </a:p>
      </dgm:t>
    </dgm:pt>
    <dgm:pt modelId="{54D196E6-AC83-4AFD-90EF-8FB465FEEC54}" type="parTrans" cxnId="{ED7E91CC-D742-4EA0-AC7B-4D32CD8BAEC2}">
      <dgm:prSet/>
      <dgm:spPr/>
      <dgm:t>
        <a:bodyPr/>
        <a:lstStyle/>
        <a:p>
          <a:endParaRPr lang="de-DE"/>
        </a:p>
      </dgm:t>
    </dgm:pt>
    <dgm:pt modelId="{84C9DBC8-6EE1-4553-876F-C478A407E79A}" type="sibTrans" cxnId="{ED7E91CC-D742-4EA0-AC7B-4D32CD8BAEC2}">
      <dgm:prSet/>
      <dgm:spPr/>
      <dgm:t>
        <a:bodyPr/>
        <a:lstStyle/>
        <a:p>
          <a:endParaRPr lang="de-DE"/>
        </a:p>
      </dgm:t>
    </dgm:pt>
    <dgm:pt modelId="{4B07AC39-976F-4549-B5C4-BE3FCA77C767}">
      <dgm:prSet phldrT="[Text]"/>
      <dgm:spPr/>
      <dgm:t>
        <a:bodyPr/>
        <a:lstStyle/>
        <a:p>
          <a:r>
            <a:rPr lang="de-DE" dirty="0" smtClean="0"/>
            <a:t>Offene Standards</a:t>
          </a:r>
          <a:endParaRPr lang="de-DE" dirty="0"/>
        </a:p>
      </dgm:t>
    </dgm:pt>
    <dgm:pt modelId="{B864AB3D-73E2-4C1C-A146-78E72756FD4C}" type="parTrans" cxnId="{BC9731A3-679D-4F2A-8039-4A2D95E7F1A5}">
      <dgm:prSet/>
      <dgm:spPr/>
      <dgm:t>
        <a:bodyPr/>
        <a:lstStyle/>
        <a:p>
          <a:endParaRPr lang="de-DE"/>
        </a:p>
      </dgm:t>
    </dgm:pt>
    <dgm:pt modelId="{DC375B3B-2629-4213-A687-6EC2DA43F674}" type="sibTrans" cxnId="{BC9731A3-679D-4F2A-8039-4A2D95E7F1A5}">
      <dgm:prSet/>
      <dgm:spPr/>
      <dgm:t>
        <a:bodyPr/>
        <a:lstStyle/>
        <a:p>
          <a:endParaRPr lang="de-DE"/>
        </a:p>
      </dgm:t>
    </dgm:pt>
    <dgm:pt modelId="{8459F086-D7EF-424D-8E42-B2F8905F957E}" type="pres">
      <dgm:prSet presAssocID="{4589892B-C9E4-481A-BE6F-A9F285B471D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690DDEA-0549-47BB-B125-D7AEE288E532}" type="pres">
      <dgm:prSet presAssocID="{0FCAF9D6-FCA5-434A-B1FF-45BD0BCD0258}" presName="centerShape" presStyleLbl="node0" presStyleIdx="0" presStyleCnt="1"/>
      <dgm:spPr/>
      <dgm:t>
        <a:bodyPr/>
        <a:lstStyle/>
        <a:p>
          <a:endParaRPr lang="de-DE"/>
        </a:p>
      </dgm:t>
    </dgm:pt>
    <dgm:pt modelId="{50E12AC8-5C69-4917-9C34-1238394A382E}" type="pres">
      <dgm:prSet presAssocID="{E1EB14C0-084E-4777-A05C-5D11BB3AD688}" presName="parTrans" presStyleLbl="bgSibTrans2D1" presStyleIdx="0" presStyleCnt="5"/>
      <dgm:spPr/>
      <dgm:t>
        <a:bodyPr/>
        <a:lstStyle/>
        <a:p>
          <a:endParaRPr lang="de-DE"/>
        </a:p>
      </dgm:t>
    </dgm:pt>
    <dgm:pt modelId="{D04A45B4-C6BE-42EF-BE83-78074FCC7955}" type="pres">
      <dgm:prSet presAssocID="{C2C1850C-5295-4D10-88C4-D533459953B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5AA102-88F3-4B46-ADB2-403CA280F3AE}" type="pres">
      <dgm:prSet presAssocID="{D3C6CD69-7870-42EB-A429-1D18518A14F7}" presName="parTrans" presStyleLbl="bgSibTrans2D1" presStyleIdx="1" presStyleCnt="5"/>
      <dgm:spPr/>
      <dgm:t>
        <a:bodyPr/>
        <a:lstStyle/>
        <a:p>
          <a:endParaRPr lang="de-DE"/>
        </a:p>
      </dgm:t>
    </dgm:pt>
    <dgm:pt modelId="{39A79DD0-249A-4721-85E7-EB8EC3F6974C}" type="pres">
      <dgm:prSet presAssocID="{9C199983-58BE-47A3-88C2-12DA89320CB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C6F64A6-9680-4369-B92A-219ECC6DB4B0}" type="pres">
      <dgm:prSet presAssocID="{8F59850F-9377-4F97-AA6C-F4B14D179241}" presName="parTrans" presStyleLbl="bgSibTrans2D1" presStyleIdx="2" presStyleCnt="5"/>
      <dgm:spPr/>
      <dgm:t>
        <a:bodyPr/>
        <a:lstStyle/>
        <a:p>
          <a:endParaRPr lang="de-DE"/>
        </a:p>
      </dgm:t>
    </dgm:pt>
    <dgm:pt modelId="{B331C674-3B0C-4BD1-A169-B09063344F4E}" type="pres">
      <dgm:prSet presAssocID="{A6484D57-8CD6-40BF-A1C8-1FDBDB423B8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188597-1AFA-47FB-8352-287059A561DE}" type="pres">
      <dgm:prSet presAssocID="{54D196E6-AC83-4AFD-90EF-8FB465FEEC54}" presName="parTrans" presStyleLbl="bgSibTrans2D1" presStyleIdx="3" presStyleCnt="5"/>
      <dgm:spPr/>
      <dgm:t>
        <a:bodyPr/>
        <a:lstStyle/>
        <a:p>
          <a:endParaRPr lang="de-DE"/>
        </a:p>
      </dgm:t>
    </dgm:pt>
    <dgm:pt modelId="{688ECE5C-5B4D-4DFC-AC7A-A91F7A70D775}" type="pres">
      <dgm:prSet presAssocID="{BB251934-11BF-4648-91D0-E069A817CCB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8DE73E-9E96-40E2-8B9C-B02CE8D1B898}" type="pres">
      <dgm:prSet presAssocID="{B864AB3D-73E2-4C1C-A146-78E72756FD4C}" presName="parTrans" presStyleLbl="bgSibTrans2D1" presStyleIdx="4" presStyleCnt="5"/>
      <dgm:spPr/>
      <dgm:t>
        <a:bodyPr/>
        <a:lstStyle/>
        <a:p>
          <a:endParaRPr lang="de-DE"/>
        </a:p>
      </dgm:t>
    </dgm:pt>
    <dgm:pt modelId="{A5C2E8BF-5BD1-427B-8D70-585CC1084E9D}" type="pres">
      <dgm:prSet presAssocID="{4B07AC39-976F-4549-B5C4-BE3FCA77C76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7C35BC6-25FC-49CC-9234-43D2F7F299B9}" type="presOf" srcId="{BB251934-11BF-4648-91D0-E069A817CCB2}" destId="{688ECE5C-5B4D-4DFC-AC7A-A91F7A70D775}" srcOrd="0" destOrd="0" presId="urn:microsoft.com/office/officeart/2005/8/layout/radial4"/>
    <dgm:cxn modelId="{E23A22D1-0933-481C-BF9F-CAA53F2F61EE}" type="presOf" srcId="{C2C1850C-5295-4D10-88C4-D533459953BB}" destId="{D04A45B4-C6BE-42EF-BE83-78074FCC7955}" srcOrd="0" destOrd="0" presId="urn:microsoft.com/office/officeart/2005/8/layout/radial4"/>
    <dgm:cxn modelId="{BEFDAD47-06DA-495F-ADEE-BA7B7C91BAFB}" srcId="{0FCAF9D6-FCA5-434A-B1FF-45BD0BCD0258}" destId="{C2C1850C-5295-4D10-88C4-D533459953BB}" srcOrd="0" destOrd="0" parTransId="{E1EB14C0-084E-4777-A05C-5D11BB3AD688}" sibTransId="{3F5A39AA-35F9-4CA5-9811-DEF1ED48E298}"/>
    <dgm:cxn modelId="{ED7E91CC-D742-4EA0-AC7B-4D32CD8BAEC2}" srcId="{0FCAF9D6-FCA5-434A-B1FF-45BD0BCD0258}" destId="{BB251934-11BF-4648-91D0-E069A817CCB2}" srcOrd="3" destOrd="0" parTransId="{54D196E6-AC83-4AFD-90EF-8FB465FEEC54}" sibTransId="{84C9DBC8-6EE1-4553-876F-C478A407E79A}"/>
    <dgm:cxn modelId="{4A2F2784-7298-4E81-A226-5039D8A39F07}" type="presOf" srcId="{9C199983-58BE-47A3-88C2-12DA89320CBF}" destId="{39A79DD0-249A-4721-85E7-EB8EC3F6974C}" srcOrd="0" destOrd="0" presId="urn:microsoft.com/office/officeart/2005/8/layout/radial4"/>
    <dgm:cxn modelId="{04494F13-FD3B-4E87-AA1A-24F2FC4D80C5}" type="presOf" srcId="{8F59850F-9377-4F97-AA6C-F4B14D179241}" destId="{FC6F64A6-9680-4369-B92A-219ECC6DB4B0}" srcOrd="0" destOrd="0" presId="urn:microsoft.com/office/officeart/2005/8/layout/radial4"/>
    <dgm:cxn modelId="{1FCA2021-BD90-44B6-A646-E77D8DEFEC5C}" srcId="{4589892B-C9E4-481A-BE6F-A9F285B471DB}" destId="{0FCAF9D6-FCA5-434A-B1FF-45BD0BCD0258}" srcOrd="0" destOrd="0" parTransId="{976E47A5-EF94-4100-BBB6-02D321FB269B}" sibTransId="{08AEBC54-6BCD-4DD7-87D2-5500C3B8B550}"/>
    <dgm:cxn modelId="{BC9731A3-679D-4F2A-8039-4A2D95E7F1A5}" srcId="{0FCAF9D6-FCA5-434A-B1FF-45BD0BCD0258}" destId="{4B07AC39-976F-4549-B5C4-BE3FCA77C767}" srcOrd="4" destOrd="0" parTransId="{B864AB3D-73E2-4C1C-A146-78E72756FD4C}" sibTransId="{DC375B3B-2629-4213-A687-6EC2DA43F674}"/>
    <dgm:cxn modelId="{C5CA2BBB-5C4F-4853-8D5D-8699E9F9074C}" type="presOf" srcId="{A6484D57-8CD6-40BF-A1C8-1FDBDB423B8A}" destId="{B331C674-3B0C-4BD1-A169-B09063344F4E}" srcOrd="0" destOrd="0" presId="urn:microsoft.com/office/officeart/2005/8/layout/radial4"/>
    <dgm:cxn modelId="{1411A5D2-74E9-4AB1-86EC-730F3547E3C1}" srcId="{0FCAF9D6-FCA5-434A-B1FF-45BD0BCD0258}" destId="{A6484D57-8CD6-40BF-A1C8-1FDBDB423B8A}" srcOrd="2" destOrd="0" parTransId="{8F59850F-9377-4F97-AA6C-F4B14D179241}" sibTransId="{DAF5FA2D-12FF-4EA9-AF8A-F1ECC4D52E4B}"/>
    <dgm:cxn modelId="{C5E64AC4-5364-4002-A051-7DE39C25CAF4}" type="presOf" srcId="{4589892B-C9E4-481A-BE6F-A9F285B471DB}" destId="{8459F086-D7EF-424D-8E42-B2F8905F957E}" srcOrd="0" destOrd="0" presId="urn:microsoft.com/office/officeart/2005/8/layout/radial4"/>
    <dgm:cxn modelId="{4A7EE877-A47F-4C77-B3EE-BCB6A895F547}" type="presOf" srcId="{D3C6CD69-7870-42EB-A429-1D18518A14F7}" destId="{255AA102-88F3-4B46-ADB2-403CA280F3AE}" srcOrd="0" destOrd="0" presId="urn:microsoft.com/office/officeart/2005/8/layout/radial4"/>
    <dgm:cxn modelId="{BA35D61B-09DF-49FE-AFB0-04F57B36439D}" type="presOf" srcId="{0FCAF9D6-FCA5-434A-B1FF-45BD0BCD0258}" destId="{3690DDEA-0549-47BB-B125-D7AEE288E532}" srcOrd="0" destOrd="0" presId="urn:microsoft.com/office/officeart/2005/8/layout/radial4"/>
    <dgm:cxn modelId="{56843F74-D2E2-4416-BC2B-2441CC3FD7E1}" srcId="{0FCAF9D6-FCA5-434A-B1FF-45BD0BCD0258}" destId="{9C199983-58BE-47A3-88C2-12DA89320CBF}" srcOrd="1" destOrd="0" parTransId="{D3C6CD69-7870-42EB-A429-1D18518A14F7}" sibTransId="{5A104ABC-77A0-400C-934D-54AE6D62BEE7}"/>
    <dgm:cxn modelId="{EFDEC85D-3819-418E-A171-EFE894E1CC61}" type="presOf" srcId="{B864AB3D-73E2-4C1C-A146-78E72756FD4C}" destId="{2A8DE73E-9E96-40E2-8B9C-B02CE8D1B898}" srcOrd="0" destOrd="0" presId="urn:microsoft.com/office/officeart/2005/8/layout/radial4"/>
    <dgm:cxn modelId="{CBA02B26-7834-435A-AC35-9775589813EE}" type="presOf" srcId="{4B07AC39-976F-4549-B5C4-BE3FCA77C767}" destId="{A5C2E8BF-5BD1-427B-8D70-585CC1084E9D}" srcOrd="0" destOrd="0" presId="urn:microsoft.com/office/officeart/2005/8/layout/radial4"/>
    <dgm:cxn modelId="{D4EBCF16-A334-4D30-B876-F030EAA16BBD}" type="presOf" srcId="{E1EB14C0-084E-4777-A05C-5D11BB3AD688}" destId="{50E12AC8-5C69-4917-9C34-1238394A382E}" srcOrd="0" destOrd="0" presId="urn:microsoft.com/office/officeart/2005/8/layout/radial4"/>
    <dgm:cxn modelId="{0C583EE3-852E-4933-8CF5-A924D353EF7D}" type="presOf" srcId="{54D196E6-AC83-4AFD-90EF-8FB465FEEC54}" destId="{D8188597-1AFA-47FB-8352-287059A561DE}" srcOrd="0" destOrd="0" presId="urn:microsoft.com/office/officeart/2005/8/layout/radial4"/>
    <dgm:cxn modelId="{1718599F-335A-4120-959B-1D869E184F97}" type="presParOf" srcId="{8459F086-D7EF-424D-8E42-B2F8905F957E}" destId="{3690DDEA-0549-47BB-B125-D7AEE288E532}" srcOrd="0" destOrd="0" presId="urn:microsoft.com/office/officeart/2005/8/layout/radial4"/>
    <dgm:cxn modelId="{2A2A2506-AC4D-422F-AC27-5215404B1509}" type="presParOf" srcId="{8459F086-D7EF-424D-8E42-B2F8905F957E}" destId="{50E12AC8-5C69-4917-9C34-1238394A382E}" srcOrd="1" destOrd="0" presId="urn:microsoft.com/office/officeart/2005/8/layout/radial4"/>
    <dgm:cxn modelId="{11FB1FD1-8160-4FD6-A638-DE8D32858E9C}" type="presParOf" srcId="{8459F086-D7EF-424D-8E42-B2F8905F957E}" destId="{D04A45B4-C6BE-42EF-BE83-78074FCC7955}" srcOrd="2" destOrd="0" presId="urn:microsoft.com/office/officeart/2005/8/layout/radial4"/>
    <dgm:cxn modelId="{E6EEFA07-6F74-462F-8ACE-87F33F87B484}" type="presParOf" srcId="{8459F086-D7EF-424D-8E42-B2F8905F957E}" destId="{255AA102-88F3-4B46-ADB2-403CA280F3AE}" srcOrd="3" destOrd="0" presId="urn:microsoft.com/office/officeart/2005/8/layout/radial4"/>
    <dgm:cxn modelId="{7FB41F74-2C7E-46A0-AB43-EE7796452464}" type="presParOf" srcId="{8459F086-D7EF-424D-8E42-B2F8905F957E}" destId="{39A79DD0-249A-4721-85E7-EB8EC3F6974C}" srcOrd="4" destOrd="0" presId="urn:microsoft.com/office/officeart/2005/8/layout/radial4"/>
    <dgm:cxn modelId="{6639B36D-D2E3-4811-BE6A-F8B99F3F1FDF}" type="presParOf" srcId="{8459F086-D7EF-424D-8E42-B2F8905F957E}" destId="{FC6F64A6-9680-4369-B92A-219ECC6DB4B0}" srcOrd="5" destOrd="0" presId="urn:microsoft.com/office/officeart/2005/8/layout/radial4"/>
    <dgm:cxn modelId="{D7AB7187-8DF2-49BC-B6B3-E873706C7545}" type="presParOf" srcId="{8459F086-D7EF-424D-8E42-B2F8905F957E}" destId="{B331C674-3B0C-4BD1-A169-B09063344F4E}" srcOrd="6" destOrd="0" presId="urn:microsoft.com/office/officeart/2005/8/layout/radial4"/>
    <dgm:cxn modelId="{3995CE3F-48A2-4ED8-BCDF-2E04F6FF3681}" type="presParOf" srcId="{8459F086-D7EF-424D-8E42-B2F8905F957E}" destId="{D8188597-1AFA-47FB-8352-287059A561DE}" srcOrd="7" destOrd="0" presId="urn:microsoft.com/office/officeart/2005/8/layout/radial4"/>
    <dgm:cxn modelId="{577C0FF8-C186-4E43-BAE1-BD6738A5F64A}" type="presParOf" srcId="{8459F086-D7EF-424D-8E42-B2F8905F957E}" destId="{688ECE5C-5B4D-4DFC-AC7A-A91F7A70D775}" srcOrd="8" destOrd="0" presId="urn:microsoft.com/office/officeart/2005/8/layout/radial4"/>
    <dgm:cxn modelId="{1A746495-DB6E-4B3A-AF74-EC36467422E4}" type="presParOf" srcId="{8459F086-D7EF-424D-8E42-B2F8905F957E}" destId="{2A8DE73E-9E96-40E2-8B9C-B02CE8D1B898}" srcOrd="9" destOrd="0" presId="urn:microsoft.com/office/officeart/2005/8/layout/radial4"/>
    <dgm:cxn modelId="{85ECA0F9-CB5B-422C-A051-AA4E28400672}" type="presParOf" srcId="{8459F086-D7EF-424D-8E42-B2F8905F957E}" destId="{A5C2E8BF-5BD1-427B-8D70-585CC1084E9D}" srcOrd="10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F1126F6-8524-4298-B2CD-5E2C0C4AEB8A}" type="datetimeFigureOut">
              <a:rPr lang="de-DE" smtClean="0"/>
              <a:pPr/>
              <a:t>08.09.2008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68ABA18-F0C3-447C-AAB7-ECDC1A715DA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 der 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Zentrale Verwaltung, schlecht weil</a:t>
            </a:r>
          </a:p>
          <a:p>
            <a:pPr lvl="1"/>
            <a:r>
              <a:rPr lang="de-DE" dirty="0" smtClean="0"/>
              <a:t>Keine Kontrolle des Zugangs</a:t>
            </a:r>
          </a:p>
          <a:p>
            <a:pPr lvl="1"/>
            <a:r>
              <a:rPr lang="de-DE" dirty="0" smtClean="0"/>
              <a:t>Datenschutz</a:t>
            </a:r>
          </a:p>
          <a:p>
            <a:pPr lvl="1"/>
            <a:r>
              <a:rPr lang="de-DE" dirty="0" smtClean="0"/>
              <a:t>Datenintegrität</a:t>
            </a:r>
          </a:p>
          <a:p>
            <a:pPr lvl="1"/>
            <a:r>
              <a:rPr lang="de-DE" dirty="0" smtClean="0"/>
              <a:t>Verlustgefahr</a:t>
            </a:r>
          </a:p>
          <a:p>
            <a:r>
              <a:rPr lang="de-DE" dirty="0" smtClean="0"/>
              <a:t>Dezentrale Verwaltung, gut weil</a:t>
            </a:r>
          </a:p>
          <a:p>
            <a:pPr lvl="1"/>
            <a:r>
              <a:rPr lang="de-DE" dirty="0" smtClean="0"/>
              <a:t>Zugangsbeschränkung</a:t>
            </a:r>
          </a:p>
          <a:p>
            <a:pPr lvl="1"/>
            <a:r>
              <a:rPr lang="de-DE" dirty="0" smtClean="0"/>
              <a:t>Ausfallsicherheit</a:t>
            </a:r>
          </a:p>
          <a:p>
            <a:pPr lvl="1"/>
            <a:r>
              <a:rPr lang="de-DE" dirty="0" smtClean="0"/>
              <a:t>Transparenz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Contacts</a:t>
            </a:r>
            <a:r>
              <a:rPr lang="de-DE" dirty="0" smtClean="0"/>
              <a:t> nützt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Privatpersonen</a:t>
            </a:r>
          </a:p>
          <a:p>
            <a:pPr lvl="1"/>
            <a:r>
              <a:rPr lang="de-DE" dirty="0" smtClean="0"/>
              <a:t>Zusammenführen aller Kontaktdaten: Ein „Adressbuch“</a:t>
            </a:r>
          </a:p>
          <a:p>
            <a:pPr lvl="1"/>
            <a:r>
              <a:rPr lang="de-DE" dirty="0" smtClean="0"/>
              <a:t>Erreichbarkeit sicherstellen auf präferierten Kanal</a:t>
            </a:r>
          </a:p>
          <a:p>
            <a:pPr lvl="1"/>
            <a:r>
              <a:rPr lang="de-DE" dirty="0" smtClean="0"/>
              <a:t>Minimierung des Mitteilungsaufwands bei Änderung der Kontaktdaten</a:t>
            </a:r>
          </a:p>
          <a:p>
            <a:r>
              <a:rPr lang="de-DE" dirty="0" smtClean="0"/>
              <a:t>Unternehmen</a:t>
            </a:r>
          </a:p>
          <a:p>
            <a:pPr lvl="1"/>
            <a:r>
              <a:rPr lang="de-DE" dirty="0" smtClean="0"/>
              <a:t>Pflege der Kundendaten entfällt</a:t>
            </a:r>
          </a:p>
          <a:p>
            <a:pPr lvl="1"/>
            <a:r>
              <a:rPr lang="de-DE" dirty="0" smtClean="0"/>
              <a:t>Keine Retouren</a:t>
            </a:r>
          </a:p>
          <a:p>
            <a:pPr lvl="1"/>
            <a:r>
              <a:rPr lang="de-DE" dirty="0" smtClean="0"/>
              <a:t>Vereinfachung der Kontaktaufnahme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Einstieg: Alpha-Version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Funktionalität</a:t>
            </a:r>
          </a:p>
          <a:p>
            <a:pPr lvl="1"/>
            <a:r>
              <a:rPr lang="de-DE" dirty="0" smtClean="0"/>
              <a:t>Eigene Adresse ändern</a:t>
            </a:r>
          </a:p>
          <a:p>
            <a:pPr lvl="1"/>
            <a:r>
              <a:rPr lang="de-DE" dirty="0" smtClean="0"/>
              <a:t>Adresse Dritter abonnieren: Request &amp; </a:t>
            </a:r>
            <a:r>
              <a:rPr lang="de-DE" dirty="0" err="1" smtClean="0"/>
              <a:t>Authorization</a:t>
            </a:r>
            <a:endParaRPr lang="de-DE" dirty="0" smtClean="0"/>
          </a:p>
          <a:p>
            <a:pPr lvl="1"/>
            <a:r>
              <a:rPr lang="de-DE" dirty="0" smtClean="0"/>
              <a:t>Historische Übersicht</a:t>
            </a:r>
          </a:p>
          <a:p>
            <a:pPr lvl="1"/>
            <a:r>
              <a:rPr lang="de-DE" dirty="0" smtClean="0"/>
              <a:t>Anfangs zentral, später dezentral durch Bereitstellen von Server-Software</a:t>
            </a:r>
          </a:p>
          <a:p>
            <a:r>
              <a:rPr lang="de-DE" dirty="0" smtClean="0"/>
              <a:t>Verbreitung</a:t>
            </a:r>
          </a:p>
          <a:p>
            <a:pPr lvl="1"/>
            <a:r>
              <a:rPr lang="de-DE" dirty="0" smtClean="0"/>
              <a:t>friend-2-friend Invitation</a:t>
            </a:r>
          </a:p>
          <a:p>
            <a:pPr lvl="1"/>
            <a:r>
              <a:rPr lang="de-DE" dirty="0" smtClean="0"/>
              <a:t>sukzessiver Übergang zu Buddy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Mash-Up</a:t>
            </a:r>
            <a:r>
              <a:rPr lang="de-DE" dirty="0" smtClean="0"/>
              <a:t> Potential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smtClean="0"/>
              <a:t>Networks (SN)</a:t>
            </a:r>
            <a:endParaRPr lang="de-DE" dirty="0" smtClean="0"/>
          </a:p>
          <a:p>
            <a:pPr lvl="1"/>
            <a:r>
              <a:rPr lang="de-DE" dirty="0" err="1" smtClean="0"/>
              <a:t>Matching</a:t>
            </a:r>
            <a:r>
              <a:rPr lang="de-DE" dirty="0" smtClean="0"/>
              <a:t> der Kontakte aus SN</a:t>
            </a:r>
          </a:p>
          <a:p>
            <a:pPr lvl="1"/>
            <a:r>
              <a:rPr lang="de-DE" dirty="0" err="1" smtClean="0"/>
              <a:t>Extraction</a:t>
            </a:r>
            <a:r>
              <a:rPr lang="de-DE" dirty="0" smtClean="0"/>
              <a:t>: Importieren der Kontaktdaten aus SN</a:t>
            </a:r>
          </a:p>
          <a:p>
            <a:pPr lvl="1"/>
            <a:r>
              <a:rPr lang="de-DE" dirty="0" err="1" smtClean="0"/>
              <a:t>Injection</a:t>
            </a:r>
            <a:r>
              <a:rPr lang="de-DE" dirty="0" smtClean="0"/>
              <a:t>: Standard schaffen, so dass SN um Funktionalität erweitern</a:t>
            </a:r>
          </a:p>
          <a:p>
            <a:r>
              <a:rPr lang="de-DE" dirty="0" smtClean="0"/>
              <a:t>Outlook, </a:t>
            </a:r>
            <a:r>
              <a:rPr lang="de-DE" dirty="0" err="1" smtClean="0"/>
              <a:t>Googlemail</a:t>
            </a:r>
            <a:r>
              <a:rPr lang="de-DE" dirty="0" smtClean="0"/>
              <a:t>, Exchange, SAP</a:t>
            </a:r>
          </a:p>
          <a:p>
            <a:pPr lvl="1"/>
            <a:r>
              <a:rPr lang="de-DE" dirty="0" smtClean="0"/>
              <a:t>S.o.</a:t>
            </a:r>
          </a:p>
          <a:p>
            <a:pPr lvl="1"/>
            <a:r>
              <a:rPr lang="de-DE" dirty="0" smtClean="0"/>
              <a:t>Push/Pull der Kontaktdaten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Mash-Up</a:t>
            </a:r>
            <a:r>
              <a:rPr lang="de-DE" dirty="0" smtClean="0"/>
              <a:t> Potential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Lokalisierte Dienstleistungsvermittlung</a:t>
            </a:r>
          </a:p>
          <a:p>
            <a:pPr lvl="1"/>
            <a:r>
              <a:rPr lang="de-DE" dirty="0" smtClean="0"/>
              <a:t>Laufwichtel.de</a:t>
            </a:r>
          </a:p>
          <a:p>
            <a:pPr lvl="1"/>
            <a:r>
              <a:rPr lang="de-DE" dirty="0" smtClean="0"/>
              <a:t>Neu-in-der-Stadt.de</a:t>
            </a:r>
          </a:p>
          <a:p>
            <a:r>
              <a:rPr lang="de-DE" dirty="0" smtClean="0"/>
              <a:t>Datenschutz, -integrität</a:t>
            </a:r>
          </a:p>
          <a:p>
            <a:pPr lvl="1"/>
            <a:r>
              <a:rPr lang="de-DE" dirty="0" smtClean="0"/>
              <a:t>PGP</a:t>
            </a:r>
          </a:p>
          <a:p>
            <a:pPr lvl="1"/>
            <a:r>
              <a:rPr lang="de-DE" dirty="0" err="1" smtClean="0"/>
              <a:t>OpenID</a:t>
            </a:r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 synchronisierendes Adressbuch</a:t>
            </a:r>
          </a:p>
          <a:p>
            <a:r>
              <a:rPr lang="de-DE" dirty="0" smtClean="0"/>
              <a:t>Zugang und Organisation über Handy</a:t>
            </a:r>
          </a:p>
          <a:p>
            <a:r>
              <a:rPr lang="de-DE" dirty="0" smtClean="0"/>
              <a:t>Einfache Änderung der eigenen Kontaktdaten</a:t>
            </a:r>
          </a:p>
          <a:p>
            <a:r>
              <a:rPr lang="de-DE" dirty="0" smtClean="0"/>
              <a:t>Datenhaltung dezentral</a:t>
            </a:r>
          </a:p>
          <a:p>
            <a:r>
              <a:rPr lang="de-DE" dirty="0" smtClean="0"/>
              <a:t>Keine Retouren</a:t>
            </a:r>
          </a:p>
          <a:p>
            <a:r>
              <a:rPr lang="de-DE" dirty="0" smtClean="0"/>
              <a:t>Nebenprodukt bei Verbreitung &gt; 50%: Web-ID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Trend 1: Persönliche Mobilität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5"/>
            <a:ext cx="4038600" cy="167964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Räumliche Mobilität</a:t>
            </a:r>
          </a:p>
          <a:p>
            <a:pPr lvl="1"/>
            <a:r>
              <a:rPr lang="de-DE" dirty="0" smtClean="0"/>
              <a:t>Ausbildung, Karriere</a:t>
            </a:r>
          </a:p>
          <a:p>
            <a:pPr lvl="1"/>
            <a:r>
              <a:rPr lang="de-DE" dirty="0" smtClean="0"/>
              <a:t>Partnerschaftliche Mobilität</a:t>
            </a:r>
          </a:p>
          <a:p>
            <a:pPr lvl="1"/>
            <a:r>
              <a:rPr lang="de-DE" dirty="0" smtClean="0"/>
              <a:t>Post-Retouren 20%</a:t>
            </a:r>
          </a:p>
          <a:p>
            <a:pPr lvl="1"/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160820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Temporäre Abwesenheiten</a:t>
            </a:r>
          </a:p>
          <a:p>
            <a:pPr lvl="1"/>
            <a:r>
              <a:rPr lang="de-DE" dirty="0" smtClean="0"/>
              <a:t>Auszeiten (</a:t>
            </a:r>
            <a:r>
              <a:rPr lang="de-DE" dirty="0" err="1" smtClean="0"/>
              <a:t>Sabbatical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Zeitlich begrenzter Auslandsaufenthalt</a:t>
            </a:r>
          </a:p>
          <a:p>
            <a:pPr lvl="1"/>
            <a:r>
              <a:rPr lang="de-DE" dirty="0" smtClean="0"/>
              <a:t>Langer Urlaub</a:t>
            </a:r>
          </a:p>
          <a:p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500298" y="4786322"/>
            <a:ext cx="492922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Häufiger Wechsel der </a:t>
            </a:r>
            <a:r>
              <a:rPr lang="de-DE" dirty="0" err="1" smtClean="0"/>
              <a:t>Anschirft</a:t>
            </a:r>
            <a:r>
              <a:rPr lang="de-DE" dirty="0" smtClean="0"/>
              <a:t>: Sicherstellung der Erreichbarkeit auf dem Postweg?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Trend 2: Networking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239402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Privat</a:t>
            </a:r>
          </a:p>
          <a:p>
            <a:pPr lvl="1"/>
            <a:r>
              <a:rPr lang="de-DE" dirty="0" smtClean="0"/>
              <a:t>Vergrößerung des Bekanntenkreises über Familie und enge Freunde hinaus</a:t>
            </a:r>
          </a:p>
          <a:p>
            <a:pPr lvl="1"/>
            <a:r>
              <a:rPr lang="de-DE" dirty="0" smtClean="0"/>
              <a:t>Bedürfnis, auch lose Bekanntschaften aufrecht zu erhalten: Legacy </a:t>
            </a:r>
            <a:r>
              <a:rPr lang="de-DE" dirty="0" err="1" smtClean="0"/>
              <a:t>Contacts</a:t>
            </a:r>
            <a:endParaRPr lang="de-DE" dirty="0" smtClean="0"/>
          </a:p>
          <a:p>
            <a:pPr lvl="1"/>
            <a:r>
              <a:rPr lang="de-DE" dirty="0" smtClean="0"/>
              <a:t>Eigene Erreichbarkeit und damit Zugehörigkeit sicherstellen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2536898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Beruflich</a:t>
            </a:r>
          </a:p>
          <a:p>
            <a:pPr lvl="1"/>
            <a:r>
              <a:rPr lang="de-DE" dirty="0" smtClean="0"/>
              <a:t>Mehr berufliche Verbindungen durch Mobilität</a:t>
            </a:r>
          </a:p>
          <a:p>
            <a:pPr lvl="1"/>
            <a:r>
              <a:rPr lang="de-DE" dirty="0" smtClean="0"/>
              <a:t>Bedeutung von Networking für die Karriere steigt</a:t>
            </a:r>
          </a:p>
          <a:p>
            <a:pPr lvl="1"/>
            <a:r>
              <a:rPr lang="de-DE" dirty="0" smtClean="0"/>
              <a:t>Steigende Anzahl an Kommunikationskanälen: Handy, Email (Anzahl der Adressen), </a:t>
            </a:r>
            <a:r>
              <a:rPr lang="de-DE" dirty="0" err="1" smtClean="0"/>
              <a:t>Social</a:t>
            </a:r>
            <a:r>
              <a:rPr lang="de-DE" dirty="0" smtClean="0"/>
              <a:t> Networks</a:t>
            </a:r>
          </a:p>
          <a:p>
            <a:pPr lvl="1"/>
            <a:r>
              <a:rPr lang="de-DE" dirty="0" smtClean="0"/>
              <a:t>Dauerhafte Verfügbarkeit der Kontaktdaten trotz Mobilität</a:t>
            </a:r>
          </a:p>
          <a:p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500298" y="4786322"/>
            <a:ext cx="492922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Zunehmende Anzahl von Kontakten: Organisation der Kommunikationskanäle?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Trend 3: Diversifizierung der Dienstleister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2394022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Liberalisierung der Märkte</a:t>
            </a:r>
          </a:p>
          <a:p>
            <a:pPr lvl="1"/>
            <a:r>
              <a:rPr lang="de-DE" dirty="0" smtClean="0"/>
              <a:t>Zunehmende Anzahl von Anbietern im Bereich Telekommunikation, </a:t>
            </a:r>
            <a:r>
              <a:rPr lang="de-DE" dirty="0" err="1" smtClean="0"/>
              <a:t>Banken+Versicherungen</a:t>
            </a:r>
            <a:endParaRPr lang="de-DE" dirty="0" smtClean="0"/>
          </a:p>
          <a:p>
            <a:pPr lvl="1"/>
            <a:r>
              <a:rPr lang="de-DE" dirty="0" smtClean="0"/>
              <a:t>Diversifizierung der Anbieter</a:t>
            </a:r>
          </a:p>
          <a:p>
            <a:pPr lvl="1"/>
            <a:r>
              <a:rPr lang="de-DE" dirty="0" smtClean="0"/>
              <a:t>Größere Anzahl von Verträgen pro Haushalt (Handy, Bank, DSL, Versicherungen, Abos…)</a:t>
            </a:r>
          </a:p>
          <a:p>
            <a:pPr lvl="1"/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253689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Häufigkeit</a:t>
            </a:r>
          </a:p>
          <a:p>
            <a:pPr lvl="1"/>
            <a:r>
              <a:rPr lang="de-DE" dirty="0" smtClean="0"/>
              <a:t>Intensität der Wettbewerbs nimmt zu</a:t>
            </a:r>
          </a:p>
          <a:p>
            <a:pPr lvl="1"/>
            <a:r>
              <a:rPr lang="de-DE" dirty="0" smtClean="0"/>
              <a:t>Häufiger Wechsel des Anbieters </a:t>
            </a:r>
            <a:r>
              <a:rPr lang="de-DE" dirty="0" err="1" smtClean="0"/>
              <a:t>wg</a:t>
            </a:r>
            <a:r>
              <a:rPr lang="de-DE" dirty="0" smtClean="0"/>
              <a:t> Verschiebung der Bedürfnisse und Mobilität</a:t>
            </a:r>
          </a:p>
          <a:p>
            <a:r>
              <a:rPr lang="de-DE" dirty="0" smtClean="0"/>
              <a:t>Aufwand durch Änderung der Kontaktdaten (Anschrift, Handy) hoch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2500298" y="4714884"/>
            <a:ext cx="492922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Steigende Korrespondenz:</a:t>
            </a:r>
          </a:p>
          <a:p>
            <a:pPr algn="ctr"/>
            <a:r>
              <a:rPr lang="de-DE" dirty="0" smtClean="0"/>
              <a:t>Sicherstellung  der Erreichbarkeit via Email, Handy, Post  trotz Mobilität?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Trend 4: </a:t>
            </a:r>
            <a:r>
              <a:rPr lang="de-DE" dirty="0" err="1" smtClean="0"/>
              <a:t>Smartphones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7972452" cy="2394022"/>
          </a:xfrm>
        </p:spPr>
        <p:txBody>
          <a:bodyPr>
            <a:normAutofit/>
          </a:bodyPr>
          <a:lstStyle/>
          <a:p>
            <a:r>
              <a:rPr lang="de-DE" dirty="0" smtClean="0"/>
              <a:t>Kommunikations-Flatrate</a:t>
            </a:r>
          </a:p>
          <a:p>
            <a:pPr lvl="1"/>
            <a:r>
              <a:rPr lang="de-DE" dirty="0" smtClean="0"/>
              <a:t>Leistungsfähige Mobiltelefone</a:t>
            </a:r>
          </a:p>
          <a:p>
            <a:pPr lvl="1"/>
            <a:r>
              <a:rPr lang="de-DE" dirty="0" smtClean="0"/>
              <a:t>Aussterben der Festnetzanschlüsse</a:t>
            </a:r>
          </a:p>
          <a:p>
            <a:pPr lvl="1"/>
            <a:r>
              <a:rPr lang="de-DE" dirty="0" smtClean="0"/>
              <a:t>Ablösung des Home-PC  als Mittelpunkt der Kommunikation durch Mobiltelefon</a:t>
            </a:r>
          </a:p>
          <a:p>
            <a:pPr lvl="1"/>
            <a:r>
              <a:rPr lang="de-DE" dirty="0" smtClean="0"/>
              <a:t>Vermischung  privater und beruflicher Kommunikation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2500298" y="4786322"/>
            <a:ext cx="492922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Permanenter Internetzugang: </a:t>
            </a:r>
          </a:p>
          <a:p>
            <a:pPr algn="ctr"/>
            <a:r>
              <a:rPr lang="de-DE" dirty="0" smtClean="0"/>
              <a:t>Organisation des „Adressbuchs“?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Trend 5: Offene Standards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7972452" cy="2394022"/>
          </a:xfrm>
        </p:spPr>
        <p:txBody>
          <a:bodyPr>
            <a:normAutofit/>
          </a:bodyPr>
          <a:lstStyle/>
          <a:p>
            <a:r>
              <a:rPr lang="de-DE" dirty="0" smtClean="0"/>
              <a:t>Offene Standards</a:t>
            </a:r>
          </a:p>
          <a:p>
            <a:pPr lvl="1"/>
            <a:r>
              <a:rPr lang="de-DE" dirty="0" err="1" smtClean="0"/>
              <a:t>OpenID</a:t>
            </a:r>
            <a:r>
              <a:rPr lang="de-DE" dirty="0" smtClean="0"/>
              <a:t>, Single </a:t>
            </a:r>
            <a:r>
              <a:rPr lang="de-DE" dirty="0" err="1" smtClean="0"/>
              <a:t>Sign</a:t>
            </a:r>
            <a:r>
              <a:rPr lang="de-DE" dirty="0" smtClean="0"/>
              <a:t> On</a:t>
            </a:r>
          </a:p>
          <a:p>
            <a:pPr lvl="1"/>
            <a:r>
              <a:rPr lang="de-DE" dirty="0" smtClean="0"/>
              <a:t>APIs aller großen Webangeboten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lvl="1"/>
            <a:r>
              <a:rPr lang="de-DE" dirty="0" smtClean="0"/>
              <a:t>Steigende technische Fähigkeiten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500298" y="4786322"/>
            <a:ext cx="492922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Nutzung des </a:t>
            </a:r>
            <a:r>
              <a:rPr lang="de-DE" dirty="0" err="1" smtClean="0"/>
              <a:t>Mash-Up</a:t>
            </a:r>
            <a:r>
              <a:rPr lang="de-DE" dirty="0" smtClean="0"/>
              <a:t> Potentials“?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Antwort auf diese Trends:</a:t>
            </a:r>
            <a:endParaRPr 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1928794" y="18573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Contacts</a:t>
            </a:r>
            <a:r>
              <a:rPr lang="de-DE" dirty="0" smtClean="0"/>
              <a:t> soll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82278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eigene Kontaktdaten Dritten zugänglich machen</a:t>
            </a:r>
          </a:p>
          <a:p>
            <a:pPr lvl="1"/>
            <a:r>
              <a:rPr lang="de-DE" dirty="0" smtClean="0"/>
              <a:t>Dezentral speichern</a:t>
            </a:r>
          </a:p>
          <a:p>
            <a:pPr lvl="1"/>
            <a:r>
              <a:rPr lang="de-DE" dirty="0" smtClean="0"/>
              <a:t>Kontrolle ermöglichen</a:t>
            </a:r>
          </a:p>
          <a:p>
            <a:r>
              <a:rPr lang="de-DE" dirty="0" smtClean="0"/>
              <a:t>Kontaktdaten Dritter organisieren</a:t>
            </a:r>
          </a:p>
          <a:p>
            <a:pPr lvl="1"/>
            <a:r>
              <a:rPr lang="de-DE" dirty="0" smtClean="0"/>
              <a:t>Automatisch aktualisieren</a:t>
            </a:r>
          </a:p>
          <a:p>
            <a:pPr lvl="1"/>
            <a:r>
              <a:rPr lang="de-DE" dirty="0" smtClean="0"/>
              <a:t>Verschiedene Kommunikationskanäle zusammenführen (Handy, Email, </a:t>
            </a:r>
            <a:r>
              <a:rPr lang="de-DE" dirty="0" err="1" smtClean="0"/>
              <a:t>Social</a:t>
            </a:r>
            <a:r>
              <a:rPr lang="de-DE" dirty="0" smtClean="0"/>
              <a:t> Networks)</a:t>
            </a:r>
          </a:p>
          <a:p>
            <a:pPr lvl="1"/>
            <a:r>
              <a:rPr lang="de-DE" dirty="0" smtClean="0"/>
              <a:t>Kommunikationsaufnahme vereinfachen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Innovation: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Bisher</a:t>
            </a:r>
          </a:p>
          <a:p>
            <a:pPr lvl="1"/>
            <a:r>
              <a:rPr lang="de-DE" dirty="0" smtClean="0"/>
              <a:t>n </a:t>
            </a:r>
            <a:r>
              <a:rPr lang="de-DE" dirty="0" smtClean="0"/>
              <a:t>Personen/Unternehmen pflegen (n-1) Datensätze ihres Adressbuchs</a:t>
            </a:r>
          </a:p>
          <a:p>
            <a:pPr lvl="1"/>
            <a:r>
              <a:rPr lang="de-DE" dirty="0" smtClean="0"/>
              <a:t>Aufwand </a:t>
            </a:r>
            <a:r>
              <a:rPr lang="de-DE" dirty="0" smtClean="0"/>
              <a:t>= n*(n-1)</a:t>
            </a:r>
          </a:p>
          <a:p>
            <a:r>
              <a:rPr lang="de-DE" dirty="0" smtClean="0"/>
              <a:t>Jetzt nur </a:t>
            </a:r>
            <a:r>
              <a:rPr lang="de-DE" dirty="0" err="1" smtClean="0"/>
              <a:t>Pfege</a:t>
            </a:r>
            <a:r>
              <a:rPr lang="de-DE" dirty="0" smtClean="0"/>
              <a:t> der eigenen Daten</a:t>
            </a:r>
          </a:p>
          <a:p>
            <a:pPr lvl="1"/>
            <a:r>
              <a:rPr lang="de-DE" dirty="0" smtClean="0"/>
              <a:t> n Personen/Unternehmen pflegen 1 Datensatz, ihren eigenen</a:t>
            </a:r>
          </a:p>
          <a:p>
            <a:pPr lvl="1"/>
            <a:r>
              <a:rPr lang="de-DE" dirty="0" smtClean="0"/>
              <a:t>Aufwand </a:t>
            </a:r>
            <a:r>
              <a:rPr lang="de-DE" dirty="0" smtClean="0"/>
              <a:t>= n</a:t>
            </a:r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504</Words>
  <Application>Microsoft Office PowerPoint</Application>
  <PresentationFormat>Bildschirmpräsentation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Rhea</vt:lpstr>
      <vt:lpstr>Open Contacts</vt:lpstr>
      <vt:lpstr>Trend 1: Persönliche Mobilität</vt:lpstr>
      <vt:lpstr>Trend 2: Networking</vt:lpstr>
      <vt:lpstr>Trend 3: Diversifizierung der Dienstleister</vt:lpstr>
      <vt:lpstr>Trend 4: Smartphones</vt:lpstr>
      <vt:lpstr>Trend 5: Offene Standards</vt:lpstr>
      <vt:lpstr>Antwort auf diese Trends:</vt:lpstr>
      <vt:lpstr>Open Contacts soll</vt:lpstr>
      <vt:lpstr>Innovation:</vt:lpstr>
      <vt:lpstr>Möglichkeiten der Organisation</vt:lpstr>
      <vt:lpstr>Open Contacts nützt</vt:lpstr>
      <vt:lpstr>Einstieg: Alpha-Version</vt:lpstr>
      <vt:lpstr>Mash-Up Potential I</vt:lpstr>
      <vt:lpstr>Mash-Up Potential II</vt:lpstr>
      <vt:lpstr>Ziel</vt:lpstr>
    </vt:vector>
  </TitlesOfParts>
  <Company>LS f. EAS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zimmermann</dc:creator>
  <cp:lastModifiedBy>zimmermann</cp:lastModifiedBy>
  <cp:revision>36</cp:revision>
  <dcterms:created xsi:type="dcterms:W3CDTF">2008-09-04T08:17:02Z</dcterms:created>
  <dcterms:modified xsi:type="dcterms:W3CDTF">2008-09-08T08:05:48Z</dcterms:modified>
</cp:coreProperties>
</file>