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1EC43-D5CB-4CE3-992D-1D5779C15D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C12CEA-689E-4708-AF9F-096A1F5CEB52}">
      <dgm:prSet/>
      <dgm:spPr/>
      <dgm:t>
        <a:bodyPr/>
        <a:lstStyle/>
        <a:p>
          <a:pPr>
            <a:lnSpc>
              <a:spcPct val="100000"/>
            </a:lnSpc>
          </a:pPr>
          <a:r>
            <a:rPr lang="en-US"/>
            <a:t>Energy Stability and Market Outages</a:t>
          </a:r>
        </a:p>
      </dgm:t>
    </dgm:pt>
    <dgm:pt modelId="{BFFC78A2-0389-4DE1-A273-9E92512ABA64}" type="parTrans" cxnId="{448E3586-9BDB-4963-ADF6-AECC43F0231F}">
      <dgm:prSet/>
      <dgm:spPr/>
      <dgm:t>
        <a:bodyPr/>
        <a:lstStyle/>
        <a:p>
          <a:endParaRPr lang="en-US"/>
        </a:p>
      </dgm:t>
    </dgm:pt>
    <dgm:pt modelId="{29DAD66D-D8ED-48A6-BA7D-75AABC1301D0}" type="sibTrans" cxnId="{448E3586-9BDB-4963-ADF6-AECC43F0231F}">
      <dgm:prSet/>
      <dgm:spPr/>
      <dgm:t>
        <a:bodyPr/>
        <a:lstStyle/>
        <a:p>
          <a:endParaRPr lang="en-US"/>
        </a:p>
      </dgm:t>
    </dgm:pt>
    <dgm:pt modelId="{A0A085C1-AAF0-4735-BC24-7215D2DDA805}">
      <dgm:prSet custT="1"/>
      <dgm:spPr/>
      <dgm:t>
        <a:bodyPr/>
        <a:lstStyle/>
        <a:p>
          <a:pPr>
            <a:lnSpc>
              <a:spcPct val="100000"/>
            </a:lnSpc>
          </a:pPr>
          <a:r>
            <a:rPr lang="en-US" sz="1200" dirty="0"/>
            <a:t>What are the most common outage types and how long do they tend to last?</a:t>
          </a:r>
        </a:p>
      </dgm:t>
    </dgm:pt>
    <dgm:pt modelId="{BE0394A1-4EBA-4B5A-85AE-4AAEFBCF5739}" type="parTrans" cxnId="{C45FA4B3-009D-45AF-BA2E-A348BEAAEDB4}">
      <dgm:prSet/>
      <dgm:spPr/>
      <dgm:t>
        <a:bodyPr/>
        <a:lstStyle/>
        <a:p>
          <a:endParaRPr lang="en-US"/>
        </a:p>
      </dgm:t>
    </dgm:pt>
    <dgm:pt modelId="{F4CD8E51-0A40-4771-8FAF-BBDF7571762A}" type="sibTrans" cxnId="{C45FA4B3-009D-45AF-BA2E-A348BEAAEDB4}">
      <dgm:prSet/>
      <dgm:spPr/>
      <dgm:t>
        <a:bodyPr/>
        <a:lstStyle/>
        <a:p>
          <a:endParaRPr lang="en-US"/>
        </a:p>
      </dgm:t>
    </dgm:pt>
    <dgm:pt modelId="{7CFC2B14-C0B9-441E-9E89-A5C15006F1D1}">
      <dgm:prSet custT="1"/>
      <dgm:spPr/>
      <dgm:t>
        <a:bodyPr/>
        <a:lstStyle/>
        <a:p>
          <a:pPr>
            <a:lnSpc>
              <a:spcPct val="100000"/>
            </a:lnSpc>
          </a:pPr>
          <a:r>
            <a:rPr lang="en-US" sz="1200" dirty="0"/>
            <a:t>How frequently do the outages occur?</a:t>
          </a:r>
        </a:p>
      </dgm:t>
    </dgm:pt>
    <dgm:pt modelId="{D42D47EB-390F-4445-8EE3-8653140604FB}" type="parTrans" cxnId="{C8BAB788-17D7-4B5D-8662-439BE88D523B}">
      <dgm:prSet/>
      <dgm:spPr/>
      <dgm:t>
        <a:bodyPr/>
        <a:lstStyle/>
        <a:p>
          <a:endParaRPr lang="en-US"/>
        </a:p>
      </dgm:t>
    </dgm:pt>
    <dgm:pt modelId="{8FD12249-B766-48E3-A832-E2CDAC2AA477}" type="sibTrans" cxnId="{C8BAB788-17D7-4B5D-8662-439BE88D523B}">
      <dgm:prSet/>
      <dgm:spPr/>
      <dgm:t>
        <a:bodyPr/>
        <a:lstStyle/>
        <a:p>
          <a:endParaRPr lang="en-US"/>
        </a:p>
      </dgm:t>
    </dgm:pt>
    <dgm:pt modelId="{08CD4C7A-EC3A-46EB-88E8-BFDF8F8ABE5E}">
      <dgm:prSet custT="1"/>
      <dgm:spPr/>
      <dgm:t>
        <a:bodyPr/>
        <a:lstStyle/>
        <a:p>
          <a:pPr>
            <a:lnSpc>
              <a:spcPct val="100000"/>
            </a:lnSpc>
          </a:pPr>
          <a:r>
            <a:rPr lang="en-US" sz="1200" dirty="0"/>
            <a:t>Are there any energy providers that have more outages than their peers which may indicate that these providers are unreliable?</a:t>
          </a:r>
        </a:p>
      </dgm:t>
    </dgm:pt>
    <dgm:pt modelId="{6E2A5AF9-C642-4898-8559-59700D55629E}" type="parTrans" cxnId="{41624D9C-85A7-4F70-9663-E229AC7279C9}">
      <dgm:prSet/>
      <dgm:spPr/>
      <dgm:t>
        <a:bodyPr/>
        <a:lstStyle/>
        <a:p>
          <a:endParaRPr lang="en-US"/>
        </a:p>
      </dgm:t>
    </dgm:pt>
    <dgm:pt modelId="{A8259E94-5DE3-47C2-9B4F-09BBB8ACC27F}" type="sibTrans" cxnId="{41624D9C-85A7-4F70-9663-E229AC7279C9}">
      <dgm:prSet/>
      <dgm:spPr/>
      <dgm:t>
        <a:bodyPr/>
        <a:lstStyle/>
        <a:p>
          <a:endParaRPr lang="en-US"/>
        </a:p>
      </dgm:t>
    </dgm:pt>
    <dgm:pt modelId="{35401A40-91EA-4755-B184-A88851CE35A6}">
      <dgm:prSet/>
      <dgm:spPr/>
      <dgm:t>
        <a:bodyPr/>
        <a:lstStyle/>
        <a:p>
          <a:pPr>
            <a:lnSpc>
              <a:spcPct val="100000"/>
            </a:lnSpc>
          </a:pPr>
          <a:r>
            <a:rPr lang="en-US"/>
            <a:t>Energy Losses and Market Reliability</a:t>
          </a:r>
        </a:p>
      </dgm:t>
    </dgm:pt>
    <dgm:pt modelId="{5F6692A6-364E-46E8-8D5C-0B2A38F07B31}" type="parTrans" cxnId="{FCF4DFCE-6517-469F-BC87-E88BDAF506EE}">
      <dgm:prSet/>
      <dgm:spPr/>
      <dgm:t>
        <a:bodyPr/>
        <a:lstStyle/>
        <a:p>
          <a:endParaRPr lang="en-US"/>
        </a:p>
      </dgm:t>
    </dgm:pt>
    <dgm:pt modelId="{3C872303-D552-4FA6-A6EC-1026E5F34C02}" type="sibTrans" cxnId="{FCF4DFCE-6517-469F-BC87-E88BDAF506EE}">
      <dgm:prSet/>
      <dgm:spPr/>
      <dgm:t>
        <a:bodyPr/>
        <a:lstStyle/>
        <a:p>
          <a:endParaRPr lang="en-US"/>
        </a:p>
      </dgm:t>
    </dgm:pt>
    <dgm:pt modelId="{5919FA96-7BC4-4CA7-9A15-D8ADC3BEAAA2}">
      <dgm:prSet custT="1"/>
      <dgm:spPr/>
      <dgm:t>
        <a:bodyPr/>
        <a:lstStyle/>
        <a:p>
          <a:pPr>
            <a:lnSpc>
              <a:spcPct val="100000"/>
            </a:lnSpc>
          </a:pPr>
          <a:r>
            <a:rPr lang="en-US" sz="1200" dirty="0"/>
            <a:t>Of the outage types in 2016 and 2017, what percent were forced outages? In other words, what percent of outages were a result of providers being forced offline?</a:t>
          </a:r>
        </a:p>
      </dgm:t>
    </dgm:pt>
    <dgm:pt modelId="{2D55DE40-4704-42F6-A87D-B6BA55757B45}" type="parTrans" cxnId="{DE0BA75C-F7D5-48EA-9884-D5D78D1F92DF}">
      <dgm:prSet/>
      <dgm:spPr/>
      <dgm:t>
        <a:bodyPr/>
        <a:lstStyle/>
        <a:p>
          <a:endParaRPr lang="en-US"/>
        </a:p>
      </dgm:t>
    </dgm:pt>
    <dgm:pt modelId="{B36D63FC-E2DE-404C-B6A5-D80377BB1349}" type="sibTrans" cxnId="{DE0BA75C-F7D5-48EA-9884-D5D78D1F92DF}">
      <dgm:prSet/>
      <dgm:spPr/>
      <dgm:t>
        <a:bodyPr/>
        <a:lstStyle/>
        <a:p>
          <a:endParaRPr lang="en-US"/>
        </a:p>
      </dgm:t>
    </dgm:pt>
    <dgm:pt modelId="{68B96086-9955-471F-820F-7D3E23B45FC4}">
      <dgm:prSet custT="1"/>
      <dgm:spPr/>
      <dgm:t>
        <a:bodyPr/>
        <a:lstStyle/>
        <a:p>
          <a:pPr>
            <a:lnSpc>
              <a:spcPct val="100000"/>
            </a:lnSpc>
          </a:pPr>
          <a:r>
            <a:rPr lang="en-US" sz="1200" dirty="0"/>
            <a:t>What was the average duration for a forced outage during both 2016 and 2017? Have we seen an increase in the average duration of forced outages?</a:t>
          </a:r>
        </a:p>
      </dgm:t>
    </dgm:pt>
    <dgm:pt modelId="{9C8EABEA-726C-4E18-BC5F-EDF67B49E761}" type="parTrans" cxnId="{00BDD977-9232-48FB-BCE6-933EFCBC4CEB}">
      <dgm:prSet/>
      <dgm:spPr/>
      <dgm:t>
        <a:bodyPr/>
        <a:lstStyle/>
        <a:p>
          <a:endParaRPr lang="en-US"/>
        </a:p>
      </dgm:t>
    </dgm:pt>
    <dgm:pt modelId="{77DA0FDB-52C2-458B-81FB-993B7F21E304}" type="sibTrans" cxnId="{00BDD977-9232-48FB-BCE6-933EFCBC4CEB}">
      <dgm:prSet/>
      <dgm:spPr/>
      <dgm:t>
        <a:bodyPr/>
        <a:lstStyle/>
        <a:p>
          <a:endParaRPr lang="en-US"/>
        </a:p>
      </dgm:t>
    </dgm:pt>
    <dgm:pt modelId="{52E00AFE-D979-4455-AB5F-10D45A48328C}">
      <dgm:prSet custT="1"/>
      <dgm:spPr/>
      <dgm:t>
        <a:bodyPr/>
        <a:lstStyle/>
        <a:p>
          <a:pPr>
            <a:lnSpc>
              <a:spcPct val="100000"/>
            </a:lnSpc>
          </a:pPr>
          <a:r>
            <a:rPr lang="en-US" sz="1200" dirty="0"/>
            <a:t>Which energy providers tended to be the most unreliable?</a:t>
          </a:r>
        </a:p>
      </dgm:t>
    </dgm:pt>
    <dgm:pt modelId="{C49E0B61-79B7-4146-8A3C-7CE6881CE552}" type="parTrans" cxnId="{BB2443F7-0E44-4A55-9847-F8AA0E2A0E7E}">
      <dgm:prSet/>
      <dgm:spPr/>
      <dgm:t>
        <a:bodyPr/>
        <a:lstStyle/>
        <a:p>
          <a:endParaRPr lang="en-US"/>
        </a:p>
      </dgm:t>
    </dgm:pt>
    <dgm:pt modelId="{A07853AD-033F-49A3-9CDA-F3EBC3984778}" type="sibTrans" cxnId="{BB2443F7-0E44-4A55-9847-F8AA0E2A0E7E}">
      <dgm:prSet/>
      <dgm:spPr/>
      <dgm:t>
        <a:bodyPr/>
        <a:lstStyle/>
        <a:p>
          <a:endParaRPr lang="en-US"/>
        </a:p>
      </dgm:t>
    </dgm:pt>
    <dgm:pt modelId="{0E06D630-80FB-4CCD-805D-4297E7853DCD}" type="pres">
      <dgm:prSet presAssocID="{A641EC43-D5CB-4CE3-992D-1D5779C15DBA}" presName="root" presStyleCnt="0">
        <dgm:presLayoutVars>
          <dgm:dir/>
          <dgm:resizeHandles val="exact"/>
        </dgm:presLayoutVars>
      </dgm:prSet>
      <dgm:spPr/>
    </dgm:pt>
    <dgm:pt modelId="{35874D3D-CD03-4AF4-9147-7A9656BB5713}" type="pres">
      <dgm:prSet presAssocID="{52C12CEA-689E-4708-AF9F-096A1F5CEB52}" presName="compNode" presStyleCnt="0"/>
      <dgm:spPr/>
    </dgm:pt>
    <dgm:pt modelId="{52A26811-5E1F-41C9-8F4C-D3CEA20A878F}" type="pres">
      <dgm:prSet presAssocID="{52C12CEA-689E-4708-AF9F-096A1F5CEB52}" presName="bgRect" presStyleLbl="bgShp" presStyleIdx="0" presStyleCnt="2" custScaleY="142106"/>
      <dgm:spPr/>
    </dgm:pt>
    <dgm:pt modelId="{DDC35BF0-613B-4DE6-B46E-D1C5D2C0EF09}" type="pres">
      <dgm:prSet presAssocID="{52C12CEA-689E-4708-AF9F-096A1F5CEB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mill"/>
        </a:ext>
      </dgm:extLst>
    </dgm:pt>
    <dgm:pt modelId="{2F19B5CE-A2F0-41C0-9258-41A67BF76F94}" type="pres">
      <dgm:prSet presAssocID="{52C12CEA-689E-4708-AF9F-096A1F5CEB52}" presName="spaceRect" presStyleCnt="0"/>
      <dgm:spPr/>
    </dgm:pt>
    <dgm:pt modelId="{00724999-1C1E-4EDD-9BB3-530E00654606}" type="pres">
      <dgm:prSet presAssocID="{52C12CEA-689E-4708-AF9F-096A1F5CEB52}" presName="parTx" presStyleLbl="revTx" presStyleIdx="0" presStyleCnt="4">
        <dgm:presLayoutVars>
          <dgm:chMax val="0"/>
          <dgm:chPref val="0"/>
        </dgm:presLayoutVars>
      </dgm:prSet>
      <dgm:spPr/>
    </dgm:pt>
    <dgm:pt modelId="{84670DB0-1CF3-4CBA-BF2F-69C78784817E}" type="pres">
      <dgm:prSet presAssocID="{52C12CEA-689E-4708-AF9F-096A1F5CEB52}" presName="desTx" presStyleLbl="revTx" presStyleIdx="1" presStyleCnt="4">
        <dgm:presLayoutVars/>
      </dgm:prSet>
      <dgm:spPr/>
    </dgm:pt>
    <dgm:pt modelId="{095B11B6-A697-4276-B44A-2C6190DF5106}" type="pres">
      <dgm:prSet presAssocID="{29DAD66D-D8ED-48A6-BA7D-75AABC1301D0}" presName="sibTrans" presStyleCnt="0"/>
      <dgm:spPr/>
    </dgm:pt>
    <dgm:pt modelId="{A030F821-6FB0-4FE4-BA9B-D6B165D5202E}" type="pres">
      <dgm:prSet presAssocID="{35401A40-91EA-4755-B184-A88851CE35A6}" presName="compNode" presStyleCnt="0"/>
      <dgm:spPr/>
    </dgm:pt>
    <dgm:pt modelId="{C9E3DC0F-0916-4DA2-97DA-9134DEE5AB84}" type="pres">
      <dgm:prSet presAssocID="{35401A40-91EA-4755-B184-A88851CE35A6}" presName="bgRect" presStyleLbl="bgShp" presStyleIdx="1" presStyleCnt="2" custScaleY="187075"/>
      <dgm:spPr/>
    </dgm:pt>
    <dgm:pt modelId="{F7EB3D20-AF4F-4B76-89EB-443DD0975C64}" type="pres">
      <dgm:prSet presAssocID="{35401A40-91EA-4755-B184-A88851CE35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ning"/>
        </a:ext>
      </dgm:extLst>
    </dgm:pt>
    <dgm:pt modelId="{47256ADC-E3D6-48CF-A21D-713EC559F660}" type="pres">
      <dgm:prSet presAssocID="{35401A40-91EA-4755-B184-A88851CE35A6}" presName="spaceRect" presStyleCnt="0"/>
      <dgm:spPr/>
    </dgm:pt>
    <dgm:pt modelId="{8A58EACB-08D9-4FF3-87CA-265D7C611F07}" type="pres">
      <dgm:prSet presAssocID="{35401A40-91EA-4755-B184-A88851CE35A6}" presName="parTx" presStyleLbl="revTx" presStyleIdx="2" presStyleCnt="4">
        <dgm:presLayoutVars>
          <dgm:chMax val="0"/>
          <dgm:chPref val="0"/>
        </dgm:presLayoutVars>
      </dgm:prSet>
      <dgm:spPr/>
    </dgm:pt>
    <dgm:pt modelId="{BCCE008F-7245-41E8-B377-BDFB02A19983}" type="pres">
      <dgm:prSet presAssocID="{35401A40-91EA-4755-B184-A88851CE35A6}" presName="desTx" presStyleLbl="revTx" presStyleIdx="3" presStyleCnt="4">
        <dgm:presLayoutVars/>
      </dgm:prSet>
      <dgm:spPr/>
    </dgm:pt>
  </dgm:ptLst>
  <dgm:cxnLst>
    <dgm:cxn modelId="{5B9C0713-8500-493B-BB91-96DDC6026236}" type="presOf" srcId="{52C12CEA-689E-4708-AF9F-096A1F5CEB52}" destId="{00724999-1C1E-4EDD-9BB3-530E00654606}" srcOrd="0" destOrd="0" presId="urn:microsoft.com/office/officeart/2018/2/layout/IconVerticalSolidList"/>
    <dgm:cxn modelId="{DE0BA75C-F7D5-48EA-9884-D5D78D1F92DF}" srcId="{35401A40-91EA-4755-B184-A88851CE35A6}" destId="{5919FA96-7BC4-4CA7-9A15-D8ADC3BEAAA2}" srcOrd="0" destOrd="0" parTransId="{2D55DE40-4704-42F6-A87D-B6BA55757B45}" sibTransId="{B36D63FC-E2DE-404C-B6A5-D80377BB1349}"/>
    <dgm:cxn modelId="{6A000F73-1598-427A-98CA-F6B28B9655DD}" type="presOf" srcId="{08CD4C7A-EC3A-46EB-88E8-BFDF8F8ABE5E}" destId="{84670DB0-1CF3-4CBA-BF2F-69C78784817E}" srcOrd="0" destOrd="2" presId="urn:microsoft.com/office/officeart/2018/2/layout/IconVerticalSolidList"/>
    <dgm:cxn modelId="{00BDD977-9232-48FB-BCE6-933EFCBC4CEB}" srcId="{35401A40-91EA-4755-B184-A88851CE35A6}" destId="{68B96086-9955-471F-820F-7D3E23B45FC4}" srcOrd="1" destOrd="0" parTransId="{9C8EABEA-726C-4E18-BC5F-EDF67B49E761}" sibTransId="{77DA0FDB-52C2-458B-81FB-993B7F21E304}"/>
    <dgm:cxn modelId="{448E3586-9BDB-4963-ADF6-AECC43F0231F}" srcId="{A641EC43-D5CB-4CE3-992D-1D5779C15DBA}" destId="{52C12CEA-689E-4708-AF9F-096A1F5CEB52}" srcOrd="0" destOrd="0" parTransId="{BFFC78A2-0389-4DE1-A273-9E92512ABA64}" sibTransId="{29DAD66D-D8ED-48A6-BA7D-75AABC1301D0}"/>
    <dgm:cxn modelId="{C8BAB788-17D7-4B5D-8662-439BE88D523B}" srcId="{52C12CEA-689E-4708-AF9F-096A1F5CEB52}" destId="{7CFC2B14-C0B9-441E-9E89-A5C15006F1D1}" srcOrd="1" destOrd="0" parTransId="{D42D47EB-390F-4445-8EE3-8653140604FB}" sibTransId="{8FD12249-B766-48E3-A832-E2CDAC2AA477}"/>
    <dgm:cxn modelId="{41624D9C-85A7-4F70-9663-E229AC7279C9}" srcId="{52C12CEA-689E-4708-AF9F-096A1F5CEB52}" destId="{08CD4C7A-EC3A-46EB-88E8-BFDF8F8ABE5E}" srcOrd="2" destOrd="0" parTransId="{6E2A5AF9-C642-4898-8559-59700D55629E}" sibTransId="{A8259E94-5DE3-47C2-9B4F-09BBB8ACC27F}"/>
    <dgm:cxn modelId="{427D21A4-2697-454D-BD62-1890F696EE04}" type="presOf" srcId="{68B96086-9955-471F-820F-7D3E23B45FC4}" destId="{BCCE008F-7245-41E8-B377-BDFB02A19983}" srcOrd="0" destOrd="1" presId="urn:microsoft.com/office/officeart/2018/2/layout/IconVerticalSolidList"/>
    <dgm:cxn modelId="{95DC0DAD-6C0D-4CBE-BDB9-46E60EF7CA24}" type="presOf" srcId="{52E00AFE-D979-4455-AB5F-10D45A48328C}" destId="{BCCE008F-7245-41E8-B377-BDFB02A19983}" srcOrd="0" destOrd="2" presId="urn:microsoft.com/office/officeart/2018/2/layout/IconVerticalSolidList"/>
    <dgm:cxn modelId="{C45FA4B3-009D-45AF-BA2E-A348BEAAEDB4}" srcId="{52C12CEA-689E-4708-AF9F-096A1F5CEB52}" destId="{A0A085C1-AAF0-4735-BC24-7215D2DDA805}" srcOrd="0" destOrd="0" parTransId="{BE0394A1-4EBA-4B5A-85AE-4AAEFBCF5739}" sibTransId="{F4CD8E51-0A40-4771-8FAF-BBDF7571762A}"/>
    <dgm:cxn modelId="{FCF4DFCE-6517-469F-BC87-E88BDAF506EE}" srcId="{A641EC43-D5CB-4CE3-992D-1D5779C15DBA}" destId="{35401A40-91EA-4755-B184-A88851CE35A6}" srcOrd="1" destOrd="0" parTransId="{5F6692A6-364E-46E8-8D5C-0B2A38F07B31}" sibTransId="{3C872303-D552-4FA6-A6EC-1026E5F34C02}"/>
    <dgm:cxn modelId="{5729E4DE-8024-4B9C-9DCE-7F89237CD68A}" type="presOf" srcId="{A0A085C1-AAF0-4735-BC24-7215D2DDA805}" destId="{84670DB0-1CF3-4CBA-BF2F-69C78784817E}" srcOrd="0" destOrd="0" presId="urn:microsoft.com/office/officeart/2018/2/layout/IconVerticalSolidList"/>
    <dgm:cxn modelId="{719423E6-C905-4AC4-ADF0-E546065ED428}" type="presOf" srcId="{5919FA96-7BC4-4CA7-9A15-D8ADC3BEAAA2}" destId="{BCCE008F-7245-41E8-B377-BDFB02A19983}" srcOrd="0" destOrd="0" presId="urn:microsoft.com/office/officeart/2018/2/layout/IconVerticalSolidList"/>
    <dgm:cxn modelId="{8431ABEF-2264-4715-8CFC-43B77588CCBD}" type="presOf" srcId="{35401A40-91EA-4755-B184-A88851CE35A6}" destId="{8A58EACB-08D9-4FF3-87CA-265D7C611F07}" srcOrd="0" destOrd="0" presId="urn:microsoft.com/office/officeart/2018/2/layout/IconVerticalSolidList"/>
    <dgm:cxn modelId="{3A3358F1-6CA5-4845-BD7F-4B439A827B79}" type="presOf" srcId="{A641EC43-D5CB-4CE3-992D-1D5779C15DBA}" destId="{0E06D630-80FB-4CCD-805D-4297E7853DCD}" srcOrd="0" destOrd="0" presId="urn:microsoft.com/office/officeart/2018/2/layout/IconVerticalSolidList"/>
    <dgm:cxn modelId="{C464D8F2-A0FA-4380-8799-91EC42DED276}" type="presOf" srcId="{7CFC2B14-C0B9-441E-9E89-A5C15006F1D1}" destId="{84670DB0-1CF3-4CBA-BF2F-69C78784817E}" srcOrd="0" destOrd="1" presId="urn:microsoft.com/office/officeart/2018/2/layout/IconVerticalSolidList"/>
    <dgm:cxn modelId="{BB2443F7-0E44-4A55-9847-F8AA0E2A0E7E}" srcId="{35401A40-91EA-4755-B184-A88851CE35A6}" destId="{52E00AFE-D979-4455-AB5F-10D45A48328C}" srcOrd="2" destOrd="0" parTransId="{C49E0B61-79B7-4146-8A3C-7CE6881CE552}" sibTransId="{A07853AD-033F-49A3-9CDA-F3EBC3984778}"/>
    <dgm:cxn modelId="{86B6A917-D84F-41E4-806D-17156923C747}" type="presParOf" srcId="{0E06D630-80FB-4CCD-805D-4297E7853DCD}" destId="{35874D3D-CD03-4AF4-9147-7A9656BB5713}" srcOrd="0" destOrd="0" presId="urn:microsoft.com/office/officeart/2018/2/layout/IconVerticalSolidList"/>
    <dgm:cxn modelId="{D57A84B7-8A9C-41E8-BFE6-D25FC0431AC7}" type="presParOf" srcId="{35874D3D-CD03-4AF4-9147-7A9656BB5713}" destId="{52A26811-5E1F-41C9-8F4C-D3CEA20A878F}" srcOrd="0" destOrd="0" presId="urn:microsoft.com/office/officeart/2018/2/layout/IconVerticalSolidList"/>
    <dgm:cxn modelId="{9004BF1E-A644-4095-9D14-219243C27FC3}" type="presParOf" srcId="{35874D3D-CD03-4AF4-9147-7A9656BB5713}" destId="{DDC35BF0-613B-4DE6-B46E-D1C5D2C0EF09}" srcOrd="1" destOrd="0" presId="urn:microsoft.com/office/officeart/2018/2/layout/IconVerticalSolidList"/>
    <dgm:cxn modelId="{33285C4E-BADA-48B7-B8CD-52D0922D51F5}" type="presParOf" srcId="{35874D3D-CD03-4AF4-9147-7A9656BB5713}" destId="{2F19B5CE-A2F0-41C0-9258-41A67BF76F94}" srcOrd="2" destOrd="0" presId="urn:microsoft.com/office/officeart/2018/2/layout/IconVerticalSolidList"/>
    <dgm:cxn modelId="{883DE819-6FD9-4959-837C-8F4F0C8AFCBF}" type="presParOf" srcId="{35874D3D-CD03-4AF4-9147-7A9656BB5713}" destId="{00724999-1C1E-4EDD-9BB3-530E00654606}" srcOrd="3" destOrd="0" presId="urn:microsoft.com/office/officeart/2018/2/layout/IconVerticalSolidList"/>
    <dgm:cxn modelId="{D7736381-3E6D-49C0-8DBD-D18B6E693D10}" type="presParOf" srcId="{35874D3D-CD03-4AF4-9147-7A9656BB5713}" destId="{84670DB0-1CF3-4CBA-BF2F-69C78784817E}" srcOrd="4" destOrd="0" presId="urn:microsoft.com/office/officeart/2018/2/layout/IconVerticalSolidList"/>
    <dgm:cxn modelId="{FEA2B876-90B1-4D6D-A750-C2E23E8F109F}" type="presParOf" srcId="{0E06D630-80FB-4CCD-805D-4297E7853DCD}" destId="{095B11B6-A697-4276-B44A-2C6190DF5106}" srcOrd="1" destOrd="0" presId="urn:microsoft.com/office/officeart/2018/2/layout/IconVerticalSolidList"/>
    <dgm:cxn modelId="{3FAEE15F-E4B4-495E-A3A4-66C149CA630D}" type="presParOf" srcId="{0E06D630-80FB-4CCD-805D-4297E7853DCD}" destId="{A030F821-6FB0-4FE4-BA9B-D6B165D5202E}" srcOrd="2" destOrd="0" presId="urn:microsoft.com/office/officeart/2018/2/layout/IconVerticalSolidList"/>
    <dgm:cxn modelId="{AE535553-6717-47B2-9F27-ECAC00836C5E}" type="presParOf" srcId="{A030F821-6FB0-4FE4-BA9B-D6B165D5202E}" destId="{C9E3DC0F-0916-4DA2-97DA-9134DEE5AB84}" srcOrd="0" destOrd="0" presId="urn:microsoft.com/office/officeart/2018/2/layout/IconVerticalSolidList"/>
    <dgm:cxn modelId="{E3511EBF-041C-4FD8-9794-F074234C1D52}" type="presParOf" srcId="{A030F821-6FB0-4FE4-BA9B-D6B165D5202E}" destId="{F7EB3D20-AF4F-4B76-89EB-443DD0975C64}" srcOrd="1" destOrd="0" presId="urn:microsoft.com/office/officeart/2018/2/layout/IconVerticalSolidList"/>
    <dgm:cxn modelId="{D1A58FF9-F10C-4E55-AA4C-B4BFCD08AF3F}" type="presParOf" srcId="{A030F821-6FB0-4FE4-BA9B-D6B165D5202E}" destId="{47256ADC-E3D6-48CF-A21D-713EC559F660}" srcOrd="2" destOrd="0" presId="urn:microsoft.com/office/officeart/2018/2/layout/IconVerticalSolidList"/>
    <dgm:cxn modelId="{2E3E6BF0-8FB9-4A5F-8A3B-59B3245CE2BB}" type="presParOf" srcId="{A030F821-6FB0-4FE4-BA9B-D6B165D5202E}" destId="{8A58EACB-08D9-4FF3-87CA-265D7C611F07}" srcOrd="3" destOrd="0" presId="urn:microsoft.com/office/officeart/2018/2/layout/IconVerticalSolidList"/>
    <dgm:cxn modelId="{3385CBDF-BDB2-40CD-AE50-CF3506993FE3}" type="presParOf" srcId="{A030F821-6FB0-4FE4-BA9B-D6B165D5202E}" destId="{BCCE008F-7245-41E8-B377-BDFB02A1998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26811-5E1F-41C9-8F4C-D3CEA20A878F}">
      <dsp:nvSpPr>
        <dsp:cNvPr id="0" name=""/>
        <dsp:cNvSpPr/>
      </dsp:nvSpPr>
      <dsp:spPr>
        <a:xfrm>
          <a:off x="0" y="3761"/>
          <a:ext cx="8595360" cy="17428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35BF0-613B-4DE6-B46E-D1C5D2C0EF09}">
      <dsp:nvSpPr>
        <dsp:cNvPr id="0" name=""/>
        <dsp:cNvSpPr/>
      </dsp:nvSpPr>
      <dsp:spPr>
        <a:xfrm>
          <a:off x="370997" y="537912"/>
          <a:ext cx="674541" cy="674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24999-1C1E-4EDD-9BB3-530E00654606}">
      <dsp:nvSpPr>
        <dsp:cNvPr id="0" name=""/>
        <dsp:cNvSpPr/>
      </dsp:nvSpPr>
      <dsp:spPr>
        <a:xfrm>
          <a:off x="1416537" y="261963"/>
          <a:ext cx="3867912" cy="122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798" tIns="129798" rIns="129798" bIns="129798" numCol="1" spcCol="1270" anchor="ctr" anchorCtr="0">
          <a:noAutofit/>
        </a:bodyPr>
        <a:lstStyle/>
        <a:p>
          <a:pPr marL="0" lvl="0" indent="0" algn="l" defTabSz="1111250">
            <a:lnSpc>
              <a:spcPct val="100000"/>
            </a:lnSpc>
            <a:spcBef>
              <a:spcPct val="0"/>
            </a:spcBef>
            <a:spcAft>
              <a:spcPct val="35000"/>
            </a:spcAft>
            <a:buNone/>
          </a:pPr>
          <a:r>
            <a:rPr lang="en-US" sz="2500" kern="1200"/>
            <a:t>Energy Stability and Market Outages</a:t>
          </a:r>
        </a:p>
      </dsp:txBody>
      <dsp:txXfrm>
        <a:off x="1416537" y="261963"/>
        <a:ext cx="3867912" cy="1226439"/>
      </dsp:txXfrm>
    </dsp:sp>
    <dsp:sp modelId="{84670DB0-1CF3-4CBA-BF2F-69C78784817E}">
      <dsp:nvSpPr>
        <dsp:cNvPr id="0" name=""/>
        <dsp:cNvSpPr/>
      </dsp:nvSpPr>
      <dsp:spPr>
        <a:xfrm>
          <a:off x="5284449" y="261963"/>
          <a:ext cx="3309526" cy="122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798" tIns="129798" rIns="129798" bIns="129798" numCol="1" spcCol="1270" anchor="ctr" anchorCtr="0">
          <a:noAutofit/>
        </a:bodyPr>
        <a:lstStyle/>
        <a:p>
          <a:pPr marL="0" lvl="0" indent="0" algn="l" defTabSz="533400">
            <a:lnSpc>
              <a:spcPct val="100000"/>
            </a:lnSpc>
            <a:spcBef>
              <a:spcPct val="0"/>
            </a:spcBef>
            <a:spcAft>
              <a:spcPct val="35000"/>
            </a:spcAft>
            <a:buNone/>
          </a:pPr>
          <a:r>
            <a:rPr lang="en-US" sz="1200" kern="1200" dirty="0"/>
            <a:t>What are the most common outage types and how long do they tend to last?</a:t>
          </a:r>
        </a:p>
        <a:p>
          <a:pPr marL="0" lvl="0" indent="0" algn="l" defTabSz="533400">
            <a:lnSpc>
              <a:spcPct val="100000"/>
            </a:lnSpc>
            <a:spcBef>
              <a:spcPct val="0"/>
            </a:spcBef>
            <a:spcAft>
              <a:spcPct val="35000"/>
            </a:spcAft>
            <a:buNone/>
          </a:pPr>
          <a:r>
            <a:rPr lang="en-US" sz="1200" kern="1200" dirty="0"/>
            <a:t>How frequently do the outages occur?</a:t>
          </a:r>
        </a:p>
        <a:p>
          <a:pPr marL="0" lvl="0" indent="0" algn="l" defTabSz="533400">
            <a:lnSpc>
              <a:spcPct val="100000"/>
            </a:lnSpc>
            <a:spcBef>
              <a:spcPct val="0"/>
            </a:spcBef>
            <a:spcAft>
              <a:spcPct val="35000"/>
            </a:spcAft>
            <a:buNone/>
          </a:pPr>
          <a:r>
            <a:rPr lang="en-US" sz="1200" kern="1200" dirty="0"/>
            <a:t>Are there any energy providers that have more outages than their peers which may indicate that these providers are unreliable?</a:t>
          </a:r>
        </a:p>
      </dsp:txBody>
      <dsp:txXfrm>
        <a:off x="5284449" y="261963"/>
        <a:ext cx="3309526" cy="1226439"/>
      </dsp:txXfrm>
    </dsp:sp>
    <dsp:sp modelId="{C9E3DC0F-0916-4DA2-97DA-9134DEE5AB84}">
      <dsp:nvSpPr>
        <dsp:cNvPr id="0" name=""/>
        <dsp:cNvSpPr/>
      </dsp:nvSpPr>
      <dsp:spPr>
        <a:xfrm>
          <a:off x="0" y="2053214"/>
          <a:ext cx="8595360" cy="22943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B3D20-AF4F-4B76-89EB-443DD0975C64}">
      <dsp:nvSpPr>
        <dsp:cNvPr id="0" name=""/>
        <dsp:cNvSpPr/>
      </dsp:nvSpPr>
      <dsp:spPr>
        <a:xfrm>
          <a:off x="370997" y="2863124"/>
          <a:ext cx="674541" cy="674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8EACB-08D9-4FF3-87CA-265D7C611F07}">
      <dsp:nvSpPr>
        <dsp:cNvPr id="0" name=""/>
        <dsp:cNvSpPr/>
      </dsp:nvSpPr>
      <dsp:spPr>
        <a:xfrm>
          <a:off x="1416537" y="2587175"/>
          <a:ext cx="3867912" cy="122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798" tIns="129798" rIns="129798" bIns="129798" numCol="1" spcCol="1270" anchor="ctr" anchorCtr="0">
          <a:noAutofit/>
        </a:bodyPr>
        <a:lstStyle/>
        <a:p>
          <a:pPr marL="0" lvl="0" indent="0" algn="l" defTabSz="1111250">
            <a:lnSpc>
              <a:spcPct val="100000"/>
            </a:lnSpc>
            <a:spcBef>
              <a:spcPct val="0"/>
            </a:spcBef>
            <a:spcAft>
              <a:spcPct val="35000"/>
            </a:spcAft>
            <a:buNone/>
          </a:pPr>
          <a:r>
            <a:rPr lang="en-US" sz="2500" kern="1200"/>
            <a:t>Energy Losses and Market Reliability</a:t>
          </a:r>
        </a:p>
      </dsp:txBody>
      <dsp:txXfrm>
        <a:off x="1416537" y="2587175"/>
        <a:ext cx="3867912" cy="1226439"/>
      </dsp:txXfrm>
    </dsp:sp>
    <dsp:sp modelId="{BCCE008F-7245-41E8-B377-BDFB02A19983}">
      <dsp:nvSpPr>
        <dsp:cNvPr id="0" name=""/>
        <dsp:cNvSpPr/>
      </dsp:nvSpPr>
      <dsp:spPr>
        <a:xfrm>
          <a:off x="5284449" y="2587175"/>
          <a:ext cx="3309526" cy="122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798" tIns="129798" rIns="129798" bIns="129798" numCol="1" spcCol="1270" anchor="ctr" anchorCtr="0">
          <a:noAutofit/>
        </a:bodyPr>
        <a:lstStyle/>
        <a:p>
          <a:pPr marL="0" lvl="0" indent="0" algn="l" defTabSz="533400">
            <a:lnSpc>
              <a:spcPct val="100000"/>
            </a:lnSpc>
            <a:spcBef>
              <a:spcPct val="0"/>
            </a:spcBef>
            <a:spcAft>
              <a:spcPct val="35000"/>
            </a:spcAft>
            <a:buNone/>
          </a:pPr>
          <a:r>
            <a:rPr lang="en-US" sz="1200" kern="1200" dirty="0"/>
            <a:t>Of the outage types in 2016 and 2017, what percent were forced outages? In other words, what percent of outages were a result of providers being forced offline?</a:t>
          </a:r>
        </a:p>
        <a:p>
          <a:pPr marL="0" lvl="0" indent="0" algn="l" defTabSz="533400">
            <a:lnSpc>
              <a:spcPct val="100000"/>
            </a:lnSpc>
            <a:spcBef>
              <a:spcPct val="0"/>
            </a:spcBef>
            <a:spcAft>
              <a:spcPct val="35000"/>
            </a:spcAft>
            <a:buNone/>
          </a:pPr>
          <a:r>
            <a:rPr lang="en-US" sz="1200" kern="1200" dirty="0"/>
            <a:t>What was the average duration for a forced outage during both 2016 and 2017? Have we seen an increase in the average duration of forced outages?</a:t>
          </a:r>
        </a:p>
        <a:p>
          <a:pPr marL="0" lvl="0" indent="0" algn="l" defTabSz="533400">
            <a:lnSpc>
              <a:spcPct val="100000"/>
            </a:lnSpc>
            <a:spcBef>
              <a:spcPct val="0"/>
            </a:spcBef>
            <a:spcAft>
              <a:spcPct val="35000"/>
            </a:spcAft>
            <a:buNone/>
          </a:pPr>
          <a:r>
            <a:rPr lang="en-US" sz="1200" kern="1200" dirty="0"/>
            <a:t>Which energy providers tended to be the most unreliable?</a:t>
          </a:r>
        </a:p>
      </dsp:txBody>
      <dsp:txXfrm>
        <a:off x="5284449" y="2587175"/>
        <a:ext cx="3309526" cy="12264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D128B1C-A291-42AC-8845-C887AE5424C6}" type="datetimeFigureOut">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A71643F-71D7-4904-95F1-0369DB7BED9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64786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8B1C-A291-42AC-8845-C887AE5424C6}"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362257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8B1C-A291-42AC-8845-C887AE5424C6}"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333148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8B1C-A291-42AC-8845-C887AE5424C6}"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4123908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8B1C-A291-42AC-8845-C887AE5424C6}"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1643F-71D7-4904-95F1-0369DB7BED9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100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128B1C-A291-42AC-8845-C887AE5424C6}"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370050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28B1C-A291-42AC-8845-C887AE5424C6}"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347046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128B1C-A291-42AC-8845-C887AE5424C6}"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387353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28B1C-A291-42AC-8845-C887AE5424C6}"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229262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28B1C-A291-42AC-8845-C887AE5424C6}"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429142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28B1C-A291-42AC-8845-C887AE5424C6}"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71643F-71D7-4904-95F1-0369DB7BED9E}" type="slidenum">
              <a:rPr lang="en-US" smtClean="0"/>
              <a:t>‹#›</a:t>
            </a:fld>
            <a:endParaRPr lang="en-US"/>
          </a:p>
        </p:txBody>
      </p:sp>
    </p:spTree>
    <p:extLst>
      <p:ext uri="{BB962C8B-B14F-4D97-AF65-F5344CB8AC3E}">
        <p14:creationId xmlns:p14="http://schemas.microsoft.com/office/powerpoint/2010/main" val="135385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D128B1C-A291-42AC-8845-C887AE5424C6}" type="datetimeFigureOut">
              <a:rPr lang="en-US" smtClean="0"/>
              <a:t>12/9/2020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A71643F-71D7-4904-95F1-0369DB7BED9E}" type="slidenum">
              <a:rPr lang="en-US" smtClean="0"/>
              <a:t>‹#›</a:t>
            </a:fld>
            <a:endParaRPr lang="en-US"/>
          </a:p>
        </p:txBody>
      </p:sp>
    </p:spTree>
    <p:extLst>
      <p:ext uri="{BB962C8B-B14F-4D97-AF65-F5344CB8AC3E}">
        <p14:creationId xmlns:p14="http://schemas.microsoft.com/office/powerpoint/2010/main" val="36304321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777DC-5D35-42B7-9938-F066820EA963}"/>
              </a:ext>
            </a:extLst>
          </p:cNvPr>
          <p:cNvSpPr>
            <a:spLocks noGrp="1"/>
          </p:cNvSpPr>
          <p:nvPr>
            <p:ph type="ctrTitle"/>
          </p:nvPr>
        </p:nvSpPr>
        <p:spPr>
          <a:xfrm>
            <a:off x="1442594" y="758952"/>
            <a:ext cx="9056876" cy="4041648"/>
          </a:xfrm>
        </p:spPr>
        <p:txBody>
          <a:bodyPr>
            <a:normAutofit/>
          </a:bodyPr>
          <a:lstStyle/>
          <a:p>
            <a:r>
              <a:rPr lang="en-US" dirty="0"/>
              <a:t>American Energy Market Regulator Outage Report: 2016/2017</a:t>
            </a:r>
          </a:p>
        </p:txBody>
      </p:sp>
      <p:sp>
        <p:nvSpPr>
          <p:cNvPr id="3" name="Subtitle 2">
            <a:extLst>
              <a:ext uri="{FF2B5EF4-FFF2-40B4-BE49-F238E27FC236}">
                <a16:creationId xmlns:a16="http://schemas.microsoft.com/office/drawing/2014/main" id="{70057526-1718-406C-BFAC-6EEAA95E6D9D}"/>
              </a:ext>
            </a:extLst>
          </p:cNvPr>
          <p:cNvSpPr>
            <a:spLocks noGrp="1"/>
          </p:cNvSpPr>
          <p:nvPr>
            <p:ph type="subTitle" idx="1"/>
          </p:nvPr>
        </p:nvSpPr>
        <p:spPr>
          <a:xfrm>
            <a:off x="1442594" y="4800600"/>
            <a:ext cx="9056876" cy="1691640"/>
          </a:xfrm>
        </p:spPr>
        <p:txBody>
          <a:bodyPr>
            <a:normAutofit/>
          </a:bodyPr>
          <a:lstStyle/>
          <a:p>
            <a:r>
              <a:rPr lang="en-US" dirty="0">
                <a:solidFill>
                  <a:schemeClr val="tx2"/>
                </a:solidFill>
              </a:rPr>
              <a:t>Cameron Pollart</a:t>
            </a:r>
          </a:p>
        </p:txBody>
      </p:sp>
      <p:sp>
        <p:nvSpPr>
          <p:cNvPr id="13" name="Rectangle 9">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14372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C9F3-3226-4FE7-B32C-71CB4D9CA2BC}"/>
              </a:ext>
            </a:extLst>
          </p:cNvPr>
          <p:cNvSpPr>
            <a:spLocks noGrp="1"/>
          </p:cNvSpPr>
          <p:nvPr>
            <p:ph type="title"/>
          </p:nvPr>
        </p:nvSpPr>
        <p:spPr/>
        <p:txBody>
          <a:bodyPr>
            <a:normAutofit/>
          </a:bodyPr>
          <a:lstStyle/>
          <a:p>
            <a:r>
              <a:rPr lang="en-US" sz="2000" dirty="0"/>
              <a:t>Over the 2016 and 2017 calendar years, the </a:t>
            </a:r>
            <a:r>
              <a:rPr lang="en-US" sz="2000" b="1" dirty="0"/>
              <a:t>AEMR</a:t>
            </a:r>
            <a:r>
              <a:rPr lang="en-US" sz="2000" dirty="0"/>
              <a:t> has reported an increasingly large number of outages submitted by the nation’s energy providers. In order to </a:t>
            </a:r>
            <a:r>
              <a:rPr lang="en-US" sz="2000" b="1" dirty="0"/>
              <a:t>ensure the continued security and reliability of our network</a:t>
            </a:r>
            <a:r>
              <a:rPr lang="en-US" sz="2000" dirty="0"/>
              <a:t>, the data team has been tasked with addressing two main areas of concern:</a:t>
            </a:r>
          </a:p>
        </p:txBody>
      </p:sp>
      <p:graphicFrame>
        <p:nvGraphicFramePr>
          <p:cNvPr id="17" name="Content Placeholder 2">
            <a:extLst>
              <a:ext uri="{FF2B5EF4-FFF2-40B4-BE49-F238E27FC236}">
                <a16:creationId xmlns:a16="http://schemas.microsoft.com/office/drawing/2014/main" id="{BD9BD524-1FEE-419F-B038-65D5BBF96211}"/>
              </a:ext>
            </a:extLst>
          </p:cNvPr>
          <p:cNvGraphicFramePr>
            <a:graphicFrameLocks noGrp="1"/>
          </p:cNvGraphicFramePr>
          <p:nvPr>
            <p:ph idx="1"/>
            <p:extLst>
              <p:ext uri="{D42A27DB-BD31-4B8C-83A1-F6EECF244321}">
                <p14:modId xmlns:p14="http://schemas.microsoft.com/office/powerpoint/2010/main" val="4166221277"/>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670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C18C0A-0BA7-4C63-9F8D-F8F78A10F5E8}"/>
              </a:ext>
            </a:extLst>
          </p:cNvPr>
          <p:cNvSpPr>
            <a:spLocks noGrp="1"/>
          </p:cNvSpPr>
          <p:nvPr>
            <p:ph type="title"/>
          </p:nvPr>
        </p:nvSpPr>
        <p:spPr>
          <a:xfrm>
            <a:off x="944183" y="4624001"/>
            <a:ext cx="10156435" cy="1152524"/>
          </a:xfrm>
        </p:spPr>
        <p:txBody>
          <a:bodyPr vert="horz" lIns="91440" tIns="45720" rIns="91440" bIns="45720" rtlCol="0" anchor="b">
            <a:normAutofit/>
          </a:bodyPr>
          <a:lstStyle/>
          <a:p>
            <a:pPr>
              <a:lnSpc>
                <a:spcPct val="85000"/>
              </a:lnSpc>
            </a:pPr>
            <a:r>
              <a:rPr lang="en-US" sz="1400" dirty="0"/>
              <a:t>Our analysis reveals that </a:t>
            </a:r>
            <a:r>
              <a:rPr lang="en-US" sz="1400" b="1" dirty="0"/>
              <a:t>Forced</a:t>
            </a:r>
            <a:r>
              <a:rPr lang="en-US" sz="1400" dirty="0"/>
              <a:t> outages were far and away the leading cause of approved outage reports throughout 2016/2017, accounting for </a:t>
            </a:r>
            <a:r>
              <a:rPr lang="en-US" sz="1400" b="1" dirty="0"/>
              <a:t>65%</a:t>
            </a:r>
            <a:r>
              <a:rPr lang="en-US" sz="1400" dirty="0"/>
              <a:t> and </a:t>
            </a:r>
            <a:r>
              <a:rPr lang="en-US" sz="1400" b="1" dirty="0"/>
              <a:t>75%</a:t>
            </a:r>
            <a:r>
              <a:rPr lang="en-US" sz="1400" dirty="0"/>
              <a:t> of all outages, respectively. A deeper look reveals </a:t>
            </a:r>
            <a:r>
              <a:rPr lang="en-US" sz="1400" b="1" dirty="0"/>
              <a:t>Auricon</a:t>
            </a:r>
            <a:r>
              <a:rPr lang="en-US" sz="1400" dirty="0"/>
              <a:t>, </a:t>
            </a:r>
            <a:r>
              <a:rPr lang="en-US" sz="1400" b="1" dirty="0"/>
              <a:t>Melk</a:t>
            </a:r>
            <a:r>
              <a:rPr lang="en-US" sz="1400" dirty="0"/>
              <a:t>, and </a:t>
            </a:r>
            <a:r>
              <a:rPr lang="en-US" sz="1400" b="1" dirty="0"/>
              <a:t>Greenwaters</a:t>
            </a:r>
            <a:r>
              <a:rPr lang="en-US" sz="1400" dirty="0"/>
              <a:t> as the energy providers responsible for the most energy loss over these periods, and for whom </a:t>
            </a:r>
            <a:r>
              <a:rPr lang="en-US" sz="1400" b="1" dirty="0"/>
              <a:t>regulations will need to be better enforced going forward</a:t>
            </a:r>
            <a:r>
              <a:rPr lang="en-US" sz="1400" dirty="0"/>
              <a:t>. </a:t>
            </a:r>
            <a:r>
              <a:rPr lang="en-US" sz="1100" dirty="0">
                <a:solidFill>
                  <a:srgbClr val="C00000"/>
                </a:solidFill>
              </a:rPr>
              <a:t>(Sourced from AEMR Operator Dataset)</a:t>
            </a:r>
          </a:p>
        </p:txBody>
      </p:sp>
      <p:pic>
        <p:nvPicPr>
          <p:cNvPr id="1028" name="Picture 4">
            <a:extLst>
              <a:ext uri="{FF2B5EF4-FFF2-40B4-BE49-F238E27FC236}">
                <a16:creationId xmlns:a16="http://schemas.microsoft.com/office/drawing/2014/main" id="{840D7464-DE8A-41B8-901C-7E6F6FC130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4182" y="961106"/>
            <a:ext cx="4787701" cy="296837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ADA4665-A3AC-4B43-BAFE-250D4B431E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53617" y="967091"/>
            <a:ext cx="4787701" cy="295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21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FEA011-399A-4AE0-A3E8-929CD28C1659}"/>
              </a:ext>
            </a:extLst>
          </p:cNvPr>
          <p:cNvSpPr>
            <a:spLocks noGrp="1"/>
          </p:cNvSpPr>
          <p:nvPr>
            <p:ph type="title"/>
          </p:nvPr>
        </p:nvSpPr>
        <p:spPr>
          <a:xfrm>
            <a:off x="944184" y="4833257"/>
            <a:ext cx="9897136" cy="943268"/>
          </a:xfrm>
          <a:solidFill>
            <a:schemeClr val="tx2">
              <a:lumMod val="75000"/>
            </a:schemeClr>
          </a:solidFill>
        </p:spPr>
        <p:txBody>
          <a:bodyPr vert="horz" lIns="91440" tIns="45720" rIns="91440" bIns="45720" rtlCol="0" anchor="b">
            <a:normAutofit fontScale="90000"/>
          </a:bodyPr>
          <a:lstStyle/>
          <a:p>
            <a:pPr>
              <a:lnSpc>
                <a:spcPct val="85000"/>
              </a:lnSpc>
            </a:pPr>
            <a:r>
              <a:rPr lang="en-US" sz="1800" dirty="0">
                <a:solidFill>
                  <a:schemeClr val="bg1">
                    <a:lumMod val="95000"/>
                  </a:schemeClr>
                </a:solidFill>
              </a:rPr>
              <a:t>In addition to making up most of the total outages, </a:t>
            </a:r>
            <a:r>
              <a:rPr lang="en-US" sz="1800" dirty="0">
                <a:solidFill>
                  <a:schemeClr val="bg1">
                    <a:lumMod val="95000"/>
                  </a:schemeClr>
                </a:solidFill>
                <a:highlight>
                  <a:srgbClr val="800080"/>
                </a:highlight>
              </a:rPr>
              <a:t>Forced</a:t>
            </a:r>
            <a:r>
              <a:rPr lang="en-US" sz="1800" dirty="0">
                <a:solidFill>
                  <a:schemeClr val="bg1">
                    <a:lumMod val="95000"/>
                  </a:schemeClr>
                </a:solidFill>
              </a:rPr>
              <a:t> outages also accounted for the 2nd longest average duration (with an </a:t>
            </a:r>
            <a:r>
              <a:rPr lang="en-US" sz="1800" b="1" dirty="0">
                <a:solidFill>
                  <a:schemeClr val="bg1">
                    <a:lumMod val="95000"/>
                  </a:schemeClr>
                </a:solidFill>
              </a:rPr>
              <a:t>increase from 2016 to 2017 </a:t>
            </a:r>
            <a:r>
              <a:rPr lang="en-US" sz="1800" dirty="0">
                <a:solidFill>
                  <a:schemeClr val="bg1">
                    <a:lumMod val="95000"/>
                  </a:schemeClr>
                </a:solidFill>
              </a:rPr>
              <a:t>these averages combine to </a:t>
            </a:r>
            <a:r>
              <a:rPr lang="en-US" sz="1800" dirty="0">
                <a:solidFill>
                  <a:schemeClr val="bg1">
                    <a:lumMod val="95000"/>
                  </a:schemeClr>
                </a:solidFill>
                <a:highlight>
                  <a:srgbClr val="800080"/>
                </a:highlight>
              </a:rPr>
              <a:t>0.68 days</a:t>
            </a:r>
            <a:r>
              <a:rPr lang="en-US" sz="1800" dirty="0">
                <a:solidFill>
                  <a:schemeClr val="bg1">
                    <a:lumMod val="95000"/>
                  </a:schemeClr>
                </a:solidFill>
              </a:rPr>
              <a:t>), lagging only behind </a:t>
            </a:r>
            <a:r>
              <a:rPr lang="en-US" sz="1800" dirty="0">
                <a:solidFill>
                  <a:schemeClr val="bg1">
                    <a:lumMod val="95000"/>
                  </a:schemeClr>
                </a:solidFill>
                <a:highlight>
                  <a:srgbClr val="800000"/>
                </a:highlight>
              </a:rPr>
              <a:t>Scheduled</a:t>
            </a:r>
            <a:r>
              <a:rPr lang="en-US" sz="1800" dirty="0">
                <a:solidFill>
                  <a:schemeClr val="bg1">
                    <a:lumMod val="95000"/>
                  </a:schemeClr>
                </a:solidFill>
              </a:rPr>
              <a:t> outages. The focus for management however should remain on reducing the forced outages, as the scheduled outages are planned well in advance to minimize impact on the network. </a:t>
            </a:r>
            <a:r>
              <a:rPr lang="en-US" sz="1100" dirty="0">
                <a:solidFill>
                  <a:srgbClr val="C00000"/>
                </a:solidFill>
              </a:rPr>
              <a:t>(Sourced from AEMR Operator Dataset)</a:t>
            </a:r>
          </a:p>
        </p:txBody>
      </p:sp>
      <p:graphicFrame>
        <p:nvGraphicFramePr>
          <p:cNvPr id="4" name="Content Placeholder 3">
            <a:extLst>
              <a:ext uri="{FF2B5EF4-FFF2-40B4-BE49-F238E27FC236}">
                <a16:creationId xmlns:a16="http://schemas.microsoft.com/office/drawing/2014/main" id="{90C8552B-BA91-4907-A8B8-7AAE4F31FDDE}"/>
              </a:ext>
            </a:extLst>
          </p:cNvPr>
          <p:cNvGraphicFramePr>
            <a:graphicFrameLocks noGrp="1"/>
          </p:cNvGraphicFramePr>
          <p:nvPr>
            <p:ph idx="1"/>
            <p:extLst>
              <p:ext uri="{D42A27DB-BD31-4B8C-83A1-F6EECF244321}">
                <p14:modId xmlns:p14="http://schemas.microsoft.com/office/powerpoint/2010/main" val="1033494420"/>
              </p:ext>
            </p:extLst>
          </p:nvPr>
        </p:nvGraphicFramePr>
        <p:xfrm>
          <a:off x="944183" y="684685"/>
          <a:ext cx="9897136" cy="3521221"/>
        </p:xfrm>
        <a:graphic>
          <a:graphicData uri="http://schemas.openxmlformats.org/drawingml/2006/table">
            <a:tbl>
              <a:tblPr firstRow="1" bandRow="1"/>
              <a:tblGrid>
                <a:gridCol w="2578816">
                  <a:extLst>
                    <a:ext uri="{9D8B030D-6E8A-4147-A177-3AD203B41FA5}">
                      <a16:colId xmlns:a16="http://schemas.microsoft.com/office/drawing/2014/main" val="3861378133"/>
                    </a:ext>
                  </a:extLst>
                </a:gridCol>
                <a:gridCol w="2970045">
                  <a:extLst>
                    <a:ext uri="{9D8B030D-6E8A-4147-A177-3AD203B41FA5}">
                      <a16:colId xmlns:a16="http://schemas.microsoft.com/office/drawing/2014/main" val="1852622059"/>
                    </a:ext>
                  </a:extLst>
                </a:gridCol>
                <a:gridCol w="3696266">
                  <a:extLst>
                    <a:ext uri="{9D8B030D-6E8A-4147-A177-3AD203B41FA5}">
                      <a16:colId xmlns:a16="http://schemas.microsoft.com/office/drawing/2014/main" val="3847086863"/>
                    </a:ext>
                  </a:extLst>
                </a:gridCol>
                <a:gridCol w="652009">
                  <a:extLst>
                    <a:ext uri="{9D8B030D-6E8A-4147-A177-3AD203B41FA5}">
                      <a16:colId xmlns:a16="http://schemas.microsoft.com/office/drawing/2014/main" val="3332324933"/>
                    </a:ext>
                  </a:extLst>
                </a:gridCol>
              </a:tblGrid>
              <a:tr h="339083">
                <a:tc>
                  <a:txBody>
                    <a:bodyPr/>
                    <a:lstStyle/>
                    <a:p>
                      <a:pPr rtl="0" fontAlgn="b"/>
                      <a:r>
                        <a:rPr lang="en-US" sz="1500" b="1">
                          <a:solidFill>
                            <a:srgbClr val="FAFAFA"/>
                          </a:solidFill>
                          <a:effectLst/>
                          <a:latin typeface="Open Sans" panose="020B0606030504020204" pitchFamily="34" charset="0"/>
                        </a:rPr>
                        <a:t>Reason</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1" dirty="0">
                          <a:solidFill>
                            <a:srgbClr val="FAFAFA"/>
                          </a:solidFill>
                          <a:effectLst/>
                          <a:latin typeface="Open Sans" panose="020B0606030504020204" pitchFamily="34" charset="0"/>
                        </a:rPr>
                        <a:t>Total_Number_Outage_Events</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1">
                          <a:solidFill>
                            <a:srgbClr val="FAFAFA"/>
                          </a:solidFill>
                          <a:effectLst/>
                          <a:latin typeface="Open Sans" panose="020B0606030504020204" pitchFamily="34" charset="0"/>
                        </a:rPr>
                        <a:t>Average_Outage_Duration_Time_Days</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1">
                          <a:solidFill>
                            <a:srgbClr val="FAFAFA"/>
                          </a:solidFill>
                          <a:effectLst/>
                          <a:latin typeface="Open Sans" panose="020B0606030504020204" pitchFamily="34" charset="0"/>
                        </a:rPr>
                        <a:t>Year</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3413280557"/>
                  </a:ext>
                </a:extLst>
              </a:tr>
              <a:tr h="339083">
                <a:tc>
                  <a:txBody>
                    <a:bodyPr/>
                    <a:lstStyle/>
                    <a:p>
                      <a:pPr rtl="0" fontAlgn="b"/>
                      <a:r>
                        <a:rPr lang="en-US" sz="1500" b="0">
                          <a:solidFill>
                            <a:srgbClr val="FAFAFA"/>
                          </a:solidFill>
                          <a:effectLst/>
                          <a:latin typeface="Open Sans" panose="020B0606030504020204" pitchFamily="34" charset="0"/>
                        </a:rPr>
                        <a:t>Consequential</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latin typeface="Open Sans" panose="020B0606030504020204" pitchFamily="34" charset="0"/>
                        </a:rPr>
                        <a:t>181</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0.36</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2016</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1803588875"/>
                  </a:ext>
                </a:extLst>
              </a:tr>
              <a:tr h="339083">
                <a:tc>
                  <a:txBody>
                    <a:bodyPr/>
                    <a:lstStyle/>
                    <a:p>
                      <a:pPr rtl="0" fontAlgn="b"/>
                      <a:r>
                        <a:rPr lang="en-US" sz="1500" b="0" dirty="0">
                          <a:solidFill>
                            <a:srgbClr val="FAFAFA"/>
                          </a:solidFill>
                          <a:effectLst/>
                          <a:highlight>
                            <a:srgbClr val="800080"/>
                          </a:highlight>
                          <a:latin typeface="Open Sans" panose="020B0606030504020204" pitchFamily="34" charset="0"/>
                        </a:rPr>
                        <a:t>Forced</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1264</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highlight>
                            <a:srgbClr val="800080"/>
                          </a:highlight>
                          <a:latin typeface="Open Sans" panose="020B0606030504020204" pitchFamily="34" charset="0"/>
                        </a:rPr>
                        <a:t>0.56</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2016</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3715466537"/>
                  </a:ext>
                </a:extLst>
              </a:tr>
              <a:tr h="573820">
                <a:tc>
                  <a:txBody>
                    <a:bodyPr/>
                    <a:lstStyle/>
                    <a:p>
                      <a:pPr rtl="0" fontAlgn="b"/>
                      <a:r>
                        <a:rPr lang="en-US" sz="1500" b="0" dirty="0">
                          <a:solidFill>
                            <a:srgbClr val="FAFAFA"/>
                          </a:solidFill>
                          <a:effectLst/>
                          <a:latin typeface="Open Sans" panose="020B0606030504020204" pitchFamily="34" charset="0"/>
                        </a:rPr>
                        <a:t>Opportunistic Maintenance (Planned)</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106</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latin typeface="Open Sans" panose="020B0606030504020204" pitchFamily="34" charset="0"/>
                        </a:rPr>
                        <a:t>0.32</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2016</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2456928645"/>
                  </a:ext>
                </a:extLst>
              </a:tr>
              <a:tr h="339083">
                <a:tc>
                  <a:txBody>
                    <a:bodyPr/>
                    <a:lstStyle/>
                    <a:p>
                      <a:pPr rtl="0" fontAlgn="b"/>
                      <a:r>
                        <a:rPr lang="en-US" sz="1500" b="0" dirty="0">
                          <a:solidFill>
                            <a:srgbClr val="FAFAFA"/>
                          </a:solidFill>
                          <a:effectLst/>
                          <a:highlight>
                            <a:srgbClr val="800000"/>
                          </a:highlight>
                          <a:latin typeface="Open Sans" panose="020B0606030504020204" pitchFamily="34" charset="0"/>
                        </a:rPr>
                        <a:t>Scheduled (Planned)</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latin typeface="Open Sans" panose="020B0606030504020204" pitchFamily="34" charset="0"/>
                        </a:rPr>
                        <a:t>380</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highlight>
                            <a:srgbClr val="800000"/>
                          </a:highlight>
                          <a:latin typeface="Open Sans" panose="020B0606030504020204" pitchFamily="34" charset="0"/>
                        </a:rPr>
                        <a:t>4.57</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2016</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2876027222"/>
                  </a:ext>
                </a:extLst>
              </a:tr>
              <a:tr h="339083">
                <a:tc>
                  <a:txBody>
                    <a:bodyPr/>
                    <a:lstStyle/>
                    <a:p>
                      <a:pPr rtl="0" fontAlgn="b"/>
                      <a:r>
                        <a:rPr lang="en-US" sz="1500" b="0">
                          <a:solidFill>
                            <a:srgbClr val="FAFAFA"/>
                          </a:solidFill>
                          <a:effectLst/>
                          <a:latin typeface="Open Sans" panose="020B0606030504020204" pitchFamily="34" charset="0"/>
                        </a:rPr>
                        <a:t>Consequential</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127</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latin typeface="Open Sans" panose="020B0606030504020204" pitchFamily="34" charset="0"/>
                        </a:rPr>
                        <a:t>0.33</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2017</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4078626376"/>
                  </a:ext>
                </a:extLst>
              </a:tr>
              <a:tr h="339083">
                <a:tc>
                  <a:txBody>
                    <a:bodyPr/>
                    <a:lstStyle/>
                    <a:p>
                      <a:pPr rtl="0" fontAlgn="b"/>
                      <a:r>
                        <a:rPr lang="en-US" sz="1500" b="0" dirty="0">
                          <a:solidFill>
                            <a:srgbClr val="FAFAFA"/>
                          </a:solidFill>
                          <a:effectLst/>
                          <a:highlight>
                            <a:srgbClr val="800080"/>
                          </a:highlight>
                          <a:latin typeface="Open Sans" panose="020B0606030504020204" pitchFamily="34" charset="0"/>
                        </a:rPr>
                        <a:t>Forced</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1622</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highlight>
                            <a:srgbClr val="800080"/>
                          </a:highlight>
                          <a:latin typeface="Open Sans" panose="020B0606030504020204" pitchFamily="34" charset="0"/>
                        </a:rPr>
                        <a:t>0.79</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2017</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2591663587"/>
                  </a:ext>
                </a:extLst>
              </a:tr>
              <a:tr h="573820">
                <a:tc>
                  <a:txBody>
                    <a:bodyPr/>
                    <a:lstStyle/>
                    <a:p>
                      <a:pPr rtl="0" fontAlgn="b"/>
                      <a:r>
                        <a:rPr lang="en-US" sz="1500" b="0">
                          <a:solidFill>
                            <a:srgbClr val="FAFAFA"/>
                          </a:solidFill>
                          <a:effectLst/>
                          <a:latin typeface="Open Sans" panose="020B0606030504020204" pitchFamily="34" charset="0"/>
                        </a:rPr>
                        <a:t>Opportunistic Maintenance (Planned)</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102</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0.27</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2017</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2246588347"/>
                  </a:ext>
                </a:extLst>
              </a:tr>
              <a:tr h="339083">
                <a:tc>
                  <a:txBody>
                    <a:bodyPr/>
                    <a:lstStyle/>
                    <a:p>
                      <a:pPr rtl="0" fontAlgn="b"/>
                      <a:r>
                        <a:rPr lang="en-US" sz="1500" b="0" dirty="0">
                          <a:solidFill>
                            <a:srgbClr val="FAFAFA"/>
                          </a:solidFill>
                          <a:effectLst/>
                          <a:highlight>
                            <a:srgbClr val="800000"/>
                          </a:highlight>
                          <a:latin typeface="Open Sans" panose="020B0606030504020204" pitchFamily="34" charset="0"/>
                        </a:rPr>
                        <a:t>Scheduled (Planned)</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a:solidFill>
                            <a:srgbClr val="FAFAFA"/>
                          </a:solidFill>
                          <a:effectLst/>
                          <a:latin typeface="Open Sans" panose="020B0606030504020204" pitchFamily="34" charset="0"/>
                        </a:rPr>
                        <a:t>320</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highlight>
                            <a:srgbClr val="800000"/>
                          </a:highlight>
                          <a:latin typeface="Open Sans" panose="020B0606030504020204" pitchFamily="34" charset="0"/>
                        </a:rPr>
                        <a:t>5.58</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tc>
                  <a:txBody>
                    <a:bodyPr/>
                    <a:lstStyle/>
                    <a:p>
                      <a:pPr rtl="0" fontAlgn="b"/>
                      <a:r>
                        <a:rPr lang="en-US" sz="1500" b="0" dirty="0">
                          <a:solidFill>
                            <a:srgbClr val="FAFAFA"/>
                          </a:solidFill>
                          <a:effectLst/>
                          <a:latin typeface="Open Sans" panose="020B0606030504020204" pitchFamily="34" charset="0"/>
                        </a:rPr>
                        <a:t>2017</a:t>
                      </a:r>
                    </a:p>
                  </a:txBody>
                  <a:tcPr marL="36005" marR="36005" marT="24004" marB="2400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42B2E"/>
                    </a:solidFill>
                  </a:tcPr>
                </a:tc>
                <a:extLst>
                  <a:ext uri="{0D108BD9-81ED-4DB2-BD59-A6C34878D82A}">
                    <a16:rowId xmlns:a16="http://schemas.microsoft.com/office/drawing/2014/main" val="1643341501"/>
                  </a:ext>
                </a:extLst>
              </a:tr>
            </a:tbl>
          </a:graphicData>
        </a:graphic>
      </p:graphicFrame>
    </p:spTree>
    <p:extLst>
      <p:ext uri="{BB962C8B-B14F-4D97-AF65-F5344CB8AC3E}">
        <p14:creationId xmlns:p14="http://schemas.microsoft.com/office/powerpoint/2010/main" val="12414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874B42-F3EE-4418-B4CC-A614D05C66BF}"/>
              </a:ext>
            </a:extLst>
          </p:cNvPr>
          <p:cNvSpPr>
            <a:spLocks noGrp="1"/>
          </p:cNvSpPr>
          <p:nvPr>
            <p:ph type="title"/>
          </p:nvPr>
        </p:nvSpPr>
        <p:spPr>
          <a:xfrm>
            <a:off x="944183" y="4624001"/>
            <a:ext cx="10156435" cy="1152524"/>
          </a:xfrm>
        </p:spPr>
        <p:txBody>
          <a:bodyPr vert="horz" lIns="91440" tIns="45720" rIns="91440" bIns="45720" rtlCol="0" anchor="b">
            <a:normAutofit fontScale="90000"/>
          </a:bodyPr>
          <a:lstStyle/>
          <a:p>
            <a:pPr>
              <a:lnSpc>
                <a:spcPct val="85000"/>
              </a:lnSpc>
            </a:pPr>
            <a:r>
              <a:rPr lang="en-US" sz="2000" dirty="0"/>
              <a:t>Looking at the frequency of outages on a monthly basis we see a few standouts, particularly with </a:t>
            </a:r>
            <a:r>
              <a:rPr lang="en-US" sz="2000" b="1" dirty="0"/>
              <a:t>February in 2016</a:t>
            </a:r>
            <a:r>
              <a:rPr lang="en-US" sz="2000" dirty="0"/>
              <a:t> and </a:t>
            </a:r>
            <a:r>
              <a:rPr lang="en-US" sz="2000" b="1" dirty="0"/>
              <a:t>October in 2017</a:t>
            </a:r>
            <a:r>
              <a:rPr lang="en-US" sz="2000" dirty="0"/>
              <a:t>. While difficult to draw strong correlations between the two years, </a:t>
            </a:r>
            <a:r>
              <a:rPr lang="en-US" sz="2000" b="1" dirty="0"/>
              <a:t>August</a:t>
            </a:r>
            <a:r>
              <a:rPr lang="en-US" sz="2000" dirty="0"/>
              <a:t> and </a:t>
            </a:r>
            <a:r>
              <a:rPr lang="en-US" sz="2000" b="1" dirty="0"/>
              <a:t>November</a:t>
            </a:r>
            <a:r>
              <a:rPr lang="en-US" sz="2000" dirty="0"/>
              <a:t> stand out as months with a high number of outage reports across both charts. It’d be advisable to plan for increased outage report frequency during these months moving forward. </a:t>
            </a:r>
            <a:r>
              <a:rPr lang="en-US" sz="1400" dirty="0">
                <a:solidFill>
                  <a:srgbClr val="C00000"/>
                </a:solidFill>
              </a:rPr>
              <a:t>(Sourced from AEMR Operator Dataset)</a:t>
            </a:r>
          </a:p>
        </p:txBody>
      </p:sp>
      <p:pic>
        <p:nvPicPr>
          <p:cNvPr id="4114" name="Picture 18">
            <a:extLst>
              <a:ext uri="{FF2B5EF4-FFF2-40B4-BE49-F238E27FC236}">
                <a16:creationId xmlns:a16="http://schemas.microsoft.com/office/drawing/2014/main" id="{C6FD9211-0CED-46E2-BC80-08236110E4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8867" y="967091"/>
            <a:ext cx="4787701" cy="2956404"/>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D339BEC4-E7A7-417E-9AFE-559C308AD9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44183" y="967091"/>
            <a:ext cx="4787701" cy="295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0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D43BEA-574F-49D7-8364-4B94339FEF61}"/>
              </a:ext>
            </a:extLst>
          </p:cNvPr>
          <p:cNvSpPr>
            <a:spLocks noGrp="1"/>
          </p:cNvSpPr>
          <p:nvPr>
            <p:ph type="title"/>
          </p:nvPr>
        </p:nvSpPr>
        <p:spPr>
          <a:xfrm>
            <a:off x="8180438" y="758952"/>
            <a:ext cx="2853005" cy="4041648"/>
          </a:xfrm>
        </p:spPr>
        <p:txBody>
          <a:bodyPr vert="horz" lIns="91440" tIns="45720" rIns="91440" bIns="45720" rtlCol="0" anchor="b">
            <a:normAutofit fontScale="90000"/>
          </a:bodyPr>
          <a:lstStyle/>
          <a:p>
            <a:pPr>
              <a:lnSpc>
                <a:spcPct val="85000"/>
              </a:lnSpc>
            </a:pPr>
            <a:r>
              <a:rPr lang="en-US" sz="2000" dirty="0"/>
              <a:t>As evident from the table, </a:t>
            </a:r>
            <a:r>
              <a:rPr lang="en-US" sz="2000" b="1" dirty="0"/>
              <a:t>Auricon, Greenwaters (GW), and Melk </a:t>
            </a:r>
            <a:r>
              <a:rPr lang="en-US" sz="2000" dirty="0"/>
              <a:t>make up all the top providers reporting outages across both 2016 and 2017. In order to maintain better network reliability, a proper investigation by management into why these key providers have so many forced outages would be recommended.</a:t>
            </a:r>
            <a:br>
              <a:rPr lang="en-US" sz="2000" dirty="0"/>
            </a:br>
            <a:r>
              <a:rPr lang="en-US" sz="1200" dirty="0">
                <a:solidFill>
                  <a:srgbClr val="C00000"/>
                </a:solidFill>
              </a:rPr>
              <a:t>(Sourced from AEMR Operator Dataset)</a:t>
            </a:r>
            <a:endParaRPr lang="en-US" sz="1200" dirty="0"/>
          </a:p>
        </p:txBody>
      </p:sp>
      <p:graphicFrame>
        <p:nvGraphicFramePr>
          <p:cNvPr id="4" name="Content Placeholder 3">
            <a:extLst>
              <a:ext uri="{FF2B5EF4-FFF2-40B4-BE49-F238E27FC236}">
                <a16:creationId xmlns:a16="http://schemas.microsoft.com/office/drawing/2014/main" id="{1D5B06E7-C4D9-4A1F-955F-708A79795E9C}"/>
              </a:ext>
            </a:extLst>
          </p:cNvPr>
          <p:cNvGraphicFramePr>
            <a:graphicFrameLocks noGrp="1"/>
          </p:cNvGraphicFramePr>
          <p:nvPr>
            <p:ph idx="1"/>
            <p:extLst>
              <p:ext uri="{D42A27DB-BD31-4B8C-83A1-F6EECF244321}">
                <p14:modId xmlns:p14="http://schemas.microsoft.com/office/powerpoint/2010/main" val="879375981"/>
              </p:ext>
            </p:extLst>
          </p:nvPr>
        </p:nvGraphicFramePr>
        <p:xfrm>
          <a:off x="746449" y="1147785"/>
          <a:ext cx="6814562" cy="4553337"/>
        </p:xfrm>
        <a:graphic>
          <a:graphicData uri="http://schemas.openxmlformats.org/drawingml/2006/table">
            <a:tbl>
              <a:tblPr firstRow="1" bandRow="1">
                <a:noFill/>
              </a:tblPr>
              <a:tblGrid>
                <a:gridCol w="3014289">
                  <a:extLst>
                    <a:ext uri="{9D8B030D-6E8A-4147-A177-3AD203B41FA5}">
                      <a16:colId xmlns:a16="http://schemas.microsoft.com/office/drawing/2014/main" val="3501832233"/>
                    </a:ext>
                  </a:extLst>
                </a:gridCol>
                <a:gridCol w="1885771">
                  <a:extLst>
                    <a:ext uri="{9D8B030D-6E8A-4147-A177-3AD203B41FA5}">
                      <a16:colId xmlns:a16="http://schemas.microsoft.com/office/drawing/2014/main" val="1598150879"/>
                    </a:ext>
                  </a:extLst>
                </a:gridCol>
                <a:gridCol w="1109546">
                  <a:extLst>
                    <a:ext uri="{9D8B030D-6E8A-4147-A177-3AD203B41FA5}">
                      <a16:colId xmlns:a16="http://schemas.microsoft.com/office/drawing/2014/main" val="1047228962"/>
                    </a:ext>
                  </a:extLst>
                </a:gridCol>
                <a:gridCol w="804956">
                  <a:extLst>
                    <a:ext uri="{9D8B030D-6E8A-4147-A177-3AD203B41FA5}">
                      <a16:colId xmlns:a16="http://schemas.microsoft.com/office/drawing/2014/main" val="1559940511"/>
                    </a:ext>
                  </a:extLst>
                </a:gridCol>
              </a:tblGrid>
              <a:tr h="487857">
                <a:tc>
                  <a:txBody>
                    <a:bodyPr/>
                    <a:lstStyle/>
                    <a:p>
                      <a:pPr rtl="0" fontAlgn="b"/>
                      <a:r>
                        <a:rPr lang="en-US" sz="1500" b="0" cap="none" spc="0" dirty="0">
                          <a:solidFill>
                            <a:schemeClr val="tx1">
                              <a:lumMod val="75000"/>
                              <a:lumOff val="25000"/>
                            </a:schemeClr>
                          </a:solidFill>
                          <a:effectLst/>
                          <a:latin typeface="Open Sans" panose="020B0606030504020204" pitchFamily="34" charset="0"/>
                        </a:rPr>
                        <a:t>Total_Number_Outage_Events</a:t>
                      </a:r>
                    </a:p>
                  </a:txBody>
                  <a:tcPr marL="190569" marR="114341" marT="114341" marB="11434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b"/>
                      <a:r>
                        <a:rPr lang="en-US" sz="1500" b="0" cap="none" spc="0">
                          <a:solidFill>
                            <a:schemeClr val="tx1">
                              <a:lumMod val="75000"/>
                              <a:lumOff val="25000"/>
                            </a:schemeClr>
                          </a:solidFill>
                          <a:effectLst/>
                          <a:latin typeface="Open Sans" panose="020B0606030504020204" pitchFamily="34" charset="0"/>
                        </a:rPr>
                        <a:t>Participant_Code</a:t>
                      </a:r>
                    </a:p>
                  </a:txBody>
                  <a:tcPr marL="190569" marR="114341" marT="114341" marB="11434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b"/>
                      <a:r>
                        <a:rPr lang="en-US" sz="1500" b="0" cap="none" spc="0">
                          <a:solidFill>
                            <a:schemeClr val="tx1">
                              <a:lumMod val="75000"/>
                              <a:lumOff val="25000"/>
                            </a:schemeClr>
                          </a:solidFill>
                          <a:effectLst/>
                          <a:latin typeface="Open Sans" panose="020B0606030504020204" pitchFamily="34" charset="0"/>
                        </a:rPr>
                        <a:t>Status</a:t>
                      </a:r>
                    </a:p>
                  </a:txBody>
                  <a:tcPr marL="190569" marR="114341" marT="114341" marB="11434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b"/>
                      <a:r>
                        <a:rPr lang="en-US" sz="1500" b="0" cap="none" spc="0">
                          <a:solidFill>
                            <a:schemeClr val="tx1">
                              <a:lumMod val="75000"/>
                              <a:lumOff val="25000"/>
                            </a:schemeClr>
                          </a:solidFill>
                          <a:effectLst/>
                          <a:latin typeface="Open Sans" panose="020B0606030504020204" pitchFamily="34" charset="0"/>
                        </a:rPr>
                        <a:t>Year</a:t>
                      </a:r>
                    </a:p>
                  </a:txBody>
                  <a:tcPr marL="190569" marR="114341" marT="114341" marB="11434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744995289"/>
                  </a:ext>
                </a:extLst>
              </a:tr>
              <a:tr h="406548">
                <a:tc>
                  <a:txBody>
                    <a:bodyPr/>
                    <a:lstStyle/>
                    <a:p>
                      <a:pPr rtl="0" fontAlgn="b"/>
                      <a:r>
                        <a:rPr lang="en-US" sz="1200" b="1" cap="none" spc="0">
                          <a:solidFill>
                            <a:schemeClr val="tx1">
                              <a:lumMod val="75000"/>
                              <a:lumOff val="25000"/>
                            </a:schemeClr>
                          </a:solidFill>
                          <a:effectLst/>
                          <a:latin typeface="Open Sans" panose="020B0606030504020204" pitchFamily="34" charset="0"/>
                        </a:rPr>
                        <a:t>577</a:t>
                      </a:r>
                    </a:p>
                  </a:txBody>
                  <a:tcPr marL="190569" marR="99096" marT="99096" marB="9909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AURICON</a:t>
                      </a:r>
                    </a:p>
                  </a:txBody>
                  <a:tcPr marL="190569" marR="99096" marT="99096" marB="9909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2017</a:t>
                      </a:r>
                    </a:p>
                  </a:txBody>
                  <a:tcPr marL="190569" marR="99096" marT="99096" marB="99096"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972564825"/>
                  </a:ext>
                </a:extLst>
              </a:tr>
              <a:tr h="406548">
                <a:tc>
                  <a:txBody>
                    <a:bodyPr/>
                    <a:lstStyle/>
                    <a:p>
                      <a:pPr rtl="0" fontAlgn="b"/>
                      <a:r>
                        <a:rPr lang="en-US" sz="1200" b="1" cap="none" spc="0">
                          <a:solidFill>
                            <a:schemeClr val="tx1">
                              <a:lumMod val="75000"/>
                              <a:lumOff val="25000"/>
                            </a:schemeClr>
                          </a:solidFill>
                          <a:effectLst/>
                          <a:latin typeface="Open Sans" panose="020B0606030504020204" pitchFamily="34" charset="0"/>
                        </a:rPr>
                        <a:t>402</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GW</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2016</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18663833"/>
                  </a:ext>
                </a:extLst>
              </a:tr>
              <a:tr h="406548">
                <a:tc>
                  <a:txBody>
                    <a:bodyPr/>
                    <a:lstStyle/>
                    <a:p>
                      <a:pPr rtl="0" fontAlgn="b"/>
                      <a:r>
                        <a:rPr lang="en-US" sz="1200" b="1" cap="none" spc="0">
                          <a:solidFill>
                            <a:schemeClr val="tx1">
                              <a:lumMod val="75000"/>
                              <a:lumOff val="25000"/>
                            </a:schemeClr>
                          </a:solidFill>
                          <a:effectLst/>
                          <a:latin typeface="Open Sans" panose="020B0606030504020204" pitchFamily="34" charset="0"/>
                        </a:rPr>
                        <a:t>298</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AURICON</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2016</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530923540"/>
                  </a:ext>
                </a:extLst>
              </a:tr>
              <a:tr h="406548">
                <a:tc>
                  <a:txBody>
                    <a:bodyPr/>
                    <a:lstStyle/>
                    <a:p>
                      <a:pPr rtl="0" fontAlgn="b"/>
                      <a:r>
                        <a:rPr lang="en-US" sz="1200" b="1" cap="none" spc="0" dirty="0">
                          <a:solidFill>
                            <a:schemeClr val="tx1">
                              <a:lumMod val="75000"/>
                              <a:lumOff val="25000"/>
                            </a:schemeClr>
                          </a:solidFill>
                          <a:effectLst/>
                          <a:latin typeface="Open Sans" panose="020B0606030504020204" pitchFamily="34" charset="0"/>
                        </a:rPr>
                        <a:t>273</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MELK</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2016</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24001173"/>
                  </a:ext>
                </a:extLst>
              </a:tr>
              <a:tr h="406548">
                <a:tc>
                  <a:txBody>
                    <a:bodyPr/>
                    <a:lstStyle/>
                    <a:p>
                      <a:pPr rtl="0" fontAlgn="b"/>
                      <a:r>
                        <a:rPr lang="en-US" sz="1200" b="1" cap="none" spc="0">
                          <a:solidFill>
                            <a:schemeClr val="tx1">
                              <a:lumMod val="75000"/>
                              <a:lumOff val="25000"/>
                            </a:schemeClr>
                          </a:solidFill>
                          <a:effectLst/>
                          <a:latin typeface="Open Sans" panose="020B0606030504020204" pitchFamily="34" charset="0"/>
                        </a:rPr>
                        <a:t>270</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GW</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2017</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26428539"/>
                  </a:ext>
                </a:extLst>
              </a:tr>
              <a:tr h="406548">
                <a:tc>
                  <a:txBody>
                    <a:bodyPr/>
                    <a:lstStyle/>
                    <a:p>
                      <a:pPr rtl="0" fontAlgn="b"/>
                      <a:r>
                        <a:rPr lang="en-US" sz="1200" b="1" cap="none" spc="0">
                          <a:solidFill>
                            <a:schemeClr val="tx1">
                              <a:lumMod val="75000"/>
                              <a:lumOff val="25000"/>
                            </a:schemeClr>
                          </a:solidFill>
                          <a:effectLst/>
                          <a:latin typeface="Open Sans" panose="020B0606030504020204" pitchFamily="34" charset="0"/>
                        </a:rPr>
                        <a:t>263</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MELK</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1" cap="none" spc="0">
                          <a:solidFill>
                            <a:schemeClr val="tx1">
                              <a:lumMod val="75000"/>
                              <a:lumOff val="25000"/>
                            </a:schemeClr>
                          </a:solidFill>
                          <a:effectLst/>
                          <a:latin typeface="Open Sans" panose="020B0606030504020204" pitchFamily="34" charset="0"/>
                        </a:rPr>
                        <a:t>2017</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58257502"/>
                  </a:ext>
                </a:extLst>
              </a:tr>
              <a:tr h="406548">
                <a:tc>
                  <a:txBody>
                    <a:bodyPr/>
                    <a:lstStyle/>
                    <a:p>
                      <a:pPr rtl="0" fontAlgn="b"/>
                      <a:r>
                        <a:rPr lang="en-US" sz="1200" b="0" cap="none" spc="0">
                          <a:solidFill>
                            <a:schemeClr val="tx1">
                              <a:lumMod val="75000"/>
                              <a:lumOff val="25000"/>
                            </a:schemeClr>
                          </a:solidFill>
                          <a:effectLst/>
                          <a:latin typeface="Open Sans" panose="020B0606030504020204" pitchFamily="34" charset="0"/>
                        </a:rPr>
                        <a:t>209</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AUXC</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2016</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99107338"/>
                  </a:ext>
                </a:extLst>
              </a:tr>
              <a:tr h="406548">
                <a:tc>
                  <a:txBody>
                    <a:bodyPr/>
                    <a:lstStyle/>
                    <a:p>
                      <a:pPr rtl="0" fontAlgn="b"/>
                      <a:r>
                        <a:rPr lang="en-US" sz="1200" b="0" cap="none" spc="0">
                          <a:solidFill>
                            <a:schemeClr val="tx1">
                              <a:lumMod val="75000"/>
                              <a:lumOff val="25000"/>
                            </a:schemeClr>
                          </a:solidFill>
                          <a:effectLst/>
                          <a:latin typeface="Open Sans" panose="020B0606030504020204" pitchFamily="34" charset="0"/>
                        </a:rPr>
                        <a:t>176</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TRMOS</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2017</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576179017"/>
                  </a:ext>
                </a:extLst>
              </a:tr>
              <a:tr h="406548">
                <a:tc>
                  <a:txBody>
                    <a:bodyPr/>
                    <a:lstStyle/>
                    <a:p>
                      <a:pPr rtl="0" fontAlgn="b"/>
                      <a:r>
                        <a:rPr lang="en-US" sz="1200" b="0" cap="none" spc="0">
                          <a:solidFill>
                            <a:schemeClr val="tx1">
                              <a:lumMod val="75000"/>
                              <a:lumOff val="25000"/>
                            </a:schemeClr>
                          </a:solidFill>
                          <a:effectLst/>
                          <a:latin typeface="Open Sans" panose="020B0606030504020204" pitchFamily="34" charset="0"/>
                        </a:rPr>
                        <a:t>149</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PUG</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2017</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77009957"/>
                  </a:ext>
                </a:extLst>
              </a:tr>
              <a:tr h="406548">
                <a:tc>
                  <a:txBody>
                    <a:bodyPr/>
                    <a:lstStyle/>
                    <a:p>
                      <a:pPr rtl="0" fontAlgn="b"/>
                      <a:r>
                        <a:rPr lang="en-US" sz="1200" b="0" cap="none" spc="0">
                          <a:solidFill>
                            <a:schemeClr val="tx1">
                              <a:lumMod val="75000"/>
                              <a:lumOff val="25000"/>
                            </a:schemeClr>
                          </a:solidFill>
                          <a:effectLst/>
                          <a:latin typeface="Open Sans" panose="020B0606030504020204" pitchFamily="34" charset="0"/>
                        </a:rPr>
                        <a:t>146</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PJRH</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a:solidFill>
                            <a:schemeClr val="tx1">
                              <a:lumMod val="75000"/>
                              <a:lumOff val="25000"/>
                            </a:schemeClr>
                          </a:solidFill>
                          <a:effectLst/>
                          <a:latin typeface="Open Sans" panose="020B0606030504020204" pitchFamily="34" charset="0"/>
                        </a:rPr>
                        <a:t>Approved</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b"/>
                      <a:r>
                        <a:rPr lang="en-US" sz="1200" b="0" cap="none" spc="0" dirty="0">
                          <a:solidFill>
                            <a:schemeClr val="tx1">
                              <a:lumMod val="75000"/>
                              <a:lumOff val="25000"/>
                            </a:schemeClr>
                          </a:solidFill>
                          <a:effectLst/>
                          <a:latin typeface="Open Sans" panose="020B0606030504020204" pitchFamily="34" charset="0"/>
                        </a:rPr>
                        <a:t>2017</a:t>
                      </a:r>
                    </a:p>
                  </a:txBody>
                  <a:tcPr marL="190569" marR="99096" marT="99096" marB="99096"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6912771"/>
                  </a:ext>
                </a:extLst>
              </a:tr>
            </a:tbl>
          </a:graphicData>
        </a:graphic>
      </p:graphicFrame>
    </p:spTree>
    <p:extLst>
      <p:ext uri="{BB962C8B-B14F-4D97-AF65-F5344CB8AC3E}">
        <p14:creationId xmlns:p14="http://schemas.microsoft.com/office/powerpoint/2010/main" val="31696155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143</TotalTime>
  <Words>598</Words>
  <Application>Microsoft Office PowerPoint</Application>
  <PresentationFormat>Widescreen</PresentationFormat>
  <Paragraphs>95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Schoolbook</vt:lpstr>
      <vt:lpstr>Open Sans</vt:lpstr>
      <vt:lpstr>Wingdings 2</vt:lpstr>
      <vt:lpstr>View</vt:lpstr>
      <vt:lpstr>American Energy Market Regulator Outage Report: 2016/2017</vt:lpstr>
      <vt:lpstr>Over the 2016 and 2017 calendar years, the AEMR has reported an increasingly large number of outages submitted by the nation’s energy providers. In order to ensure the continued security and reliability of our network, the data team has been tasked with addressing two main areas of concern:</vt:lpstr>
      <vt:lpstr>Our analysis reveals that Forced outages were far and away the leading cause of approved outage reports throughout 2016/2017, accounting for 65% and 75% of all outages, respectively. A deeper look reveals Auricon, Melk, and Greenwaters as the energy providers responsible for the most energy loss over these periods, and for whom regulations will need to be better enforced going forward. (Sourced from AEMR Operator Dataset)</vt:lpstr>
      <vt:lpstr>In addition to making up most of the total outages, Forced outages also accounted for the 2nd longest average duration (with an increase from 2016 to 2017 these averages combine to 0.68 days), lagging only behind Scheduled outages. The focus for management however should remain on reducing the forced outages, as the scheduled outages are planned well in advance to minimize impact on the network. (Sourced from AEMR Operator Dataset)</vt:lpstr>
      <vt:lpstr>Looking at the frequency of outages on a monthly basis we see a few standouts, particularly with February in 2016 and October in 2017. While difficult to draw strong correlations between the two years, August and November stand out as months with a high number of outage reports across both charts. It’d be advisable to plan for increased outage report frequency during these months moving forward. (Sourced from AEMR Operator Dataset)</vt:lpstr>
      <vt:lpstr>As evident from the table, Auricon, Greenwaters (GW), and Melk make up all the top providers reporting outages across both 2016 and 2017. In order to maintain better network reliability, a proper investigation by management into why these key providers have so many forced outages would be recommended. (Sourced from AEMR Operator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Energy Market Regulator Outage Report: 2016/2017</dc:title>
  <dc:creator>Cameron  Pollart</dc:creator>
  <cp:lastModifiedBy>Cameron  Pollart</cp:lastModifiedBy>
  <cp:revision>2</cp:revision>
  <dcterms:created xsi:type="dcterms:W3CDTF">2020-12-10T21:47:07Z</dcterms:created>
  <dcterms:modified xsi:type="dcterms:W3CDTF">2020-12-11T00:10:50Z</dcterms:modified>
</cp:coreProperties>
</file>