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9" r:id="rId3"/>
    <p:sldId id="260" r:id="rId4"/>
    <p:sldId id="283" r:id="rId5"/>
    <p:sldId id="261" r:id="rId6"/>
    <p:sldId id="262" r:id="rId7"/>
    <p:sldId id="278" r:id="rId8"/>
    <p:sldId id="268" r:id="rId9"/>
    <p:sldId id="264" r:id="rId10"/>
    <p:sldId id="266" r:id="rId11"/>
    <p:sldId id="270" r:id="rId12"/>
    <p:sldId id="274" r:id="rId13"/>
    <p:sldId id="275" r:id="rId14"/>
    <p:sldId id="272" r:id="rId15"/>
    <p:sldId id="280" r:id="rId16"/>
    <p:sldId id="269" r:id="rId17"/>
    <p:sldId id="267" r:id="rId18"/>
    <p:sldId id="279" r:id="rId19"/>
    <p:sldId id="273" r:id="rId20"/>
    <p:sldId id="276" r:id="rId21"/>
    <p:sldId id="277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>
        <p:scale>
          <a:sx n="110" d="100"/>
          <a:sy n="11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CD01E-64F2-4D0A-AC8B-4FF08CE2CA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21E719-81A3-4D3E-A721-40025A469A81}">
      <dgm:prSet/>
      <dgm:spPr/>
      <dgm:t>
        <a:bodyPr/>
        <a:lstStyle/>
        <a:p>
          <a:r>
            <a:rPr lang="en-US"/>
            <a:t>Eva Parke</a:t>
          </a:r>
        </a:p>
      </dgm:t>
    </dgm:pt>
    <dgm:pt modelId="{9C6095E3-ED85-4F9B-A061-5609624856B1}" type="parTrans" cxnId="{0607A728-D734-4689-A294-A22E45B63CDB}">
      <dgm:prSet/>
      <dgm:spPr/>
      <dgm:t>
        <a:bodyPr/>
        <a:lstStyle/>
        <a:p>
          <a:endParaRPr lang="en-US"/>
        </a:p>
      </dgm:t>
    </dgm:pt>
    <dgm:pt modelId="{63CC1D5A-01C4-49DA-8716-43759056ED0B}" type="sibTrans" cxnId="{0607A728-D734-4689-A294-A22E45B63CDB}">
      <dgm:prSet/>
      <dgm:spPr/>
      <dgm:t>
        <a:bodyPr/>
        <a:lstStyle/>
        <a:p>
          <a:endParaRPr lang="en-US"/>
        </a:p>
      </dgm:t>
    </dgm:pt>
    <dgm:pt modelId="{896AD3C5-F764-4FC8-B6BA-F95C6E3B6E09}">
      <dgm:prSet/>
      <dgm:spPr/>
      <dgm:t>
        <a:bodyPr/>
        <a:lstStyle/>
        <a:p>
          <a:r>
            <a:rPr lang="en-US"/>
            <a:t>Cassaria Edwards</a:t>
          </a:r>
        </a:p>
      </dgm:t>
    </dgm:pt>
    <dgm:pt modelId="{2C299E55-F49B-4B4D-8A0D-CF551189AB1C}" type="parTrans" cxnId="{09377190-6AEC-4819-9231-2AC999F05C79}">
      <dgm:prSet/>
      <dgm:spPr/>
      <dgm:t>
        <a:bodyPr/>
        <a:lstStyle/>
        <a:p>
          <a:endParaRPr lang="en-US"/>
        </a:p>
      </dgm:t>
    </dgm:pt>
    <dgm:pt modelId="{260677D9-F9A5-478B-8CF8-7683E8A05F1A}" type="sibTrans" cxnId="{09377190-6AEC-4819-9231-2AC999F05C79}">
      <dgm:prSet/>
      <dgm:spPr/>
      <dgm:t>
        <a:bodyPr/>
        <a:lstStyle/>
        <a:p>
          <a:endParaRPr lang="en-US"/>
        </a:p>
      </dgm:t>
    </dgm:pt>
    <dgm:pt modelId="{766E2458-8D82-4999-8A83-1476DECA3018}">
      <dgm:prSet/>
      <dgm:spPr/>
      <dgm:t>
        <a:bodyPr/>
        <a:lstStyle/>
        <a:p>
          <a:r>
            <a:rPr lang="en-US"/>
            <a:t>Keturah Herron</a:t>
          </a:r>
        </a:p>
      </dgm:t>
    </dgm:pt>
    <dgm:pt modelId="{7CD103FA-2293-4048-8821-96881451054B}" type="parTrans" cxnId="{E14B4D39-FE78-43B1-A2AA-BEEEC851C345}">
      <dgm:prSet/>
      <dgm:spPr/>
      <dgm:t>
        <a:bodyPr/>
        <a:lstStyle/>
        <a:p>
          <a:endParaRPr lang="en-US"/>
        </a:p>
      </dgm:t>
    </dgm:pt>
    <dgm:pt modelId="{4BC550E4-6695-43BC-9191-1F57543DA7C5}" type="sibTrans" cxnId="{E14B4D39-FE78-43B1-A2AA-BEEEC851C345}">
      <dgm:prSet/>
      <dgm:spPr/>
      <dgm:t>
        <a:bodyPr/>
        <a:lstStyle/>
        <a:p>
          <a:endParaRPr lang="en-US"/>
        </a:p>
      </dgm:t>
    </dgm:pt>
    <dgm:pt modelId="{296970A0-6AF2-4653-A892-B7F076503211}" type="pres">
      <dgm:prSet presAssocID="{7ABCD01E-64F2-4D0A-AC8B-4FF08CE2CAD6}" presName="linear" presStyleCnt="0">
        <dgm:presLayoutVars>
          <dgm:animLvl val="lvl"/>
          <dgm:resizeHandles val="exact"/>
        </dgm:presLayoutVars>
      </dgm:prSet>
      <dgm:spPr/>
    </dgm:pt>
    <dgm:pt modelId="{568BEB5C-5BB2-4B16-B575-4E93A316F097}" type="pres">
      <dgm:prSet presAssocID="{AF21E719-81A3-4D3E-A721-40025A469A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4A3C15-8779-4E5C-AD34-70DED079605E}" type="pres">
      <dgm:prSet presAssocID="{63CC1D5A-01C4-49DA-8716-43759056ED0B}" presName="spacer" presStyleCnt="0"/>
      <dgm:spPr/>
    </dgm:pt>
    <dgm:pt modelId="{7389EA3D-6A75-49B5-9072-464E1231B16B}" type="pres">
      <dgm:prSet presAssocID="{896AD3C5-F764-4FC8-B6BA-F95C6E3B6E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5D76DD-179D-4863-A7FD-37C839ADED02}" type="pres">
      <dgm:prSet presAssocID="{260677D9-F9A5-478B-8CF8-7683E8A05F1A}" presName="spacer" presStyleCnt="0"/>
      <dgm:spPr/>
    </dgm:pt>
    <dgm:pt modelId="{A757AA3A-1F59-46DE-9C87-F111C046D46A}" type="pres">
      <dgm:prSet presAssocID="{766E2458-8D82-4999-8A83-1476DECA30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631407-D085-42C1-9194-F0DA2C89C564}" type="presOf" srcId="{AF21E719-81A3-4D3E-A721-40025A469A81}" destId="{568BEB5C-5BB2-4B16-B575-4E93A316F097}" srcOrd="0" destOrd="0" presId="urn:microsoft.com/office/officeart/2005/8/layout/vList2"/>
    <dgm:cxn modelId="{81A98C1D-91EC-4B2F-A8E5-030E571F3835}" type="presOf" srcId="{766E2458-8D82-4999-8A83-1476DECA3018}" destId="{A757AA3A-1F59-46DE-9C87-F111C046D46A}" srcOrd="0" destOrd="0" presId="urn:microsoft.com/office/officeart/2005/8/layout/vList2"/>
    <dgm:cxn modelId="{0607A728-D734-4689-A294-A22E45B63CDB}" srcId="{7ABCD01E-64F2-4D0A-AC8B-4FF08CE2CAD6}" destId="{AF21E719-81A3-4D3E-A721-40025A469A81}" srcOrd="0" destOrd="0" parTransId="{9C6095E3-ED85-4F9B-A061-5609624856B1}" sibTransId="{63CC1D5A-01C4-49DA-8716-43759056ED0B}"/>
    <dgm:cxn modelId="{E14B4D39-FE78-43B1-A2AA-BEEEC851C345}" srcId="{7ABCD01E-64F2-4D0A-AC8B-4FF08CE2CAD6}" destId="{766E2458-8D82-4999-8A83-1476DECA3018}" srcOrd="2" destOrd="0" parTransId="{7CD103FA-2293-4048-8821-96881451054B}" sibTransId="{4BC550E4-6695-43BC-9191-1F57543DA7C5}"/>
    <dgm:cxn modelId="{09377190-6AEC-4819-9231-2AC999F05C79}" srcId="{7ABCD01E-64F2-4D0A-AC8B-4FF08CE2CAD6}" destId="{896AD3C5-F764-4FC8-B6BA-F95C6E3B6E09}" srcOrd="1" destOrd="0" parTransId="{2C299E55-F49B-4B4D-8A0D-CF551189AB1C}" sibTransId="{260677D9-F9A5-478B-8CF8-7683E8A05F1A}"/>
    <dgm:cxn modelId="{7933B8DC-F76D-4ECD-8733-7E4AA68B441E}" type="presOf" srcId="{7ABCD01E-64F2-4D0A-AC8B-4FF08CE2CAD6}" destId="{296970A0-6AF2-4653-A892-B7F076503211}" srcOrd="0" destOrd="0" presId="urn:microsoft.com/office/officeart/2005/8/layout/vList2"/>
    <dgm:cxn modelId="{33377EEB-01B8-448A-9DEF-88B61D37EE9E}" type="presOf" srcId="{896AD3C5-F764-4FC8-B6BA-F95C6E3B6E09}" destId="{7389EA3D-6A75-49B5-9072-464E1231B16B}" srcOrd="0" destOrd="0" presId="urn:microsoft.com/office/officeart/2005/8/layout/vList2"/>
    <dgm:cxn modelId="{42897A0E-BE25-49B3-97A8-B146A9377D0C}" type="presParOf" srcId="{296970A0-6AF2-4653-A892-B7F076503211}" destId="{568BEB5C-5BB2-4B16-B575-4E93A316F097}" srcOrd="0" destOrd="0" presId="urn:microsoft.com/office/officeart/2005/8/layout/vList2"/>
    <dgm:cxn modelId="{0CEFEF4F-6706-4CCE-BCD8-34F9482D8F24}" type="presParOf" srcId="{296970A0-6AF2-4653-A892-B7F076503211}" destId="{3F4A3C15-8779-4E5C-AD34-70DED079605E}" srcOrd="1" destOrd="0" presId="urn:microsoft.com/office/officeart/2005/8/layout/vList2"/>
    <dgm:cxn modelId="{ECB62B4B-62B8-47A2-8443-D7F6121BAE22}" type="presParOf" srcId="{296970A0-6AF2-4653-A892-B7F076503211}" destId="{7389EA3D-6A75-49B5-9072-464E1231B16B}" srcOrd="2" destOrd="0" presId="urn:microsoft.com/office/officeart/2005/8/layout/vList2"/>
    <dgm:cxn modelId="{F0D9AF1A-1F92-43EA-A0E6-E48DA1410512}" type="presParOf" srcId="{296970A0-6AF2-4653-A892-B7F076503211}" destId="{D55D76DD-179D-4863-A7FD-37C839ADED02}" srcOrd="3" destOrd="0" presId="urn:microsoft.com/office/officeart/2005/8/layout/vList2"/>
    <dgm:cxn modelId="{959A1E77-E03E-4072-812A-1D1B40ED9472}" type="presParOf" srcId="{296970A0-6AF2-4653-A892-B7F076503211}" destId="{A757AA3A-1F59-46DE-9C87-F111C046D4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EB5C-5BB2-4B16-B575-4E93A316F097}">
      <dsp:nvSpPr>
        <dsp:cNvPr id="0" name=""/>
        <dsp:cNvSpPr/>
      </dsp:nvSpPr>
      <dsp:spPr>
        <a:xfrm>
          <a:off x="0" y="568694"/>
          <a:ext cx="6096000" cy="12951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Eva Parke</a:t>
          </a:r>
        </a:p>
      </dsp:txBody>
      <dsp:txXfrm>
        <a:off x="63226" y="631920"/>
        <a:ext cx="5969548" cy="1168738"/>
      </dsp:txXfrm>
    </dsp:sp>
    <dsp:sp modelId="{7389EA3D-6A75-49B5-9072-464E1231B16B}">
      <dsp:nvSpPr>
        <dsp:cNvPr id="0" name=""/>
        <dsp:cNvSpPr/>
      </dsp:nvSpPr>
      <dsp:spPr>
        <a:xfrm>
          <a:off x="0" y="2019404"/>
          <a:ext cx="6096000" cy="1295190"/>
        </a:xfrm>
        <a:prstGeom prst="roundRect">
          <a:avLst/>
        </a:prstGeom>
        <a:solidFill>
          <a:schemeClr val="accent2">
            <a:hueOff val="10034821"/>
            <a:satOff val="-126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Cassaria Edwards</a:t>
          </a:r>
        </a:p>
      </dsp:txBody>
      <dsp:txXfrm>
        <a:off x="63226" y="2082630"/>
        <a:ext cx="5969548" cy="1168738"/>
      </dsp:txXfrm>
    </dsp:sp>
    <dsp:sp modelId="{A757AA3A-1F59-46DE-9C87-F111C046D46A}">
      <dsp:nvSpPr>
        <dsp:cNvPr id="0" name=""/>
        <dsp:cNvSpPr/>
      </dsp:nvSpPr>
      <dsp:spPr>
        <a:xfrm>
          <a:off x="0" y="3470115"/>
          <a:ext cx="6096000" cy="1295190"/>
        </a:xfrm>
        <a:prstGeom prst="roundRect">
          <a:avLst/>
        </a:prstGeom>
        <a:solidFill>
          <a:schemeClr val="accent2">
            <a:hueOff val="20069641"/>
            <a:satOff val="-252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Keturah Herron</a:t>
          </a:r>
        </a:p>
      </dsp:txBody>
      <dsp:txXfrm>
        <a:off x="63226" y="3533341"/>
        <a:ext cx="5969548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2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orterbellarmine/Butterfly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A1351-B97D-4A2C-9969-1D160DB94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98" b="13602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D14F4-EC2E-4FFE-AA8A-16C224A8A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Christina Porter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BF5A5-173A-4B16-8A86-42A109E0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Gun Confiscations in Louisville</a:t>
            </a:r>
            <a:br>
              <a:rPr lang="en-US" sz="4100" dirty="0"/>
            </a:br>
            <a:r>
              <a:rPr lang="en-US" sz="4100" dirty="0"/>
              <a:t>2008-2017</a:t>
            </a:r>
          </a:p>
        </p:txBody>
      </p:sp>
    </p:spTree>
    <p:extLst>
      <p:ext uri="{BB962C8B-B14F-4D97-AF65-F5344CB8AC3E}">
        <p14:creationId xmlns:p14="http://schemas.microsoft.com/office/powerpoint/2010/main" val="37478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C915B33-6DC8-47D3-BA35-62053562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8" y="336616"/>
            <a:ext cx="10328484" cy="61847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442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DDA9E-1FDA-497E-84E1-4DAC2566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32" y="470814"/>
            <a:ext cx="9312935" cy="59163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146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71476B-A00E-4CEF-8A30-B6F89A7E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98" y="403618"/>
            <a:ext cx="7505204" cy="60507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141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8D4FE0F-CFD0-4BDC-8727-5516D8979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85" y="339514"/>
            <a:ext cx="7664230" cy="61789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1894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BF0E161-387D-4B43-B8D7-BAB4E13F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67" y="372476"/>
            <a:ext cx="7389866" cy="61130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2546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5E0C47C-E64F-4668-B74D-858A5D22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16" y="521404"/>
            <a:ext cx="9201168" cy="58151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809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3DFE333-A59D-49A4-B7EC-5162D6B2D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363463"/>
            <a:ext cx="9612032" cy="61310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475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4B773-14C3-40F9-AB69-26284DE5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22688" r="-92" b="22239"/>
          <a:stretch/>
        </p:blipFill>
        <p:spPr>
          <a:xfrm>
            <a:off x="1229220" y="414801"/>
            <a:ext cx="9733559" cy="60283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302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2CE5670-3F08-4A7A-9FC0-1D0D95736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2761" b="21751"/>
          <a:stretch/>
        </p:blipFill>
        <p:spPr>
          <a:xfrm>
            <a:off x="1201390" y="397565"/>
            <a:ext cx="9789220" cy="60628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836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5E0C47C-E64F-4668-B74D-858A5D22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11" y="615570"/>
            <a:ext cx="8903177" cy="56268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18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27B0A-891B-4863-AFE0-C2C98A6A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Special thanks to:</a:t>
            </a:r>
          </a:p>
        </p:txBody>
      </p:sp>
      <p:graphicFrame>
        <p:nvGraphicFramePr>
          <p:cNvPr id="20" name="Title 1">
            <a:extLst>
              <a:ext uri="{FF2B5EF4-FFF2-40B4-BE49-F238E27FC236}">
                <a16:creationId xmlns:a16="http://schemas.microsoft.com/office/drawing/2014/main" id="{221BC212-A1FF-4FE8-804A-377A8CF11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50306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02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683FB-564A-4743-AF31-D1E8C2537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01" y="731907"/>
            <a:ext cx="10700597" cy="53941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666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3F3A645-E848-45C3-9F2A-146D9EFA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5" y="422108"/>
            <a:ext cx="8753790" cy="60137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153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A40BBFD-C2E3-4998-AE14-6AF229D4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02" y="297412"/>
            <a:ext cx="4186795" cy="62631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549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4AB81-FBDD-4818-AE43-5901EA0B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13541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4AB81-FBDD-4818-AE43-5901EA0B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what does this mean?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0846CB0-2C57-474C-B480-071A794D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05" y="648890"/>
            <a:ext cx="4620270" cy="56967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963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4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1" name="Freeform: Shape 5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2" name="Freeform: Shape 5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83" name="Rectangle 5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5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5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4AB81-FBDD-4818-AE43-5901EA0B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867878"/>
            <a:ext cx="4127635" cy="2828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Now, what does this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395A9-E1BD-4977-AFA1-FA11DED2D5F3}"/>
              </a:ext>
            </a:extLst>
          </p:cNvPr>
          <p:cNvSpPr txBox="1"/>
          <p:nvPr/>
        </p:nvSpPr>
        <p:spPr>
          <a:xfrm>
            <a:off x="762000" y="3801980"/>
            <a:ext cx="4048126" cy="97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1820 / 11195 = .16257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53C9F-D4BE-4778-A340-DD0462F49E88}"/>
              </a:ext>
            </a:extLst>
          </p:cNvPr>
          <p:cNvSpPr txBox="1"/>
          <p:nvPr/>
        </p:nvSpPr>
        <p:spPr>
          <a:xfrm>
            <a:off x="6896856" y="2495772"/>
            <a:ext cx="41024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600_W_Jefferson_St accounts for 16.25% of our total data set!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That’s a LOT.</a:t>
            </a:r>
          </a:p>
        </p:txBody>
      </p:sp>
    </p:spTree>
    <p:extLst>
      <p:ext uri="{BB962C8B-B14F-4D97-AF65-F5344CB8AC3E}">
        <p14:creationId xmlns:p14="http://schemas.microsoft.com/office/powerpoint/2010/main" val="169369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1FD4854-9297-45B0-8809-E83B5472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7" r="2671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A97B-C876-4209-B6D8-F0BE95E0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Is this data accurate?</a:t>
            </a:r>
          </a:p>
          <a:p>
            <a:r>
              <a:rPr lang="en-US" sz="2400" dirty="0"/>
              <a:t>Can we make any assumptions?</a:t>
            </a:r>
          </a:p>
          <a:p>
            <a:r>
              <a:rPr lang="en-US" sz="2400" dirty="0"/>
              <a:t>What CAN we use this dataset for?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60B55-59C5-4FC1-8AE1-6EACF852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can we do with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278928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CE1F6AA-5EE3-4811-BB6C-CF96712D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" b="1427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536D7-105A-4ACA-802A-AC7060F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DDF4-242C-47DB-9785-1F5349CC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5514472"/>
            <a:ext cx="4305300" cy="822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33000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7C5AD77-994A-4104-BA2F-D64452E1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622F2-75FE-4956-AD51-BEE0734E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0853"/>
            <a:ext cx="4297680" cy="1581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486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13A4-1463-41A9-8666-C9C20569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319812"/>
            <a:ext cx="7772400" cy="14020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https://github.com/cporterbellarmine/ButterflyProject</a:t>
            </a:r>
            <a:endParaRPr lang="en-US" sz="24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B4CB7-8CA4-46B1-90DC-4F657DE6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514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4B5-B4D0-46DE-A34F-CBC82883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Sets??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97DA-1DC6-4444-87CF-73CBF80B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Firearms Intake</a:t>
            </a:r>
          </a:p>
          <a:p>
            <a:r>
              <a:rPr lang="en-US" dirty="0"/>
              <a:t>Firearms Data – Normalized Address</a:t>
            </a:r>
          </a:p>
          <a:p>
            <a:r>
              <a:rPr lang="en-US" dirty="0"/>
              <a:t>Firearms Data – Intersections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https://data.louisvilleky.gov/dataset/firearms-intake</a:t>
            </a:r>
          </a:p>
        </p:txBody>
      </p:sp>
    </p:spTree>
    <p:extLst>
      <p:ext uri="{BB962C8B-B14F-4D97-AF65-F5344CB8AC3E}">
        <p14:creationId xmlns:p14="http://schemas.microsoft.com/office/powerpoint/2010/main" val="15122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CDE4-754B-46A9-960D-87EF3A8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75C4F-69E0-42DF-9C70-DD136647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4567" y="432214"/>
            <a:ext cx="4883371" cy="6021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312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CDE4-754B-46A9-960D-87EF3A8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Viewing the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375C4F-69E0-42DF-9C70-DD136647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57" y="432214"/>
            <a:ext cx="4914391" cy="6021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82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C1F0-1951-45B2-A982-C8C6B073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2" y="580746"/>
            <a:ext cx="10668000" cy="1524000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97D4A5-C6AD-4DD4-A7E9-96E994DE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2580784"/>
            <a:ext cx="3581900" cy="3515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CA1E67D-A308-4990-80D4-6380F2476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58" y="3380996"/>
            <a:ext cx="3505689" cy="27150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5A1B140-4065-464E-97FC-5410FAD6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3" y="2171152"/>
            <a:ext cx="3591426" cy="39248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C6AB2-F8BA-418F-9759-7544CB53E6CE}"/>
              </a:ext>
            </a:extLst>
          </p:cNvPr>
          <p:cNvSpPr txBox="1"/>
          <p:nvPr/>
        </p:nvSpPr>
        <p:spPr>
          <a:xfrm>
            <a:off x="1365153" y="6334538"/>
            <a:ext cx="13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76D01-B372-4BEB-A69A-4E0F5A4482B7}"/>
              </a:ext>
            </a:extLst>
          </p:cNvPr>
          <p:cNvSpPr txBox="1"/>
          <p:nvPr/>
        </p:nvSpPr>
        <p:spPr>
          <a:xfrm>
            <a:off x="5588903" y="6334538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CA9F8-CC81-4273-ABA2-3D59F2BF580B}"/>
              </a:ext>
            </a:extLst>
          </p:cNvPr>
          <p:cNvSpPr txBox="1"/>
          <p:nvPr/>
        </p:nvSpPr>
        <p:spPr>
          <a:xfrm>
            <a:off x="9630637" y="6334538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General</a:t>
            </a:r>
          </a:p>
        </p:txBody>
      </p:sp>
      <p:pic>
        <p:nvPicPr>
          <p:cNvPr id="14" name="Picture 1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E0B60EF-29D5-4990-9A7F-21964107C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65" y="580746"/>
            <a:ext cx="6321363" cy="874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770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3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6" name="Freeform: Shape 3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Freeform: Shape 3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8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49BF8-4A34-4A2F-96DF-A191FB2E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the Data</a:t>
            </a:r>
          </a:p>
        </p:txBody>
      </p:sp>
      <p:sp>
        <p:nvSpPr>
          <p:cNvPr id="59" name="Freeform: Shape 4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4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0" name="Graphic 25" descr="Database">
            <a:extLst>
              <a:ext uri="{FF2B5EF4-FFF2-40B4-BE49-F238E27FC236}">
                <a16:creationId xmlns:a16="http://schemas.microsoft.com/office/drawing/2014/main" id="{89E78C72-C1C8-496D-A41D-6CC83EA1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A204C947-1050-439F-8461-47F155D4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00" y="356081"/>
            <a:ext cx="6680258" cy="6145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159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C02C842-7246-4E04-9EEB-966579F7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9" y="675204"/>
            <a:ext cx="11302942" cy="5507591"/>
          </a:xfrm>
        </p:spPr>
      </p:pic>
    </p:spTree>
    <p:extLst>
      <p:ext uri="{BB962C8B-B14F-4D97-AF65-F5344CB8AC3E}">
        <p14:creationId xmlns:p14="http://schemas.microsoft.com/office/powerpoint/2010/main" val="54078034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3A2441"/>
      </a:dk2>
      <a:lt2>
        <a:srgbClr val="E2E5E8"/>
      </a:lt2>
      <a:accent1>
        <a:srgbClr val="BB9B82"/>
      </a:accent1>
      <a:accent2>
        <a:srgbClr val="BA807F"/>
      </a:accent2>
      <a:accent3>
        <a:srgbClr val="C594A8"/>
      </a:accent3>
      <a:accent4>
        <a:srgbClr val="BA7FAF"/>
      </a:accent4>
      <a:accent5>
        <a:srgbClr val="BB96C6"/>
      </a:accent5>
      <a:accent6>
        <a:srgbClr val="947FBA"/>
      </a:accent6>
      <a:hlink>
        <a:srgbClr val="5B86A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150</Words>
  <Application>Microsoft Office PowerPoint</Application>
  <PresentationFormat>Widescreen</PresentationFormat>
  <Paragraphs>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Avenir Next LT Pro</vt:lpstr>
      <vt:lpstr>Avenir Next LT Pro Light</vt:lpstr>
      <vt:lpstr>Sitka Subheading</vt:lpstr>
      <vt:lpstr>PebbleVTI</vt:lpstr>
      <vt:lpstr>Gun Confiscations in Louisville 2008-2017</vt:lpstr>
      <vt:lpstr>Special thanks to:</vt:lpstr>
      <vt:lpstr>Three Data Sets??</vt:lpstr>
      <vt:lpstr>Viewing the Data</vt:lpstr>
      <vt:lpstr>Viewing the Data</vt:lpstr>
      <vt:lpstr>Cleaning the Data</vt:lpstr>
      <vt:lpstr>Exploring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what does this mean?</vt:lpstr>
      <vt:lpstr>Now, what does this mean?</vt:lpstr>
      <vt:lpstr>Now, what does this mean?</vt:lpstr>
      <vt:lpstr>What can we do with this information?</vt:lpstr>
      <vt:lpstr>Overall Recommendations</vt:lpstr>
      <vt:lpstr>Future Work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Data Points</dc:title>
  <dc:creator>Porter, Christina</dc:creator>
  <cp:lastModifiedBy>Porter, Christina</cp:lastModifiedBy>
  <cp:revision>6</cp:revision>
  <dcterms:created xsi:type="dcterms:W3CDTF">2021-03-18T15:30:07Z</dcterms:created>
  <dcterms:modified xsi:type="dcterms:W3CDTF">2021-03-18T20:44:01Z</dcterms:modified>
</cp:coreProperties>
</file>