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023" r:id="rId2"/>
    <p:sldId id="4030" r:id="rId3"/>
    <p:sldId id="4029" r:id="rId4"/>
    <p:sldId id="4055" r:id="rId5"/>
    <p:sldId id="4038" r:id="rId6"/>
    <p:sldId id="4026" r:id="rId7"/>
    <p:sldId id="4042" r:id="rId8"/>
    <p:sldId id="4041" r:id="rId9"/>
    <p:sldId id="4043" r:id="rId10"/>
    <p:sldId id="4034" r:id="rId11"/>
    <p:sldId id="4032" r:id="rId12"/>
    <p:sldId id="4036" r:id="rId13"/>
    <p:sldId id="4044" r:id="rId14"/>
    <p:sldId id="4046" r:id="rId15"/>
    <p:sldId id="4047" r:id="rId16"/>
    <p:sldId id="4045" r:id="rId17"/>
    <p:sldId id="4048" r:id="rId18"/>
    <p:sldId id="4051" r:id="rId19"/>
    <p:sldId id="4052" r:id="rId20"/>
    <p:sldId id="4040" r:id="rId21"/>
    <p:sldId id="4053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FD4"/>
    <a:srgbClr val="ECC878"/>
    <a:srgbClr val="00B2A9"/>
    <a:srgbClr val="003C71"/>
    <a:srgbClr val="003057"/>
    <a:srgbClr val="0033A0"/>
    <a:srgbClr val="B23297"/>
    <a:srgbClr val="707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F3F6B-95B7-43CF-BA99-8672434FC23C}" v="153" dt="2022-08-04T18:43:03.636"/>
    <p1510:client id="{597B13E4-BD6C-418E-9457-2225C87EACEC}" v="1178" dt="2022-08-04T19:00:21.290"/>
    <p1510:client id="{660A50FE-299E-4742-A174-F71C1EB3137B}" v="646" dt="2022-08-04T18:59:14.532"/>
    <p1510:client id="{6BFA8BD1-B5F4-483E-8CF0-688A8BBEB37A}" v="100" dt="2022-08-04T18:53:14.804"/>
    <p1510:client id="{E752F2BF-67E5-1E9E-2D44-93EEBB6D9542}" v="5" dt="2022-08-04T18:46:36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1A6D5-47B7-4C77-A5D7-C5950A89B1E4}" type="datetimeFigureOut">
              <a:rPr lang="es-CO" smtClean="0"/>
              <a:t>2022/08/04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28799-F8E7-427B-9B4B-586AB8942A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221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A2C1D-72DD-4352-8621-F87B3523B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137306-A5E2-4FF1-B6B8-1723CB472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0CE8C9-BBB9-48DD-ADCF-1E4A10FC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469C-5FD8-41A5-95C2-1E9A9494F0C4}" type="datetimeFigureOut">
              <a:rPr lang="es-CO" smtClean="0"/>
              <a:t>2022/08/04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EA9FF7-5082-47DF-B8BD-01F5D6B3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313505-86A5-4C27-A6E6-A0AD06FC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BB82-B15F-433D-8032-92F45AB594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212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724D-24FA-4A4F-BA55-D0B1224E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F3A49E-3EE3-4F55-8A4B-444964A72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47EA58-092B-4CF4-A325-4202E493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469C-5FD8-41A5-95C2-1E9A9494F0C4}" type="datetimeFigureOut">
              <a:rPr lang="es-CO" smtClean="0"/>
              <a:t>2022/08/04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8CFFEA-128F-4FCC-A550-A34FD1CC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48BDAC-B706-4760-90F7-2FB5B880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BB82-B15F-433D-8032-92F45AB594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44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9CF6FB-4945-47AA-8A0B-1A119E302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F16BB7-DF01-49D7-AA76-686066800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163155-7389-4D38-BFD7-8B21B181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469C-5FD8-41A5-95C2-1E9A9494F0C4}" type="datetimeFigureOut">
              <a:rPr lang="es-CO" smtClean="0"/>
              <a:t>2022/08/04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FBBA1D-D597-4611-A566-C095E706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3A9CF0-1708-4775-ADCF-DD8E101A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BB82-B15F-433D-8032-92F45AB594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76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2B2E4-E10A-4B42-9A9A-387140C6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B4E78A-4F35-469D-90D3-F026DB298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F741DF-E5FD-46C1-A598-5E98F8BC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469C-5FD8-41A5-95C2-1E9A9494F0C4}" type="datetimeFigureOut">
              <a:rPr lang="es-CO" smtClean="0"/>
              <a:t>2022/08/04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786672-4124-4BF5-AC79-E8BD3471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31CACF-1F35-4FF2-AA1B-0A7B75DB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BB82-B15F-433D-8032-92F45AB594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585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F4546-CC25-4333-8FC0-4B8577D3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CF8FF0-D4C0-48E9-99E3-CACC7D320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09DDE4-6C18-45CA-9890-934C9DDF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469C-5FD8-41A5-95C2-1E9A9494F0C4}" type="datetimeFigureOut">
              <a:rPr lang="es-CO" smtClean="0"/>
              <a:t>2022/08/04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8CC505-3694-44F5-8765-A2E9056B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95E971-F110-44C9-B4F9-BA6D7F08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BB82-B15F-433D-8032-92F45AB594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390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3D880-3D2F-40E8-88F7-09FA0704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39E750-ABF4-4DF2-9F65-6772AA434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451818-647A-4A56-B0F5-B48282E3B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FAA6AE-E49B-4408-8713-4E6C84AD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469C-5FD8-41A5-95C2-1E9A9494F0C4}" type="datetimeFigureOut">
              <a:rPr lang="es-CO" smtClean="0"/>
              <a:t>2022/08/04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06EBF9-D314-4D41-926D-676018C5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71D2EF-5BEB-4C18-9A75-24E46E25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BB82-B15F-433D-8032-92F45AB594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72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ED34F-0A2F-4A30-BF68-923A9C07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7D9AE1-C584-49CD-B912-6072E711D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C6316E-F285-4583-B8E5-5409D2826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9EEA10-ADD4-4EEF-9836-FD45C0058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5C3E8E-E68F-45CD-89ED-39978D906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121A9F-1F30-4B67-9AC0-AF2B8F3D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469C-5FD8-41A5-95C2-1E9A9494F0C4}" type="datetimeFigureOut">
              <a:rPr lang="es-CO" smtClean="0"/>
              <a:t>2022/08/04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D5D5B6-9CF4-45BB-B6C1-6D1820C6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18A3BE-68C4-40F1-A65E-55A2810E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BB82-B15F-433D-8032-92F45AB594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395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53AEE-9A7B-44EC-93A2-96734C0E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195BB7-6045-4AF3-9B25-7F5C8A4F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469C-5FD8-41A5-95C2-1E9A9494F0C4}" type="datetimeFigureOut">
              <a:rPr lang="es-CO" smtClean="0"/>
              <a:t>2022/08/04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072C88-6C26-4709-BFC1-D52B1810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725BDC-712E-468A-BE84-83878DC9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BB82-B15F-433D-8032-92F45AB594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093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CE46E0-8A40-4A19-8083-49CFB264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469C-5FD8-41A5-95C2-1E9A9494F0C4}" type="datetimeFigureOut">
              <a:rPr lang="es-CO" smtClean="0"/>
              <a:t>2022/08/04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A6B53E-E505-43F6-8391-F3E6F8D8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E1C01E-B913-4BCD-94C7-98671C2F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BB82-B15F-433D-8032-92F45AB594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072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AA6AD-981E-468A-823A-00E19C82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576D7E-0176-461F-8E5C-C3B16A2F1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93639E-9B89-446E-B35B-BB86B51DD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F9E21D-7388-483B-B7F0-DEAD4361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469C-5FD8-41A5-95C2-1E9A9494F0C4}" type="datetimeFigureOut">
              <a:rPr lang="es-CO" smtClean="0"/>
              <a:t>2022/08/04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36E9AD-9513-4DCB-9996-A4CCAC9D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903D14-BC6A-4EF5-B615-BC35C116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BB82-B15F-433D-8032-92F45AB594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405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6C234-9DD0-438B-91E0-A361248F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C5E6371-7D59-4999-993D-D6104A816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D3A947-F188-4731-BCFF-9A7921CE9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CDAECC-0284-4BC5-8341-C4106686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469C-5FD8-41A5-95C2-1E9A9494F0C4}" type="datetimeFigureOut">
              <a:rPr lang="es-CO" smtClean="0"/>
              <a:t>2022/08/04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FAFCD4-4D61-44DE-A946-FFF617E6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72BFC7-6ACD-4697-91EF-8F34CFA9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BB82-B15F-433D-8032-92F45AB594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719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675900-C4C4-4473-8A37-F340A8F2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347AB7-831F-4A68-96CE-799771A6B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61C56A-6A3C-4C23-B631-C5DB5814B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9469C-5FD8-41A5-95C2-1E9A9494F0C4}" type="datetimeFigureOut">
              <a:rPr lang="es-CO" smtClean="0"/>
              <a:t>2022/08/04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FB88EC-1883-442F-85B2-8EF9FFAD2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D1157-29FD-4BC2-BD5E-821BEA26E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CBB82-B15F-433D-8032-92F45AB594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078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81" y="176378"/>
            <a:ext cx="11666600" cy="62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3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064" y="6040087"/>
            <a:ext cx="2531936" cy="8439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55" y="5856625"/>
            <a:ext cx="1266825" cy="8763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622" y="1034165"/>
            <a:ext cx="6641402" cy="565085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34555" y="2759702"/>
            <a:ext cx="2028067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Mapa de Colombia por Población</a:t>
            </a:r>
            <a:endParaRPr lang="es-ES" sz="2800" b="1">
              <a:ln w="9525">
                <a:solidFill>
                  <a:prstClr val="white"/>
                </a:solidFill>
                <a:prstDash val="solid"/>
              </a:ln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cs typeface="Calibri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534144" y="3065241"/>
            <a:ext cx="231648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El 1 de diciembre de 2019 el país vio nacer un nuevo municipio: </a:t>
            </a:r>
            <a:r>
              <a:rPr lang="es-ES" sz="2000" b="1" dirty="0"/>
              <a:t>Barrancominas </a:t>
            </a:r>
            <a:r>
              <a:rPr lang="es-ES" sz="1600" dirty="0"/>
              <a:t>Municipio 1.103 del país*</a:t>
            </a:r>
          </a:p>
          <a:p>
            <a:endParaRPr lang="es-ES" sz="1600" dirty="0"/>
          </a:p>
          <a:p>
            <a:r>
              <a:rPr lang="es-ES" sz="1200" dirty="0"/>
              <a:t>*https://www.guainia.gov.co/noticias/barrancominas-nace-como-el-municipio-1103-de-colombia</a:t>
            </a:r>
            <a:endParaRPr lang="es-CO" sz="1200" dirty="0"/>
          </a:p>
        </p:txBody>
      </p:sp>
      <p:sp>
        <p:nvSpPr>
          <p:cNvPr id="9" name="Rectángulo 8"/>
          <p:cNvSpPr/>
          <p:nvPr/>
        </p:nvSpPr>
        <p:spPr>
          <a:xfrm>
            <a:off x="1828841" y="110835"/>
            <a:ext cx="8241744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s-ES" sz="5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Ingeniería de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74092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064" y="6040087"/>
            <a:ext cx="2531936" cy="8439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55" y="5856625"/>
            <a:ext cx="1266825" cy="8763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351" y="1152144"/>
            <a:ext cx="6926827" cy="540165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10935" y="2421219"/>
            <a:ext cx="1893937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Mapa de Colombia por tasas de Dengue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828841" y="110835"/>
            <a:ext cx="8241744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s-ES" sz="5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Ingeniería de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323431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064" y="6040087"/>
            <a:ext cx="2531936" cy="8439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55" y="5856625"/>
            <a:ext cx="1266825" cy="8763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902028" y="5938856"/>
            <a:ext cx="2409091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Temperatura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435" y="1454980"/>
            <a:ext cx="4787240" cy="4483876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828841" y="110835"/>
            <a:ext cx="8241744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s-ES" sz="5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Ingeniería de Características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67F68FF-F82C-4F1A-88F4-B7D210B80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860" y="1412070"/>
            <a:ext cx="5187817" cy="444455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FF134CF8-B5B4-44BD-A8D3-298587B1C4A5}"/>
              </a:ext>
            </a:extLst>
          </p:cNvPr>
          <p:cNvSpPr/>
          <p:nvPr/>
        </p:nvSpPr>
        <p:spPr>
          <a:xfrm>
            <a:off x="7007428" y="5972920"/>
            <a:ext cx="2409091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Precipitación</a:t>
            </a:r>
          </a:p>
        </p:txBody>
      </p:sp>
    </p:spTree>
    <p:extLst>
      <p:ext uri="{BB962C8B-B14F-4D97-AF65-F5344CB8AC3E}">
        <p14:creationId xmlns:p14="http://schemas.microsoft.com/office/powerpoint/2010/main" val="296888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55" y="5856625"/>
            <a:ext cx="1266825" cy="8763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64" y="6040087"/>
            <a:ext cx="2531936" cy="84397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011077" y="110835"/>
            <a:ext cx="7877286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s-ES" sz="5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Análisis Clúster-municipios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ED5C1C-7F30-4C5B-8433-32188986D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380" y="1034165"/>
            <a:ext cx="3057575" cy="56110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8C68646-A5CF-4C1A-A441-59BAC6F8E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550" y="1518534"/>
            <a:ext cx="6541294" cy="433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8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55" y="5856625"/>
            <a:ext cx="1266825" cy="8763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64" y="6040087"/>
            <a:ext cx="2531936" cy="84397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679800" y="110835"/>
            <a:ext cx="4539833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s-ES" sz="5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Análisis Clúster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5B15B2B-4475-43F6-8F76-F3BD1135E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059" y="1151371"/>
            <a:ext cx="9395881" cy="45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6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55" y="5856625"/>
            <a:ext cx="1266825" cy="8763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64" y="6040087"/>
            <a:ext cx="2531936" cy="84397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679800" y="110835"/>
            <a:ext cx="4539833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s-ES" sz="5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Análisis Clúster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9BDF030-490E-40AC-8F86-3937F03CE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64" y="1034165"/>
            <a:ext cx="9671704" cy="470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6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55" y="5856625"/>
            <a:ext cx="1266825" cy="8763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64" y="6040087"/>
            <a:ext cx="2531936" cy="84397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012750" y="110835"/>
            <a:ext cx="7873950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s-ES" sz="5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Modelo Predicción - Target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112B751-7DAD-49BC-AD0D-6E9B60CA9748}"/>
              </a:ext>
            </a:extLst>
          </p:cNvPr>
          <p:cNvSpPr txBox="1"/>
          <p:nvPr/>
        </p:nvSpPr>
        <p:spPr>
          <a:xfrm>
            <a:off x="1564680" y="1279067"/>
            <a:ext cx="9062639" cy="13229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950">
                <a:solidFill>
                  <a:srgbClr val="707372"/>
                </a:solidFill>
                <a:latin typeface="Arial"/>
                <a:cs typeface="Arial"/>
              </a:rPr>
              <a:t>Variable objetivo: </a:t>
            </a:r>
            <a:r>
              <a:rPr lang="es-ES" sz="1950" err="1">
                <a:solidFill>
                  <a:srgbClr val="707372"/>
                </a:solidFill>
                <a:latin typeface="Arial"/>
                <a:cs typeface="Arial"/>
              </a:rPr>
              <a:t>high</a:t>
            </a:r>
            <a:r>
              <a:rPr lang="es-ES" sz="1950">
                <a:solidFill>
                  <a:srgbClr val="707372"/>
                </a:solidFill>
                <a:latin typeface="Arial"/>
                <a:cs typeface="Arial"/>
              </a:rPr>
              <a:t> </a:t>
            </a:r>
            <a:r>
              <a:rPr lang="es-ES" sz="1950" err="1">
                <a:solidFill>
                  <a:srgbClr val="707372"/>
                </a:solidFill>
                <a:latin typeface="Arial"/>
                <a:cs typeface="Arial"/>
              </a:rPr>
              <a:t>risk</a:t>
            </a:r>
            <a:r>
              <a:rPr lang="es-ES" sz="1950">
                <a:solidFill>
                  <a:srgbClr val="707372"/>
                </a:solidFill>
                <a:latin typeface="Arial"/>
                <a:cs typeface="Arial"/>
              </a:rPr>
              <a:t> – casos que pasan de una tasa de dengue x 10000 habitantes de: 3.23 (</a:t>
            </a:r>
            <a:r>
              <a:rPr lang="es-ES" sz="1950" b="1">
                <a:solidFill>
                  <a:srgbClr val="707372"/>
                </a:solidFill>
                <a:latin typeface="Arial"/>
                <a:cs typeface="Arial"/>
              </a:rPr>
              <a:t>cuantil 90</a:t>
            </a:r>
            <a:r>
              <a:rPr lang="es-ES" sz="1950">
                <a:solidFill>
                  <a:srgbClr val="707372"/>
                </a:solidFill>
                <a:latin typeface="Arial"/>
                <a:cs typeface="Arial"/>
              </a:rPr>
              <a:t>)</a:t>
            </a:r>
          </a:p>
          <a:p>
            <a:endParaRPr lang="es-ES" sz="1999" dirty="0">
              <a:solidFill>
                <a:srgbClr val="707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999" dirty="0">
              <a:solidFill>
                <a:srgbClr val="707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B6E3BE-EFBB-44ED-9A58-F2A97DB26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750" y="2194912"/>
            <a:ext cx="4695607" cy="36617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D199AAD-8B05-4EE4-BF82-A2D0DC524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357" y="3164143"/>
            <a:ext cx="5219319" cy="106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51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55" y="5856625"/>
            <a:ext cx="1266825" cy="8763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64" y="6040087"/>
            <a:ext cx="2531936" cy="84397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62703" y="110835"/>
            <a:ext cx="10574050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s-ES" sz="5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Modelo Predicción – </a:t>
            </a:r>
            <a:r>
              <a:rPr lang="es-ES" sz="5400" b="1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Random</a:t>
            </a:r>
            <a:r>
              <a:rPr lang="es-ES" sz="5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Forest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8EF844F-A0B9-95EE-28E4-AAAC0E9EB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009" y="1055931"/>
            <a:ext cx="78581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97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55" y="5856625"/>
            <a:ext cx="1266825" cy="8763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64" y="6040087"/>
            <a:ext cx="2531936" cy="84397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264278" y="110835"/>
            <a:ext cx="9370899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s-ES" sz="5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Modelo Predicción – Resultados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B3C223-F079-42AE-8BC2-E95180C8B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89" y="1417516"/>
            <a:ext cx="6325483" cy="423921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BE5D905-74CB-4C27-B60D-632A9ACE7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552" y="2613796"/>
            <a:ext cx="4804659" cy="9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80C04C2-4605-40E3-9277-F4F7548A0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8" y="892532"/>
            <a:ext cx="10109113" cy="543954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55" y="5856625"/>
            <a:ext cx="1266825" cy="8763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064" y="6040087"/>
            <a:ext cx="2531936" cy="84397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264278" y="110835"/>
            <a:ext cx="9370899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s-ES" sz="5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Modelo Predicción – Resultados</a:t>
            </a:r>
          </a:p>
        </p:txBody>
      </p:sp>
    </p:spTree>
    <p:extLst>
      <p:ext uri="{BB962C8B-B14F-4D97-AF65-F5344CB8AC3E}">
        <p14:creationId xmlns:p14="http://schemas.microsoft.com/office/powerpoint/2010/main" val="348282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60" y="6014021"/>
            <a:ext cx="2531936" cy="84397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636520" y="334583"/>
            <a:ext cx="70978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Presentación del Equipo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636520" y="5381036"/>
            <a:ext cx="3115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/>
              <a:t>Carlos Esteban Posada Mejia</a:t>
            </a:r>
          </a:p>
          <a:p>
            <a:pPr algn="ctr"/>
            <a:r>
              <a:rPr lang="es-CO" dirty="0"/>
              <a:t>Clara Isabel Mesa Posada</a:t>
            </a:r>
          </a:p>
          <a:p>
            <a:pPr algn="ctr"/>
            <a:r>
              <a:rPr lang="es-CO" dirty="0"/>
              <a:t>David Andrade Barbosa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63" y="5820049"/>
            <a:ext cx="1266825" cy="8763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75" y="1175888"/>
            <a:ext cx="9884664" cy="407885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499397" y="5385400"/>
            <a:ext cx="3099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/>
              <a:t>Johanna Zuluaga Quirós </a:t>
            </a:r>
          </a:p>
          <a:p>
            <a:pPr algn="ctr"/>
            <a:r>
              <a:rPr lang="es-CO" dirty="0"/>
              <a:t>Christian Felipe Alzate Cardona</a:t>
            </a:r>
          </a:p>
          <a:p>
            <a:pPr algn="ctr"/>
            <a:r>
              <a:rPr lang="es-CO" dirty="0"/>
              <a:t>Daniel Eduardo Cañon</a:t>
            </a:r>
          </a:p>
          <a:p>
            <a:r>
              <a:rPr lang="es-CO" dirty="0"/>
              <a:t>		 	</a:t>
            </a:r>
          </a:p>
        </p:txBody>
      </p:sp>
    </p:spTree>
    <p:extLst>
      <p:ext uri="{BB962C8B-B14F-4D97-AF65-F5344CB8AC3E}">
        <p14:creationId xmlns:p14="http://schemas.microsoft.com/office/powerpoint/2010/main" val="308067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60" y="6014021"/>
            <a:ext cx="2531936" cy="84397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905217" y="121898"/>
            <a:ext cx="2275816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s-ES" sz="5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Gracias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33272" y="4982136"/>
            <a:ext cx="651357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/>
              <a:t>Carlos Esteban Posada Mejia - crls.esteban@hotmail.com</a:t>
            </a:r>
          </a:p>
          <a:p>
            <a:r>
              <a:rPr lang="es-CO" sz="1600" dirty="0"/>
              <a:t>Clara Isabel Mesa Posada – cmesap@sura.com.co</a:t>
            </a:r>
          </a:p>
          <a:p>
            <a:r>
              <a:rPr lang="es-CO" sz="1600" dirty="0"/>
              <a:t>David Andrade Barbosa - davidandradebar@gmail.com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63" y="5820049"/>
            <a:ext cx="1266825" cy="8763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75" y="910201"/>
            <a:ext cx="9884664" cy="407885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509052" y="4992858"/>
            <a:ext cx="66313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1600" dirty="0"/>
              <a:t>Johanna Zuluaga Quirós  -jozuqu77@gmail.com</a:t>
            </a:r>
          </a:p>
          <a:p>
            <a:pPr algn="r"/>
            <a:r>
              <a:rPr lang="es-CO" sz="1600" dirty="0"/>
              <a:t>Christian Felipe Alzate Cardona - christianalzate@gmail.com</a:t>
            </a:r>
          </a:p>
          <a:p>
            <a:pPr algn="r"/>
            <a:r>
              <a:rPr lang="es-CO" sz="1600" dirty="0"/>
              <a:t>Daniel Eduardo Cañon - daecazu@gmail.com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2579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81" y="176378"/>
            <a:ext cx="11666600" cy="62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5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redondeado 38"/>
          <p:cNvSpPr/>
          <p:nvPr/>
        </p:nvSpPr>
        <p:spPr>
          <a:xfrm>
            <a:off x="6580104" y="1456713"/>
            <a:ext cx="3468227" cy="668086"/>
          </a:xfrm>
          <a:prstGeom prst="roundRect">
            <a:avLst/>
          </a:prstGeom>
          <a:solidFill>
            <a:srgbClr val="7BAF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redondeado 37"/>
          <p:cNvSpPr/>
          <p:nvPr/>
        </p:nvSpPr>
        <p:spPr>
          <a:xfrm>
            <a:off x="7395300" y="2785148"/>
            <a:ext cx="3468226" cy="597916"/>
          </a:xfrm>
          <a:prstGeom prst="roundRect">
            <a:avLst/>
          </a:prstGeom>
          <a:solidFill>
            <a:srgbClr val="7BAF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 redondeado 36"/>
          <p:cNvSpPr/>
          <p:nvPr/>
        </p:nvSpPr>
        <p:spPr>
          <a:xfrm>
            <a:off x="6864315" y="3991780"/>
            <a:ext cx="3468226" cy="597916"/>
          </a:xfrm>
          <a:prstGeom prst="roundRect">
            <a:avLst/>
          </a:prstGeom>
          <a:solidFill>
            <a:srgbClr val="7BAF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redondeado 35"/>
          <p:cNvSpPr/>
          <p:nvPr/>
        </p:nvSpPr>
        <p:spPr>
          <a:xfrm>
            <a:off x="4544249" y="5370477"/>
            <a:ext cx="3468227" cy="669610"/>
          </a:xfrm>
          <a:prstGeom prst="roundRect">
            <a:avLst/>
          </a:prstGeom>
          <a:solidFill>
            <a:srgbClr val="7BAF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redondeado 34"/>
          <p:cNvSpPr/>
          <p:nvPr/>
        </p:nvSpPr>
        <p:spPr>
          <a:xfrm>
            <a:off x="2338695" y="3999688"/>
            <a:ext cx="3468226" cy="597916"/>
          </a:xfrm>
          <a:prstGeom prst="roundRect">
            <a:avLst/>
          </a:prstGeom>
          <a:solidFill>
            <a:srgbClr val="7BAF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redondeado 33"/>
          <p:cNvSpPr/>
          <p:nvPr/>
        </p:nvSpPr>
        <p:spPr>
          <a:xfrm>
            <a:off x="634555" y="2798460"/>
            <a:ext cx="4436646" cy="633181"/>
          </a:xfrm>
          <a:prstGeom prst="roundRect">
            <a:avLst/>
          </a:prstGeom>
          <a:solidFill>
            <a:srgbClr val="7BAF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redondeado 32"/>
          <p:cNvSpPr/>
          <p:nvPr/>
        </p:nvSpPr>
        <p:spPr>
          <a:xfrm>
            <a:off x="2377555" y="1355628"/>
            <a:ext cx="3468227" cy="668086"/>
          </a:xfrm>
          <a:prstGeom prst="roundRect">
            <a:avLst/>
          </a:prstGeom>
          <a:solidFill>
            <a:srgbClr val="7BAF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064" y="6040087"/>
            <a:ext cx="2531936" cy="84397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49004" y="285253"/>
            <a:ext cx="6865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Plan de trabajo equipo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12B751-7DAD-49BC-AD0D-6E9B60CA9748}"/>
              </a:ext>
            </a:extLst>
          </p:cNvPr>
          <p:cNvSpPr txBox="1"/>
          <p:nvPr/>
        </p:nvSpPr>
        <p:spPr>
          <a:xfrm>
            <a:off x="2668642" y="1456047"/>
            <a:ext cx="2912025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999" dirty="0">
                <a:latin typeface="Arial" panose="020B0604020202020204" pitchFamily="34" charset="0"/>
                <a:cs typeface="Arial" panose="020B0604020202020204" pitchFamily="34" charset="0"/>
              </a:rPr>
              <a:t>Determinar el problema</a:t>
            </a:r>
            <a:endParaRPr lang="es-CO" sz="1999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F463C6-5F72-4731-93F4-7CC63778984D}"/>
              </a:ext>
            </a:extLst>
          </p:cNvPr>
          <p:cNvSpPr txBox="1"/>
          <p:nvPr/>
        </p:nvSpPr>
        <p:spPr>
          <a:xfrm>
            <a:off x="1033433" y="2915058"/>
            <a:ext cx="388233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999" dirty="0">
                <a:latin typeface="Arial" panose="020B0604020202020204" pitchFamily="34" charset="0"/>
                <a:cs typeface="Arial" panose="020B0604020202020204" pitchFamily="34" charset="0"/>
              </a:rPr>
              <a:t>Análisis</a:t>
            </a:r>
            <a:r>
              <a:rPr lang="es-ES" sz="1999">
                <a:latin typeface="Arial" panose="020B0604020202020204" pitchFamily="34" charset="0"/>
                <a:cs typeface="Arial" panose="020B0604020202020204" pitchFamily="34" charset="0"/>
              </a:rPr>
              <a:t>/entendimiento</a:t>
            </a:r>
            <a:r>
              <a:rPr lang="es-ES" sz="1999" dirty="0">
                <a:latin typeface="Arial" panose="020B0604020202020204" pitchFamily="34" charset="0"/>
                <a:cs typeface="Arial" panose="020B0604020202020204" pitchFamily="34" charset="0"/>
              </a:rPr>
              <a:t> de Datos</a:t>
            </a:r>
            <a:endParaRPr lang="es-CO" sz="19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3ADD745-98D7-4AE6-9FA1-A15B569DEF81}"/>
              </a:ext>
            </a:extLst>
          </p:cNvPr>
          <p:cNvSpPr txBox="1"/>
          <p:nvPr/>
        </p:nvSpPr>
        <p:spPr>
          <a:xfrm>
            <a:off x="4705432" y="5505291"/>
            <a:ext cx="450892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999" dirty="0">
                <a:latin typeface="Arial" panose="020B0604020202020204" pitchFamily="34" charset="0"/>
                <a:cs typeface="Arial" panose="020B0604020202020204" pitchFamily="34" charset="0"/>
              </a:rPr>
              <a:t>Ingeniería de características</a:t>
            </a:r>
            <a:endParaRPr lang="es-CO" sz="19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828E483-3595-4992-898E-E35D5E896C88}"/>
              </a:ext>
            </a:extLst>
          </p:cNvPr>
          <p:cNvSpPr txBox="1"/>
          <p:nvPr/>
        </p:nvSpPr>
        <p:spPr>
          <a:xfrm>
            <a:off x="7754885" y="4118114"/>
            <a:ext cx="2001763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999" dirty="0">
                <a:latin typeface="Arial" panose="020B0604020202020204" pitchFamily="34" charset="0"/>
                <a:cs typeface="Arial" panose="020B0604020202020204" pitchFamily="34" charset="0"/>
              </a:rPr>
              <a:t>Análisis Clúster</a:t>
            </a:r>
            <a:endParaRPr lang="es-CO" sz="19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E23DB5F-4953-461B-89DF-84DDEE067B5C}"/>
              </a:ext>
            </a:extLst>
          </p:cNvPr>
          <p:cNvSpPr txBox="1"/>
          <p:nvPr/>
        </p:nvSpPr>
        <p:spPr>
          <a:xfrm>
            <a:off x="2715777" y="4125820"/>
            <a:ext cx="271406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999" dirty="0">
                <a:latin typeface="Arial" panose="020B0604020202020204" pitchFamily="34" charset="0"/>
                <a:cs typeface="Arial" panose="020B0604020202020204" pitchFamily="34" charset="0"/>
              </a:rPr>
              <a:t>Estructurar de la Data</a:t>
            </a:r>
            <a:endParaRPr lang="es-CO" sz="19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55" y="5856625"/>
            <a:ext cx="1266825" cy="87630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797" y="400749"/>
            <a:ext cx="2531936" cy="843979"/>
          </a:xfrm>
          <a:prstGeom prst="rect">
            <a:avLst/>
          </a:prstGeom>
        </p:spPr>
      </p:pic>
      <p:sp>
        <p:nvSpPr>
          <p:cNvPr id="27" name="Rectángulo 26"/>
          <p:cNvSpPr/>
          <p:nvPr/>
        </p:nvSpPr>
        <p:spPr>
          <a:xfrm>
            <a:off x="8012476" y="2761234"/>
            <a:ext cx="2622833" cy="399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999" dirty="0">
                <a:latin typeface="Arial" panose="020B0604020202020204" pitchFamily="34" charset="0"/>
                <a:cs typeface="Arial" panose="020B0604020202020204" pitchFamily="34" charset="0"/>
              </a:rPr>
              <a:t>Modelo de predicción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112B751-7DAD-49BC-AD0D-6E9B60CA9748}"/>
              </a:ext>
            </a:extLst>
          </p:cNvPr>
          <p:cNvSpPr txBox="1"/>
          <p:nvPr/>
        </p:nvSpPr>
        <p:spPr>
          <a:xfrm>
            <a:off x="7287271" y="1583348"/>
            <a:ext cx="9062639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999" dirty="0">
                <a:latin typeface="Arial" panose="020B0604020202020204" pitchFamily="34" charset="0"/>
                <a:cs typeface="Arial" panose="020B0604020202020204" pitchFamily="34" charset="0"/>
              </a:rPr>
              <a:t>Aprendizajes</a:t>
            </a:r>
            <a:endParaRPr lang="es-CO" sz="1999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echa curvada hacia la derecha 40"/>
          <p:cNvSpPr/>
          <p:nvPr/>
        </p:nvSpPr>
        <p:spPr>
          <a:xfrm>
            <a:off x="1942465" y="1845016"/>
            <a:ext cx="343220" cy="9534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2" name="Flecha curvada hacia la derecha 41"/>
          <p:cNvSpPr/>
          <p:nvPr/>
        </p:nvSpPr>
        <p:spPr>
          <a:xfrm>
            <a:off x="1896298" y="3468864"/>
            <a:ext cx="343220" cy="9534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3" name="Flecha curvada hacia la derecha 42"/>
          <p:cNvSpPr/>
          <p:nvPr/>
        </p:nvSpPr>
        <p:spPr>
          <a:xfrm>
            <a:off x="3953045" y="4723736"/>
            <a:ext cx="343220" cy="9534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4" name="Flecha curvada hacia la derecha 43"/>
          <p:cNvSpPr/>
          <p:nvPr/>
        </p:nvSpPr>
        <p:spPr>
          <a:xfrm rot="9382081">
            <a:off x="5534828" y="2821809"/>
            <a:ext cx="621909" cy="24949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6" name="Flecha curvada hacia la izquierda 45"/>
          <p:cNvSpPr/>
          <p:nvPr/>
        </p:nvSpPr>
        <p:spPr>
          <a:xfrm rot="11954685" flipH="1">
            <a:off x="8529177" y="4734325"/>
            <a:ext cx="401468" cy="10467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7" name="Flecha curvada hacia la izquierda 46"/>
          <p:cNvSpPr/>
          <p:nvPr/>
        </p:nvSpPr>
        <p:spPr>
          <a:xfrm rot="11954685" flipH="1">
            <a:off x="10524999" y="3432307"/>
            <a:ext cx="401468" cy="10467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8" name="Flecha curvada hacia la izquierda 47"/>
          <p:cNvSpPr/>
          <p:nvPr/>
        </p:nvSpPr>
        <p:spPr>
          <a:xfrm rot="9313510" flipH="1">
            <a:off x="10261219" y="1621106"/>
            <a:ext cx="401468" cy="10467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89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064" y="6040087"/>
            <a:ext cx="2531936" cy="84397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133795" y="285253"/>
            <a:ext cx="34956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Repositorio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55" y="5856625"/>
            <a:ext cx="1266825" cy="87630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797" y="400749"/>
            <a:ext cx="2531936" cy="843979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14495BA3-1E46-4608-83C0-FC3388A0A2AE}"/>
              </a:ext>
            </a:extLst>
          </p:cNvPr>
          <p:cNvSpPr txBox="1"/>
          <p:nvPr/>
        </p:nvSpPr>
        <p:spPr>
          <a:xfrm>
            <a:off x="3378804" y="3144597"/>
            <a:ext cx="788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/>
              <a:t>https://github.com/cposada8/dataton_make_health.git</a:t>
            </a:r>
          </a:p>
        </p:txBody>
      </p:sp>
      <p:pic>
        <p:nvPicPr>
          <p:cNvPr id="1026" name="Picture 2" descr="QuÃ© es GitHub y por quÃ© es Ãºtil al aprender programaciÃ³n | HACK A BOSS">
            <a:extLst>
              <a:ext uri="{FF2B5EF4-FFF2-40B4-BE49-F238E27FC236}">
                <a16:creationId xmlns:a16="http://schemas.microsoft.com/office/drawing/2014/main" id="{8ECB7965-7CD0-48DD-B4E8-54A24B993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62" y="271273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01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064" y="6040087"/>
            <a:ext cx="2531936" cy="84397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506305" y="370439"/>
            <a:ext cx="70879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Determinar el Problema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12B751-7DAD-49BC-AD0D-6E9B60CA9748}"/>
              </a:ext>
            </a:extLst>
          </p:cNvPr>
          <p:cNvSpPr txBox="1"/>
          <p:nvPr/>
        </p:nvSpPr>
        <p:spPr>
          <a:xfrm>
            <a:off x="1003412" y="1717408"/>
            <a:ext cx="10281621" cy="3476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999" b="1" i="1" dirty="0">
                <a:solidFill>
                  <a:srgbClr val="7073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Necesidad: </a:t>
            </a:r>
          </a:p>
          <a:p>
            <a:pPr algn="just"/>
            <a:r>
              <a:rPr lang="es-ES" sz="1999" dirty="0">
                <a:solidFill>
                  <a:srgbClr val="7073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Construir modelos de predicción mediante inteligencia artificial que demuestren 	potencial para ser implementado por tomadores de decisiones en salud de la 	región.</a:t>
            </a:r>
          </a:p>
          <a:p>
            <a:endParaRPr lang="es-ES" sz="1999" dirty="0">
              <a:solidFill>
                <a:srgbClr val="707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999" dirty="0">
              <a:solidFill>
                <a:srgbClr val="707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999" b="1" i="1" dirty="0">
                <a:solidFill>
                  <a:srgbClr val="7073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1999">
                <a:solidFill>
                  <a:srgbClr val="7073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factores </a:t>
            </a:r>
            <a:r>
              <a:rPr lang="es-ES" sz="1999" dirty="0">
                <a:solidFill>
                  <a:srgbClr val="7073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determinantes del fenómeno </a:t>
            </a:r>
            <a:r>
              <a:rPr lang="es-ES" sz="1999">
                <a:solidFill>
                  <a:srgbClr val="7073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ES" sz="1999" dirty="0">
                <a:solidFill>
                  <a:srgbClr val="7073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dengue</a:t>
            </a:r>
            <a:r>
              <a:rPr lang="es-ES" sz="1999">
                <a:solidFill>
                  <a:srgbClr val="7073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1999">
                <a:solidFill>
                  <a:srgbClr val="7073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Desarrollar una herramienta que permita medir el nivel de riesgo de dengue de un municipio bajo condiciones específicas (determinantes)</a:t>
            </a:r>
          </a:p>
          <a:p>
            <a:endParaRPr lang="es-CO" sz="1999" dirty="0">
              <a:solidFill>
                <a:srgbClr val="707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55" y="5856625"/>
            <a:ext cx="12668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55" y="5856625"/>
            <a:ext cx="1266825" cy="8763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64" y="6040087"/>
            <a:ext cx="2531936" cy="84397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416960" y="110835"/>
            <a:ext cx="50654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Análisis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112B751-7DAD-49BC-AD0D-6E9B60CA9748}"/>
              </a:ext>
            </a:extLst>
          </p:cNvPr>
          <p:cNvSpPr txBox="1"/>
          <p:nvPr/>
        </p:nvSpPr>
        <p:spPr>
          <a:xfrm>
            <a:off x="1597805" y="1463333"/>
            <a:ext cx="8996390" cy="4231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b="1">
                <a:solidFill>
                  <a:srgbClr val="707372"/>
                </a:solidFill>
                <a:latin typeface="Arial"/>
                <a:cs typeface="Arial"/>
              </a:rPr>
              <a:t>Validación de la data</a:t>
            </a:r>
          </a:p>
          <a:p>
            <a:endParaRPr lang="es-ES" sz="2400" b="1" dirty="0">
              <a:solidFill>
                <a:srgbClr val="707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>
                <a:solidFill>
                  <a:srgbClr val="707372"/>
                </a:solidFill>
                <a:latin typeface="Arial"/>
                <a:cs typeface="Arial"/>
              </a:rPr>
              <a:t>Hallazgos</a:t>
            </a:r>
            <a:endParaRPr lang="es-ES" sz="1999">
              <a:solidFill>
                <a:srgbClr val="707372"/>
              </a:solidFill>
              <a:latin typeface="Arial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es-ES" sz="1950">
                <a:solidFill>
                  <a:srgbClr val="707372"/>
                </a:solidFill>
                <a:latin typeface="Arial"/>
                <a:cs typeface="Arial"/>
              </a:rPr>
              <a:t>3 municipios sin Temperatura</a:t>
            </a:r>
          </a:p>
          <a:p>
            <a:pPr marL="342900" indent="-342900">
              <a:buFontTx/>
              <a:buChar char="-"/>
            </a:pPr>
            <a:r>
              <a:rPr lang="es-ES" sz="1950">
                <a:solidFill>
                  <a:srgbClr val="707372"/>
                </a:solidFill>
                <a:latin typeface="Arial"/>
                <a:cs typeface="Arial"/>
              </a:rPr>
              <a:t>1 municipio sin población.</a:t>
            </a:r>
          </a:p>
          <a:p>
            <a:pPr marL="342900" indent="-342900">
              <a:buFontTx/>
              <a:buChar char="-"/>
            </a:pPr>
            <a:endParaRPr lang="es-ES" sz="1999" dirty="0">
              <a:solidFill>
                <a:srgbClr val="707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999" dirty="0">
              <a:solidFill>
                <a:srgbClr val="707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950">
                <a:solidFill>
                  <a:srgbClr val="707372"/>
                </a:solidFill>
                <a:latin typeface="Arial"/>
                <a:cs typeface="Arial"/>
              </a:rPr>
              <a:t>Investigación OMS sobre características:</a:t>
            </a:r>
          </a:p>
          <a:p>
            <a:r>
              <a:rPr lang="es-ES" sz="1950">
                <a:solidFill>
                  <a:srgbClr val="707372"/>
                </a:solidFill>
                <a:latin typeface="Arial"/>
                <a:cs typeface="Arial"/>
              </a:rPr>
              <a:t>* El Dengue prolifera en </a:t>
            </a:r>
            <a:r>
              <a:rPr lang="es-ES" sz="1950" err="1">
                <a:solidFill>
                  <a:srgbClr val="707372"/>
                </a:solidFill>
                <a:latin typeface="Arial"/>
                <a:cs typeface="Arial"/>
              </a:rPr>
              <a:t>termeraturas</a:t>
            </a:r>
            <a:r>
              <a:rPr lang="es-ES" sz="1950">
                <a:solidFill>
                  <a:srgbClr val="707372"/>
                </a:solidFill>
                <a:latin typeface="Arial"/>
                <a:cs typeface="Arial"/>
              </a:rPr>
              <a:t> entre </a:t>
            </a:r>
            <a:r>
              <a:rPr lang="es-ES" sz="1950" b="1">
                <a:solidFill>
                  <a:srgbClr val="707372"/>
                </a:solidFill>
                <a:latin typeface="Arial"/>
                <a:cs typeface="Arial"/>
              </a:rPr>
              <a:t>15°C y 40°C</a:t>
            </a:r>
            <a:r>
              <a:rPr lang="es-ES" sz="1950">
                <a:solidFill>
                  <a:srgbClr val="707372"/>
                </a:solidFill>
                <a:latin typeface="Arial"/>
                <a:cs typeface="Arial"/>
              </a:rPr>
              <a:t>; y </a:t>
            </a:r>
            <a:r>
              <a:rPr lang="es-ES" sz="1950" b="1">
                <a:solidFill>
                  <a:srgbClr val="707372"/>
                </a:solidFill>
                <a:latin typeface="Arial"/>
                <a:cs typeface="Arial"/>
              </a:rPr>
              <a:t>en altitudes inferiores a 2200 m </a:t>
            </a:r>
            <a:r>
              <a:rPr lang="es-ES" sz="1950">
                <a:solidFill>
                  <a:srgbClr val="707372"/>
                </a:solidFill>
                <a:latin typeface="Arial"/>
                <a:cs typeface="Arial"/>
              </a:rPr>
              <a:t>sobre el nivel del mar</a:t>
            </a:r>
          </a:p>
          <a:p>
            <a:endParaRPr lang="es-ES" sz="1999" dirty="0">
              <a:solidFill>
                <a:srgbClr val="707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950">
                <a:solidFill>
                  <a:srgbClr val="707372"/>
                </a:solidFill>
                <a:latin typeface="Arial"/>
                <a:cs typeface="Arial"/>
              </a:rPr>
              <a:t>Análisis de correlaciones.</a:t>
            </a:r>
          </a:p>
          <a:p>
            <a:endParaRPr lang="es-ES" sz="1999" dirty="0">
              <a:solidFill>
                <a:srgbClr val="707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32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55" y="5856625"/>
            <a:ext cx="1266825" cy="8763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64" y="6040087"/>
            <a:ext cx="2531936" cy="84397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416960" y="110835"/>
            <a:ext cx="50654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Análisis de Datos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AAA521-46ED-4663-BD88-91E37E127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5" y="1034165"/>
            <a:ext cx="3714750" cy="24955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1B926C4-20BF-45F2-A72B-245191969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155" y="1148465"/>
            <a:ext cx="3724275" cy="24574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93CEF71-9D58-41B1-A544-8B9024A567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126" y="1072265"/>
            <a:ext cx="3705225" cy="25336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2CBF9E0-AFCF-4E18-A876-4DE45892D2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350" y="3712812"/>
            <a:ext cx="6138708" cy="30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4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55" y="5856625"/>
            <a:ext cx="1266825" cy="8763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64" y="6040087"/>
            <a:ext cx="2531936" cy="84397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511795" y="110835"/>
            <a:ext cx="4875822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s-ES" sz="5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Estructurar Data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112B751-7DAD-49BC-AD0D-6E9B60CA9748}"/>
              </a:ext>
            </a:extLst>
          </p:cNvPr>
          <p:cNvSpPr txBox="1"/>
          <p:nvPr/>
        </p:nvSpPr>
        <p:spPr>
          <a:xfrm>
            <a:off x="9937750" y="1352913"/>
            <a:ext cx="2187259" cy="163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999" dirty="0">
                <a:solidFill>
                  <a:srgbClr val="7073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Generación de variables independiente del tiempo</a:t>
            </a:r>
          </a:p>
          <a:p>
            <a:endParaRPr lang="es-ES" sz="1999" dirty="0">
              <a:solidFill>
                <a:srgbClr val="707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1977F4-317B-4D19-93D8-AA0FD56CE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0" y="1126113"/>
            <a:ext cx="9715500" cy="185737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DAA4D92-F3A1-4AD9-A7B9-BA796B5EB48C}"/>
              </a:ext>
            </a:extLst>
          </p:cNvPr>
          <p:cNvSpPr txBox="1"/>
          <p:nvPr/>
        </p:nvSpPr>
        <p:spPr>
          <a:xfrm>
            <a:off x="9160934" y="3687800"/>
            <a:ext cx="2884128" cy="163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999" dirty="0">
                <a:solidFill>
                  <a:srgbClr val="7073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Generación de variables que dependen del municipio, año y mes</a:t>
            </a:r>
          </a:p>
          <a:p>
            <a:endParaRPr lang="es-ES" sz="1999" dirty="0">
              <a:solidFill>
                <a:srgbClr val="707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D71052B-E01C-45C0-8CE8-FCC94F32A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837" y="3177044"/>
            <a:ext cx="65627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7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55" y="5856625"/>
            <a:ext cx="1266825" cy="8763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64" y="6040087"/>
            <a:ext cx="2531936" cy="84397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828841" y="110835"/>
            <a:ext cx="8241744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s-ES" sz="5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Ingeniería de Características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112B751-7DAD-49BC-AD0D-6E9B60CA9748}"/>
              </a:ext>
            </a:extLst>
          </p:cNvPr>
          <p:cNvSpPr txBox="1"/>
          <p:nvPr/>
        </p:nvSpPr>
        <p:spPr>
          <a:xfrm>
            <a:off x="1007946" y="1291254"/>
            <a:ext cx="9062639" cy="163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999" dirty="0">
                <a:solidFill>
                  <a:srgbClr val="7073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adicional</a:t>
            </a:r>
          </a:p>
          <a:p>
            <a:pPr marL="342900" indent="-342900">
              <a:buFontTx/>
              <a:buChar char="-"/>
            </a:pPr>
            <a:r>
              <a:rPr lang="es-ES" sz="1999" dirty="0">
                <a:solidFill>
                  <a:srgbClr val="7073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Altura</a:t>
            </a:r>
          </a:p>
          <a:p>
            <a:pPr marL="342900" indent="-342900">
              <a:buFontTx/>
              <a:buChar char="-"/>
            </a:pPr>
            <a:r>
              <a:rPr lang="es-ES" sz="1999" dirty="0">
                <a:solidFill>
                  <a:srgbClr val="7073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Densidad poblacional</a:t>
            </a:r>
          </a:p>
          <a:p>
            <a:endParaRPr lang="es-ES" sz="1999">
              <a:solidFill>
                <a:srgbClr val="707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999">
              <a:solidFill>
                <a:srgbClr val="7073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63FC761-D164-4B61-8135-36A148465147}"/>
                  </a:ext>
                </a:extLst>
              </p:cNvPr>
              <p:cNvSpPr txBox="1"/>
              <p:nvPr/>
            </p:nvSpPr>
            <p:spPr>
              <a:xfrm>
                <a:off x="1162635" y="3936172"/>
                <a:ext cx="5212039" cy="8819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𝑡𝑎𝑠𝑎𝐷𝑒𝑛𝑔𝑢𝑒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𝑛𝑢𝑚𝐶𝑎𝑠𝑜𝑠</m:t>
                          </m:r>
                        </m:num>
                        <m:den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𝑝𝑜𝑏𝑙𝑎𝑐𝑖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CO" sz="280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63FC761-D164-4B61-8135-36A148465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635" y="3936172"/>
                <a:ext cx="5212039" cy="8819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7" descr="Icono&#10;&#10;Descripción generada automáticamente">
            <a:extLst>
              <a:ext uri="{FF2B5EF4-FFF2-40B4-BE49-F238E27FC236}">
                <a16:creationId xmlns:a16="http://schemas.microsoft.com/office/drawing/2014/main" id="{2AB645FD-6A4E-21B4-C24E-C95B1BA2D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8716" y="1302960"/>
            <a:ext cx="1393119" cy="9405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161290F-27D3-4A7C-8E20-99CBA97619D7}"/>
              </a:ext>
            </a:extLst>
          </p:cNvPr>
          <p:cNvSpPr txBox="1"/>
          <p:nvPr/>
        </p:nvSpPr>
        <p:spPr>
          <a:xfrm>
            <a:off x="7053943" y="3829257"/>
            <a:ext cx="3792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/>
              <a:t>Comparable entre municipios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/>
              <a:t>Independiente de la población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7400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390</Words>
  <Application>Microsoft Office PowerPoint</Application>
  <PresentationFormat>Panorámica</PresentationFormat>
  <Paragraphs>74</Paragraphs>
  <Slides>21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Atención en salud para la valoración integral en primera infancia e infancia</dc:title>
  <dc:creator>Clara Marcela Aguilar Barrientos</dc:creator>
  <cp:lastModifiedBy>Johanna Zuluaga Quiros</cp:lastModifiedBy>
  <cp:revision>28</cp:revision>
  <dcterms:created xsi:type="dcterms:W3CDTF">2021-11-08T20:54:24Z</dcterms:created>
  <dcterms:modified xsi:type="dcterms:W3CDTF">2022-08-04T18:59:14Z</dcterms:modified>
</cp:coreProperties>
</file>