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1" r:id="rId6"/>
    <p:sldId id="263" r:id="rId7"/>
    <p:sldId id="265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96878-0F5B-4176-98CC-A6977DEFE88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3A18C78-DB15-4B82-A57D-B1CE4CE5B203}">
      <dgm:prSet phldrT="[Texto]"/>
      <dgm:spPr/>
      <dgm:t>
        <a:bodyPr/>
        <a:lstStyle/>
        <a:p>
          <a:r>
            <a:rPr lang="es-CO" dirty="0"/>
            <a:t>Contar por detección</a:t>
          </a:r>
        </a:p>
      </dgm:t>
    </dgm:pt>
    <dgm:pt modelId="{85253165-51CC-45BC-A0B3-FCC51D32A995}" type="parTrans" cxnId="{E4C04D12-837F-4DDD-8361-270023E3A842}">
      <dgm:prSet/>
      <dgm:spPr/>
      <dgm:t>
        <a:bodyPr/>
        <a:lstStyle/>
        <a:p>
          <a:endParaRPr lang="es-CO"/>
        </a:p>
      </dgm:t>
    </dgm:pt>
    <dgm:pt modelId="{1A0A05C9-7B57-4045-8107-45C79FB8A36D}" type="sibTrans" cxnId="{E4C04D12-837F-4DDD-8361-270023E3A842}">
      <dgm:prSet/>
      <dgm:spPr/>
      <dgm:t>
        <a:bodyPr/>
        <a:lstStyle/>
        <a:p>
          <a:endParaRPr lang="es-CO"/>
        </a:p>
      </dgm:t>
    </dgm:pt>
    <dgm:pt modelId="{BE78D02F-4D5E-4159-9603-AA904B417D80}">
      <dgm:prSet phldrT="[Texto]"/>
      <dgm:spPr/>
      <dgm:t>
        <a:bodyPr/>
        <a:lstStyle/>
        <a:p>
          <a:r>
            <a:rPr lang="es-CO" dirty="0"/>
            <a:t>Contar por segmentación</a:t>
          </a:r>
        </a:p>
      </dgm:t>
    </dgm:pt>
    <dgm:pt modelId="{62D4ACAF-F080-45A3-B2E9-DDC93464C57E}" type="parTrans" cxnId="{7244ABE8-D022-40A7-9234-7244EB1389BD}">
      <dgm:prSet/>
      <dgm:spPr/>
      <dgm:t>
        <a:bodyPr/>
        <a:lstStyle/>
        <a:p>
          <a:endParaRPr lang="es-CO"/>
        </a:p>
      </dgm:t>
    </dgm:pt>
    <dgm:pt modelId="{7D334850-70C3-4D8B-A5F0-28DDB357DBF6}" type="sibTrans" cxnId="{7244ABE8-D022-40A7-9234-7244EB1389BD}">
      <dgm:prSet/>
      <dgm:spPr/>
      <dgm:t>
        <a:bodyPr/>
        <a:lstStyle/>
        <a:p>
          <a:endParaRPr lang="es-CO"/>
        </a:p>
      </dgm:t>
    </dgm:pt>
    <dgm:pt modelId="{92596574-66EA-4ADE-8699-5B3D20DAB473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Contar por regresión</a:t>
          </a:r>
        </a:p>
      </dgm:t>
    </dgm:pt>
    <dgm:pt modelId="{8FB1D046-D7C4-469D-9C71-EBC56DC4210C}" type="parTrans" cxnId="{8FA25A81-38BE-4E2E-8706-F5A190122301}">
      <dgm:prSet/>
      <dgm:spPr/>
      <dgm:t>
        <a:bodyPr/>
        <a:lstStyle/>
        <a:p>
          <a:endParaRPr lang="es-CO"/>
        </a:p>
      </dgm:t>
    </dgm:pt>
    <dgm:pt modelId="{9D19FC72-AC80-4ADA-B3FE-603908E25F53}" type="sibTrans" cxnId="{8FA25A81-38BE-4E2E-8706-F5A190122301}">
      <dgm:prSet/>
      <dgm:spPr/>
      <dgm:t>
        <a:bodyPr/>
        <a:lstStyle/>
        <a:p>
          <a:endParaRPr lang="es-CO"/>
        </a:p>
      </dgm:t>
    </dgm:pt>
    <dgm:pt modelId="{6682C93E-A256-4701-92E6-99638CCFC2E1}" type="pres">
      <dgm:prSet presAssocID="{AC396878-0F5B-4176-98CC-A6977DEFE88F}" presName="Name0" presStyleCnt="0">
        <dgm:presLayoutVars>
          <dgm:chMax val="7"/>
          <dgm:chPref val="7"/>
          <dgm:dir/>
        </dgm:presLayoutVars>
      </dgm:prSet>
      <dgm:spPr/>
    </dgm:pt>
    <dgm:pt modelId="{4ED41B9B-70B2-4A90-8925-ECBFC6BFFF59}" type="pres">
      <dgm:prSet presAssocID="{AC396878-0F5B-4176-98CC-A6977DEFE88F}" presName="Name1" presStyleCnt="0"/>
      <dgm:spPr/>
    </dgm:pt>
    <dgm:pt modelId="{5C8259B6-2EC0-40AE-94FA-CA357388832C}" type="pres">
      <dgm:prSet presAssocID="{AC396878-0F5B-4176-98CC-A6977DEFE88F}" presName="cycle" presStyleCnt="0"/>
      <dgm:spPr/>
    </dgm:pt>
    <dgm:pt modelId="{95D04F6F-B038-4700-A79A-65D768F1F59B}" type="pres">
      <dgm:prSet presAssocID="{AC396878-0F5B-4176-98CC-A6977DEFE88F}" presName="srcNode" presStyleLbl="node1" presStyleIdx="0" presStyleCnt="3"/>
      <dgm:spPr/>
    </dgm:pt>
    <dgm:pt modelId="{4A934003-E124-4D20-BC7F-1A7D17F961C2}" type="pres">
      <dgm:prSet presAssocID="{AC396878-0F5B-4176-98CC-A6977DEFE88F}" presName="conn" presStyleLbl="parChTrans1D2" presStyleIdx="0" presStyleCnt="1"/>
      <dgm:spPr/>
    </dgm:pt>
    <dgm:pt modelId="{9AB61BB5-19E6-45B5-AE47-4224F2BE417F}" type="pres">
      <dgm:prSet presAssocID="{AC396878-0F5B-4176-98CC-A6977DEFE88F}" presName="extraNode" presStyleLbl="node1" presStyleIdx="0" presStyleCnt="3"/>
      <dgm:spPr/>
    </dgm:pt>
    <dgm:pt modelId="{EFAC04E3-8763-4EE8-BFF4-0C9DF76FE2F0}" type="pres">
      <dgm:prSet presAssocID="{AC396878-0F5B-4176-98CC-A6977DEFE88F}" presName="dstNode" presStyleLbl="node1" presStyleIdx="0" presStyleCnt="3"/>
      <dgm:spPr/>
    </dgm:pt>
    <dgm:pt modelId="{5F1F5990-BD5D-445C-9609-2B57DD3E4E9D}" type="pres">
      <dgm:prSet presAssocID="{03A18C78-DB15-4B82-A57D-B1CE4CE5B203}" presName="text_1" presStyleLbl="node1" presStyleIdx="0" presStyleCnt="3">
        <dgm:presLayoutVars>
          <dgm:bulletEnabled val="1"/>
        </dgm:presLayoutVars>
      </dgm:prSet>
      <dgm:spPr/>
    </dgm:pt>
    <dgm:pt modelId="{41B59FC9-F51A-4710-B550-0998BCA2F906}" type="pres">
      <dgm:prSet presAssocID="{03A18C78-DB15-4B82-A57D-B1CE4CE5B203}" presName="accent_1" presStyleCnt="0"/>
      <dgm:spPr/>
    </dgm:pt>
    <dgm:pt modelId="{CFFFC06D-C817-4AC5-98B4-A6A7809F8934}" type="pres">
      <dgm:prSet presAssocID="{03A18C78-DB15-4B82-A57D-B1CE4CE5B203}" presName="accentRepeatNode" presStyleLbl="solidFgAcc1" presStyleIdx="0" presStyleCnt="3"/>
      <dgm:spPr/>
    </dgm:pt>
    <dgm:pt modelId="{725BB84F-D81A-413F-9AD2-EA0DA474FEEB}" type="pres">
      <dgm:prSet presAssocID="{BE78D02F-4D5E-4159-9603-AA904B417D80}" presName="text_2" presStyleLbl="node1" presStyleIdx="1" presStyleCnt="3">
        <dgm:presLayoutVars>
          <dgm:bulletEnabled val="1"/>
        </dgm:presLayoutVars>
      </dgm:prSet>
      <dgm:spPr/>
    </dgm:pt>
    <dgm:pt modelId="{9C58B0A0-9313-47ED-8356-54E99E8524CB}" type="pres">
      <dgm:prSet presAssocID="{BE78D02F-4D5E-4159-9603-AA904B417D80}" presName="accent_2" presStyleCnt="0"/>
      <dgm:spPr/>
    </dgm:pt>
    <dgm:pt modelId="{89033DE5-BF52-4AE7-B896-DF955CF39ED9}" type="pres">
      <dgm:prSet presAssocID="{BE78D02F-4D5E-4159-9603-AA904B417D80}" presName="accentRepeatNode" presStyleLbl="solidFgAcc1" presStyleIdx="1" presStyleCnt="3"/>
      <dgm:spPr/>
    </dgm:pt>
    <dgm:pt modelId="{F38C3A54-F53C-4473-9FB0-9720B7077D17}" type="pres">
      <dgm:prSet presAssocID="{92596574-66EA-4ADE-8699-5B3D20DAB473}" presName="text_3" presStyleLbl="node1" presStyleIdx="2" presStyleCnt="3">
        <dgm:presLayoutVars>
          <dgm:bulletEnabled val="1"/>
        </dgm:presLayoutVars>
      </dgm:prSet>
      <dgm:spPr/>
    </dgm:pt>
    <dgm:pt modelId="{E94BB24F-E530-4DD1-A42D-0C82D6AB358F}" type="pres">
      <dgm:prSet presAssocID="{92596574-66EA-4ADE-8699-5B3D20DAB473}" presName="accent_3" presStyleCnt="0"/>
      <dgm:spPr/>
    </dgm:pt>
    <dgm:pt modelId="{011F4349-9E52-4CE0-9809-99644ECAF271}" type="pres">
      <dgm:prSet presAssocID="{92596574-66EA-4ADE-8699-5B3D20DAB473}" presName="accentRepeatNode" presStyleLbl="solidFgAcc1" presStyleIdx="2" presStyleCnt="3"/>
      <dgm:spPr/>
    </dgm:pt>
  </dgm:ptLst>
  <dgm:cxnLst>
    <dgm:cxn modelId="{E4C04D12-837F-4DDD-8361-270023E3A842}" srcId="{AC396878-0F5B-4176-98CC-A6977DEFE88F}" destId="{03A18C78-DB15-4B82-A57D-B1CE4CE5B203}" srcOrd="0" destOrd="0" parTransId="{85253165-51CC-45BC-A0B3-FCC51D32A995}" sibTransId="{1A0A05C9-7B57-4045-8107-45C79FB8A36D}"/>
    <dgm:cxn modelId="{4217831E-9336-4534-9739-4C3AF9C585E6}" type="presOf" srcId="{BE78D02F-4D5E-4159-9603-AA904B417D80}" destId="{725BB84F-D81A-413F-9AD2-EA0DA474FEEB}" srcOrd="0" destOrd="0" presId="urn:microsoft.com/office/officeart/2008/layout/VerticalCurvedList"/>
    <dgm:cxn modelId="{F30F5A47-721E-4432-87A7-FE7586CF41CA}" type="presOf" srcId="{AC396878-0F5B-4176-98CC-A6977DEFE88F}" destId="{6682C93E-A256-4701-92E6-99638CCFC2E1}" srcOrd="0" destOrd="0" presId="urn:microsoft.com/office/officeart/2008/layout/VerticalCurvedList"/>
    <dgm:cxn modelId="{3CCD2149-DD82-49FD-8D09-621A3E0755B6}" type="presOf" srcId="{03A18C78-DB15-4B82-A57D-B1CE4CE5B203}" destId="{5F1F5990-BD5D-445C-9609-2B57DD3E4E9D}" srcOrd="0" destOrd="0" presId="urn:microsoft.com/office/officeart/2008/layout/VerticalCurvedList"/>
    <dgm:cxn modelId="{2633DC56-E208-420F-B26C-722961A86E49}" type="presOf" srcId="{1A0A05C9-7B57-4045-8107-45C79FB8A36D}" destId="{4A934003-E124-4D20-BC7F-1A7D17F961C2}" srcOrd="0" destOrd="0" presId="urn:microsoft.com/office/officeart/2008/layout/VerticalCurvedList"/>
    <dgm:cxn modelId="{8FA25A81-38BE-4E2E-8706-F5A190122301}" srcId="{AC396878-0F5B-4176-98CC-A6977DEFE88F}" destId="{92596574-66EA-4ADE-8699-5B3D20DAB473}" srcOrd="2" destOrd="0" parTransId="{8FB1D046-D7C4-469D-9C71-EBC56DC4210C}" sibTransId="{9D19FC72-AC80-4ADA-B3FE-603908E25F53}"/>
    <dgm:cxn modelId="{B3FEC9CF-67E1-4C23-A954-E45C21A8F5AB}" type="presOf" srcId="{92596574-66EA-4ADE-8699-5B3D20DAB473}" destId="{F38C3A54-F53C-4473-9FB0-9720B7077D17}" srcOrd="0" destOrd="0" presId="urn:microsoft.com/office/officeart/2008/layout/VerticalCurvedList"/>
    <dgm:cxn modelId="{7244ABE8-D022-40A7-9234-7244EB1389BD}" srcId="{AC396878-0F5B-4176-98CC-A6977DEFE88F}" destId="{BE78D02F-4D5E-4159-9603-AA904B417D80}" srcOrd="1" destOrd="0" parTransId="{62D4ACAF-F080-45A3-B2E9-DDC93464C57E}" sibTransId="{7D334850-70C3-4D8B-A5F0-28DDB357DBF6}"/>
    <dgm:cxn modelId="{B7E16A5A-322A-4AAD-8D2E-D9AC77F8ECEE}" type="presParOf" srcId="{6682C93E-A256-4701-92E6-99638CCFC2E1}" destId="{4ED41B9B-70B2-4A90-8925-ECBFC6BFFF59}" srcOrd="0" destOrd="0" presId="urn:microsoft.com/office/officeart/2008/layout/VerticalCurvedList"/>
    <dgm:cxn modelId="{C0F3A740-2681-4479-8702-2B4D6E7288FA}" type="presParOf" srcId="{4ED41B9B-70B2-4A90-8925-ECBFC6BFFF59}" destId="{5C8259B6-2EC0-40AE-94FA-CA357388832C}" srcOrd="0" destOrd="0" presId="urn:microsoft.com/office/officeart/2008/layout/VerticalCurvedList"/>
    <dgm:cxn modelId="{E65A479E-0367-45DC-B014-0F6B23F16875}" type="presParOf" srcId="{5C8259B6-2EC0-40AE-94FA-CA357388832C}" destId="{95D04F6F-B038-4700-A79A-65D768F1F59B}" srcOrd="0" destOrd="0" presId="urn:microsoft.com/office/officeart/2008/layout/VerticalCurvedList"/>
    <dgm:cxn modelId="{11A11380-B575-4013-81DE-BBB0243F17C7}" type="presParOf" srcId="{5C8259B6-2EC0-40AE-94FA-CA357388832C}" destId="{4A934003-E124-4D20-BC7F-1A7D17F961C2}" srcOrd="1" destOrd="0" presId="urn:microsoft.com/office/officeart/2008/layout/VerticalCurvedList"/>
    <dgm:cxn modelId="{E6D58530-3D5D-4996-A9D4-10E9C55850DC}" type="presParOf" srcId="{5C8259B6-2EC0-40AE-94FA-CA357388832C}" destId="{9AB61BB5-19E6-45B5-AE47-4224F2BE417F}" srcOrd="2" destOrd="0" presId="urn:microsoft.com/office/officeart/2008/layout/VerticalCurvedList"/>
    <dgm:cxn modelId="{0259C8A9-956C-41AD-913F-6FC26D044D09}" type="presParOf" srcId="{5C8259B6-2EC0-40AE-94FA-CA357388832C}" destId="{EFAC04E3-8763-4EE8-BFF4-0C9DF76FE2F0}" srcOrd="3" destOrd="0" presId="urn:microsoft.com/office/officeart/2008/layout/VerticalCurvedList"/>
    <dgm:cxn modelId="{0DF9F453-3AD3-4F63-BEA7-57C47CEFE4B9}" type="presParOf" srcId="{4ED41B9B-70B2-4A90-8925-ECBFC6BFFF59}" destId="{5F1F5990-BD5D-445C-9609-2B57DD3E4E9D}" srcOrd="1" destOrd="0" presId="urn:microsoft.com/office/officeart/2008/layout/VerticalCurvedList"/>
    <dgm:cxn modelId="{0DA2707B-25A5-4AAE-8353-2D55EC5ABC0C}" type="presParOf" srcId="{4ED41B9B-70B2-4A90-8925-ECBFC6BFFF59}" destId="{41B59FC9-F51A-4710-B550-0998BCA2F906}" srcOrd="2" destOrd="0" presId="urn:microsoft.com/office/officeart/2008/layout/VerticalCurvedList"/>
    <dgm:cxn modelId="{0E9E526C-1E4F-4340-B18F-5DFD4FB9E85B}" type="presParOf" srcId="{41B59FC9-F51A-4710-B550-0998BCA2F906}" destId="{CFFFC06D-C817-4AC5-98B4-A6A7809F8934}" srcOrd="0" destOrd="0" presId="urn:microsoft.com/office/officeart/2008/layout/VerticalCurvedList"/>
    <dgm:cxn modelId="{01A8ADED-F2D0-446C-8E6B-FD75BA1E3BDB}" type="presParOf" srcId="{4ED41B9B-70B2-4A90-8925-ECBFC6BFFF59}" destId="{725BB84F-D81A-413F-9AD2-EA0DA474FEEB}" srcOrd="3" destOrd="0" presId="urn:microsoft.com/office/officeart/2008/layout/VerticalCurvedList"/>
    <dgm:cxn modelId="{6ACFB206-102D-4800-8647-5787C979486B}" type="presParOf" srcId="{4ED41B9B-70B2-4A90-8925-ECBFC6BFFF59}" destId="{9C58B0A0-9313-47ED-8356-54E99E8524CB}" srcOrd="4" destOrd="0" presId="urn:microsoft.com/office/officeart/2008/layout/VerticalCurvedList"/>
    <dgm:cxn modelId="{739F2402-D8D2-4A77-8313-AA13928AF39B}" type="presParOf" srcId="{9C58B0A0-9313-47ED-8356-54E99E8524CB}" destId="{89033DE5-BF52-4AE7-B896-DF955CF39ED9}" srcOrd="0" destOrd="0" presId="urn:microsoft.com/office/officeart/2008/layout/VerticalCurvedList"/>
    <dgm:cxn modelId="{65725150-272B-4E6C-BC4D-7D585B86BEB7}" type="presParOf" srcId="{4ED41B9B-70B2-4A90-8925-ECBFC6BFFF59}" destId="{F38C3A54-F53C-4473-9FB0-9720B7077D17}" srcOrd="5" destOrd="0" presId="urn:microsoft.com/office/officeart/2008/layout/VerticalCurvedList"/>
    <dgm:cxn modelId="{5FD6240C-5BE0-4A3F-A3B7-B7724A71D172}" type="presParOf" srcId="{4ED41B9B-70B2-4A90-8925-ECBFC6BFFF59}" destId="{E94BB24F-E530-4DD1-A42D-0C82D6AB358F}" srcOrd="6" destOrd="0" presId="urn:microsoft.com/office/officeart/2008/layout/VerticalCurvedList"/>
    <dgm:cxn modelId="{452B5612-B976-4F84-8CC9-63576E1AFBA1}" type="presParOf" srcId="{E94BB24F-E530-4DD1-A42D-0C82D6AB358F}" destId="{011F4349-9E52-4CE0-9809-99644ECAF2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34003-E124-4D20-BC7F-1A7D17F961C2}">
      <dsp:nvSpPr>
        <dsp:cNvPr id="0" name=""/>
        <dsp:cNvSpPr/>
      </dsp:nvSpPr>
      <dsp:spPr>
        <a:xfrm>
          <a:off x="-3092822" y="-476138"/>
          <a:ext cx="3689126" cy="3689126"/>
        </a:xfrm>
        <a:prstGeom prst="blockArc">
          <a:avLst>
            <a:gd name="adj1" fmla="val 18900000"/>
            <a:gd name="adj2" fmla="val 2700000"/>
            <a:gd name="adj3" fmla="val 58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F5990-BD5D-445C-9609-2B57DD3E4E9D}">
      <dsp:nvSpPr>
        <dsp:cNvPr id="0" name=""/>
        <dsp:cNvSpPr/>
      </dsp:nvSpPr>
      <dsp:spPr>
        <a:xfrm>
          <a:off x="383417" y="273685"/>
          <a:ext cx="7621456" cy="54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detección</a:t>
          </a:r>
        </a:p>
      </dsp:txBody>
      <dsp:txXfrm>
        <a:off x="383417" y="273685"/>
        <a:ext cx="7621456" cy="547370"/>
      </dsp:txXfrm>
    </dsp:sp>
    <dsp:sp modelId="{CFFFC06D-C817-4AC5-98B4-A6A7809F8934}">
      <dsp:nvSpPr>
        <dsp:cNvPr id="0" name=""/>
        <dsp:cNvSpPr/>
      </dsp:nvSpPr>
      <dsp:spPr>
        <a:xfrm>
          <a:off x="41311" y="205263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BB84F-D81A-413F-9AD2-EA0DA474FEEB}">
      <dsp:nvSpPr>
        <dsp:cNvPr id="0" name=""/>
        <dsp:cNvSpPr/>
      </dsp:nvSpPr>
      <dsp:spPr>
        <a:xfrm>
          <a:off x="582386" y="1094740"/>
          <a:ext cx="7422487" cy="54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segmentación</a:t>
          </a:r>
        </a:p>
      </dsp:txBody>
      <dsp:txXfrm>
        <a:off x="582386" y="1094740"/>
        <a:ext cx="7422487" cy="547370"/>
      </dsp:txXfrm>
    </dsp:sp>
    <dsp:sp modelId="{89033DE5-BF52-4AE7-B896-DF955CF39ED9}">
      <dsp:nvSpPr>
        <dsp:cNvPr id="0" name=""/>
        <dsp:cNvSpPr/>
      </dsp:nvSpPr>
      <dsp:spPr>
        <a:xfrm>
          <a:off x="240280" y="1026318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C3A54-F53C-4473-9FB0-9720B7077D17}">
      <dsp:nvSpPr>
        <dsp:cNvPr id="0" name=""/>
        <dsp:cNvSpPr/>
      </dsp:nvSpPr>
      <dsp:spPr>
        <a:xfrm>
          <a:off x="383417" y="1915795"/>
          <a:ext cx="7621456" cy="547370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regresión</a:t>
          </a:r>
        </a:p>
      </dsp:txBody>
      <dsp:txXfrm>
        <a:off x="383417" y="1915795"/>
        <a:ext cx="7621456" cy="547370"/>
      </dsp:txXfrm>
    </dsp:sp>
    <dsp:sp modelId="{011F4349-9E52-4CE0-9809-99644ECAF271}">
      <dsp:nvSpPr>
        <dsp:cNvPr id="0" name=""/>
        <dsp:cNvSpPr/>
      </dsp:nvSpPr>
      <dsp:spPr>
        <a:xfrm>
          <a:off x="41311" y="1847373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1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3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6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02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12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48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1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9F802A-EF9E-4BA5-8873-937C9B503ADB}" type="datetimeFigureOut">
              <a:rPr lang="es-CO" smtClean="0"/>
              <a:t>28/05/2021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7C702-1EF7-4757-8FB1-1EBEE22920A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esliberadas.com/2011/09/14/consejos-para-encarar-esas-preguntas-raras-de-exame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EE7C2-5B46-4407-A0E0-EA0765D72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/>
              <a:t>Aplicación de la inteligencia artificial en el conteo automático de objetos en imágenes</a:t>
            </a:r>
            <a:endParaRPr lang="es-CO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3902D-D22B-4D5C-92EE-1B22FF692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Carlos Esteban posada</a:t>
            </a:r>
          </a:p>
          <a:p>
            <a:r>
              <a:rPr lang="es-CO" dirty="0"/>
              <a:t>Contacto: crls.esteban@hotmail.com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995685-E5C0-411E-B0E0-85EEF6DB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B2A8E-6548-4196-BE8D-50CDE82B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¡Gracias por su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88782-D60F-454A-BC0F-5872F1DE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408" y="3051704"/>
            <a:ext cx="4208144" cy="1364191"/>
          </a:xfrm>
        </p:spPr>
        <p:txBody>
          <a:bodyPr/>
          <a:lstStyle/>
          <a:p>
            <a:pPr algn="ctr"/>
            <a:r>
              <a:rPr lang="es-CO" dirty="0"/>
              <a:t>Carlos Esteban Posada</a:t>
            </a:r>
          </a:p>
          <a:p>
            <a:pPr algn="ctr"/>
            <a:r>
              <a:rPr lang="es-CO" dirty="0"/>
              <a:t>Crls.esteban@hotmail.com</a:t>
            </a:r>
          </a:p>
        </p:txBody>
      </p:sp>
    </p:spTree>
    <p:extLst>
      <p:ext uri="{BB962C8B-B14F-4D97-AF65-F5344CB8AC3E}">
        <p14:creationId xmlns:p14="http://schemas.microsoft.com/office/powerpoint/2010/main" val="35033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A924D-55D0-4BA0-8EC9-AE7ABD6C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4C02F-4BF1-40B1-9070-738FC5B5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Contar objetos en imágenes o vídeo tiene muchas aplicaciones importantes para el mundo real como: inspección industrial, citometría, topografía y vigilancia.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Intersección">
            <a:extLst>
              <a:ext uri="{FF2B5EF4-FFF2-40B4-BE49-F238E27FC236}">
                <a16:creationId xmlns:a16="http://schemas.microsoft.com/office/drawing/2014/main" id="{7FDC7833-C4AE-4403-9048-57845603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636807"/>
            <a:ext cx="4305300" cy="32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o y cédula en Colombia: ¿rige también en los centros comerciales? - AS  Colombia">
            <a:extLst>
              <a:ext uri="{FF2B5EF4-FFF2-40B4-BE49-F238E27FC236}">
                <a16:creationId xmlns:a16="http://schemas.microsoft.com/office/drawing/2014/main" id="{2B478F07-5EB0-4136-BB69-DAFCF32C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159231"/>
            <a:ext cx="4817534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942552-ED4D-4A97-B436-687CF39396CC}"/>
              </a:ext>
            </a:extLst>
          </p:cNvPr>
          <p:cNvSpPr txBox="1"/>
          <p:nvPr/>
        </p:nvSpPr>
        <p:spPr>
          <a:xfrm>
            <a:off x="714375" y="6571397"/>
            <a:ext cx="5041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 https://www.google.com/imgres?imgurl=https%3A%2F%2Fas01.epimg.net%2Fcolombia%2Fimagenes%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3BFFD-3849-47B0-B5B1-7368D3AE74B0}"/>
              </a:ext>
            </a:extLst>
          </p:cNvPr>
          <p:cNvSpPr txBox="1"/>
          <p:nvPr/>
        </p:nvSpPr>
        <p:spPr>
          <a:xfrm>
            <a:off x="696172" y="6309787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 https://www.circulaseguro.com/y-si-quitamos-la-fase-amarilla-del-semaforo/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F6D8E3-1AB4-4F43-876F-BB42107A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55CB-1B1A-4FE5-97FA-0F170ADE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B6456-BF86-4F2B-A3BF-E7295E6F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2098964"/>
            <a:ext cx="5750322" cy="49594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¿Cómo contar objetos en imágenes?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E49660-359E-469E-99ED-8798C1E1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208" y="2710324"/>
            <a:ext cx="3467101" cy="20802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647B89-88CC-4024-A61A-CDA232B99600}"/>
              </a:ext>
            </a:extLst>
          </p:cNvPr>
          <p:cNvSpPr txBox="1"/>
          <p:nvPr/>
        </p:nvSpPr>
        <p:spPr>
          <a:xfrm>
            <a:off x="314325" y="6353603"/>
            <a:ext cx="23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3" tooltip="https://www.mentesliberadas.com/2011/09/14/consejos-para-encarar-esas-preguntas-raras-de-examen/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4" tooltip="https://creativecommons.org/licenses/by-nc-nd/3.0/"/>
              </a:rPr>
              <a:t>CC BY-NC-ND</a:t>
            </a:r>
            <a:endParaRPr lang="es-CO" sz="9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27025F-CFB0-4C58-8CD2-FD319A4C7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55CB-1B1A-4FE5-97FA-0F170ADE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pic>
        <p:nvPicPr>
          <p:cNvPr id="1028" name="Picture 4" descr="Object detection in a dense scene. | Download Scientific Diagram">
            <a:extLst>
              <a:ext uri="{FF2B5EF4-FFF2-40B4-BE49-F238E27FC236}">
                <a16:creationId xmlns:a16="http://schemas.microsoft.com/office/drawing/2014/main" id="{3805D182-E88B-459B-9D2B-C7F92191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9" y="2305623"/>
            <a:ext cx="4659799" cy="306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987A26-4A4B-4C5B-BEFB-8A8AC1E1AA14}"/>
              </a:ext>
            </a:extLst>
          </p:cNvPr>
          <p:cNvSpPr txBox="1"/>
          <p:nvPr/>
        </p:nvSpPr>
        <p:spPr>
          <a:xfrm>
            <a:off x="314325" y="6428141"/>
            <a:ext cx="5009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Tomado de: https://www.researchgate.net/figure/Object-detection-in-a-dense-scene_fig4_329217107</a:t>
            </a:r>
          </a:p>
        </p:txBody>
      </p:sp>
      <p:pic>
        <p:nvPicPr>
          <p:cNvPr id="1034" name="Picture 10" descr="example of semantic segmentation in street view">
            <a:extLst>
              <a:ext uri="{FF2B5EF4-FFF2-40B4-BE49-F238E27FC236}">
                <a16:creationId xmlns:a16="http://schemas.microsoft.com/office/drawing/2014/main" id="{EA8E19A3-660E-439A-8F8E-7E907DF94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8" y="2460354"/>
            <a:ext cx="6142815" cy="26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674947-3A86-4D70-BDCE-BDDD10083997}"/>
              </a:ext>
            </a:extLst>
          </p:cNvPr>
          <p:cNvSpPr txBox="1"/>
          <p:nvPr/>
        </p:nvSpPr>
        <p:spPr>
          <a:xfrm>
            <a:off x="314325" y="6658973"/>
            <a:ext cx="5612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Tomado de: https://medium.com/anolytics/how-to-do-semantic-segmentation-using-deep-learning-a09bd6582b66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2ACD2A4-9B71-41DC-BAC0-2C9AE5E66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655C0-3109-4A9B-9245-FAAAAD3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E02D324-CF14-46C2-A2AA-FF86926EB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445569"/>
              </p:ext>
            </p:extLst>
          </p:nvPr>
        </p:nvGraphicFramePr>
        <p:xfrm>
          <a:off x="2219325" y="2383791"/>
          <a:ext cx="8039100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3A6288E-A595-474B-8696-19FFE8395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7BF7-FA72-491B-B32D-0C1E32D4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arte: contar por regresión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65D05-FED2-4308-B5CE-8E4FDD2A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20" y="2600213"/>
            <a:ext cx="8896512" cy="25204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DED401-562D-4029-8AD0-A96D45823B27}"/>
              </a:ext>
            </a:extLst>
          </p:cNvPr>
          <p:cNvSpPr txBox="1"/>
          <p:nvPr/>
        </p:nvSpPr>
        <p:spPr>
          <a:xfrm>
            <a:off x="819150" y="6463675"/>
            <a:ext cx="3874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</a:t>
            </a:r>
            <a:r>
              <a:rPr lang="en-US" sz="800" dirty="0"/>
              <a:t>Learning to Count with Regression Forest and Structured Labels </a:t>
            </a:r>
            <a:r>
              <a:rPr lang="en-US" sz="800" dirty="0" err="1"/>
              <a:t>fiaschi</a:t>
            </a:r>
            <a:r>
              <a:rPr lang="en-US" sz="800" dirty="0"/>
              <a:t> 2012.</a:t>
            </a:r>
            <a:endParaRPr lang="es-CO" sz="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802B69-5C99-41BD-B76E-064AA5BF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7BF7-FA72-491B-B32D-0C1E32D4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 del arte: contar por regresión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DED401-562D-4029-8AD0-A96D45823B27}"/>
              </a:ext>
            </a:extLst>
          </p:cNvPr>
          <p:cNvSpPr txBox="1"/>
          <p:nvPr/>
        </p:nvSpPr>
        <p:spPr>
          <a:xfrm>
            <a:off x="885825" y="6402120"/>
            <a:ext cx="420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</a:t>
            </a:r>
            <a:r>
              <a:rPr lang="en-US" sz="800" dirty="0"/>
              <a:t>Microscopy cell counting and detection with fully convolutional regression networks</a:t>
            </a:r>
          </a:p>
          <a:p>
            <a:r>
              <a:rPr lang="en-US" sz="800" dirty="0" err="1"/>
              <a:t>Weidi</a:t>
            </a:r>
            <a:r>
              <a:rPr lang="en-US" sz="800" dirty="0"/>
              <a:t> </a:t>
            </a:r>
            <a:r>
              <a:rPr lang="en-US" sz="800" dirty="0" err="1"/>
              <a:t>Xie</a:t>
            </a:r>
            <a:r>
              <a:rPr lang="en-US" sz="800" dirty="0"/>
              <a:t>, J. Alison Noble &amp; Andrew Zisserman.</a:t>
            </a:r>
            <a:endParaRPr lang="es-CO" sz="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CDAD5D-30B4-494A-B718-B56A1F1C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0688"/>
            <a:ext cx="9934575" cy="36456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B5142-69CB-4341-A632-990875F7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E3EFC-18B5-4AA9-9533-5C04374F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BD8EC-440E-4609-B306-4EDB6343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220"/>
            <a:ext cx="10058400" cy="38798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Desarrollar un modelo basado en Deep </a:t>
            </a:r>
            <a:r>
              <a:rPr lang="es-CO" dirty="0" err="1"/>
              <a:t>learning</a:t>
            </a:r>
            <a:r>
              <a:rPr lang="es-CO" dirty="0"/>
              <a:t> que permita contar un tipo de objeto particular (se puede extrapolar a n tipos de objetos diferentes)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Deseable: modelo suficientemente liviano como para correr en un dispositivo móvil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Desarrollar una herramienta que permita el etiquetado de imágenes en un formato que facilite transfer </a:t>
            </a:r>
            <a:r>
              <a:rPr lang="es-CO" dirty="0" err="1"/>
              <a:t>learning</a:t>
            </a:r>
            <a:r>
              <a:rPr lang="es-CO" dirty="0"/>
              <a:t>/fine </a:t>
            </a:r>
            <a:r>
              <a:rPr lang="es-CO" dirty="0" err="1"/>
              <a:t>tuning</a:t>
            </a:r>
            <a:r>
              <a:rPr lang="es-CO" dirty="0"/>
              <a:t> para contar imágenes de tipos distintos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07A798-6EE7-4009-9695-ADC9F65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991993"/>
            <a:ext cx="2009944" cy="7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FC95-FF29-408C-BC53-493B828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FC88C-8729-4C19-B2A2-3641C83C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err="1"/>
              <a:t>Lempitsky</a:t>
            </a:r>
            <a:r>
              <a:rPr lang="es-CO" dirty="0"/>
              <a:t> 2010, 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objects</a:t>
            </a:r>
            <a:r>
              <a:rPr lang="es-CO" dirty="0"/>
              <a:t> in </a:t>
            </a:r>
            <a:r>
              <a:rPr lang="es-CO" dirty="0" err="1"/>
              <a:t>images</a:t>
            </a:r>
            <a:endParaRPr lang="es-CO" dirty="0"/>
          </a:p>
          <a:p>
            <a:r>
              <a:rPr lang="en-US" dirty="0"/>
              <a:t>Benchmark data and method for real-time people counting in cluttered scenes using depth sensors, </a:t>
            </a:r>
            <a:r>
              <a:rPr lang="en-US" dirty="0" err="1"/>
              <a:t>ShiJie</a:t>
            </a:r>
            <a:r>
              <a:rPr lang="en-US" dirty="0"/>
              <a:t> Sun, Naveed Akhtar, </a:t>
            </a:r>
            <a:r>
              <a:rPr lang="en-US" dirty="0" err="1"/>
              <a:t>HuanSheng</a:t>
            </a:r>
            <a:r>
              <a:rPr lang="en-US" dirty="0"/>
              <a:t> Song, </a:t>
            </a:r>
            <a:r>
              <a:rPr lang="en-US" dirty="0" err="1"/>
              <a:t>ChaoYang</a:t>
            </a:r>
            <a:r>
              <a:rPr lang="en-US" dirty="0"/>
              <a:t> Zhang, </a:t>
            </a:r>
            <a:r>
              <a:rPr lang="en-US" dirty="0" err="1"/>
              <a:t>JianXin</a:t>
            </a:r>
            <a:r>
              <a:rPr lang="en-US" dirty="0"/>
              <a:t> Li, Ajmal </a:t>
            </a:r>
            <a:r>
              <a:rPr lang="en-US" dirty="0" err="1"/>
              <a:t>Mian</a:t>
            </a:r>
            <a:r>
              <a:rPr lang="en-US" dirty="0"/>
              <a:t> 2018</a:t>
            </a:r>
          </a:p>
          <a:p>
            <a:r>
              <a:rPr lang="en-US" dirty="0"/>
              <a:t>Learning to Count with Regression Forest and Structured Labels,-</a:t>
            </a:r>
            <a:r>
              <a:rPr lang="en-US" dirty="0" err="1"/>
              <a:t>Fiaschi</a:t>
            </a:r>
            <a:r>
              <a:rPr lang="en-US" dirty="0"/>
              <a:t>, Nair, 2012</a:t>
            </a:r>
          </a:p>
          <a:p>
            <a:r>
              <a:rPr lang="en-US" dirty="0"/>
              <a:t>An unexpectedly large count of trees in the West African Sahara and Sahel - </a:t>
            </a:r>
            <a:r>
              <a:rPr lang="en-US" dirty="0" err="1"/>
              <a:t>brandt</a:t>
            </a:r>
            <a:r>
              <a:rPr lang="en-US" dirty="0"/>
              <a:t>, tucker, 2020</a:t>
            </a:r>
          </a:p>
          <a:p>
            <a:r>
              <a:rPr lang="en-US" dirty="0"/>
              <a:t>Detecting, Tracking and Counting People Getting</a:t>
            </a:r>
          </a:p>
          <a:p>
            <a:r>
              <a:rPr lang="en-US" dirty="0"/>
              <a:t>On/Off a Metropolitan Train Using a Standard Video Camera - </a:t>
            </a:r>
            <a:r>
              <a:rPr lang="pt-BR" dirty="0"/>
              <a:t>Sergio A. </a:t>
            </a:r>
            <a:r>
              <a:rPr lang="pt-BR" dirty="0" err="1"/>
              <a:t>Velastin</a:t>
            </a:r>
            <a:r>
              <a:rPr lang="pt-BR" dirty="0"/>
              <a:t>, Rodrigo Fernández, Jorge E. Espinosa </a:t>
            </a:r>
            <a:r>
              <a:rPr lang="pt-BR" dirty="0" err="1"/>
              <a:t>and</a:t>
            </a:r>
            <a:r>
              <a:rPr lang="pt-BR" dirty="0"/>
              <a:t> Alessandro </a:t>
            </a:r>
            <a:r>
              <a:rPr lang="pt-BR" dirty="0" err="1"/>
              <a:t>Bay</a:t>
            </a:r>
            <a:r>
              <a:rPr lang="pt-BR" dirty="0"/>
              <a:t>, 2020</a:t>
            </a:r>
          </a:p>
          <a:p>
            <a:r>
              <a:rPr lang="en-US" dirty="0"/>
              <a:t>Microscopy cell counting and detection with fully convolutional regression networks - </a:t>
            </a:r>
            <a:r>
              <a:rPr lang="en-US" dirty="0" err="1"/>
              <a:t>Weidi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J. Alison Noble &amp; Andrew Zisserman 2018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3272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426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Retrospección</vt:lpstr>
      <vt:lpstr>Aplicación de la inteligencia artificial en el conteo automático de objetos en imágenes</vt:lpstr>
      <vt:lpstr>Motivación</vt:lpstr>
      <vt:lpstr>Estado del arte</vt:lpstr>
      <vt:lpstr>Estado del arte</vt:lpstr>
      <vt:lpstr>Estado del arte</vt:lpstr>
      <vt:lpstr>Estado del arte: contar por regresión</vt:lpstr>
      <vt:lpstr>Estado del arte: contar por regresión</vt:lpstr>
      <vt:lpstr>Objetivos</vt:lpstr>
      <vt:lpstr>Referencias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la inteligencia artificial en el conteo automático de objetos en imágenes</dc:title>
  <dc:creator>carlos esteban</dc:creator>
  <cp:lastModifiedBy>carlos esteban</cp:lastModifiedBy>
  <cp:revision>15</cp:revision>
  <dcterms:created xsi:type="dcterms:W3CDTF">2021-05-28T04:51:12Z</dcterms:created>
  <dcterms:modified xsi:type="dcterms:W3CDTF">2021-05-28T16:37:48Z</dcterms:modified>
</cp:coreProperties>
</file>