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7" r:id="rId2"/>
    <p:sldId id="270" r:id="rId3"/>
    <p:sldId id="273" r:id="rId4"/>
    <p:sldId id="274" r:id="rId5"/>
    <p:sldId id="276" r:id="rId6"/>
    <p:sldId id="275" r:id="rId7"/>
    <p:sldId id="278" r:id="rId8"/>
    <p:sldId id="277" r:id="rId9"/>
    <p:sldId id="279" r:id="rId10"/>
    <p:sldId id="259" r:id="rId11"/>
  </p:sldIdLst>
  <p:sldSz cx="9144000" cy="5143500" type="screen16x9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5D5D5D"/>
    <a:srgbClr val="7F7F7F"/>
    <a:srgbClr val="E05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13" autoAdjust="0"/>
  </p:normalViewPr>
  <p:slideViewPr>
    <p:cSldViewPr snapToGrid="0" snapToObjects="1" showGuides="1">
      <p:cViewPr varScale="1">
        <p:scale>
          <a:sx n="89" d="100"/>
          <a:sy n="89" d="100"/>
        </p:scale>
        <p:origin x="620" y="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96878-0F5B-4176-98CC-A6977DEFE88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3A18C78-DB15-4B82-A57D-B1CE4CE5B203}">
      <dgm:prSet phldrT="[Texto]"/>
      <dgm:spPr/>
      <dgm:t>
        <a:bodyPr/>
        <a:lstStyle/>
        <a:p>
          <a:r>
            <a:rPr lang="es-CO" dirty="0"/>
            <a:t>Contar por detección</a:t>
          </a:r>
        </a:p>
      </dgm:t>
    </dgm:pt>
    <dgm:pt modelId="{85253165-51CC-45BC-A0B3-FCC51D32A995}" type="parTrans" cxnId="{E4C04D12-837F-4DDD-8361-270023E3A842}">
      <dgm:prSet/>
      <dgm:spPr/>
      <dgm:t>
        <a:bodyPr/>
        <a:lstStyle/>
        <a:p>
          <a:endParaRPr lang="es-CO"/>
        </a:p>
      </dgm:t>
    </dgm:pt>
    <dgm:pt modelId="{1A0A05C9-7B57-4045-8107-45C79FB8A36D}" type="sibTrans" cxnId="{E4C04D12-837F-4DDD-8361-270023E3A842}">
      <dgm:prSet/>
      <dgm:spPr/>
      <dgm:t>
        <a:bodyPr/>
        <a:lstStyle/>
        <a:p>
          <a:endParaRPr lang="es-CO"/>
        </a:p>
      </dgm:t>
    </dgm:pt>
    <dgm:pt modelId="{BE78D02F-4D5E-4159-9603-AA904B417D80}">
      <dgm:prSet phldrT="[Texto]"/>
      <dgm:spPr/>
      <dgm:t>
        <a:bodyPr/>
        <a:lstStyle/>
        <a:p>
          <a:r>
            <a:rPr lang="es-CO" dirty="0"/>
            <a:t>Contar por segmentación</a:t>
          </a:r>
        </a:p>
      </dgm:t>
    </dgm:pt>
    <dgm:pt modelId="{62D4ACAF-F080-45A3-B2E9-DDC93464C57E}" type="parTrans" cxnId="{7244ABE8-D022-40A7-9234-7244EB1389BD}">
      <dgm:prSet/>
      <dgm:spPr/>
      <dgm:t>
        <a:bodyPr/>
        <a:lstStyle/>
        <a:p>
          <a:endParaRPr lang="es-CO"/>
        </a:p>
      </dgm:t>
    </dgm:pt>
    <dgm:pt modelId="{7D334850-70C3-4D8B-A5F0-28DDB357DBF6}" type="sibTrans" cxnId="{7244ABE8-D022-40A7-9234-7244EB1389BD}">
      <dgm:prSet/>
      <dgm:spPr/>
      <dgm:t>
        <a:bodyPr/>
        <a:lstStyle/>
        <a:p>
          <a:endParaRPr lang="es-CO"/>
        </a:p>
      </dgm:t>
    </dgm:pt>
    <dgm:pt modelId="{92596574-66EA-4ADE-8699-5B3D20DAB473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Contar por regresión</a:t>
          </a:r>
        </a:p>
      </dgm:t>
    </dgm:pt>
    <dgm:pt modelId="{8FB1D046-D7C4-469D-9C71-EBC56DC4210C}" type="parTrans" cxnId="{8FA25A81-38BE-4E2E-8706-F5A190122301}">
      <dgm:prSet/>
      <dgm:spPr/>
      <dgm:t>
        <a:bodyPr/>
        <a:lstStyle/>
        <a:p>
          <a:endParaRPr lang="es-CO"/>
        </a:p>
      </dgm:t>
    </dgm:pt>
    <dgm:pt modelId="{9D19FC72-AC80-4ADA-B3FE-603908E25F53}" type="sibTrans" cxnId="{8FA25A81-38BE-4E2E-8706-F5A190122301}">
      <dgm:prSet/>
      <dgm:spPr/>
      <dgm:t>
        <a:bodyPr/>
        <a:lstStyle/>
        <a:p>
          <a:endParaRPr lang="es-CO"/>
        </a:p>
      </dgm:t>
    </dgm:pt>
    <dgm:pt modelId="{6682C93E-A256-4701-92E6-99638CCFC2E1}" type="pres">
      <dgm:prSet presAssocID="{AC396878-0F5B-4176-98CC-A6977DEFE88F}" presName="Name0" presStyleCnt="0">
        <dgm:presLayoutVars>
          <dgm:chMax val="7"/>
          <dgm:chPref val="7"/>
          <dgm:dir/>
        </dgm:presLayoutVars>
      </dgm:prSet>
      <dgm:spPr/>
    </dgm:pt>
    <dgm:pt modelId="{4ED41B9B-70B2-4A90-8925-ECBFC6BFFF59}" type="pres">
      <dgm:prSet presAssocID="{AC396878-0F5B-4176-98CC-A6977DEFE88F}" presName="Name1" presStyleCnt="0"/>
      <dgm:spPr/>
    </dgm:pt>
    <dgm:pt modelId="{5C8259B6-2EC0-40AE-94FA-CA357388832C}" type="pres">
      <dgm:prSet presAssocID="{AC396878-0F5B-4176-98CC-A6977DEFE88F}" presName="cycle" presStyleCnt="0"/>
      <dgm:spPr/>
    </dgm:pt>
    <dgm:pt modelId="{95D04F6F-B038-4700-A79A-65D768F1F59B}" type="pres">
      <dgm:prSet presAssocID="{AC396878-0F5B-4176-98CC-A6977DEFE88F}" presName="srcNode" presStyleLbl="node1" presStyleIdx="0" presStyleCnt="3"/>
      <dgm:spPr/>
    </dgm:pt>
    <dgm:pt modelId="{4A934003-E124-4D20-BC7F-1A7D17F961C2}" type="pres">
      <dgm:prSet presAssocID="{AC396878-0F5B-4176-98CC-A6977DEFE88F}" presName="conn" presStyleLbl="parChTrans1D2" presStyleIdx="0" presStyleCnt="1"/>
      <dgm:spPr/>
    </dgm:pt>
    <dgm:pt modelId="{9AB61BB5-19E6-45B5-AE47-4224F2BE417F}" type="pres">
      <dgm:prSet presAssocID="{AC396878-0F5B-4176-98CC-A6977DEFE88F}" presName="extraNode" presStyleLbl="node1" presStyleIdx="0" presStyleCnt="3"/>
      <dgm:spPr/>
    </dgm:pt>
    <dgm:pt modelId="{EFAC04E3-8763-4EE8-BFF4-0C9DF76FE2F0}" type="pres">
      <dgm:prSet presAssocID="{AC396878-0F5B-4176-98CC-A6977DEFE88F}" presName="dstNode" presStyleLbl="node1" presStyleIdx="0" presStyleCnt="3"/>
      <dgm:spPr/>
    </dgm:pt>
    <dgm:pt modelId="{5F1F5990-BD5D-445C-9609-2B57DD3E4E9D}" type="pres">
      <dgm:prSet presAssocID="{03A18C78-DB15-4B82-A57D-B1CE4CE5B203}" presName="text_1" presStyleLbl="node1" presStyleIdx="0" presStyleCnt="3">
        <dgm:presLayoutVars>
          <dgm:bulletEnabled val="1"/>
        </dgm:presLayoutVars>
      </dgm:prSet>
      <dgm:spPr/>
    </dgm:pt>
    <dgm:pt modelId="{41B59FC9-F51A-4710-B550-0998BCA2F906}" type="pres">
      <dgm:prSet presAssocID="{03A18C78-DB15-4B82-A57D-B1CE4CE5B203}" presName="accent_1" presStyleCnt="0"/>
      <dgm:spPr/>
    </dgm:pt>
    <dgm:pt modelId="{CFFFC06D-C817-4AC5-98B4-A6A7809F8934}" type="pres">
      <dgm:prSet presAssocID="{03A18C78-DB15-4B82-A57D-B1CE4CE5B203}" presName="accentRepeatNode" presStyleLbl="solidFgAcc1" presStyleIdx="0" presStyleCnt="3"/>
      <dgm:spPr/>
    </dgm:pt>
    <dgm:pt modelId="{725BB84F-D81A-413F-9AD2-EA0DA474FEEB}" type="pres">
      <dgm:prSet presAssocID="{BE78D02F-4D5E-4159-9603-AA904B417D80}" presName="text_2" presStyleLbl="node1" presStyleIdx="1" presStyleCnt="3">
        <dgm:presLayoutVars>
          <dgm:bulletEnabled val="1"/>
        </dgm:presLayoutVars>
      </dgm:prSet>
      <dgm:spPr/>
    </dgm:pt>
    <dgm:pt modelId="{9C58B0A0-9313-47ED-8356-54E99E8524CB}" type="pres">
      <dgm:prSet presAssocID="{BE78D02F-4D5E-4159-9603-AA904B417D80}" presName="accent_2" presStyleCnt="0"/>
      <dgm:spPr/>
    </dgm:pt>
    <dgm:pt modelId="{89033DE5-BF52-4AE7-B896-DF955CF39ED9}" type="pres">
      <dgm:prSet presAssocID="{BE78D02F-4D5E-4159-9603-AA904B417D80}" presName="accentRepeatNode" presStyleLbl="solidFgAcc1" presStyleIdx="1" presStyleCnt="3"/>
      <dgm:spPr/>
    </dgm:pt>
    <dgm:pt modelId="{F38C3A54-F53C-4473-9FB0-9720B7077D17}" type="pres">
      <dgm:prSet presAssocID="{92596574-66EA-4ADE-8699-5B3D20DAB473}" presName="text_3" presStyleLbl="node1" presStyleIdx="2" presStyleCnt="3">
        <dgm:presLayoutVars>
          <dgm:bulletEnabled val="1"/>
        </dgm:presLayoutVars>
      </dgm:prSet>
      <dgm:spPr/>
    </dgm:pt>
    <dgm:pt modelId="{E94BB24F-E530-4DD1-A42D-0C82D6AB358F}" type="pres">
      <dgm:prSet presAssocID="{92596574-66EA-4ADE-8699-5B3D20DAB473}" presName="accent_3" presStyleCnt="0"/>
      <dgm:spPr/>
    </dgm:pt>
    <dgm:pt modelId="{011F4349-9E52-4CE0-9809-99644ECAF271}" type="pres">
      <dgm:prSet presAssocID="{92596574-66EA-4ADE-8699-5B3D20DAB473}" presName="accentRepeatNode" presStyleLbl="solidFgAcc1" presStyleIdx="2" presStyleCnt="3"/>
      <dgm:spPr/>
    </dgm:pt>
  </dgm:ptLst>
  <dgm:cxnLst>
    <dgm:cxn modelId="{E4C04D12-837F-4DDD-8361-270023E3A842}" srcId="{AC396878-0F5B-4176-98CC-A6977DEFE88F}" destId="{03A18C78-DB15-4B82-A57D-B1CE4CE5B203}" srcOrd="0" destOrd="0" parTransId="{85253165-51CC-45BC-A0B3-FCC51D32A995}" sibTransId="{1A0A05C9-7B57-4045-8107-45C79FB8A36D}"/>
    <dgm:cxn modelId="{4217831E-9336-4534-9739-4C3AF9C585E6}" type="presOf" srcId="{BE78D02F-4D5E-4159-9603-AA904B417D80}" destId="{725BB84F-D81A-413F-9AD2-EA0DA474FEEB}" srcOrd="0" destOrd="0" presId="urn:microsoft.com/office/officeart/2008/layout/VerticalCurvedList"/>
    <dgm:cxn modelId="{F30F5A47-721E-4432-87A7-FE7586CF41CA}" type="presOf" srcId="{AC396878-0F5B-4176-98CC-A6977DEFE88F}" destId="{6682C93E-A256-4701-92E6-99638CCFC2E1}" srcOrd="0" destOrd="0" presId="urn:microsoft.com/office/officeart/2008/layout/VerticalCurvedList"/>
    <dgm:cxn modelId="{3CCD2149-DD82-49FD-8D09-621A3E0755B6}" type="presOf" srcId="{03A18C78-DB15-4B82-A57D-B1CE4CE5B203}" destId="{5F1F5990-BD5D-445C-9609-2B57DD3E4E9D}" srcOrd="0" destOrd="0" presId="urn:microsoft.com/office/officeart/2008/layout/VerticalCurvedList"/>
    <dgm:cxn modelId="{2633DC56-E208-420F-B26C-722961A86E49}" type="presOf" srcId="{1A0A05C9-7B57-4045-8107-45C79FB8A36D}" destId="{4A934003-E124-4D20-BC7F-1A7D17F961C2}" srcOrd="0" destOrd="0" presId="urn:microsoft.com/office/officeart/2008/layout/VerticalCurvedList"/>
    <dgm:cxn modelId="{8FA25A81-38BE-4E2E-8706-F5A190122301}" srcId="{AC396878-0F5B-4176-98CC-A6977DEFE88F}" destId="{92596574-66EA-4ADE-8699-5B3D20DAB473}" srcOrd="2" destOrd="0" parTransId="{8FB1D046-D7C4-469D-9C71-EBC56DC4210C}" sibTransId="{9D19FC72-AC80-4ADA-B3FE-603908E25F53}"/>
    <dgm:cxn modelId="{B3FEC9CF-67E1-4C23-A954-E45C21A8F5AB}" type="presOf" srcId="{92596574-66EA-4ADE-8699-5B3D20DAB473}" destId="{F38C3A54-F53C-4473-9FB0-9720B7077D17}" srcOrd="0" destOrd="0" presId="urn:microsoft.com/office/officeart/2008/layout/VerticalCurvedList"/>
    <dgm:cxn modelId="{7244ABE8-D022-40A7-9234-7244EB1389BD}" srcId="{AC396878-0F5B-4176-98CC-A6977DEFE88F}" destId="{BE78D02F-4D5E-4159-9603-AA904B417D80}" srcOrd="1" destOrd="0" parTransId="{62D4ACAF-F080-45A3-B2E9-DDC93464C57E}" sibTransId="{7D334850-70C3-4D8B-A5F0-28DDB357DBF6}"/>
    <dgm:cxn modelId="{B7E16A5A-322A-4AAD-8D2E-D9AC77F8ECEE}" type="presParOf" srcId="{6682C93E-A256-4701-92E6-99638CCFC2E1}" destId="{4ED41B9B-70B2-4A90-8925-ECBFC6BFFF59}" srcOrd="0" destOrd="0" presId="urn:microsoft.com/office/officeart/2008/layout/VerticalCurvedList"/>
    <dgm:cxn modelId="{C0F3A740-2681-4479-8702-2B4D6E7288FA}" type="presParOf" srcId="{4ED41B9B-70B2-4A90-8925-ECBFC6BFFF59}" destId="{5C8259B6-2EC0-40AE-94FA-CA357388832C}" srcOrd="0" destOrd="0" presId="urn:microsoft.com/office/officeart/2008/layout/VerticalCurvedList"/>
    <dgm:cxn modelId="{E65A479E-0367-45DC-B014-0F6B23F16875}" type="presParOf" srcId="{5C8259B6-2EC0-40AE-94FA-CA357388832C}" destId="{95D04F6F-B038-4700-A79A-65D768F1F59B}" srcOrd="0" destOrd="0" presId="urn:microsoft.com/office/officeart/2008/layout/VerticalCurvedList"/>
    <dgm:cxn modelId="{11A11380-B575-4013-81DE-BBB0243F17C7}" type="presParOf" srcId="{5C8259B6-2EC0-40AE-94FA-CA357388832C}" destId="{4A934003-E124-4D20-BC7F-1A7D17F961C2}" srcOrd="1" destOrd="0" presId="urn:microsoft.com/office/officeart/2008/layout/VerticalCurvedList"/>
    <dgm:cxn modelId="{E6D58530-3D5D-4996-A9D4-10E9C55850DC}" type="presParOf" srcId="{5C8259B6-2EC0-40AE-94FA-CA357388832C}" destId="{9AB61BB5-19E6-45B5-AE47-4224F2BE417F}" srcOrd="2" destOrd="0" presId="urn:microsoft.com/office/officeart/2008/layout/VerticalCurvedList"/>
    <dgm:cxn modelId="{0259C8A9-956C-41AD-913F-6FC26D044D09}" type="presParOf" srcId="{5C8259B6-2EC0-40AE-94FA-CA357388832C}" destId="{EFAC04E3-8763-4EE8-BFF4-0C9DF76FE2F0}" srcOrd="3" destOrd="0" presId="urn:microsoft.com/office/officeart/2008/layout/VerticalCurvedList"/>
    <dgm:cxn modelId="{0DF9F453-3AD3-4F63-BEA7-57C47CEFE4B9}" type="presParOf" srcId="{4ED41B9B-70B2-4A90-8925-ECBFC6BFFF59}" destId="{5F1F5990-BD5D-445C-9609-2B57DD3E4E9D}" srcOrd="1" destOrd="0" presId="urn:microsoft.com/office/officeart/2008/layout/VerticalCurvedList"/>
    <dgm:cxn modelId="{0DA2707B-25A5-4AAE-8353-2D55EC5ABC0C}" type="presParOf" srcId="{4ED41B9B-70B2-4A90-8925-ECBFC6BFFF59}" destId="{41B59FC9-F51A-4710-B550-0998BCA2F906}" srcOrd="2" destOrd="0" presId="urn:microsoft.com/office/officeart/2008/layout/VerticalCurvedList"/>
    <dgm:cxn modelId="{0E9E526C-1E4F-4340-B18F-5DFD4FB9E85B}" type="presParOf" srcId="{41B59FC9-F51A-4710-B550-0998BCA2F906}" destId="{CFFFC06D-C817-4AC5-98B4-A6A7809F8934}" srcOrd="0" destOrd="0" presId="urn:microsoft.com/office/officeart/2008/layout/VerticalCurvedList"/>
    <dgm:cxn modelId="{01A8ADED-F2D0-446C-8E6B-FD75BA1E3BDB}" type="presParOf" srcId="{4ED41B9B-70B2-4A90-8925-ECBFC6BFFF59}" destId="{725BB84F-D81A-413F-9AD2-EA0DA474FEEB}" srcOrd="3" destOrd="0" presId="urn:microsoft.com/office/officeart/2008/layout/VerticalCurvedList"/>
    <dgm:cxn modelId="{6ACFB206-102D-4800-8647-5787C979486B}" type="presParOf" srcId="{4ED41B9B-70B2-4A90-8925-ECBFC6BFFF59}" destId="{9C58B0A0-9313-47ED-8356-54E99E8524CB}" srcOrd="4" destOrd="0" presId="urn:microsoft.com/office/officeart/2008/layout/VerticalCurvedList"/>
    <dgm:cxn modelId="{739F2402-D8D2-4A77-8313-AA13928AF39B}" type="presParOf" srcId="{9C58B0A0-9313-47ED-8356-54E99E8524CB}" destId="{89033DE5-BF52-4AE7-B896-DF955CF39ED9}" srcOrd="0" destOrd="0" presId="urn:microsoft.com/office/officeart/2008/layout/VerticalCurvedList"/>
    <dgm:cxn modelId="{65725150-272B-4E6C-BC4D-7D585B86BEB7}" type="presParOf" srcId="{4ED41B9B-70B2-4A90-8925-ECBFC6BFFF59}" destId="{F38C3A54-F53C-4473-9FB0-9720B7077D17}" srcOrd="5" destOrd="0" presId="urn:microsoft.com/office/officeart/2008/layout/VerticalCurvedList"/>
    <dgm:cxn modelId="{5FD6240C-5BE0-4A3F-A3B7-B7724A71D172}" type="presParOf" srcId="{4ED41B9B-70B2-4A90-8925-ECBFC6BFFF59}" destId="{E94BB24F-E530-4DD1-A42D-0C82D6AB358F}" srcOrd="6" destOrd="0" presId="urn:microsoft.com/office/officeart/2008/layout/VerticalCurvedList"/>
    <dgm:cxn modelId="{452B5612-B976-4F84-8CC9-63576E1AFBA1}" type="presParOf" srcId="{E94BB24F-E530-4DD1-A42D-0C82D6AB358F}" destId="{011F4349-9E52-4CE0-9809-99644ECAF2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34003-E124-4D20-BC7F-1A7D17F961C2}">
      <dsp:nvSpPr>
        <dsp:cNvPr id="0" name=""/>
        <dsp:cNvSpPr/>
      </dsp:nvSpPr>
      <dsp:spPr>
        <a:xfrm>
          <a:off x="-3092822" y="-476138"/>
          <a:ext cx="3689126" cy="3689126"/>
        </a:xfrm>
        <a:prstGeom prst="blockArc">
          <a:avLst>
            <a:gd name="adj1" fmla="val 18900000"/>
            <a:gd name="adj2" fmla="val 2700000"/>
            <a:gd name="adj3" fmla="val 5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F5990-BD5D-445C-9609-2B57DD3E4E9D}">
      <dsp:nvSpPr>
        <dsp:cNvPr id="0" name=""/>
        <dsp:cNvSpPr/>
      </dsp:nvSpPr>
      <dsp:spPr>
        <a:xfrm>
          <a:off x="383417" y="273685"/>
          <a:ext cx="7621456" cy="54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detección</a:t>
          </a:r>
        </a:p>
      </dsp:txBody>
      <dsp:txXfrm>
        <a:off x="383417" y="273685"/>
        <a:ext cx="7621456" cy="547370"/>
      </dsp:txXfrm>
    </dsp:sp>
    <dsp:sp modelId="{CFFFC06D-C817-4AC5-98B4-A6A7809F8934}">
      <dsp:nvSpPr>
        <dsp:cNvPr id="0" name=""/>
        <dsp:cNvSpPr/>
      </dsp:nvSpPr>
      <dsp:spPr>
        <a:xfrm>
          <a:off x="41311" y="205263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BB84F-D81A-413F-9AD2-EA0DA474FEEB}">
      <dsp:nvSpPr>
        <dsp:cNvPr id="0" name=""/>
        <dsp:cNvSpPr/>
      </dsp:nvSpPr>
      <dsp:spPr>
        <a:xfrm>
          <a:off x="582386" y="1094740"/>
          <a:ext cx="7422487" cy="547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segmentación</a:t>
          </a:r>
        </a:p>
      </dsp:txBody>
      <dsp:txXfrm>
        <a:off x="582386" y="1094740"/>
        <a:ext cx="7422487" cy="547370"/>
      </dsp:txXfrm>
    </dsp:sp>
    <dsp:sp modelId="{89033DE5-BF52-4AE7-B896-DF955CF39ED9}">
      <dsp:nvSpPr>
        <dsp:cNvPr id="0" name=""/>
        <dsp:cNvSpPr/>
      </dsp:nvSpPr>
      <dsp:spPr>
        <a:xfrm>
          <a:off x="240280" y="1026318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C3A54-F53C-4473-9FB0-9720B7077D17}">
      <dsp:nvSpPr>
        <dsp:cNvPr id="0" name=""/>
        <dsp:cNvSpPr/>
      </dsp:nvSpPr>
      <dsp:spPr>
        <a:xfrm>
          <a:off x="383417" y="1915795"/>
          <a:ext cx="7621456" cy="54737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447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Contar por regresión</a:t>
          </a:r>
        </a:p>
      </dsp:txBody>
      <dsp:txXfrm>
        <a:off x="383417" y="1915795"/>
        <a:ext cx="7621456" cy="547370"/>
      </dsp:txXfrm>
    </dsp:sp>
    <dsp:sp modelId="{011F4349-9E52-4CE0-9809-99644ECAF271}">
      <dsp:nvSpPr>
        <dsp:cNvPr id="0" name=""/>
        <dsp:cNvSpPr/>
      </dsp:nvSpPr>
      <dsp:spPr>
        <a:xfrm>
          <a:off x="41311" y="1847373"/>
          <a:ext cx="684212" cy="68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pex New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093C2-B723-4D4E-A674-4546A6E27500}" type="datetime1">
              <a:rPr lang="es-ES" smtClean="0">
                <a:latin typeface="Apex New"/>
              </a:rPr>
              <a:t>28/05/2021</a:t>
            </a:fld>
            <a:endParaRPr lang="es-ES" dirty="0">
              <a:latin typeface="Apex New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pex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D5D5F-C200-5148-91B4-A39DD1303157}" type="slidenum">
              <a:rPr lang="es-ES" smtClean="0">
                <a:latin typeface="Apex New"/>
              </a:rPr>
              <a:t>‹Nº›</a:t>
            </a:fld>
            <a:endParaRPr lang="es-ES" dirty="0">
              <a:latin typeface="Apex New"/>
            </a:endParaRPr>
          </a:p>
        </p:txBody>
      </p:sp>
    </p:spTree>
    <p:extLst>
      <p:ext uri="{BB962C8B-B14F-4D97-AF65-F5344CB8AC3E}">
        <p14:creationId xmlns:p14="http://schemas.microsoft.com/office/powerpoint/2010/main" val="76839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pex New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pex New"/>
              </a:defRPr>
            </a:lvl1pPr>
          </a:lstStyle>
          <a:p>
            <a:fld id="{A08F9FAF-F5BC-0541-B81A-23B0A7E1CAA3}" type="datetime1">
              <a:rPr lang="es-ES" smtClean="0"/>
              <a:pPr/>
              <a:t>28/05/2021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pex New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pex New"/>
              </a:defRPr>
            </a:lvl1pPr>
          </a:lstStyle>
          <a:p>
            <a:fld id="{15BD8481-4D30-6E47-9EED-DC7706E31EA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34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pex New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 Portada_109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22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5727700" cy="1549400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0150" y="4434648"/>
            <a:ext cx="249555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  <a:latin typeface="Apex New"/>
              </a:defRPr>
            </a:lvl1pPr>
          </a:lstStyle>
          <a:p>
            <a:fld id="{34CBC169-7D3F-194D-B3B7-40C5DA8F0DD1}" type="datetime3">
              <a:rPr lang="es-ES" smtClean="0"/>
              <a:t>28.05.21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34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7" name="Conector recto 6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3047"/>
            <a:ext cx="4315552" cy="1048621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78849"/>
            <a:ext cx="7886700" cy="2835589"/>
          </a:xfrm>
        </p:spPr>
        <p:txBody>
          <a:bodyPr vert="eaVert">
            <a:normAutofit/>
          </a:bodyPr>
          <a:lstStyle>
            <a:lvl1pPr>
              <a:defRPr sz="1400" b="1">
                <a:solidFill>
                  <a:srgbClr val="5D5D5D"/>
                </a:solidFill>
              </a:defRPr>
            </a:lvl1pPr>
            <a:lvl2pPr>
              <a:defRPr sz="1400" b="1">
                <a:solidFill>
                  <a:srgbClr val="5D5D5D"/>
                </a:solidFill>
              </a:defRPr>
            </a:lvl2pPr>
            <a:lvl3pPr>
              <a:defRPr sz="1400" b="1">
                <a:solidFill>
                  <a:srgbClr val="5D5D5D"/>
                </a:solidFill>
              </a:defRPr>
            </a:lvl3pPr>
            <a:lvl4pPr>
              <a:defRPr sz="1400" b="1">
                <a:solidFill>
                  <a:srgbClr val="5D5D5D"/>
                </a:solidFill>
              </a:defRPr>
            </a:lvl4pPr>
            <a:lvl5pPr>
              <a:defRPr sz="1400" b="1">
                <a:solidFill>
                  <a:srgbClr val="5D5D5D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520" y="4571570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9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661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520" y="4571570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5" name="Conector recto 4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13046"/>
            <a:ext cx="4266235" cy="895523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755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41" y="516026"/>
            <a:ext cx="5351620" cy="994172"/>
          </a:xfrm>
          <a:noFill/>
          <a:ln>
            <a:noFill/>
          </a:ln>
          <a:effectLst/>
        </p:spPr>
        <p:txBody>
          <a:bodyPr anchor="t">
            <a:noAutofit/>
          </a:bodyPr>
          <a:lstStyle>
            <a:lvl1pPr>
              <a:defRPr sz="4400">
                <a:solidFill>
                  <a:srgbClr val="D9D9D9"/>
                </a:solidFill>
                <a:effectLst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6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11572"/>
            <a:ext cx="4303223" cy="604211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6768"/>
            <a:ext cx="3886200" cy="32923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 b="1">
                <a:solidFill>
                  <a:srgbClr val="5D5D5D"/>
                </a:solidFill>
              </a:defRPr>
            </a:lvl2pPr>
            <a:lvl3pPr marL="914400" indent="0">
              <a:buNone/>
              <a:defRPr sz="1400" b="1">
                <a:solidFill>
                  <a:srgbClr val="5D5D5D"/>
                </a:solidFill>
              </a:defRPr>
            </a:lvl3pPr>
            <a:lvl4pPr marL="1371600" indent="0">
              <a:buNone/>
              <a:defRPr sz="1400" b="1">
                <a:solidFill>
                  <a:srgbClr val="5D5D5D"/>
                </a:solidFill>
              </a:defRPr>
            </a:lvl4pPr>
            <a:lvl5pPr marL="1828800" indent="0">
              <a:buNone/>
              <a:defRPr sz="1400" b="1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6768"/>
            <a:ext cx="3886200" cy="32923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 b="1">
                <a:solidFill>
                  <a:srgbClr val="5D5D5D"/>
                </a:solidFill>
              </a:defRPr>
            </a:lvl2pPr>
            <a:lvl3pPr marL="914400" indent="0">
              <a:buNone/>
              <a:defRPr sz="1400" b="1">
                <a:solidFill>
                  <a:srgbClr val="5D5D5D"/>
                </a:solidFill>
              </a:defRPr>
            </a:lvl3pPr>
            <a:lvl4pPr marL="1371600" indent="0">
              <a:buNone/>
              <a:defRPr sz="1400" b="1">
                <a:solidFill>
                  <a:srgbClr val="5D5D5D"/>
                </a:solidFill>
              </a:defRPr>
            </a:lvl4pPr>
            <a:lvl5pPr marL="1828800" indent="0">
              <a:buNone/>
              <a:defRPr sz="1400" b="1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686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8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10" name="Conector recto 9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245"/>
            <a:ext cx="4302032" cy="628870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59100"/>
            <a:ext cx="3868340" cy="690525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9626"/>
            <a:ext cx="3868340" cy="2577146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D5D5D"/>
                </a:solidFill>
              </a:defRPr>
            </a:lvl1pPr>
            <a:lvl2pPr>
              <a:defRPr sz="1400">
                <a:solidFill>
                  <a:srgbClr val="5D5D5D"/>
                </a:solidFill>
              </a:defRPr>
            </a:lvl2pPr>
            <a:lvl3pPr>
              <a:defRPr sz="1400">
                <a:solidFill>
                  <a:srgbClr val="5D5D5D"/>
                </a:solidFill>
              </a:defRPr>
            </a:lvl3pPr>
            <a:lvl4pPr>
              <a:defRPr sz="1400">
                <a:solidFill>
                  <a:srgbClr val="5D5D5D"/>
                </a:solidFill>
              </a:defRPr>
            </a:lvl4pPr>
            <a:lvl5pPr>
              <a:defRPr sz="1400">
                <a:solidFill>
                  <a:srgbClr val="5D5D5D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59100"/>
            <a:ext cx="3887391" cy="690525"/>
          </a:xfrm>
        </p:spPr>
        <p:txBody>
          <a:bodyPr anchor="b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49626"/>
            <a:ext cx="3887391" cy="2577145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D5D5D"/>
                </a:solidFill>
              </a:defRPr>
            </a:lvl1pPr>
            <a:lvl2pPr>
              <a:defRPr sz="1400">
                <a:solidFill>
                  <a:srgbClr val="5D5D5D"/>
                </a:solidFill>
              </a:defRPr>
            </a:lvl2pPr>
            <a:lvl3pPr>
              <a:defRPr sz="1400">
                <a:solidFill>
                  <a:srgbClr val="5D5D5D"/>
                </a:solidFill>
              </a:defRPr>
            </a:lvl3pPr>
            <a:lvl4pPr>
              <a:defRPr sz="1400">
                <a:solidFill>
                  <a:srgbClr val="5D5D5D"/>
                </a:solidFill>
              </a:defRPr>
            </a:lvl4pPr>
            <a:lvl5pPr>
              <a:defRPr sz="1400">
                <a:solidFill>
                  <a:srgbClr val="5D5D5D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53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2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6" name="Conector recto 5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60" y="597766"/>
            <a:ext cx="4352542" cy="794822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53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74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5" name="Conector recto 4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530" y="4571570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7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5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0714"/>
            <a:ext cx="2949178" cy="974135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 b="1">
                <a:solidFill>
                  <a:srgbClr val="5D5D5D"/>
                </a:solidFill>
              </a:defRPr>
            </a:lvl2pPr>
            <a:lvl3pPr marL="914400" indent="0">
              <a:buNone/>
              <a:defRPr sz="1400" b="1">
                <a:solidFill>
                  <a:srgbClr val="5D5D5D"/>
                </a:solidFill>
              </a:defRPr>
            </a:lvl3pPr>
            <a:lvl4pPr marL="1371600" indent="0">
              <a:buNone/>
              <a:defRPr sz="1400" b="1">
                <a:solidFill>
                  <a:srgbClr val="5D5D5D"/>
                </a:solidFill>
              </a:defRPr>
            </a:lvl4pPr>
            <a:lvl5pPr marL="1828800" indent="0">
              <a:buNone/>
              <a:defRPr sz="1400" b="1">
                <a:solidFill>
                  <a:srgbClr val="5D5D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8348"/>
            <a:ext cx="2949178" cy="2823394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5D5D5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53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6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Barra_Gri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8" y="4533368"/>
            <a:ext cx="8598410" cy="411482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V="1">
            <a:off x="283583" y="517896"/>
            <a:ext cx="8482821" cy="12332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1" y="599244"/>
            <a:ext cx="2949178" cy="1159096"/>
          </a:xfrm>
        </p:spPr>
        <p:txBody>
          <a:bodyPr anchor="t">
            <a:normAutofit/>
          </a:bodyPr>
          <a:lstStyle>
            <a:lvl1pPr>
              <a:defRPr sz="1400" b="0" i="0">
                <a:solidFill>
                  <a:srgbClr val="5D5D5D"/>
                </a:solidFill>
                <a:latin typeface="ApexNew-Light"/>
                <a:cs typeface="ApexNew-Ligh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solidFill>
                  <a:srgbClr val="5D5D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2633"/>
            <a:ext cx="2949178" cy="2589107"/>
          </a:xfrm>
        </p:spPr>
        <p:txBody>
          <a:bodyPr/>
          <a:lstStyle>
            <a:lvl1pPr marL="0" indent="0">
              <a:buNone/>
              <a:defRPr sz="1400">
                <a:solidFill>
                  <a:srgbClr val="5D5D5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6860" y="4559239"/>
            <a:ext cx="2057400" cy="273844"/>
          </a:xfrm>
        </p:spPr>
        <p:txBody>
          <a:bodyPr/>
          <a:lstStyle/>
          <a:p>
            <a:fld id="{E340BA3A-5DDA-134E-9763-2B0E440B08E8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5107801" y="204654"/>
            <a:ext cx="3831218" cy="271833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E05729"/>
                </a:solidFill>
              </a:defRPr>
            </a:lvl1pPr>
          </a:lstStyle>
          <a:p>
            <a:pPr lvl="0"/>
            <a:r>
              <a:rPr lang="es-ES_tradnl" dirty="0"/>
              <a:t>Haga clic para agregar titulo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80" y="45715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pexNew-Bold"/>
                <a:cs typeface="ApexNew-Bold"/>
              </a:defRPr>
            </a:lvl1pPr>
          </a:lstStyle>
          <a:p>
            <a:fld id="{E340BA3A-5DDA-134E-9763-2B0E440B08E8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381750" y="462994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ApexNew-Bold"/>
                <a:cs typeface="ApexNew-Bold"/>
              </a:defRPr>
            </a:lvl1pPr>
          </a:lstStyle>
          <a:p>
            <a:fld id="{593E28EF-E08D-0A4C-9883-205EA5A137A5}" type="datetimeFigureOut">
              <a:rPr lang="es-ES" smtClean="0"/>
              <a:pPr/>
              <a:t>28/05/2021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ex New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ex New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ex New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ex New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ex New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ex New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mentesliberadas.com/2011/09/14/consejos-para-encarar-esas-preguntas-raras-de-exame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7021286" cy="15494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Aplicación de la inteligencia artificial en el conteo automático de objetos en imágenes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F4C-CF31-D648-855D-E55F2E6D8305}" type="datetime3">
              <a:rPr lang="es-ES" smtClean="0"/>
              <a:t>28.05.21</a:t>
            </a:fld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9005EF-748C-4BCE-A9D9-977192645072}"/>
              </a:ext>
            </a:extLst>
          </p:cNvPr>
          <p:cNvSpPr txBox="1"/>
          <p:nvPr/>
        </p:nvSpPr>
        <p:spPr>
          <a:xfrm>
            <a:off x="757238" y="3328194"/>
            <a:ext cx="272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Carlos Esteban Posada</a:t>
            </a:r>
          </a:p>
          <a:p>
            <a:r>
              <a:rPr lang="es-CO" dirty="0"/>
              <a:t>Crls.esteban@hotmail.com</a:t>
            </a:r>
          </a:p>
        </p:txBody>
      </p:sp>
    </p:spTree>
    <p:extLst>
      <p:ext uri="{BB962C8B-B14F-4D97-AF65-F5344CB8AC3E}">
        <p14:creationId xmlns:p14="http://schemas.microsoft.com/office/powerpoint/2010/main" val="290045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93630" y="2364001"/>
            <a:ext cx="5556740" cy="68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s-ES_tradnl" sz="8000" dirty="0">
                <a:solidFill>
                  <a:schemeClr val="bg1"/>
                </a:solidFill>
                <a:latin typeface="Apex New Thin" charset="0"/>
                <a:ea typeface="Apex New Thin" charset="0"/>
                <a:cs typeface="Apex New Thin" charset="0"/>
              </a:rPr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04EED-31D0-4793-BC5D-048F642D50EC}"/>
              </a:ext>
            </a:extLst>
          </p:cNvPr>
          <p:cNvSpPr txBox="1">
            <a:spLocks/>
          </p:cNvSpPr>
          <p:nvPr/>
        </p:nvSpPr>
        <p:spPr>
          <a:xfrm>
            <a:off x="2600801" y="3115998"/>
            <a:ext cx="4208144" cy="1364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 dirty="0"/>
              <a:t>Carlos Esteban Posada</a:t>
            </a:r>
          </a:p>
          <a:p>
            <a:pPr marL="0" indent="0" algn="ctr">
              <a:buNone/>
            </a:pPr>
            <a:r>
              <a:rPr lang="es-CO" sz="1600" dirty="0"/>
              <a:t>Crls.esteban@hotmail.com</a:t>
            </a:r>
          </a:p>
        </p:txBody>
      </p:sp>
    </p:spTree>
    <p:extLst>
      <p:ext uri="{BB962C8B-B14F-4D97-AF65-F5344CB8AC3E}">
        <p14:creationId xmlns:p14="http://schemas.microsoft.com/office/powerpoint/2010/main" val="3681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2</a:t>
            </a:fld>
            <a:endParaRPr lang="es-ES_tradn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Contar objetos en imágenes o vídeo tiene muchas aplicaciones importantes para el mundo real como: inspección industrial, citometría, topografía y vigilancia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623804"/>
            <a:ext cx="139700" cy="241300"/>
          </a:xfrm>
          <a:prstGeom prst="rect">
            <a:avLst/>
          </a:prstGeom>
        </p:spPr>
      </p:pic>
      <p:pic>
        <p:nvPicPr>
          <p:cNvPr id="6" name="Picture 2" descr="Intersección">
            <a:extLst>
              <a:ext uri="{FF2B5EF4-FFF2-40B4-BE49-F238E27FC236}">
                <a16:creationId xmlns:a16="http://schemas.microsoft.com/office/drawing/2014/main" id="{1C5C23AB-6062-4C42-82FD-6814D9FA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0" y="1685138"/>
            <a:ext cx="3609448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ico y cédula en Colombia: ¿rige también en los centros comerciales? - AS  Colombia">
            <a:extLst>
              <a:ext uri="{FF2B5EF4-FFF2-40B4-BE49-F238E27FC236}">
                <a16:creationId xmlns:a16="http://schemas.microsoft.com/office/drawing/2014/main" id="{BC3F23E7-B955-4748-8670-84FFF18E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8903"/>
            <a:ext cx="4038892" cy="227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CE295FD-53B9-40EA-BAC7-F2D53E9D9CBD}"/>
              </a:ext>
            </a:extLst>
          </p:cNvPr>
          <p:cNvSpPr txBox="1"/>
          <p:nvPr/>
        </p:nvSpPr>
        <p:spPr>
          <a:xfrm>
            <a:off x="896365" y="4756614"/>
            <a:ext cx="5041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 https://www.google.com/imgres?imgurl=https%3A%2F%2Fas01.epimg.net%2Fcolombia%2Fimagenes%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D348B-3831-4DF8-88B6-DCEAA91490C2}"/>
              </a:ext>
            </a:extLst>
          </p:cNvPr>
          <p:cNvSpPr txBox="1"/>
          <p:nvPr/>
        </p:nvSpPr>
        <p:spPr>
          <a:xfrm>
            <a:off x="896365" y="4610231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 https://www.circulaseguro.com/y-si-quitamos-la-fase-amarilla-del-semaforo/</a:t>
            </a:r>
          </a:p>
        </p:txBody>
      </p:sp>
    </p:spTree>
    <p:extLst>
      <p:ext uri="{BB962C8B-B14F-4D97-AF65-F5344CB8AC3E}">
        <p14:creationId xmlns:p14="http://schemas.microsoft.com/office/powerpoint/2010/main" val="37565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3</a:t>
            </a:fld>
            <a:endParaRPr lang="es-ES_tradn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726191" y="1099468"/>
            <a:ext cx="4266235" cy="895523"/>
          </a:xfrm>
        </p:spPr>
        <p:txBody>
          <a:bodyPr/>
          <a:lstStyle/>
          <a:p>
            <a:r>
              <a:rPr lang="es-ES" dirty="0"/>
              <a:t>¿Cómo contar objetos en imágenes?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623804"/>
            <a:ext cx="139700" cy="241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341B3B-17F0-409B-B5DF-DA1EA8AC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38449" y="1577841"/>
            <a:ext cx="3467101" cy="208026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68E2998-F3C5-4D0B-8697-517A472B68DD}"/>
              </a:ext>
            </a:extLst>
          </p:cNvPr>
          <p:cNvSpPr txBox="1"/>
          <p:nvPr/>
        </p:nvSpPr>
        <p:spPr>
          <a:xfrm>
            <a:off x="836493" y="4543275"/>
            <a:ext cx="232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4" tooltip="https://www.mentesliberadas.com/2011/09/14/consejos-para-encarar-esas-preguntas-raras-de-examen/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5" tooltip="https://creativecommons.org/licenses/by-nc-nd/3.0/"/>
              </a:rPr>
              <a:t>CC BY-NC-ND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12388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pic>
        <p:nvPicPr>
          <p:cNvPr id="12" name="Picture 4" descr="Object detection in a dense scene. | Download Scientific Diagram">
            <a:extLst>
              <a:ext uri="{FF2B5EF4-FFF2-40B4-BE49-F238E27FC236}">
                <a16:creationId xmlns:a16="http://schemas.microsoft.com/office/drawing/2014/main" id="{04D5B922-48B2-4392-BA0B-701D543F8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01" y="1309701"/>
            <a:ext cx="3831218" cy="25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D6891BE-3CCD-42E2-931F-9C8243922782}"/>
              </a:ext>
            </a:extLst>
          </p:cNvPr>
          <p:cNvSpPr txBox="1"/>
          <p:nvPr/>
        </p:nvSpPr>
        <p:spPr>
          <a:xfrm>
            <a:off x="788066" y="4580639"/>
            <a:ext cx="5009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Tomado de: https://www.researchgate.net/figure/Object-detection-in-a-dense-scene_fig4_329217107</a:t>
            </a:r>
          </a:p>
        </p:txBody>
      </p:sp>
      <p:pic>
        <p:nvPicPr>
          <p:cNvPr id="14" name="Picture 10" descr="example of semantic segmentation in street view">
            <a:extLst>
              <a:ext uri="{FF2B5EF4-FFF2-40B4-BE49-F238E27FC236}">
                <a16:creationId xmlns:a16="http://schemas.microsoft.com/office/drawing/2014/main" id="{21D75D6F-F21F-453F-BEEA-CA380353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81" y="1542671"/>
            <a:ext cx="4752451" cy="205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709DE44-7522-4BDD-A42F-66A063D88B8E}"/>
              </a:ext>
            </a:extLst>
          </p:cNvPr>
          <p:cNvSpPr txBox="1"/>
          <p:nvPr/>
        </p:nvSpPr>
        <p:spPr>
          <a:xfrm>
            <a:off x="788066" y="4696055"/>
            <a:ext cx="5612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00" dirty="0"/>
              <a:t>Tomado de: https://medium.com/anolytics/how-to-do-semantic-segmentation-using-deep-learning-a09bd6582b66</a:t>
            </a:r>
          </a:p>
        </p:txBody>
      </p:sp>
    </p:spTree>
    <p:extLst>
      <p:ext uri="{BB962C8B-B14F-4D97-AF65-F5344CB8AC3E}">
        <p14:creationId xmlns:p14="http://schemas.microsoft.com/office/powerpoint/2010/main" val="68271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graphicFrame>
        <p:nvGraphicFramePr>
          <p:cNvPr id="12" name="Marcador de contenido 6">
            <a:extLst>
              <a:ext uri="{FF2B5EF4-FFF2-40B4-BE49-F238E27FC236}">
                <a16:creationId xmlns:a16="http://schemas.microsoft.com/office/drawing/2014/main" id="{03637BD5-7DF0-41E9-87AC-3214C2C6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052551"/>
              </p:ext>
            </p:extLst>
          </p:nvPr>
        </p:nvGraphicFramePr>
        <p:xfrm>
          <a:off x="727410" y="1203325"/>
          <a:ext cx="8039100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9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6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del arte: contar por regresión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C43AAEB-3805-42E4-A82E-D8DBF2179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9" y="1348929"/>
            <a:ext cx="7735801" cy="21915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D921F40-5CD4-4098-91DB-AA9A0EA2414D}"/>
              </a:ext>
            </a:extLst>
          </p:cNvPr>
          <p:cNvSpPr txBox="1"/>
          <p:nvPr/>
        </p:nvSpPr>
        <p:spPr>
          <a:xfrm>
            <a:off x="812383" y="4600770"/>
            <a:ext cx="3874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</a:t>
            </a:r>
            <a:r>
              <a:rPr lang="en-US" sz="800" dirty="0"/>
              <a:t>Learning to Count with Regression Forest and Structured Labels </a:t>
            </a:r>
            <a:r>
              <a:rPr lang="en-US" sz="800" dirty="0" err="1"/>
              <a:t>fiaschi</a:t>
            </a:r>
            <a:r>
              <a:rPr lang="en-US" sz="800" dirty="0"/>
              <a:t> 2012.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31448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7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Estado del arte: contar por regresión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7F9BD8-B480-45F2-B8CB-FE4B6AEC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62" y="1245521"/>
            <a:ext cx="7796964" cy="28612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CF6F9D-DED1-4C23-A9AD-04C9208D752E}"/>
              </a:ext>
            </a:extLst>
          </p:cNvPr>
          <p:cNvSpPr txBox="1"/>
          <p:nvPr/>
        </p:nvSpPr>
        <p:spPr>
          <a:xfrm>
            <a:off x="894762" y="4566350"/>
            <a:ext cx="420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Tomado de:</a:t>
            </a:r>
            <a:r>
              <a:rPr lang="en-US" sz="800" dirty="0"/>
              <a:t>Microscopy cell counting and detection with fully convolutional regression networks</a:t>
            </a:r>
          </a:p>
          <a:p>
            <a:r>
              <a:rPr lang="en-US" sz="800" dirty="0" err="1"/>
              <a:t>Weidi</a:t>
            </a:r>
            <a:r>
              <a:rPr lang="en-US" sz="800" dirty="0"/>
              <a:t> </a:t>
            </a:r>
            <a:r>
              <a:rPr lang="en-US" sz="800" dirty="0" err="1"/>
              <a:t>Xie</a:t>
            </a:r>
            <a:r>
              <a:rPr lang="en-US" sz="800" dirty="0"/>
              <a:t>, J. Alison Noble &amp; Andrew Zisserman.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3022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8</a:t>
            </a:fld>
            <a:endParaRPr lang="es-ES_tradn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73743" y="605950"/>
            <a:ext cx="7772425" cy="994250"/>
          </a:xfrm>
        </p:spPr>
        <p:txBody>
          <a:bodyPr>
            <a:noAutofit/>
          </a:bodyPr>
          <a:lstStyle/>
          <a:p>
            <a:r>
              <a:rPr lang="es-CO" sz="2400" dirty="0"/>
              <a:t>Desarrollar un modelo basado en Deep </a:t>
            </a:r>
            <a:r>
              <a:rPr lang="es-CO" sz="2400" dirty="0" err="1"/>
              <a:t>learning</a:t>
            </a:r>
            <a:r>
              <a:rPr lang="es-CO" sz="2400" dirty="0"/>
              <a:t> que permita contar un tipo de objeto particular (se puede extrapolar a n tipos de objetos diferentes)</a:t>
            </a:r>
            <a:br>
              <a:rPr lang="es-CO" sz="2400" dirty="0"/>
            </a:br>
            <a:br>
              <a:rPr lang="es-CO" sz="1600" dirty="0"/>
            </a:br>
            <a:endParaRPr lang="es-CO" sz="1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623804"/>
            <a:ext cx="139700" cy="241300"/>
          </a:xfrm>
          <a:prstGeom prst="rect">
            <a:avLst/>
          </a:prstGeom>
        </p:spPr>
      </p:pic>
      <p:sp>
        <p:nvSpPr>
          <p:cNvPr id="17" name="Título 2">
            <a:extLst>
              <a:ext uri="{FF2B5EF4-FFF2-40B4-BE49-F238E27FC236}">
                <a16:creationId xmlns:a16="http://schemas.microsoft.com/office/drawing/2014/main" id="{EA0CDE9E-6970-4356-992D-48505087A6D9}"/>
              </a:ext>
            </a:extLst>
          </p:cNvPr>
          <p:cNvSpPr txBox="1">
            <a:spLocks/>
          </p:cNvSpPr>
          <p:nvPr/>
        </p:nvSpPr>
        <p:spPr>
          <a:xfrm>
            <a:off x="669707" y="2091635"/>
            <a:ext cx="7772425" cy="994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i="0" kern="1200">
                <a:solidFill>
                  <a:srgbClr val="5D5D5D"/>
                </a:solidFill>
                <a:latin typeface="ApexNew-Light"/>
                <a:ea typeface="+mj-ea"/>
                <a:cs typeface="ApexNew-Light"/>
              </a:defRPr>
            </a:lvl1pPr>
          </a:lstStyle>
          <a:p>
            <a:r>
              <a:rPr lang="es-CO" sz="2400" dirty="0"/>
              <a:t>Deseable: modelo suficientemente liviano como para correr en un dispositivo móvil</a:t>
            </a:r>
          </a:p>
          <a:p>
            <a:br>
              <a:rPr lang="es-CO" sz="1600" dirty="0"/>
            </a:br>
            <a:endParaRPr lang="es-CO" sz="1600" dirty="0"/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9575326A-64F0-4D8B-9A45-FE69E5ED3F83}"/>
              </a:ext>
            </a:extLst>
          </p:cNvPr>
          <p:cNvSpPr txBox="1">
            <a:spLocks/>
          </p:cNvSpPr>
          <p:nvPr/>
        </p:nvSpPr>
        <p:spPr>
          <a:xfrm>
            <a:off x="669706" y="3190493"/>
            <a:ext cx="7772425" cy="994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_tradn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0" i="0">
                <a:solidFill>
                  <a:srgbClr val="5D5D5D"/>
                </a:solidFill>
                <a:latin typeface="ApexNew-Light"/>
                <a:ea typeface="+mj-ea"/>
                <a:cs typeface="ApexNew-Light"/>
              </a:defRPr>
            </a:lvl1pPr>
          </a:lstStyle>
          <a:p>
            <a:r>
              <a:rPr lang="es-CO" dirty="0"/>
              <a:t>Desarrollar una herramienta que permita el etiquetado de imágenes en un formato que facilite transfer </a:t>
            </a:r>
            <a:r>
              <a:rPr lang="es-CO" dirty="0" err="1"/>
              <a:t>learning</a:t>
            </a:r>
            <a:r>
              <a:rPr lang="es-CO" dirty="0"/>
              <a:t>/fine </a:t>
            </a:r>
            <a:r>
              <a:rPr lang="es-CO" dirty="0" err="1"/>
              <a:t>tuning</a:t>
            </a:r>
            <a:r>
              <a:rPr lang="es-CO" dirty="0"/>
              <a:t> para contar imágenes de tipos distintos</a:t>
            </a: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7FDFC1E-0FE8-4366-A06F-8F65AAF3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2230139"/>
            <a:ext cx="139700" cy="2413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D2A0D0C-B2A4-4CC2-AFC9-DD967083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5" y="3280204"/>
            <a:ext cx="139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BA3A-5DDA-134E-9763-2B0E440B08E8}" type="slidenum">
              <a:rPr lang="es-ES_tradnl" smtClean="0"/>
              <a:t>9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D60C4C8-C09D-4779-AE38-5FBA550C910A}"/>
              </a:ext>
            </a:extLst>
          </p:cNvPr>
          <p:cNvSpPr txBox="1">
            <a:spLocks/>
          </p:cNvSpPr>
          <p:nvPr/>
        </p:nvSpPr>
        <p:spPr>
          <a:xfrm>
            <a:off x="78601" y="738161"/>
            <a:ext cx="8680388" cy="3833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ex New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Lempitsky</a:t>
            </a:r>
            <a:r>
              <a:rPr lang="es-CO" sz="1800" dirty="0"/>
              <a:t> 2010, </a:t>
            </a:r>
            <a:r>
              <a:rPr lang="es-CO" sz="1800" dirty="0" err="1"/>
              <a:t>learning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err="1"/>
              <a:t>count</a:t>
            </a:r>
            <a:r>
              <a:rPr lang="es-CO" sz="1800" dirty="0"/>
              <a:t> </a:t>
            </a:r>
            <a:r>
              <a:rPr lang="es-CO" sz="1800" dirty="0" err="1"/>
              <a:t>objects</a:t>
            </a:r>
            <a:r>
              <a:rPr lang="es-CO" sz="1800" dirty="0"/>
              <a:t> in </a:t>
            </a:r>
            <a:r>
              <a:rPr lang="es-CO" sz="1800" dirty="0" err="1"/>
              <a:t>images</a:t>
            </a:r>
            <a:endParaRPr lang="es-CO" sz="1800" dirty="0"/>
          </a:p>
          <a:p>
            <a:r>
              <a:rPr lang="en-US" sz="1800" dirty="0"/>
              <a:t>Benchmark data and method for real-time people counting in cluttered scenes using depth sensors, </a:t>
            </a:r>
            <a:r>
              <a:rPr lang="en-US" sz="1800" dirty="0" err="1"/>
              <a:t>ShiJie</a:t>
            </a:r>
            <a:r>
              <a:rPr lang="en-US" sz="1800" dirty="0"/>
              <a:t> Sun, Naveed Akhtar, </a:t>
            </a:r>
            <a:r>
              <a:rPr lang="en-US" sz="1800" dirty="0" err="1"/>
              <a:t>HuanSheng</a:t>
            </a:r>
            <a:r>
              <a:rPr lang="en-US" sz="1800" dirty="0"/>
              <a:t> Song, </a:t>
            </a:r>
            <a:r>
              <a:rPr lang="en-US" sz="1800" dirty="0" err="1"/>
              <a:t>ChaoYang</a:t>
            </a:r>
            <a:r>
              <a:rPr lang="en-US" sz="1800" dirty="0"/>
              <a:t> Zhang, </a:t>
            </a:r>
            <a:r>
              <a:rPr lang="en-US" sz="1800" dirty="0" err="1"/>
              <a:t>JianXin</a:t>
            </a:r>
            <a:r>
              <a:rPr lang="en-US" sz="1800" dirty="0"/>
              <a:t> Li, Ajmal </a:t>
            </a:r>
            <a:r>
              <a:rPr lang="en-US" sz="1800" dirty="0" err="1"/>
              <a:t>Mian</a:t>
            </a:r>
            <a:r>
              <a:rPr lang="en-US" sz="1800" dirty="0"/>
              <a:t> 2018</a:t>
            </a:r>
          </a:p>
          <a:p>
            <a:r>
              <a:rPr lang="en-US" sz="1800" dirty="0"/>
              <a:t>Learning to Count with Regression Forest and Structured Labels,-</a:t>
            </a:r>
            <a:r>
              <a:rPr lang="en-US" sz="1800" dirty="0" err="1"/>
              <a:t>Fiaschi</a:t>
            </a:r>
            <a:r>
              <a:rPr lang="en-US" sz="1800" dirty="0"/>
              <a:t>, Nair, 2012</a:t>
            </a:r>
          </a:p>
          <a:p>
            <a:r>
              <a:rPr lang="en-US" sz="1800" dirty="0"/>
              <a:t>An unexpectedly large count of trees in the West African Sahara and Sahel - </a:t>
            </a:r>
            <a:r>
              <a:rPr lang="en-US" sz="1800" dirty="0" err="1"/>
              <a:t>brandt</a:t>
            </a:r>
            <a:r>
              <a:rPr lang="en-US" sz="1800" dirty="0"/>
              <a:t>, tucker, 2020</a:t>
            </a:r>
          </a:p>
          <a:p>
            <a:r>
              <a:rPr lang="en-US" sz="1800" dirty="0"/>
              <a:t>Detecting, Tracking and Counting People Getting</a:t>
            </a:r>
          </a:p>
          <a:p>
            <a:r>
              <a:rPr lang="en-US" sz="1800" dirty="0"/>
              <a:t>On/Off a Metropolitan Train Using a Standard Video Camera - </a:t>
            </a:r>
            <a:r>
              <a:rPr lang="pt-BR" sz="1800" dirty="0"/>
              <a:t>Sergio A. </a:t>
            </a:r>
            <a:r>
              <a:rPr lang="pt-BR" sz="1800" dirty="0" err="1"/>
              <a:t>Velastin</a:t>
            </a:r>
            <a:r>
              <a:rPr lang="pt-BR" sz="1800" dirty="0"/>
              <a:t>, Rodrigo Fernández, Jorge E. Espinosa </a:t>
            </a:r>
            <a:r>
              <a:rPr lang="pt-BR" sz="1800" dirty="0" err="1"/>
              <a:t>and</a:t>
            </a:r>
            <a:r>
              <a:rPr lang="pt-BR" sz="1800" dirty="0"/>
              <a:t> Alessandro </a:t>
            </a:r>
            <a:r>
              <a:rPr lang="pt-BR" sz="1800" dirty="0" err="1"/>
              <a:t>Bay</a:t>
            </a:r>
            <a:r>
              <a:rPr lang="pt-BR" sz="1800" dirty="0"/>
              <a:t>, 2020</a:t>
            </a:r>
          </a:p>
          <a:p>
            <a:r>
              <a:rPr lang="en-US" sz="1800" dirty="0"/>
              <a:t>Microscopy cell counting and detection with fully convolutional regression networks - </a:t>
            </a:r>
            <a:r>
              <a:rPr lang="en-US" sz="1800" dirty="0" err="1"/>
              <a:t>Weidi</a:t>
            </a:r>
            <a:r>
              <a:rPr lang="en-US" sz="1800" dirty="0"/>
              <a:t> </a:t>
            </a:r>
            <a:r>
              <a:rPr lang="en-US" sz="1800" dirty="0" err="1"/>
              <a:t>Xie</a:t>
            </a:r>
            <a:r>
              <a:rPr lang="en-US" sz="1800" dirty="0"/>
              <a:t>, J. Alison Noble &amp; Andrew Zisserman 2018</a:t>
            </a:r>
            <a:endParaRPr lang="es-CO" sz="1800" dirty="0"/>
          </a:p>
          <a:p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032281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429</Words>
  <Application>Microsoft Office PowerPoint</Application>
  <PresentationFormat>Presentación en pantalla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Apex New</vt:lpstr>
      <vt:lpstr>Apex New Thin</vt:lpstr>
      <vt:lpstr>ApexNew-Bold</vt:lpstr>
      <vt:lpstr>ApexNew-Light</vt:lpstr>
      <vt:lpstr>Arial</vt:lpstr>
      <vt:lpstr>Calibri</vt:lpstr>
      <vt:lpstr>Tema de Office</vt:lpstr>
      <vt:lpstr>Aplicación de la inteligencia artificial en el conteo automático de objetos en imágenes</vt:lpstr>
      <vt:lpstr>Contar objetos en imágenes o vídeo tiene muchas aplicaciones importantes para el mundo real como: inspección industrial, citometría, topografía y vigilancia</vt:lpstr>
      <vt:lpstr>¿Cómo contar objetos en imágenes?</vt:lpstr>
      <vt:lpstr>Presentación de PowerPoint</vt:lpstr>
      <vt:lpstr>Presentación de PowerPoint</vt:lpstr>
      <vt:lpstr>Presentación de PowerPoint</vt:lpstr>
      <vt:lpstr>Presentación de PowerPoint</vt:lpstr>
      <vt:lpstr>Desarrollar un modelo basado en Deep learning que permita contar un tipo de objeto particular (se puede extrapolar a n tipos de objetos diferentes)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carlos esteban</cp:lastModifiedBy>
  <cp:revision>35</cp:revision>
  <dcterms:created xsi:type="dcterms:W3CDTF">2017-03-10T13:15:33Z</dcterms:created>
  <dcterms:modified xsi:type="dcterms:W3CDTF">2021-05-28T16:39:18Z</dcterms:modified>
</cp:coreProperties>
</file>