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8C412BA-B7EB-4303-96A1-63D5C7303C8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D6EDDDE-67CF-44CB-B715-BE60D9D8468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15400" y="548640"/>
            <a:ext cx="105602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>
            <a:noAutofit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Extended Literals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135520" y="1494000"/>
            <a:ext cx="8562600" cy="252900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>
            <a:noAutofit/>
          </a:bodyPr>
          <a:p>
            <a:pPr marL="343080" indent="-34200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1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  <a:ea typeface="DejaVu Sans"/>
              </a:rPr>
              <a:t>Unicode string literals help declare UTF strings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2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  <a:ea typeface="DejaVu Sans"/>
              </a:rPr>
              <a:t>Raw string literals provide an easy way to quote long strings with various characters otherwise forbidden in strings (unquoted)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90000"/>
              </a:lnSpc>
              <a:spcBef>
                <a:spcPts val="499"/>
              </a:spcBef>
              <a:buSzPct val="100000"/>
              <a:buBlip>
                <a:blip r:embed="rId3"/>
              </a:buBlip>
            </a:pPr>
            <a:r>
              <a:rPr b="0" lang="en-IL" sz="2400" spc="-1" strike="noStrike">
                <a:solidFill>
                  <a:srgbClr val="000000"/>
                </a:solidFill>
                <a:latin typeface="Segoe"/>
                <a:ea typeface="DejaVu Sans"/>
              </a:rPr>
              <a:t>The delimiter can be customized, e.g. </a:t>
            </a:r>
            <a:r>
              <a:rPr b="0" lang="en-IL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R</a:t>
            </a:r>
            <a:r>
              <a:rPr b="0" lang="en-IL" sz="2400" spc="-1" strike="noStrike">
                <a:solidFill>
                  <a:srgbClr val="ff0000"/>
                </a:solidFill>
                <a:latin typeface="Consolas"/>
                <a:ea typeface="DejaVu Sans"/>
              </a:rPr>
              <a:t>"$(</a:t>
            </a:r>
            <a:r>
              <a:rPr b="0" lang="en-IL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...</a:t>
            </a:r>
            <a:r>
              <a:rPr b="0" lang="en-IL" sz="2400" spc="-1" strike="noStrike">
                <a:solidFill>
                  <a:srgbClr val="ff0000"/>
                </a:solidFill>
                <a:latin typeface="Consolas"/>
                <a:ea typeface="DejaVu Sans"/>
              </a:rPr>
              <a:t>)$"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135520" y="4437000"/>
            <a:ext cx="8000280" cy="2073240"/>
          </a:xfrm>
          <a:prstGeom prst="rect">
            <a:avLst/>
          </a:prstGeom>
          <a:solidFill>
            <a:srgbClr val="4b84c9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L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auto utf8string  = u8"Hello";</a:t>
            </a:r>
            <a:r>
              <a:rPr b="0" lang="en-IL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IL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// same as "Hello"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L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auto utf16string = u"Hello";</a:t>
            </a:r>
            <a:r>
              <a:rPr b="0" lang="en-IL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IL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// same as L"Hello"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L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auto utf32string = U"Hello";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L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auto raw = </a:t>
            </a:r>
            <a:r>
              <a:rPr b="0" lang="en-IL" sz="2000" spc="-1" strike="noStrike">
                <a:solidFill>
                  <a:srgbClr val="ff0000"/>
                </a:solidFill>
                <a:latin typeface="Consolas"/>
                <a:ea typeface="DejaVu Sans"/>
              </a:rPr>
              <a:t>R"(</a:t>
            </a:r>
            <a:r>
              <a:rPr b="0" lang="en-IL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I can put " here and also \</a:t>
            </a:r>
            <a:r>
              <a:rPr b="0" lang="en-IL" sz="2000" spc="-1" strike="noStrike">
                <a:solidFill>
                  <a:srgbClr val="ff0000"/>
                </a:solidFill>
                <a:latin typeface="Consolas"/>
                <a:ea typeface="DejaVu Sans"/>
              </a:rPr>
              <a:t>)"</a:t>
            </a:r>
            <a:r>
              <a:rPr b="0" lang="en-IL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15400" y="1494000"/>
            <a:ext cx="10656000" cy="228492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>
            <a:noAutofit/>
          </a:bodyPr>
          <a:p>
            <a:pPr marL="343080" indent="-34200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1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  <a:ea typeface="DejaVu Sans"/>
              </a:rPr>
              <a:t>Custom operators that accept several built in types (including C strings) and produce custom values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2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  <a:ea typeface="DejaVu Sans"/>
              </a:rPr>
              <a:t>Must begin with </a:t>
            </a:r>
            <a:r>
              <a:rPr b="0" lang="en-IL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_</a:t>
            </a:r>
            <a:r>
              <a:rPr b="0" lang="en-IL" sz="2800" spc="-1" strike="noStrike">
                <a:solidFill>
                  <a:srgbClr val="000000"/>
                </a:solidFill>
                <a:latin typeface="Segoe"/>
                <a:ea typeface="DejaVu Sans"/>
              </a:rPr>
              <a:t> to avoid conflicts with standard-defined literals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03520" y="3873600"/>
            <a:ext cx="10667520" cy="2276640"/>
          </a:xfrm>
          <a:prstGeom prst="rect">
            <a:avLst/>
          </a:prstGeom>
          <a:solidFill>
            <a:srgbClr val="4b84c9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unsigned long long operator "" _kb(unsigned long long v)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return v * 1024;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std::cout &lt;&lt; </a:t>
            </a:r>
            <a:r>
              <a:rPr b="1" lang="en-IL" sz="1800" spc="-1" strike="noStrike">
                <a:solidFill>
                  <a:srgbClr val="ff0000"/>
                </a:solidFill>
                <a:latin typeface="Consolas"/>
                <a:ea typeface="DejaVu Sans"/>
              </a:rPr>
              <a:t>3_kb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&lt;&lt; std::endl; // prints 3072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15400" y="548640"/>
            <a:ext cx="105602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>
            <a:noAutofit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User-Defined Literals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15400" y="1494000"/>
            <a:ext cx="10656000" cy="228492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>
            <a:noAutofit/>
          </a:bodyPr>
          <a:p>
            <a:pPr marL="343080" indent="-34200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1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  <a:ea typeface="DejaVu Sans"/>
              </a:rPr>
              <a:t>The standard library defines some literals in the </a:t>
            </a:r>
            <a:r>
              <a:rPr b="0" lang="en-IL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std::literals</a:t>
            </a:r>
            <a:r>
              <a:rPr b="0" lang="en-IL" sz="2800" spc="-1" strike="noStrike">
                <a:solidFill>
                  <a:srgbClr val="000000"/>
                </a:solidFill>
                <a:latin typeface="Segoe"/>
                <a:ea typeface="DejaVu Sans"/>
              </a:rPr>
              <a:t> inline namespace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90000"/>
              </a:lnSpc>
              <a:spcBef>
                <a:spcPts val="499"/>
              </a:spcBef>
              <a:buSzPct val="100000"/>
              <a:buBlip>
                <a:blip r:embed="rId2"/>
              </a:buBlip>
            </a:pPr>
            <a:r>
              <a:rPr b="0" lang="en-IL" sz="2400" spc="-1" strike="noStrike">
                <a:solidFill>
                  <a:srgbClr val="000000"/>
                </a:solidFill>
                <a:latin typeface="Segoe"/>
                <a:ea typeface="DejaVu Sans"/>
              </a:rPr>
              <a:t>Chrono literals for time durations</a:t>
            </a:r>
            <a:endParaRPr b="0" lang="en-US" sz="2400" spc="-1" strike="noStrike">
              <a:latin typeface="Arial"/>
            </a:endParaRPr>
          </a:p>
          <a:p>
            <a:pPr lvl="1" marL="743040" indent="-284760">
              <a:lnSpc>
                <a:spcPct val="90000"/>
              </a:lnSpc>
              <a:spcBef>
                <a:spcPts val="499"/>
              </a:spcBef>
              <a:buSzPct val="100000"/>
              <a:buBlip>
                <a:blip r:embed="rId3"/>
              </a:buBlip>
            </a:pPr>
            <a:r>
              <a:rPr b="0" lang="en-IL" sz="2400" spc="-1" strike="noStrike">
                <a:solidFill>
                  <a:srgbClr val="000000"/>
                </a:solidFill>
                <a:latin typeface="Segoe"/>
                <a:ea typeface="DejaVu Sans"/>
              </a:rPr>
              <a:t>Complex literals for complex numbers</a:t>
            </a:r>
            <a:endParaRPr b="0" lang="en-US" sz="2400" spc="-1" strike="noStrike">
              <a:latin typeface="Arial"/>
            </a:endParaRPr>
          </a:p>
          <a:p>
            <a:pPr lvl="1" marL="743040" indent="-284760">
              <a:lnSpc>
                <a:spcPct val="90000"/>
              </a:lnSpc>
              <a:spcBef>
                <a:spcPts val="499"/>
              </a:spcBef>
              <a:buSzPct val="100000"/>
              <a:buBlip>
                <a:blip r:embed="rId4"/>
              </a:buBlip>
            </a:pPr>
            <a:r>
              <a:rPr b="0" lang="en-IL" sz="2400" spc="-1" strike="noStrike">
                <a:solidFill>
                  <a:srgbClr val="000000"/>
                </a:solidFill>
                <a:latin typeface="Segoe"/>
                <a:ea typeface="DejaVu Sans"/>
              </a:rPr>
              <a:t>String literals for </a:t>
            </a:r>
            <a:r>
              <a:rPr b="0" lang="en-IL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std::basic_string&lt;&gt;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162520" y="4245480"/>
            <a:ext cx="8000280" cy="2276640"/>
          </a:xfrm>
          <a:prstGeom prst="rect">
            <a:avLst/>
          </a:prstGeom>
          <a:solidFill>
            <a:srgbClr val="4b84c9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auto break_time = 5</a:t>
            </a:r>
            <a:r>
              <a:rPr b="0" lang="en-IL" sz="1800" spc="-1" strike="noStrike">
                <a:solidFill>
                  <a:srgbClr val="ff0000"/>
                </a:solidFill>
                <a:latin typeface="Consolas"/>
                <a:ea typeface="DejaVu Sans"/>
              </a:rPr>
              <a:t>min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// std::chrono::minutes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auto c = 0.5 + 1.0</a:t>
            </a:r>
            <a:r>
              <a:rPr b="0" lang="en-IL" sz="1800" spc="-1" strike="noStrike">
                <a:solidFill>
                  <a:srgbClr val="ff0000"/>
                </a:solidFill>
                <a:latin typeface="Consolas"/>
                <a:ea typeface="DejaVu Sans"/>
              </a:rPr>
              <a:t>i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// std::complex&lt;double&gt;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auto message = L"Hi there"</a:t>
            </a:r>
            <a:r>
              <a:rPr b="0" lang="en-IL" sz="1800" spc="-1" strike="noStrike">
                <a:solidFill>
                  <a:srgbClr val="ff0000"/>
                </a:solidFill>
                <a:latin typeface="Consolas"/>
                <a:ea typeface="DejaVu Sans"/>
              </a:rPr>
              <a:t>s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// std::wstring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15400" y="548640"/>
            <a:ext cx="105602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>
            <a:noAutofit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Standard-Defined Literals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8400240" y="7920"/>
            <a:ext cx="2231280" cy="1019880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Segoe"/>
                <a:ea typeface="DejaVu Sans"/>
              </a:rPr>
              <a:t>C++ 14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966960" y="7920"/>
            <a:ext cx="2231280" cy="1019880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Segoe"/>
                <a:ea typeface="DejaVu Sans"/>
              </a:rPr>
              <a:t>C++ 14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115000" y="3827520"/>
            <a:ext cx="8400600" cy="107172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>
            <a:noAutofit/>
          </a:bodyPr>
          <a:p>
            <a:pPr marL="343080" indent="-34200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1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  <a:ea typeface="DejaVu Sans"/>
              </a:rPr>
              <a:t>Yay, digit separators (anywhere you’d like)!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135520" y="1485720"/>
            <a:ext cx="8003520" cy="106992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>
            <a:noAutofit/>
          </a:bodyPr>
          <a:p>
            <a:pPr marL="343080" indent="-34200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2"/>
              </a:buBlip>
            </a:pPr>
            <a:r>
              <a:rPr b="0" lang="en-IL" sz="2800" spc="-1" strike="noStrike">
                <a:solidFill>
                  <a:srgbClr val="000000"/>
                </a:solidFill>
                <a:latin typeface="Segoe"/>
                <a:ea typeface="DejaVu Sans"/>
              </a:rPr>
              <a:t>Yay, binary literals!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115000" y="4965840"/>
            <a:ext cx="8012160" cy="1138320"/>
          </a:xfrm>
          <a:prstGeom prst="rect">
            <a:avLst/>
          </a:prstGeom>
          <a:solidFill>
            <a:srgbClr val="4b84c9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auto billion = 1'000'000'000;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auto bitmask = 0b1101'0010'0011;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2115000" y="2622240"/>
            <a:ext cx="8012160" cy="1138320"/>
          </a:xfrm>
          <a:prstGeom prst="rect">
            <a:avLst/>
          </a:prstGeom>
          <a:solidFill>
            <a:srgbClr val="4b84c9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auto bitmask = 0b1001101110;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815400" y="548640"/>
            <a:ext cx="105602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>
            <a:noAutofit/>
          </a:bodyPr>
          <a:p>
            <a:pPr>
              <a:lnSpc>
                <a:spcPct val="90000"/>
              </a:lnSpc>
            </a:pPr>
            <a:r>
              <a:rPr b="0" lang="en-I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Binary Literals, Digit Separators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LibreOffice/6.4.6.2$Linux_X86_64 LibreOffice_project/40$Build-2</Application>
  <Words>618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2020-04-05T21:09:25Z</dcterms:created>
  <dc:creator>ערן קאופמן/Eran Kaufman</dc:creator>
  <dc:description/>
  <dc:language>en-US</dc:language>
  <cp:lastModifiedBy>Erel Segal-Halevi</cp:lastModifiedBy>
  <dcterms:modified xsi:type="dcterms:W3CDTF">2021-03-24T07:14:45Z</dcterms:modified>
  <cp:revision>4</cp:revision>
  <dc:subject/>
  <dc:title>nullptr and noexcept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