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83" r:id="rId3"/>
    <p:sldId id="284" r:id="rId4"/>
    <p:sldId id="28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38" r:id="rId19"/>
    <p:sldId id="309" r:id="rId20"/>
    <p:sldId id="310" r:id="rId21"/>
    <p:sldId id="301" r:id="rId2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51304-8347-4E70-A1A1-5E675825A2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C59FE1-9CD5-4906-9E49-16E6F6FB1EF1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unique_ptr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&lt;T&gt;</a:t>
          </a:r>
        </a:p>
      </dgm:t>
    </dgm:pt>
    <dgm:pt modelId="{FFB70778-E27F-4B34-B57D-69799987A3A5}" type="parTrans" cxnId="{FD3E303D-6FCD-46F8-9566-6EE107F257C0}">
      <dgm:prSet/>
      <dgm:spPr/>
      <dgm:t>
        <a:bodyPr/>
        <a:lstStyle/>
        <a:p>
          <a:endParaRPr lang="en-US"/>
        </a:p>
      </dgm:t>
    </dgm:pt>
    <dgm:pt modelId="{A575321A-E7AE-4FAB-9E23-E0B58F67366C}" type="sibTrans" cxnId="{FD3E303D-6FCD-46F8-9566-6EE107F257C0}">
      <dgm:prSet/>
      <dgm:spPr/>
      <dgm:t>
        <a:bodyPr/>
        <a:lstStyle/>
        <a:p>
          <a:endParaRPr lang="en-US"/>
        </a:p>
      </dgm:t>
    </dgm:pt>
    <dgm:pt modelId="{E54B5B6B-1F83-4C19-9544-D59B33B9D30D}">
      <dgm:prSet phldrT="[Text]"/>
      <dgm:spPr/>
      <dgm:t>
        <a:bodyPr/>
        <a:lstStyle/>
        <a:p>
          <a:r>
            <a:rPr lang="en-US" dirty="0">
              <a:latin typeface="Segoe" panose="020B0502040504020203" pitchFamily="34" charset="0"/>
            </a:rPr>
            <a:t>Moveable RAII wrapper that calls 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delete</a:t>
          </a:r>
        </a:p>
      </dgm:t>
    </dgm:pt>
    <dgm:pt modelId="{6B4F13D1-5068-4D3A-8944-773B3CAA0E99}" type="parTrans" cxnId="{17FD019C-2265-4FC2-A1BF-836E4F672D07}">
      <dgm:prSet/>
      <dgm:spPr/>
      <dgm:t>
        <a:bodyPr/>
        <a:lstStyle/>
        <a:p>
          <a:endParaRPr lang="en-US"/>
        </a:p>
      </dgm:t>
    </dgm:pt>
    <dgm:pt modelId="{769A1339-7288-4D41-AC05-0C635EE9F244}" type="sibTrans" cxnId="{17FD019C-2265-4FC2-A1BF-836E4F672D07}">
      <dgm:prSet/>
      <dgm:spPr/>
      <dgm:t>
        <a:bodyPr/>
        <a:lstStyle/>
        <a:p>
          <a:endParaRPr lang="en-US"/>
        </a:p>
      </dgm:t>
    </dgm:pt>
    <dgm:pt modelId="{590AED19-1BDF-4097-82F5-403E669EF0B2}">
      <dgm:prSet phldrT="[Text]"/>
      <dgm:spPr/>
      <dgm:t>
        <a:bodyPr/>
        <a:lstStyle/>
        <a:p>
          <a:r>
            <a:rPr lang="en-US" dirty="0">
              <a:latin typeface="Segoe" panose="020B0502040504020203" pitchFamily="34" charset="0"/>
            </a:rPr>
            <a:t>Non-</a:t>
          </a:r>
          <a:r>
            <a:rPr lang="en-US" dirty="0" err="1">
              <a:latin typeface="Segoe" panose="020B0502040504020203" pitchFamily="34" charset="0"/>
            </a:rPr>
            <a:t>copyable</a:t>
          </a:r>
          <a:endParaRPr lang="en-US" dirty="0">
            <a:latin typeface="Segoe" panose="020B0502040504020203" pitchFamily="34" charset="0"/>
          </a:endParaRPr>
        </a:p>
      </dgm:t>
    </dgm:pt>
    <dgm:pt modelId="{9EA7DF1B-165E-42DE-9BB7-0657E40CA138}" type="parTrans" cxnId="{72D3107F-F58A-4C0C-B0F8-951804B0A16C}">
      <dgm:prSet/>
      <dgm:spPr/>
      <dgm:t>
        <a:bodyPr/>
        <a:lstStyle/>
        <a:p>
          <a:endParaRPr lang="en-US"/>
        </a:p>
      </dgm:t>
    </dgm:pt>
    <dgm:pt modelId="{45C93971-DBDC-4168-8FA4-0729F09DC7FD}" type="sibTrans" cxnId="{72D3107F-F58A-4C0C-B0F8-951804B0A16C}">
      <dgm:prSet/>
      <dgm:spPr/>
      <dgm:t>
        <a:bodyPr/>
        <a:lstStyle/>
        <a:p>
          <a:endParaRPr lang="en-US"/>
        </a:p>
      </dgm:t>
    </dgm:pt>
    <dgm:pt modelId="{920D68FF-B908-4572-B2F3-65AA178F5D03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shared_ptr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&lt;T&gt;</a:t>
          </a:r>
        </a:p>
      </dgm:t>
    </dgm:pt>
    <dgm:pt modelId="{DA293D8A-C653-418C-B33E-B5591AE1483A}" type="parTrans" cxnId="{CC75616A-BA7E-4CAE-82A9-FC20B7E6DDA0}">
      <dgm:prSet/>
      <dgm:spPr/>
      <dgm:t>
        <a:bodyPr/>
        <a:lstStyle/>
        <a:p>
          <a:endParaRPr lang="en-US"/>
        </a:p>
      </dgm:t>
    </dgm:pt>
    <dgm:pt modelId="{BCA8E213-AC2A-4315-8B57-6A1BA690A9E6}" type="sibTrans" cxnId="{CC75616A-BA7E-4CAE-82A9-FC20B7E6DDA0}">
      <dgm:prSet/>
      <dgm:spPr/>
      <dgm:t>
        <a:bodyPr/>
        <a:lstStyle/>
        <a:p>
          <a:endParaRPr lang="en-US"/>
        </a:p>
      </dgm:t>
    </dgm:pt>
    <dgm:pt modelId="{B2E28864-0853-45CB-B724-38981AB6775D}">
      <dgm:prSet phldrT="[Text]"/>
      <dgm:spPr/>
      <dgm:t>
        <a:bodyPr/>
        <a:lstStyle/>
        <a:p>
          <a:r>
            <a:rPr lang="en-US" dirty="0">
              <a:latin typeface="Segoe" panose="020B0502040504020203" pitchFamily="34" charset="0"/>
            </a:rPr>
            <a:t>Reference-counted smart pointer</a:t>
          </a:r>
        </a:p>
      </dgm:t>
    </dgm:pt>
    <dgm:pt modelId="{10B953C6-73B5-4338-89A6-E49AE44C9E79}" type="parTrans" cxnId="{E0853A84-734A-4425-9EB8-701C965B06D8}">
      <dgm:prSet/>
      <dgm:spPr/>
      <dgm:t>
        <a:bodyPr/>
        <a:lstStyle/>
        <a:p>
          <a:endParaRPr lang="en-US"/>
        </a:p>
      </dgm:t>
    </dgm:pt>
    <dgm:pt modelId="{231A4C8B-6DFC-4ED3-A203-EA16924B5B05}" type="sibTrans" cxnId="{E0853A84-734A-4425-9EB8-701C965B06D8}">
      <dgm:prSet/>
      <dgm:spPr/>
      <dgm:t>
        <a:bodyPr/>
        <a:lstStyle/>
        <a:p>
          <a:endParaRPr lang="en-US"/>
        </a:p>
      </dgm:t>
    </dgm:pt>
    <dgm:pt modelId="{533C6001-56A5-417D-B833-46372F478F92}">
      <dgm:prSet phldrT="[Text]"/>
      <dgm:spPr/>
      <dgm:t>
        <a:bodyPr/>
        <a:lstStyle/>
        <a:p>
          <a:r>
            <a:rPr lang="en-US" dirty="0" err="1">
              <a:latin typeface="Segoe" panose="020B0502040504020203" pitchFamily="34" charset="0"/>
            </a:rPr>
            <a:t>Copyable</a:t>
          </a:r>
          <a:endParaRPr lang="en-US" dirty="0">
            <a:latin typeface="Segoe" panose="020B0502040504020203" pitchFamily="34" charset="0"/>
          </a:endParaRPr>
        </a:p>
      </dgm:t>
    </dgm:pt>
    <dgm:pt modelId="{51759E51-FD8E-4E89-B2DA-055D4ABA14EE}" type="parTrans" cxnId="{250D1213-5259-4CA2-8411-6FF8CEC78922}">
      <dgm:prSet/>
      <dgm:spPr/>
      <dgm:t>
        <a:bodyPr/>
        <a:lstStyle/>
        <a:p>
          <a:endParaRPr lang="en-US"/>
        </a:p>
      </dgm:t>
    </dgm:pt>
    <dgm:pt modelId="{F52BD7A3-F10D-45E9-8863-FF978B136FB9}" type="sibTrans" cxnId="{250D1213-5259-4CA2-8411-6FF8CEC78922}">
      <dgm:prSet/>
      <dgm:spPr/>
      <dgm:t>
        <a:bodyPr/>
        <a:lstStyle/>
        <a:p>
          <a:endParaRPr lang="en-US"/>
        </a:p>
      </dgm:t>
    </dgm:pt>
    <dgm:pt modelId="{BFDDEC29-289D-4F3C-8BC6-6314937216DB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weak_ptr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&lt;T&gt;</a:t>
          </a:r>
        </a:p>
      </dgm:t>
    </dgm:pt>
    <dgm:pt modelId="{A9596656-DAB7-4409-8E5A-1A5AD640E870}" type="parTrans" cxnId="{E50ED511-9DD1-4211-AE87-5780202E27BF}">
      <dgm:prSet/>
      <dgm:spPr/>
      <dgm:t>
        <a:bodyPr/>
        <a:lstStyle/>
        <a:p>
          <a:endParaRPr lang="en-US"/>
        </a:p>
      </dgm:t>
    </dgm:pt>
    <dgm:pt modelId="{95830500-F91C-423C-BB1D-91290C4F63CF}" type="sibTrans" cxnId="{E50ED511-9DD1-4211-AE87-5780202E27BF}">
      <dgm:prSet/>
      <dgm:spPr/>
      <dgm:t>
        <a:bodyPr/>
        <a:lstStyle/>
        <a:p>
          <a:endParaRPr lang="en-US"/>
        </a:p>
      </dgm:t>
    </dgm:pt>
    <dgm:pt modelId="{D26A6BEF-8D99-4206-A726-0E89FE022300}">
      <dgm:prSet phldrT="[Text]"/>
      <dgm:spPr/>
      <dgm:t>
        <a:bodyPr/>
        <a:lstStyle/>
        <a:p>
          <a:r>
            <a:rPr lang="en-US" dirty="0">
              <a:latin typeface="Segoe" panose="020B0502040504020203" pitchFamily="34" charset="0"/>
            </a:rPr>
            <a:t>Helper for breaking reference cycles with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shared_ptr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86B04A2-971F-4DB0-83FD-E641821AB11D}" type="parTrans" cxnId="{429482B4-D424-4EEA-AE06-5FD3588A493E}">
      <dgm:prSet/>
      <dgm:spPr/>
      <dgm:t>
        <a:bodyPr/>
        <a:lstStyle/>
        <a:p>
          <a:endParaRPr lang="en-US"/>
        </a:p>
      </dgm:t>
    </dgm:pt>
    <dgm:pt modelId="{CE19149D-4A8B-48D1-9103-1FECBBF6738A}" type="sibTrans" cxnId="{429482B4-D424-4EEA-AE06-5FD3588A493E}">
      <dgm:prSet/>
      <dgm:spPr/>
      <dgm:t>
        <a:bodyPr/>
        <a:lstStyle/>
        <a:p>
          <a:endParaRPr lang="en-US"/>
        </a:p>
      </dgm:t>
    </dgm:pt>
    <dgm:pt modelId="{5E56F5F3-155D-47BB-BF11-22A42594527D}">
      <dgm:prSet phldrT="[Text]"/>
      <dgm:spPr/>
      <dgm:t>
        <a:bodyPr/>
        <a:lstStyle/>
        <a:p>
          <a:r>
            <a:rPr lang="en-US" dirty="0">
              <a:latin typeface="Segoe" panose="020B0502040504020203" pitchFamily="34" charset="0"/>
            </a:rPr>
            <a:t>Pointer-sized</a:t>
          </a:r>
        </a:p>
      </dgm:t>
    </dgm:pt>
    <dgm:pt modelId="{89CF1AA1-7BB2-41E1-9566-9B7FB43294EA}" type="parTrans" cxnId="{14EA4CF9-8E3C-4FA6-95D9-86A9AFC2B372}">
      <dgm:prSet/>
      <dgm:spPr/>
      <dgm:t>
        <a:bodyPr/>
        <a:lstStyle/>
        <a:p>
          <a:endParaRPr lang="en-US"/>
        </a:p>
      </dgm:t>
    </dgm:pt>
    <dgm:pt modelId="{70282A0B-7848-44C7-9AC5-A6D97E5E8677}" type="sibTrans" cxnId="{14EA4CF9-8E3C-4FA6-95D9-86A9AFC2B372}">
      <dgm:prSet/>
      <dgm:spPr/>
      <dgm:t>
        <a:bodyPr/>
        <a:lstStyle/>
        <a:p>
          <a:endParaRPr lang="en-US"/>
        </a:p>
      </dgm:t>
    </dgm:pt>
    <dgm:pt modelId="{A4A00C28-5306-482B-BEE7-5C18D1D2E12B}">
      <dgm:prSet phldrT="[Text]"/>
      <dgm:spPr/>
      <dgm:t>
        <a:bodyPr/>
        <a:lstStyle/>
        <a:p>
          <a:r>
            <a:rPr lang="en-US" dirty="0">
              <a:latin typeface="Segoe" panose="020B0502040504020203" pitchFamily="34" charset="0"/>
            </a:rPr>
            <a:t>Larger overhead</a:t>
          </a:r>
        </a:p>
      </dgm:t>
    </dgm:pt>
    <dgm:pt modelId="{DFDE009C-52D1-4837-B7E0-663F1AE1718F}" type="parTrans" cxnId="{D2E8069A-92A1-4198-9D1D-C6C90877CE8A}">
      <dgm:prSet/>
      <dgm:spPr/>
      <dgm:t>
        <a:bodyPr/>
        <a:lstStyle/>
        <a:p>
          <a:endParaRPr lang="en-US"/>
        </a:p>
      </dgm:t>
    </dgm:pt>
    <dgm:pt modelId="{D14958A4-6FFA-4BA2-B9F4-8C39867FBC94}" type="sibTrans" cxnId="{D2E8069A-92A1-4198-9D1D-C6C90877CE8A}">
      <dgm:prSet/>
      <dgm:spPr/>
      <dgm:t>
        <a:bodyPr/>
        <a:lstStyle/>
        <a:p>
          <a:endParaRPr lang="en-US"/>
        </a:p>
      </dgm:t>
    </dgm:pt>
    <dgm:pt modelId="{F4A693B1-EDB4-47F8-A133-F1ABBC60AF65}" type="pres">
      <dgm:prSet presAssocID="{2CE51304-8347-4E70-A1A1-5E675825A23C}" presName="Name0" presStyleCnt="0">
        <dgm:presLayoutVars>
          <dgm:dir/>
          <dgm:animLvl val="lvl"/>
          <dgm:resizeHandles val="exact"/>
        </dgm:presLayoutVars>
      </dgm:prSet>
      <dgm:spPr/>
    </dgm:pt>
    <dgm:pt modelId="{7346244D-E41E-4F20-8F61-EE1AF769E470}" type="pres">
      <dgm:prSet presAssocID="{5BC59FE1-9CD5-4906-9E49-16E6F6FB1EF1}" presName="composite" presStyleCnt="0"/>
      <dgm:spPr/>
    </dgm:pt>
    <dgm:pt modelId="{4656D269-1B5B-4CB2-885E-651C3D61D018}" type="pres">
      <dgm:prSet presAssocID="{5BC59FE1-9CD5-4906-9E49-16E6F6FB1EF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B22D034-5D7C-493B-ACAE-B5136AB5734B}" type="pres">
      <dgm:prSet presAssocID="{5BC59FE1-9CD5-4906-9E49-16E6F6FB1EF1}" presName="desTx" presStyleLbl="alignAccFollowNode1" presStyleIdx="0" presStyleCnt="3">
        <dgm:presLayoutVars>
          <dgm:bulletEnabled val="1"/>
        </dgm:presLayoutVars>
      </dgm:prSet>
      <dgm:spPr/>
    </dgm:pt>
    <dgm:pt modelId="{E6AA320F-1A65-46AE-91A8-242ACA8465C4}" type="pres">
      <dgm:prSet presAssocID="{A575321A-E7AE-4FAB-9E23-E0B58F67366C}" presName="space" presStyleCnt="0"/>
      <dgm:spPr/>
    </dgm:pt>
    <dgm:pt modelId="{607A69D9-6C62-4990-97F8-F57AA2AC29A1}" type="pres">
      <dgm:prSet presAssocID="{920D68FF-B908-4572-B2F3-65AA178F5D03}" presName="composite" presStyleCnt="0"/>
      <dgm:spPr/>
    </dgm:pt>
    <dgm:pt modelId="{DEB5A4F2-B74E-40CB-88C2-CA3ACB9EF1A8}" type="pres">
      <dgm:prSet presAssocID="{920D68FF-B908-4572-B2F3-65AA178F5D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FD56FAA-3283-4E67-B987-4D041472FDC5}" type="pres">
      <dgm:prSet presAssocID="{920D68FF-B908-4572-B2F3-65AA178F5D03}" presName="desTx" presStyleLbl="alignAccFollowNode1" presStyleIdx="1" presStyleCnt="3">
        <dgm:presLayoutVars>
          <dgm:bulletEnabled val="1"/>
        </dgm:presLayoutVars>
      </dgm:prSet>
      <dgm:spPr/>
    </dgm:pt>
    <dgm:pt modelId="{D0144F57-3D59-49BF-ACE6-CA74172AAA76}" type="pres">
      <dgm:prSet presAssocID="{BCA8E213-AC2A-4315-8B57-6A1BA690A9E6}" presName="space" presStyleCnt="0"/>
      <dgm:spPr/>
    </dgm:pt>
    <dgm:pt modelId="{257A73DB-3ABE-47F9-AD4D-2C671E67D83C}" type="pres">
      <dgm:prSet presAssocID="{BFDDEC29-289D-4F3C-8BC6-6314937216DB}" presName="composite" presStyleCnt="0"/>
      <dgm:spPr/>
    </dgm:pt>
    <dgm:pt modelId="{9361EAD0-E1CE-4CE5-9339-7ED477A95B70}" type="pres">
      <dgm:prSet presAssocID="{BFDDEC29-289D-4F3C-8BC6-6314937216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E5391BC-8DC3-40CC-ABF3-1FA769E526B4}" type="pres">
      <dgm:prSet presAssocID="{BFDDEC29-289D-4F3C-8BC6-6314937216D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59C3802-CDCC-4877-BE6C-72411A5061F5}" type="presOf" srcId="{5E56F5F3-155D-47BB-BF11-22A42594527D}" destId="{0B22D034-5D7C-493B-ACAE-B5136AB5734B}" srcOrd="0" destOrd="2" presId="urn:microsoft.com/office/officeart/2005/8/layout/hList1"/>
    <dgm:cxn modelId="{E50ED511-9DD1-4211-AE87-5780202E27BF}" srcId="{2CE51304-8347-4E70-A1A1-5E675825A23C}" destId="{BFDDEC29-289D-4F3C-8BC6-6314937216DB}" srcOrd="2" destOrd="0" parTransId="{A9596656-DAB7-4409-8E5A-1A5AD640E870}" sibTransId="{95830500-F91C-423C-BB1D-91290C4F63CF}"/>
    <dgm:cxn modelId="{250D1213-5259-4CA2-8411-6FF8CEC78922}" srcId="{920D68FF-B908-4572-B2F3-65AA178F5D03}" destId="{533C6001-56A5-417D-B833-46372F478F92}" srcOrd="1" destOrd="0" parTransId="{51759E51-FD8E-4E89-B2DA-055D4ABA14EE}" sibTransId="{F52BD7A3-F10D-45E9-8863-FF978B136FB9}"/>
    <dgm:cxn modelId="{8CC52E3A-690D-40BF-A5D8-8740610E32CA}" type="presOf" srcId="{D26A6BEF-8D99-4206-A726-0E89FE022300}" destId="{7E5391BC-8DC3-40CC-ABF3-1FA769E526B4}" srcOrd="0" destOrd="0" presId="urn:microsoft.com/office/officeart/2005/8/layout/hList1"/>
    <dgm:cxn modelId="{FD3E303D-6FCD-46F8-9566-6EE107F257C0}" srcId="{2CE51304-8347-4E70-A1A1-5E675825A23C}" destId="{5BC59FE1-9CD5-4906-9E49-16E6F6FB1EF1}" srcOrd="0" destOrd="0" parTransId="{FFB70778-E27F-4B34-B57D-69799987A3A5}" sibTransId="{A575321A-E7AE-4FAB-9E23-E0B58F67366C}"/>
    <dgm:cxn modelId="{9B242E50-29FD-4F66-9303-A41A0360A039}" type="presOf" srcId="{BFDDEC29-289D-4F3C-8BC6-6314937216DB}" destId="{9361EAD0-E1CE-4CE5-9339-7ED477A95B70}" srcOrd="0" destOrd="0" presId="urn:microsoft.com/office/officeart/2005/8/layout/hList1"/>
    <dgm:cxn modelId="{330CA85B-9BE4-4FC4-B072-61BF80D0E599}" type="presOf" srcId="{2CE51304-8347-4E70-A1A1-5E675825A23C}" destId="{F4A693B1-EDB4-47F8-A133-F1ABBC60AF65}" srcOrd="0" destOrd="0" presId="urn:microsoft.com/office/officeart/2005/8/layout/hList1"/>
    <dgm:cxn modelId="{CC75616A-BA7E-4CAE-82A9-FC20B7E6DDA0}" srcId="{2CE51304-8347-4E70-A1A1-5E675825A23C}" destId="{920D68FF-B908-4572-B2F3-65AA178F5D03}" srcOrd="1" destOrd="0" parTransId="{DA293D8A-C653-418C-B33E-B5591AE1483A}" sibTransId="{BCA8E213-AC2A-4315-8B57-6A1BA690A9E6}"/>
    <dgm:cxn modelId="{72D3107F-F58A-4C0C-B0F8-951804B0A16C}" srcId="{5BC59FE1-9CD5-4906-9E49-16E6F6FB1EF1}" destId="{590AED19-1BDF-4097-82F5-403E669EF0B2}" srcOrd="1" destOrd="0" parTransId="{9EA7DF1B-165E-42DE-9BB7-0657E40CA138}" sibTransId="{45C93971-DBDC-4168-8FA4-0729F09DC7FD}"/>
    <dgm:cxn modelId="{F38AF782-A2C0-4675-8ADD-8817CCD7C21C}" type="presOf" srcId="{590AED19-1BDF-4097-82F5-403E669EF0B2}" destId="{0B22D034-5D7C-493B-ACAE-B5136AB5734B}" srcOrd="0" destOrd="1" presId="urn:microsoft.com/office/officeart/2005/8/layout/hList1"/>
    <dgm:cxn modelId="{E0853A84-734A-4425-9EB8-701C965B06D8}" srcId="{920D68FF-B908-4572-B2F3-65AA178F5D03}" destId="{B2E28864-0853-45CB-B724-38981AB6775D}" srcOrd="0" destOrd="0" parTransId="{10B953C6-73B5-4338-89A6-E49AE44C9E79}" sibTransId="{231A4C8B-6DFC-4ED3-A203-EA16924B5B05}"/>
    <dgm:cxn modelId="{A6634891-40B0-4817-B2DB-7C748063C915}" type="presOf" srcId="{B2E28864-0853-45CB-B724-38981AB6775D}" destId="{AFD56FAA-3283-4E67-B987-4D041472FDC5}" srcOrd="0" destOrd="0" presId="urn:microsoft.com/office/officeart/2005/8/layout/hList1"/>
    <dgm:cxn modelId="{D2E8069A-92A1-4198-9D1D-C6C90877CE8A}" srcId="{920D68FF-B908-4572-B2F3-65AA178F5D03}" destId="{A4A00C28-5306-482B-BEE7-5C18D1D2E12B}" srcOrd="2" destOrd="0" parTransId="{DFDE009C-52D1-4837-B7E0-663F1AE1718F}" sibTransId="{D14958A4-6FFA-4BA2-B9F4-8C39867FBC94}"/>
    <dgm:cxn modelId="{17FD019C-2265-4FC2-A1BF-836E4F672D07}" srcId="{5BC59FE1-9CD5-4906-9E49-16E6F6FB1EF1}" destId="{E54B5B6B-1F83-4C19-9544-D59B33B9D30D}" srcOrd="0" destOrd="0" parTransId="{6B4F13D1-5068-4D3A-8944-773B3CAA0E99}" sibTransId="{769A1339-7288-4D41-AC05-0C635EE9F244}"/>
    <dgm:cxn modelId="{429482B4-D424-4EEA-AE06-5FD3588A493E}" srcId="{BFDDEC29-289D-4F3C-8BC6-6314937216DB}" destId="{D26A6BEF-8D99-4206-A726-0E89FE022300}" srcOrd="0" destOrd="0" parTransId="{586B04A2-971F-4DB0-83FD-E641821AB11D}" sibTransId="{CE19149D-4A8B-48D1-9103-1FECBBF6738A}"/>
    <dgm:cxn modelId="{75F2E6C6-5590-49F5-BB64-A82BED726918}" type="presOf" srcId="{920D68FF-B908-4572-B2F3-65AA178F5D03}" destId="{DEB5A4F2-B74E-40CB-88C2-CA3ACB9EF1A8}" srcOrd="0" destOrd="0" presId="urn:microsoft.com/office/officeart/2005/8/layout/hList1"/>
    <dgm:cxn modelId="{32079FD1-2A95-4153-80CA-7B1A7CEFA9C9}" type="presOf" srcId="{E54B5B6B-1F83-4C19-9544-D59B33B9D30D}" destId="{0B22D034-5D7C-493B-ACAE-B5136AB5734B}" srcOrd="0" destOrd="0" presId="urn:microsoft.com/office/officeart/2005/8/layout/hList1"/>
    <dgm:cxn modelId="{523332D2-96F9-48E5-928E-5DABE50B2CF7}" type="presOf" srcId="{533C6001-56A5-417D-B833-46372F478F92}" destId="{AFD56FAA-3283-4E67-B987-4D041472FDC5}" srcOrd="0" destOrd="1" presId="urn:microsoft.com/office/officeart/2005/8/layout/hList1"/>
    <dgm:cxn modelId="{F8841AEC-610C-4B54-A536-79B17D5412F4}" type="presOf" srcId="{5BC59FE1-9CD5-4906-9E49-16E6F6FB1EF1}" destId="{4656D269-1B5B-4CB2-885E-651C3D61D018}" srcOrd="0" destOrd="0" presId="urn:microsoft.com/office/officeart/2005/8/layout/hList1"/>
    <dgm:cxn modelId="{B7A024F4-F22A-4080-B26A-D2B442B47466}" type="presOf" srcId="{A4A00C28-5306-482B-BEE7-5C18D1D2E12B}" destId="{AFD56FAA-3283-4E67-B987-4D041472FDC5}" srcOrd="0" destOrd="2" presId="urn:microsoft.com/office/officeart/2005/8/layout/hList1"/>
    <dgm:cxn modelId="{14EA4CF9-8E3C-4FA6-95D9-86A9AFC2B372}" srcId="{5BC59FE1-9CD5-4906-9E49-16E6F6FB1EF1}" destId="{5E56F5F3-155D-47BB-BF11-22A42594527D}" srcOrd="2" destOrd="0" parTransId="{89CF1AA1-7BB2-41E1-9566-9B7FB43294EA}" sibTransId="{70282A0B-7848-44C7-9AC5-A6D97E5E8677}"/>
    <dgm:cxn modelId="{EF3EA9D1-3638-4FB3-B2A3-F0ECA0045C44}" type="presParOf" srcId="{F4A693B1-EDB4-47F8-A133-F1ABBC60AF65}" destId="{7346244D-E41E-4F20-8F61-EE1AF769E470}" srcOrd="0" destOrd="0" presId="urn:microsoft.com/office/officeart/2005/8/layout/hList1"/>
    <dgm:cxn modelId="{AC2218CA-BB80-43ED-9027-1A040C1D5973}" type="presParOf" srcId="{7346244D-E41E-4F20-8F61-EE1AF769E470}" destId="{4656D269-1B5B-4CB2-885E-651C3D61D018}" srcOrd="0" destOrd="0" presId="urn:microsoft.com/office/officeart/2005/8/layout/hList1"/>
    <dgm:cxn modelId="{5AA237A3-0093-4AD8-89DA-ABC264EDE281}" type="presParOf" srcId="{7346244D-E41E-4F20-8F61-EE1AF769E470}" destId="{0B22D034-5D7C-493B-ACAE-B5136AB5734B}" srcOrd="1" destOrd="0" presId="urn:microsoft.com/office/officeart/2005/8/layout/hList1"/>
    <dgm:cxn modelId="{6EC9B3E7-978B-4058-816D-AD4C34365897}" type="presParOf" srcId="{F4A693B1-EDB4-47F8-A133-F1ABBC60AF65}" destId="{E6AA320F-1A65-46AE-91A8-242ACA8465C4}" srcOrd="1" destOrd="0" presId="urn:microsoft.com/office/officeart/2005/8/layout/hList1"/>
    <dgm:cxn modelId="{7471AF60-8614-4CD0-872B-FFF66F4E5D5D}" type="presParOf" srcId="{F4A693B1-EDB4-47F8-A133-F1ABBC60AF65}" destId="{607A69D9-6C62-4990-97F8-F57AA2AC29A1}" srcOrd="2" destOrd="0" presId="urn:microsoft.com/office/officeart/2005/8/layout/hList1"/>
    <dgm:cxn modelId="{51C0F1CC-5055-4F5B-B625-CB4A9D742660}" type="presParOf" srcId="{607A69D9-6C62-4990-97F8-F57AA2AC29A1}" destId="{DEB5A4F2-B74E-40CB-88C2-CA3ACB9EF1A8}" srcOrd="0" destOrd="0" presId="urn:microsoft.com/office/officeart/2005/8/layout/hList1"/>
    <dgm:cxn modelId="{E96885CF-67BF-44BF-88C4-9C92C3F0622F}" type="presParOf" srcId="{607A69D9-6C62-4990-97F8-F57AA2AC29A1}" destId="{AFD56FAA-3283-4E67-B987-4D041472FDC5}" srcOrd="1" destOrd="0" presId="urn:microsoft.com/office/officeart/2005/8/layout/hList1"/>
    <dgm:cxn modelId="{CDCE5577-7D35-4710-88EE-AD2A834E1B04}" type="presParOf" srcId="{F4A693B1-EDB4-47F8-A133-F1ABBC60AF65}" destId="{D0144F57-3D59-49BF-ACE6-CA74172AAA76}" srcOrd="3" destOrd="0" presId="urn:microsoft.com/office/officeart/2005/8/layout/hList1"/>
    <dgm:cxn modelId="{12ECB461-58B1-4064-8E33-253C41A72582}" type="presParOf" srcId="{F4A693B1-EDB4-47F8-A133-F1ABBC60AF65}" destId="{257A73DB-3ABE-47F9-AD4D-2C671E67D83C}" srcOrd="4" destOrd="0" presId="urn:microsoft.com/office/officeart/2005/8/layout/hList1"/>
    <dgm:cxn modelId="{EF1A3473-C650-4D2F-BDF3-C07B38B9871E}" type="presParOf" srcId="{257A73DB-3ABE-47F9-AD4D-2C671E67D83C}" destId="{9361EAD0-E1CE-4CE5-9339-7ED477A95B70}" srcOrd="0" destOrd="0" presId="urn:microsoft.com/office/officeart/2005/8/layout/hList1"/>
    <dgm:cxn modelId="{946A243B-1C92-480B-8379-9792D74DC91A}" type="presParOf" srcId="{257A73DB-3ABE-47F9-AD4D-2C671E67D83C}" destId="{7E5391BC-8DC3-40CC-ABF3-1FA769E526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6D269-1B5B-4CB2-885E-651C3D61D018}">
      <dsp:nvSpPr>
        <dsp:cNvPr id="0" name=""/>
        <dsp:cNvSpPr/>
      </dsp:nvSpPr>
      <dsp:spPr>
        <a:xfrm>
          <a:off x="2407" y="11954"/>
          <a:ext cx="234757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onsolas" panose="020B0609020204030204" pitchFamily="49" charset="0"/>
              <a:cs typeface="Consolas" panose="020B0609020204030204" pitchFamily="49" charset="0"/>
            </a:rPr>
            <a:t>unique_ptr</a:t>
          </a:r>
          <a:r>
            <a:rPr lang="en-US" sz="2200" kern="1200" dirty="0">
              <a:latin typeface="Consolas" panose="020B0609020204030204" pitchFamily="49" charset="0"/>
              <a:cs typeface="Consolas" panose="020B0609020204030204" pitchFamily="49" charset="0"/>
            </a:rPr>
            <a:t>&lt;T&gt;</a:t>
          </a:r>
        </a:p>
      </dsp:txBody>
      <dsp:txXfrm>
        <a:off x="2407" y="11954"/>
        <a:ext cx="2347573" cy="633600"/>
      </dsp:txXfrm>
    </dsp:sp>
    <dsp:sp modelId="{0B22D034-5D7C-493B-ACAE-B5136AB5734B}">
      <dsp:nvSpPr>
        <dsp:cNvPr id="0" name=""/>
        <dsp:cNvSpPr/>
      </dsp:nvSpPr>
      <dsp:spPr>
        <a:xfrm>
          <a:off x="2407" y="645554"/>
          <a:ext cx="2347573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Segoe" panose="020B0502040504020203" pitchFamily="34" charset="0"/>
            </a:rPr>
            <a:t>Moveable RAII wrapper that calls </a:t>
          </a:r>
          <a:r>
            <a:rPr lang="en-US" sz="2200" kern="1200" dirty="0">
              <a:latin typeface="Consolas" panose="020B0609020204030204" pitchFamily="49" charset="0"/>
              <a:cs typeface="Consolas" panose="020B0609020204030204" pitchFamily="49" charset="0"/>
            </a:rPr>
            <a:t>delete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Segoe" panose="020B0502040504020203" pitchFamily="34" charset="0"/>
            </a:rPr>
            <a:t>Non-</a:t>
          </a:r>
          <a:r>
            <a:rPr lang="en-US" sz="2200" kern="1200" dirty="0" err="1">
              <a:latin typeface="Segoe" panose="020B0502040504020203" pitchFamily="34" charset="0"/>
            </a:rPr>
            <a:t>copyable</a:t>
          </a:r>
          <a:endParaRPr lang="en-US" sz="2200" kern="1200" dirty="0">
            <a:latin typeface="Segoe" panose="020B0502040504020203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Segoe" panose="020B0502040504020203" pitchFamily="34" charset="0"/>
            </a:rPr>
            <a:t>Pointer-sized</a:t>
          </a:r>
        </a:p>
      </dsp:txBody>
      <dsp:txXfrm>
        <a:off x="2407" y="645554"/>
        <a:ext cx="2347573" cy="2294819"/>
      </dsp:txXfrm>
    </dsp:sp>
    <dsp:sp modelId="{DEB5A4F2-B74E-40CB-88C2-CA3ACB9EF1A8}">
      <dsp:nvSpPr>
        <dsp:cNvPr id="0" name=""/>
        <dsp:cNvSpPr/>
      </dsp:nvSpPr>
      <dsp:spPr>
        <a:xfrm>
          <a:off x="2678641" y="11954"/>
          <a:ext cx="234757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onsolas" panose="020B0609020204030204" pitchFamily="49" charset="0"/>
              <a:cs typeface="Consolas" panose="020B0609020204030204" pitchFamily="49" charset="0"/>
            </a:rPr>
            <a:t>shared_ptr</a:t>
          </a:r>
          <a:r>
            <a:rPr lang="en-US" sz="2200" kern="1200" dirty="0">
              <a:latin typeface="Consolas" panose="020B0609020204030204" pitchFamily="49" charset="0"/>
              <a:cs typeface="Consolas" panose="020B0609020204030204" pitchFamily="49" charset="0"/>
            </a:rPr>
            <a:t>&lt;T&gt;</a:t>
          </a:r>
        </a:p>
      </dsp:txBody>
      <dsp:txXfrm>
        <a:off x="2678641" y="11954"/>
        <a:ext cx="2347573" cy="633600"/>
      </dsp:txXfrm>
    </dsp:sp>
    <dsp:sp modelId="{AFD56FAA-3283-4E67-B987-4D041472FDC5}">
      <dsp:nvSpPr>
        <dsp:cNvPr id="0" name=""/>
        <dsp:cNvSpPr/>
      </dsp:nvSpPr>
      <dsp:spPr>
        <a:xfrm>
          <a:off x="2678641" y="645554"/>
          <a:ext cx="2347573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Segoe" panose="020B0502040504020203" pitchFamily="34" charset="0"/>
            </a:rPr>
            <a:t>Reference-counted smart pointer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Segoe" panose="020B0502040504020203" pitchFamily="34" charset="0"/>
            </a:rPr>
            <a:t>Copyable</a:t>
          </a:r>
          <a:endParaRPr lang="en-US" sz="2200" kern="1200" dirty="0">
            <a:latin typeface="Segoe" panose="020B0502040504020203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Segoe" panose="020B0502040504020203" pitchFamily="34" charset="0"/>
            </a:rPr>
            <a:t>Larger overhead</a:t>
          </a:r>
        </a:p>
      </dsp:txBody>
      <dsp:txXfrm>
        <a:off x="2678641" y="645554"/>
        <a:ext cx="2347573" cy="2294819"/>
      </dsp:txXfrm>
    </dsp:sp>
    <dsp:sp modelId="{9361EAD0-E1CE-4CE5-9339-7ED477A95B70}">
      <dsp:nvSpPr>
        <dsp:cNvPr id="0" name=""/>
        <dsp:cNvSpPr/>
      </dsp:nvSpPr>
      <dsp:spPr>
        <a:xfrm>
          <a:off x="5354874" y="11954"/>
          <a:ext cx="234757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onsolas" panose="020B0609020204030204" pitchFamily="49" charset="0"/>
              <a:cs typeface="Consolas" panose="020B0609020204030204" pitchFamily="49" charset="0"/>
            </a:rPr>
            <a:t>weak_ptr</a:t>
          </a:r>
          <a:r>
            <a:rPr lang="en-US" sz="2200" kern="1200" dirty="0">
              <a:latin typeface="Consolas" panose="020B0609020204030204" pitchFamily="49" charset="0"/>
              <a:cs typeface="Consolas" panose="020B0609020204030204" pitchFamily="49" charset="0"/>
            </a:rPr>
            <a:t>&lt;T&gt;</a:t>
          </a:r>
        </a:p>
      </dsp:txBody>
      <dsp:txXfrm>
        <a:off x="5354874" y="11954"/>
        <a:ext cx="2347573" cy="633600"/>
      </dsp:txXfrm>
    </dsp:sp>
    <dsp:sp modelId="{7E5391BC-8DC3-40CC-ABF3-1FA769E526B4}">
      <dsp:nvSpPr>
        <dsp:cNvPr id="0" name=""/>
        <dsp:cNvSpPr/>
      </dsp:nvSpPr>
      <dsp:spPr>
        <a:xfrm>
          <a:off x="5354874" y="645554"/>
          <a:ext cx="2347573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Segoe" panose="020B0502040504020203" pitchFamily="34" charset="0"/>
            </a:rPr>
            <a:t>Helper for breaking reference cycles with </a:t>
          </a:r>
          <a:r>
            <a:rPr lang="en-US" sz="2200" kern="1200" dirty="0" err="1">
              <a:latin typeface="Consolas" panose="020B0609020204030204" pitchFamily="49" charset="0"/>
              <a:cs typeface="Consolas" panose="020B0609020204030204" pitchFamily="49" charset="0"/>
            </a:rPr>
            <a:t>shared_ptr</a:t>
          </a:r>
          <a:endParaRPr lang="en-US" sz="22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354874" y="645554"/>
        <a:ext cx="2347573" cy="229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80CE-C791-6343-84E9-7E9387153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C5AA9-4889-7E42-85CE-3FD06D45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A60C-AB20-324B-AECD-1E3E0A4D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DE95C-6EA3-4A4B-B890-E330A0F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37E5-D791-A04E-8F91-FDD87D8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797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46EA-56CE-F447-829E-23D17262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EFF9-E812-5E42-B39C-4E92F379D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9878-0641-E941-A0DF-78FF43B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154A0-EA0B-A74E-BF6A-AE63AA27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2505-E284-4F4C-8762-848AAC0A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960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C70A1-F447-474D-8902-3CFBE36C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26B2C-621A-1649-AE7E-78E7DE15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D015-8022-9B4B-8F70-12A30A5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8448-6FCF-314D-A5B7-DE214BA7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3EDC-F2E2-B047-BB20-45CF35F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125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2838808"/>
            <a:ext cx="6912768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Click to add section header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813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140969"/>
            <a:ext cx="10668420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3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F08B-CE84-A341-98B9-06D5CD83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B910-93E4-534F-A05F-5FC611DF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C6A3-F75B-484E-B849-1E1533AE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ED52-9127-F046-AF57-36718F4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8760-CF4D-994E-99D9-6019D27E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221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640E-4F14-D749-A289-2B121493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F3F1-DB1F-9148-9C45-1DF5CEBF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A0B7-E200-5640-9A2A-45EF52F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BC4A-AF23-E543-93F0-F5F219D6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E47C-B0C5-6D4A-AE02-52A2E762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293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0DFC-DFDA-D94A-8E96-EC42665B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819F-5560-F641-8AE5-730D4D338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51A6-8FEF-AA45-9D69-95ED42C65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9C77-53EC-AC4F-A87A-DFDF3088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845B-EF38-634E-ADC1-27789103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4BD0A-4AB9-D84D-814D-EF4C405D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0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3538-3594-2647-AC76-C4CCEC5B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5A60-4A47-274D-91BF-B8853ACB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56143-756D-074D-A359-274EC63F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BC398-0260-D443-A515-62DE0213B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3071E-68FF-FD48-8157-CC7573BEE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B28A0-42E8-4D4F-A700-1F3CBEF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14687-81F8-7447-B97D-32606A81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C8A8-71AD-7F4C-822B-439B1724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29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CA9E-A8E8-3042-A6BC-A2F332C6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EBE3D-CE47-9145-8E2C-5BCB825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653A5-8E7A-9748-B1DA-B4373226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E96B7-F1EF-EA4E-BDF2-804687B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69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AF7D-821E-FE47-A835-F97B2851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96439-568F-074E-9842-BE312EDA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8284C-3936-CD4F-90B9-BCB4A47C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502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9DD-2282-E64A-8625-A9B49617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83B4-C31A-E044-A6D0-240A97A9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3BF95-7174-1D41-A978-4CF5F845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6867-5B3D-AB46-9823-6ED7C08D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A6DD3-7429-BA48-ADB9-F918C04C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98F1C-4385-E14D-A64F-D631ABD3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555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CFF2-1276-8148-BE39-C81F0F14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42FAC-BA9B-A549-B65E-5118352B1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F97C9-AF64-0F48-B8BA-F2C13527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78FC5-6C9C-334C-A71D-EB81C7E7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FA3B2-9974-184E-9CFA-8CC1FDC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11FB-568C-BB43-8854-EA2BAAE9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873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DF84B-AB77-CD41-A67A-F5F07832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D4464-BD87-0741-BE5A-D252E443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6D73-A4BF-5F41-8BEE-06F184265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D6A3-8F10-F341-86FB-03955E09876F}" type="datetimeFigureOut">
              <a:rPr lang="en-IL" smtClean="0"/>
              <a:t>03/06/2020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2889-99C4-2A4E-B7E6-73C1A4D77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0CFE-AA0E-B046-9F3A-1429D4220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2BBD-D745-2E43-BD38-C5913250DA2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55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</p:spTree>
    <p:extLst>
      <p:ext uri="{BB962C8B-B14F-4D97-AF65-F5344CB8AC3E}">
        <p14:creationId xmlns:p14="http://schemas.microsoft.com/office/powerpoint/2010/main" val="36209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Pointers, Reference Cycles,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Shared pointers can create indestructible reference cycles: A -&gt; B, B -&gt; A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/>
              <a:t> helps resolve cycles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struct</a:t>
            </a:r>
            <a:r>
              <a:rPr lang="en-US" dirty="0"/>
              <a:t> manager {</a:t>
            </a:r>
          </a:p>
          <a:p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&lt;employee&gt;&gt; employees;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struct</a:t>
            </a:r>
            <a:r>
              <a:rPr lang="en-US" dirty="0"/>
              <a:t> employee {</a:t>
            </a:r>
          </a:p>
          <a:p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weak_ptr</a:t>
            </a:r>
            <a:r>
              <a:rPr lang="en-US" dirty="0"/>
              <a:t>&lt;manager&gt; manager;</a:t>
            </a:r>
          </a:p>
          <a:p>
            <a:r>
              <a:rPr lang="en-US" dirty="0"/>
              <a:t>  void </a:t>
            </a:r>
            <a:r>
              <a:rPr lang="en-US" dirty="0" err="1"/>
              <a:t>request_leave</a:t>
            </a:r>
            <a:r>
              <a:rPr lang="en-US" dirty="0"/>
              <a:t>() {</a:t>
            </a:r>
          </a:p>
          <a:p>
            <a:r>
              <a:rPr lang="en-US" dirty="0"/>
              <a:t>    if (auto m = </a:t>
            </a:r>
            <a:r>
              <a:rPr lang="en-US" dirty="0" err="1"/>
              <a:t>manager.lock</a:t>
            </a:r>
            <a:r>
              <a:rPr lang="en-US" dirty="0"/>
              <a:t>()) { m-&gt;</a:t>
            </a:r>
            <a:r>
              <a:rPr lang="en-US" dirty="0" err="1"/>
              <a:t>request_leave</a:t>
            </a:r>
            <a:r>
              <a:rPr lang="en-US" dirty="0"/>
              <a:t>(*this); }</a:t>
            </a:r>
          </a:p>
          <a:p>
            <a:r>
              <a:rPr lang="en-US" dirty="0"/>
              <a:t>  } // `m` is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&lt;manager&gt;, might be null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8040216" y="2060848"/>
            <a:ext cx="216024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 block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4232" y="2456892"/>
            <a:ext cx="184020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84232" y="2819712"/>
            <a:ext cx="184020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weak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84232" y="3182532"/>
            <a:ext cx="184020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target</a:t>
            </a:r>
          </a:p>
        </p:txBody>
      </p:sp>
    </p:spTree>
    <p:extLst>
      <p:ext uri="{BB962C8B-B14F-4D97-AF65-F5344CB8AC3E}">
        <p14:creationId xmlns:p14="http://schemas.microsoft.com/office/powerpoint/2010/main" val="186414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/>
              <a:t> to express </a:t>
            </a:r>
            <a:r>
              <a:rPr lang="en-US" i="1" dirty="0"/>
              <a:t>ownership</a:t>
            </a:r>
            <a:endParaRPr lang="en-US" dirty="0"/>
          </a:p>
          <a:p>
            <a:r>
              <a:rPr lang="en-US" dirty="0"/>
              <a:t>If you need </a:t>
            </a:r>
            <a:r>
              <a:rPr lang="en-US" i="1" dirty="0"/>
              <a:t>shared</a:t>
            </a:r>
            <a:r>
              <a:rPr lang="en-US" dirty="0"/>
              <a:t> ownership,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To break reference cycles,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What about raw pointers and references?</a:t>
            </a:r>
          </a:p>
          <a:p>
            <a:r>
              <a:rPr lang="en-US" sz="3200" b="1" dirty="0"/>
              <a:t>Raw pointers and references are perfectly fine for </a:t>
            </a:r>
            <a:r>
              <a:rPr lang="en-US" sz="3200" b="1" i="1" dirty="0"/>
              <a:t>non-owning</a:t>
            </a:r>
            <a:r>
              <a:rPr lang="en-US" sz="3200" b="1" dirty="0"/>
              <a:t> pointers when the object’s lifetime is known to exceed the pointer’s lifetime</a:t>
            </a:r>
          </a:p>
        </p:txBody>
      </p:sp>
    </p:spTree>
    <p:extLst>
      <p:ext uri="{BB962C8B-B14F-4D97-AF65-F5344CB8AC3E}">
        <p14:creationId xmlns:p14="http://schemas.microsoft.com/office/powerpoint/2010/main" val="38828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Examples Where Raw Pointers and References Are Just Fine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performance_review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employee&amp; e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e.performance</a:t>
            </a:r>
            <a:r>
              <a:rPr lang="en-US" dirty="0"/>
              <a:t> &gt; average) {</a:t>
            </a:r>
          </a:p>
          <a:p>
            <a:r>
              <a:rPr lang="en-US" dirty="0"/>
              <a:t>    </a:t>
            </a:r>
            <a:r>
              <a:rPr lang="en-US" dirty="0" err="1"/>
              <a:t>e.salary</a:t>
            </a:r>
            <a:r>
              <a:rPr lang="en-US" dirty="0"/>
              <a:t> *= 1.08;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do_reviews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manager*</a:t>
            </a:r>
            <a:r>
              <a:rPr lang="en-US" dirty="0"/>
              <a:t> </a:t>
            </a:r>
            <a:r>
              <a:rPr lang="en-US" dirty="0" err="1"/>
              <a:t>specific_manager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specific_manager</a:t>
            </a:r>
            <a:r>
              <a:rPr lang="en-US" dirty="0"/>
              <a:t>) {</a:t>
            </a:r>
          </a:p>
          <a:p>
            <a:r>
              <a:rPr lang="en-US" dirty="0"/>
              <a:t>    // ... Perform a review for each employee of that manager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// ... Perform a review for all the employees on payroll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26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Examples of Smart Pointer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assign_task</a:t>
            </a:r>
            <a:r>
              <a:rPr lang="en-US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err="1">
                <a:solidFill>
                  <a:srgbClr val="FF0000"/>
                </a:solidFill>
              </a:rPr>
              <a:t>shared_ptr</a:t>
            </a:r>
            <a:r>
              <a:rPr lang="en-US" b="1" dirty="0">
                <a:solidFill>
                  <a:srgbClr val="FF0000"/>
                </a:solidFill>
              </a:rPr>
              <a:t>&lt;employee&gt;&amp;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/>
              <a:t>, task t) {</a:t>
            </a:r>
          </a:p>
          <a:p>
            <a:r>
              <a:rPr lang="en-US" dirty="0"/>
              <a:t>  if (</a:t>
            </a:r>
            <a:r>
              <a:rPr lang="en-US" dirty="0" err="1"/>
              <a:t>emp</a:t>
            </a:r>
            <a:r>
              <a:rPr lang="en-US" dirty="0"/>
              <a:t>-&gt;</a:t>
            </a:r>
            <a:r>
              <a:rPr lang="en-US" dirty="0" err="1"/>
              <a:t>tasks.size</a:t>
            </a:r>
            <a:r>
              <a:rPr lang="en-US" dirty="0"/>
              <a:t>() &lt; 10) {</a:t>
            </a:r>
          </a:p>
          <a:p>
            <a:r>
              <a:rPr lang="en-US" dirty="0"/>
              <a:t>    </a:t>
            </a:r>
            <a:r>
              <a:rPr lang="en-US" dirty="0" err="1"/>
              <a:t>emp</a:t>
            </a:r>
            <a:r>
              <a:rPr lang="en-US" dirty="0"/>
              <a:t>-&gt;</a:t>
            </a:r>
            <a:r>
              <a:rPr lang="en-US" dirty="0" err="1"/>
              <a:t>tasks.push_back</a:t>
            </a:r>
            <a:r>
              <a:rPr lang="en-US" dirty="0"/>
              <a:t>(t);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assign_task</a:t>
            </a:r>
            <a:r>
              <a:rPr lang="en-US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err="1">
                <a:solidFill>
                  <a:srgbClr val="FF0000"/>
                </a:solidFill>
              </a:rPr>
              <a:t>unique_ptr</a:t>
            </a:r>
            <a:r>
              <a:rPr lang="en-US" b="1" dirty="0">
                <a:solidFill>
                  <a:srgbClr val="FF0000"/>
                </a:solidFill>
              </a:rPr>
              <a:t>&lt;employee&gt;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r>
              <a:rPr lang="en-US" dirty="0"/>
              <a:t>, task t) {</a:t>
            </a:r>
          </a:p>
          <a:p>
            <a:r>
              <a:rPr lang="en-US" dirty="0"/>
              <a:t>  // ... Same as before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312024" y="2060848"/>
            <a:ext cx="3960440" cy="1368152"/>
          </a:xfrm>
          <a:prstGeom prst="wedgeRoundRectCallout">
            <a:avLst>
              <a:gd name="adj1" fmla="val -57390"/>
              <a:gd name="adj2" fmla="val -266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" panose="020B0502040504020203" pitchFamily="34" charset="0"/>
              </a:rPr>
              <a:t>Bad!</a:t>
            </a:r>
            <a:r>
              <a:rPr lang="en-US" dirty="0">
                <a:latin typeface="Segoe" panose="020B0502040504020203" pitchFamily="34" charset="0"/>
              </a:rPr>
              <a:t> No reason to force the caller to pass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Segoe" panose="020B0502040504020203" pitchFamily="34" charset="0"/>
              </a:rPr>
              <a:t>. The function doesn’t retain the employee object, so a plain reference is just fine.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12024" y="4005064"/>
            <a:ext cx="3960440" cy="1368152"/>
          </a:xfrm>
          <a:prstGeom prst="wedgeRoundRectCallout">
            <a:avLst>
              <a:gd name="adj1" fmla="val -57390"/>
              <a:gd name="adj2" fmla="val -266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" panose="020B0502040504020203" pitchFamily="34" charset="0"/>
              </a:rPr>
              <a:t>Even worse!</a:t>
            </a:r>
            <a:r>
              <a:rPr lang="en-US" dirty="0">
                <a:latin typeface="Segoe" panose="020B0502040504020203" pitchFamily="34" charset="0"/>
              </a:rPr>
              <a:t> The caller can only pass in a temporary, which is destroyed when the function returns. Clearly bad.</a:t>
            </a:r>
          </a:p>
        </p:txBody>
      </p:sp>
    </p:spTree>
    <p:extLst>
      <p:ext uri="{BB962C8B-B14F-4D97-AF65-F5344CB8AC3E}">
        <p14:creationId xmlns:p14="http://schemas.microsoft.com/office/powerpoint/2010/main" val="314612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/>
              <a:t> by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Means only one thing: the </a:t>
            </a:r>
            <a:r>
              <a:rPr lang="en-US" dirty="0" err="1"/>
              <a:t>callee</a:t>
            </a:r>
            <a:r>
              <a:rPr lang="en-US" dirty="0"/>
              <a:t> now takes ownership of the object, and is responsible for its lifetime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struct</a:t>
            </a:r>
            <a:r>
              <a:rPr lang="en-US" dirty="0"/>
              <a:t> window {</a:t>
            </a:r>
          </a:p>
          <a:p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&lt;menu&gt; </a:t>
            </a:r>
            <a:r>
              <a:rPr lang="en-US" dirty="0" err="1"/>
              <a:t>main_menu</a:t>
            </a:r>
            <a:r>
              <a:rPr lang="en-US" dirty="0"/>
              <a:t>;</a:t>
            </a:r>
          </a:p>
          <a:p>
            <a:r>
              <a:rPr lang="en-US" dirty="0"/>
              <a:t>  void </a:t>
            </a:r>
            <a:r>
              <a:rPr lang="en-US" dirty="0" err="1"/>
              <a:t>set_menu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&lt;menu&gt; m)</a:t>
            </a:r>
          </a:p>
          <a:p>
            <a:r>
              <a:rPr lang="en-US"/>
              <a:t>    { </a:t>
            </a:r>
            <a:r>
              <a:rPr lang="en-US" dirty="0" err="1"/>
              <a:t>main_menu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/>
              <a:t>move(m)); }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auto main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make_unique</a:t>
            </a:r>
            <a:r>
              <a:rPr lang="en-US" dirty="0"/>
              <a:t>&lt;menu&gt;();</a:t>
            </a:r>
          </a:p>
          <a:p>
            <a:r>
              <a:rPr lang="en-US" dirty="0"/>
              <a:t>main-&gt;add(command { "File", { "Open...", "Exit" } });</a:t>
            </a:r>
          </a:p>
          <a:p>
            <a:r>
              <a:rPr lang="en-US" dirty="0"/>
              <a:t>app::</a:t>
            </a:r>
            <a:r>
              <a:rPr lang="en-US" dirty="0" err="1"/>
              <a:t>main_window</a:t>
            </a:r>
            <a:r>
              <a:rPr lang="en-US" dirty="0"/>
              <a:t>().</a:t>
            </a:r>
            <a:r>
              <a:rPr lang="en-US" dirty="0" err="1"/>
              <a:t>set_menu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::move(main));</a:t>
            </a:r>
          </a:p>
        </p:txBody>
      </p:sp>
    </p:spTree>
    <p:extLst>
      <p:ext uri="{BB962C8B-B14F-4D97-AF65-F5344CB8AC3E}">
        <p14:creationId xmlns:p14="http://schemas.microsoft.com/office/powerpoint/2010/main" val="388399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/>
              <a:t> by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Means only one thing: the </a:t>
            </a:r>
            <a:r>
              <a:rPr lang="en-US" dirty="0" err="1"/>
              <a:t>callee</a:t>
            </a:r>
            <a:r>
              <a:rPr lang="en-US" dirty="0"/>
              <a:t> will share ownership on the object</a:t>
            </a:r>
          </a:p>
          <a:p>
            <a:r>
              <a:rPr lang="en-US" dirty="0"/>
              <a:t>The caller and </a:t>
            </a:r>
            <a:r>
              <a:rPr lang="en-US" dirty="0" err="1"/>
              <a:t>callee</a:t>
            </a:r>
            <a:r>
              <a:rPr lang="en-US" dirty="0"/>
              <a:t> are both responsible for 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void manager::</a:t>
            </a:r>
            <a:r>
              <a:rPr lang="en-US" dirty="0" err="1"/>
              <a:t>add_employee</a:t>
            </a:r>
            <a:r>
              <a:rPr lang="en-US" dirty="0"/>
              <a:t>(</a:t>
            </a:r>
            <a:r>
              <a:rPr lang="en-US" dirty="0" err="1"/>
              <a:t>shared_ptr</a:t>
            </a:r>
            <a:r>
              <a:rPr lang="en-US" dirty="0"/>
              <a:t>&lt;employee&gt; </a:t>
            </a:r>
            <a:r>
              <a:rPr lang="en-US" dirty="0" err="1"/>
              <a:t>emp</a:t>
            </a:r>
            <a:r>
              <a:rPr lang="en-US" dirty="0"/>
              <a:t>) {</a:t>
            </a:r>
          </a:p>
          <a:p>
            <a:r>
              <a:rPr lang="en-US" dirty="0"/>
              <a:t>  // ... Stores the pointer for later use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payroll::</a:t>
            </a:r>
            <a:r>
              <a:rPr lang="en-US" dirty="0" err="1"/>
              <a:t>add_employee</a:t>
            </a:r>
            <a:r>
              <a:rPr lang="en-US" dirty="0"/>
              <a:t>(</a:t>
            </a:r>
            <a:r>
              <a:rPr lang="en-US" dirty="0" err="1"/>
              <a:t>shared_ptr</a:t>
            </a:r>
            <a:r>
              <a:rPr lang="en-US" dirty="0"/>
              <a:t>&lt;employee&gt; </a:t>
            </a:r>
            <a:r>
              <a:rPr lang="en-US" dirty="0" err="1"/>
              <a:t>emp</a:t>
            </a:r>
            <a:r>
              <a:rPr lang="en-US" dirty="0"/>
              <a:t>) {</a:t>
            </a:r>
          </a:p>
          <a:p>
            <a:r>
              <a:rPr lang="en-US" dirty="0"/>
              <a:t>  manager&amp; </a:t>
            </a:r>
            <a:r>
              <a:rPr lang="en-US" dirty="0" err="1"/>
              <a:t>mgr</a:t>
            </a:r>
            <a:r>
              <a:rPr lang="en-US" dirty="0"/>
              <a:t> = </a:t>
            </a:r>
            <a:r>
              <a:rPr lang="en-US" dirty="0" err="1"/>
              <a:t>next_available_manager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mgr.add_employee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 // can also </a:t>
            </a:r>
            <a:r>
              <a:rPr lang="en-US" dirty="0" err="1"/>
              <a:t>std</a:t>
            </a:r>
            <a:r>
              <a:rPr lang="en-US" dirty="0"/>
              <a:t>::move(</a:t>
            </a:r>
            <a:r>
              <a:rPr lang="en-US" dirty="0" err="1"/>
              <a:t>emp</a:t>
            </a:r>
            <a:r>
              <a:rPr lang="en-US" dirty="0"/>
              <a:t>) here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03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Smart Pointers by 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pass smart pointers by reference if you intend the </a:t>
            </a:r>
            <a:r>
              <a:rPr lang="en-US" dirty="0" err="1"/>
              <a:t>callee</a:t>
            </a:r>
            <a:r>
              <a:rPr lang="en-US" dirty="0"/>
              <a:t> to manipulate the pointer’s </a:t>
            </a:r>
            <a:r>
              <a:rPr lang="en-US" i="1" dirty="0"/>
              <a:t>target</a:t>
            </a:r>
            <a:endParaRPr lang="en-US" dirty="0"/>
          </a:p>
          <a:p>
            <a:pPr lvl="1"/>
            <a:r>
              <a:rPr lang="en-US" dirty="0"/>
              <a:t>This should be rare in practice</a:t>
            </a:r>
          </a:p>
          <a:p>
            <a:r>
              <a:rPr lang="en-US" dirty="0"/>
              <a:t>Do not return smart pointers by reference; if you really intend to return a reference, return a reference to the object itself</a:t>
            </a:r>
          </a:p>
        </p:txBody>
      </p:sp>
    </p:spTree>
    <p:extLst>
      <p:ext uri="{BB962C8B-B14F-4D97-AF65-F5344CB8AC3E}">
        <p14:creationId xmlns:p14="http://schemas.microsoft.com/office/powerpoint/2010/main" val="229542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Deleters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When the default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isn’t enough, you can use a custom </a:t>
            </a:r>
            <a:r>
              <a:rPr lang="en-US" dirty="0" err="1"/>
              <a:t>deleter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Works with both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&lt;Brush&gt; file {</a:t>
            </a:r>
          </a:p>
          <a:p>
            <a:r>
              <a:rPr lang="en-US" dirty="0"/>
              <a:t>  </a:t>
            </a:r>
            <a:r>
              <a:rPr lang="en-US" dirty="0" err="1"/>
              <a:t>OpenBrush</a:t>
            </a:r>
            <a:r>
              <a:rPr lang="en-US" dirty="0"/>
              <a:t>(...),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[](Brush* b) { </a:t>
            </a:r>
            <a:r>
              <a:rPr lang="en-US" b="1" dirty="0" err="1">
                <a:solidFill>
                  <a:srgbClr val="FF0000"/>
                </a:solidFill>
              </a:rPr>
              <a:t>DestroyBrush</a:t>
            </a:r>
            <a:r>
              <a:rPr lang="en-US" b="1" dirty="0">
                <a:solidFill>
                  <a:srgbClr val="FF0000"/>
                </a:solidFill>
              </a:rPr>
              <a:t>(b); delete b;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982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Dereference, destruction and even move is the same performance as in native pointer.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126681" y="2636912"/>
            <a:ext cx="8001315" cy="351450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smart_ptr&lt;int&gt;(...); *</a:t>
            </a:r>
            <a:r>
              <a:rPr lang="en-US" dirty="0"/>
              <a:t>p = 42;  </a:t>
            </a:r>
            <a:r>
              <a:rPr lang="en-US"/>
              <a:t>// same </a:t>
            </a:r>
            <a:r>
              <a:rPr lang="en-US" dirty="0"/>
              <a:t>as p-&gt;operator*() = 42; compile optimization </a:t>
            </a:r>
            <a:r>
              <a:rPr lang="en-US"/>
              <a:t>will be *(</a:t>
            </a:r>
            <a:r>
              <a:rPr lang="en-US" dirty="0"/>
              <a:t>p-&gt;ptr</a:t>
            </a:r>
            <a:r>
              <a:rPr lang="en-US"/>
              <a:t>)= 42</a:t>
            </a:r>
          </a:p>
          <a:p>
            <a:endParaRPr lang="en-US" dirty="0"/>
          </a:p>
          <a:p>
            <a:r>
              <a:rPr lang="en-US" dirty="0"/>
              <a:t>int* p </a:t>
            </a:r>
            <a:r>
              <a:rPr lang="en-US"/>
              <a:t>= new int ; *</a:t>
            </a:r>
            <a:r>
              <a:rPr lang="en-US" dirty="0"/>
              <a:t>p = 42;</a:t>
            </a:r>
          </a:p>
          <a:p>
            <a:endParaRPr lang="en-US" dirty="0"/>
          </a:p>
          <a:p>
            <a:r>
              <a:rPr lang="en-US"/>
              <a:t>smart_ptr&lt;int</a:t>
            </a:r>
            <a:r>
              <a:rPr lang="en-US" dirty="0"/>
              <a:t>&gt; p p(new int());</a:t>
            </a:r>
          </a:p>
          <a:p>
            <a:r>
              <a:rPr lang="en-US" dirty="0"/>
              <a:t>smart_ptr&lt;int&gt; p2 = std::move(p) </a:t>
            </a:r>
            <a:r>
              <a:rPr lang="en-US"/>
              <a:t>// swap </a:t>
            </a:r>
            <a:r>
              <a:rPr lang="en-US" dirty="0"/>
              <a:t>- same as in native</a:t>
            </a:r>
          </a:p>
          <a:p>
            <a:endParaRPr lang="en-US" dirty="0"/>
          </a:p>
          <a:p>
            <a:r>
              <a:rPr lang="en-US" dirty="0"/>
              <a:t>int* p = new int();</a:t>
            </a:r>
          </a:p>
          <a:p>
            <a:r>
              <a:rPr lang="en-US" dirty="0"/>
              <a:t>int* p2 = p; p = null; // this is what the move do</a:t>
            </a:r>
          </a:p>
          <a:p>
            <a:endParaRPr lang="en-US" dirty="0"/>
          </a:p>
          <a:p>
            <a:r>
              <a:rPr lang="en-US"/>
              <a:t>p.ptr </a:t>
            </a:r>
            <a:r>
              <a:rPr lang="en-US" dirty="0"/>
              <a:t>= </a:t>
            </a:r>
            <a:r>
              <a:rPr lang="en-US"/>
              <a:t>nullptr; // compiler save the delete, delete null ignored</a:t>
            </a:r>
            <a:endParaRPr lang="en-US" dirty="0"/>
          </a:p>
          <a:p>
            <a:r>
              <a:rPr lang="en-US" dirty="0"/>
              <a:t>delete p.ptr;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unique_ptr performance</a:t>
            </a:r>
          </a:p>
        </p:txBody>
      </p:sp>
    </p:spTree>
    <p:extLst>
      <p:ext uri="{BB962C8B-B14F-4D97-AF65-F5344CB8AC3E}">
        <p14:creationId xmlns:p14="http://schemas.microsoft.com/office/powerpoint/2010/main" val="257759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pimpl</a:t>
            </a:r>
            <a:r>
              <a:rPr lang="en-US" i="1" dirty="0"/>
              <a:t> idiom</a:t>
            </a:r>
            <a:r>
              <a:rPr lang="en-US" dirty="0"/>
              <a:t> is typically used to reduce dependencies and shorten compilation times</a:t>
            </a:r>
          </a:p>
          <a:p>
            <a:r>
              <a:rPr lang="en-US" dirty="0"/>
              <a:t>Hides implementation details behind a pointer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class widget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// ... the class’ public interface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impl</a:t>
            </a:r>
            <a:r>
              <a:rPr lang="en-US" dirty="0"/>
              <a:t>* </a:t>
            </a:r>
            <a:r>
              <a:rPr lang="en-US" dirty="0" err="1"/>
              <a:t>pimpl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// All the interface methods touch </a:t>
            </a:r>
            <a:r>
              <a:rPr lang="en-US" dirty="0" err="1"/>
              <a:t>pimpl</a:t>
            </a:r>
            <a:r>
              <a:rPr lang="en-US" dirty="0"/>
              <a:t>_ to access state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Pimpl</a:t>
            </a:r>
            <a:r>
              <a:rPr lang="en-US" dirty="0"/>
              <a:t> Idiom, Revisited</a:t>
            </a:r>
          </a:p>
        </p:txBody>
      </p:sp>
    </p:spTree>
    <p:extLst>
      <p:ext uri="{BB962C8B-B14F-4D97-AF65-F5344CB8AC3E}">
        <p14:creationId xmlns:p14="http://schemas.microsoft.com/office/powerpoint/2010/main" val="203889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Resource Acquisition Is Initialization (RAII)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5"/>
          </p:nvPr>
        </p:nvSpPr>
        <p:spPr>
          <a:xfrm>
            <a:off x="2135560" y="1494000"/>
            <a:ext cx="7992690" cy="1070904"/>
          </a:xfrm>
        </p:spPr>
        <p:txBody>
          <a:bodyPr/>
          <a:lstStyle/>
          <a:p>
            <a:r>
              <a:rPr lang="en-US" dirty="0"/>
              <a:t>A poorly-named paradigm that means: wrap release/delete code in destructors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126681" y="2636913"/>
            <a:ext cx="8001315" cy="351450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struct</a:t>
            </a:r>
            <a:r>
              <a:rPr lang="en-US" dirty="0"/>
              <a:t> handle {</a:t>
            </a:r>
          </a:p>
          <a:p>
            <a:r>
              <a:rPr lang="en-US" dirty="0"/>
              <a:t>  HANDLE _h;</a:t>
            </a:r>
          </a:p>
          <a:p>
            <a:r>
              <a:rPr lang="en-US" dirty="0"/>
              <a:t>  handle(HANDLE h) : _h(h) {}</a:t>
            </a:r>
          </a:p>
          <a:p>
            <a:r>
              <a:rPr lang="en-US" dirty="0"/>
              <a:t>  ~handle() { </a:t>
            </a:r>
            <a:r>
              <a:rPr lang="en-US" dirty="0" err="1"/>
              <a:t>CloseHandle</a:t>
            </a:r>
            <a:r>
              <a:rPr lang="en-US" dirty="0"/>
              <a:t>(_h); }</a:t>
            </a:r>
          </a:p>
          <a:p>
            <a:r>
              <a:rPr lang="en-US" dirty="0"/>
              <a:t>  operator HANDLE() { return _h;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handle file { </a:t>
            </a:r>
            <a:r>
              <a:rPr lang="en-US" dirty="0" err="1"/>
              <a:t>CreateFile</a:t>
            </a:r>
            <a:r>
              <a:rPr lang="en-US" dirty="0"/>
              <a:t>("temp.txt", ...) };</a:t>
            </a:r>
          </a:p>
          <a:p>
            <a:r>
              <a:rPr lang="en-US" dirty="0" err="1"/>
              <a:t>WriteFile</a:t>
            </a:r>
            <a:r>
              <a:rPr lang="en-US" dirty="0"/>
              <a:t>(file, ...);</a:t>
            </a:r>
          </a:p>
          <a:p>
            <a:r>
              <a:rPr lang="en-US" dirty="0"/>
              <a:t>// handle is closed when `file` goes out of scope</a:t>
            </a:r>
          </a:p>
        </p:txBody>
      </p:sp>
    </p:spTree>
    <p:extLst>
      <p:ext uri="{BB962C8B-B14F-4D97-AF65-F5344CB8AC3E}">
        <p14:creationId xmlns:p14="http://schemas.microsoft.com/office/powerpoint/2010/main" val="405927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135560" y="1494000"/>
            <a:ext cx="7992690" cy="998896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dirty="0"/>
              <a:t> for the </a:t>
            </a:r>
            <a:r>
              <a:rPr lang="en-US" dirty="0" err="1"/>
              <a:t>pimpl</a:t>
            </a:r>
            <a:r>
              <a:rPr lang="en-US" dirty="0"/>
              <a:t> pointer: easy and supports trivial move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126681" y="2564905"/>
            <a:ext cx="8001315" cy="3586515"/>
          </a:xfrm>
        </p:spPr>
        <p:txBody>
          <a:bodyPr>
            <a:noAutofit/>
          </a:bodyPr>
          <a:lstStyle/>
          <a:p>
            <a:r>
              <a:rPr lang="en-US" dirty="0"/>
              <a:t>class widget {</a:t>
            </a:r>
          </a:p>
          <a:p>
            <a:r>
              <a:rPr lang="en-US" dirty="0"/>
              <a:t>public: // ... as before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err="1">
                <a:solidFill>
                  <a:srgbClr val="FF0000"/>
                </a:solidFill>
              </a:rPr>
              <a:t>unique_ptr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impl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b="1" dirty="0" err="1">
                <a:solidFill>
                  <a:srgbClr val="FF0000"/>
                </a:solidFill>
              </a:rPr>
              <a:t>pimpl</a:t>
            </a:r>
            <a:r>
              <a:rPr lang="en-US" b="1" dirty="0">
                <a:solidFill>
                  <a:srgbClr val="FF0000"/>
                </a:solidFill>
              </a:rPr>
              <a:t>_;</a:t>
            </a:r>
          </a:p>
          <a:p>
            <a:r>
              <a:rPr lang="en-US" dirty="0"/>
              <a:t>};</a:t>
            </a:r>
          </a:p>
          <a:p>
            <a:endParaRPr lang="en-US" sz="1200" dirty="0"/>
          </a:p>
          <a:p>
            <a:r>
              <a:rPr lang="en-US" dirty="0"/>
              <a:t>// In implementation file:</a:t>
            </a:r>
          </a:p>
          <a:p>
            <a:r>
              <a:rPr lang="en-US" dirty="0"/>
              <a:t>widget::widget() : </a:t>
            </a:r>
            <a:r>
              <a:rPr lang="en-US" dirty="0" err="1"/>
              <a:t>pimpl</a:t>
            </a:r>
            <a:r>
              <a:rPr lang="en-US" dirty="0"/>
              <a:t>_(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impl</a:t>
            </a:r>
            <a:r>
              <a:rPr lang="en-US" dirty="0"/>
              <a:t>&gt;()) {}</a:t>
            </a:r>
          </a:p>
          <a:p>
            <a:r>
              <a:rPr lang="en-US" dirty="0"/>
              <a:t>widget::widget(widget&amp;&amp;) = default;	// same with op=</a:t>
            </a:r>
          </a:p>
          <a:p>
            <a:r>
              <a:rPr lang="en-US" dirty="0"/>
              <a:t>// ... and so 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Pimpl</a:t>
            </a:r>
            <a:r>
              <a:rPr lang="en-US" dirty="0"/>
              <a:t> Pointer Can Be Smart</a:t>
            </a:r>
          </a:p>
        </p:txBody>
      </p:sp>
    </p:spTree>
    <p:extLst>
      <p:ext uri="{BB962C8B-B14F-4D97-AF65-F5344CB8AC3E}">
        <p14:creationId xmlns:p14="http://schemas.microsoft.com/office/powerpoint/2010/main" val="338112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Modernizing C++ Code</a:t>
            </a:r>
            <a:br>
              <a:rPr lang="en-US" dirty="0"/>
            </a:br>
            <a:r>
              <a:rPr lang="en-US" dirty="0"/>
              <a:t>Getting Rid of Raw Pointers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26681" y="1628800"/>
            <a:ext cx="8001315" cy="452261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widget*</a:t>
            </a:r>
            <a:r>
              <a:rPr lang="en-US" dirty="0"/>
              <a:t> </a:t>
            </a:r>
            <a:r>
              <a:rPr lang="en-US" dirty="0" err="1"/>
              <a:t>next_widget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read_widget</a:t>
            </a:r>
            <a:r>
              <a:rPr lang="en-US" dirty="0"/>
              <a:t>() {</a:t>
            </a:r>
          </a:p>
          <a:p>
            <a:r>
              <a:rPr lang="en-US" dirty="0"/>
              <a:t>  if ((widget* pw = </a:t>
            </a:r>
            <a:r>
              <a:rPr lang="en-US" dirty="0" err="1"/>
              <a:t>next_widget</a:t>
            </a:r>
            <a:r>
              <a:rPr lang="en-US" dirty="0"/>
              <a:t>()) != NULL) {</a:t>
            </a:r>
          </a:p>
          <a:p>
            <a:r>
              <a:rPr lang="en-US" dirty="0"/>
              <a:t>    pw-&gt;</a:t>
            </a:r>
            <a:r>
              <a:rPr lang="en-US" dirty="0" err="1"/>
              <a:t>process_widget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delete pw;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b="1" dirty="0" err="1">
                <a:solidFill>
                  <a:srgbClr val="007A37"/>
                </a:solidFill>
              </a:rPr>
              <a:t>unique_ptr</a:t>
            </a:r>
            <a:r>
              <a:rPr lang="en-US" b="1" dirty="0">
                <a:solidFill>
                  <a:srgbClr val="007A37"/>
                </a:solidFill>
              </a:rPr>
              <a:t>&lt;widget&gt;</a:t>
            </a:r>
            <a:r>
              <a:rPr lang="en-US" dirty="0"/>
              <a:t> </a:t>
            </a:r>
            <a:r>
              <a:rPr lang="en-US" dirty="0" err="1"/>
              <a:t>next_widget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read_widget</a:t>
            </a:r>
            <a:r>
              <a:rPr lang="en-US" dirty="0"/>
              <a:t>() {</a:t>
            </a:r>
          </a:p>
          <a:p>
            <a:r>
              <a:rPr lang="en-US" dirty="0"/>
              <a:t>  if (auto pw = </a:t>
            </a:r>
            <a:r>
              <a:rPr lang="en-US" dirty="0" err="1"/>
              <a:t>next_widget</a:t>
            </a:r>
            <a:r>
              <a:rPr lang="en-US" dirty="0"/>
              <a:t>()) {</a:t>
            </a:r>
          </a:p>
          <a:p>
            <a:r>
              <a:rPr lang="en-US" dirty="0"/>
              <a:t>    pw-&gt;</a:t>
            </a:r>
            <a:r>
              <a:rPr lang="en-US" dirty="0" err="1"/>
              <a:t>process_widget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54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Mutex</a:t>
            </a:r>
            <a:r>
              <a:rPr lang="en-US" dirty="0"/>
              <a:t> Locking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26681" y="1492161"/>
            <a:ext cx="8001315" cy="4745151"/>
          </a:xfrm>
        </p:spPr>
        <p:txBody>
          <a:bodyPr>
            <a:noAutofit/>
          </a:bodyPr>
          <a:lstStyle/>
          <a:p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mutex_lock</a:t>
            </a:r>
            <a:r>
              <a:rPr lang="en-US" sz="1600" dirty="0"/>
              <a:t> {</a:t>
            </a:r>
          </a:p>
          <a:p>
            <a:r>
              <a:rPr lang="en-US" sz="1600" dirty="0"/>
              <a:t>  handle&amp; _</a:t>
            </a:r>
            <a:r>
              <a:rPr lang="en-US" sz="1600" dirty="0" err="1"/>
              <a:t>mutex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mutex_lock</a:t>
            </a:r>
            <a:r>
              <a:rPr lang="en-US" sz="1600" dirty="0"/>
              <a:t>(handle&amp; m) : _</a:t>
            </a:r>
            <a:r>
              <a:rPr lang="en-US" sz="1600" dirty="0" err="1"/>
              <a:t>mutex</a:t>
            </a:r>
            <a:r>
              <a:rPr lang="en-US" sz="1600" dirty="0"/>
              <a:t>(m)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WaitForSingleObject</a:t>
            </a:r>
            <a:r>
              <a:rPr lang="en-US" sz="1600" dirty="0"/>
              <a:t>(_</a:t>
            </a:r>
            <a:r>
              <a:rPr lang="en-US" sz="1600" dirty="0" err="1"/>
              <a:t>mutex</a:t>
            </a:r>
            <a:r>
              <a:rPr lang="en-US" sz="1600" dirty="0"/>
              <a:t>, INFINITE);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~</a:t>
            </a:r>
            <a:r>
              <a:rPr lang="en-US" sz="1600" dirty="0" err="1"/>
              <a:t>mutex_lock</a:t>
            </a:r>
            <a:r>
              <a:rPr lang="en-US" sz="1600" dirty="0"/>
              <a:t>() { </a:t>
            </a:r>
            <a:r>
              <a:rPr lang="en-US" sz="1600" dirty="0" err="1"/>
              <a:t>ReleaseMutex</a:t>
            </a:r>
            <a:r>
              <a:rPr lang="en-US" sz="1600" dirty="0"/>
              <a:t>(_</a:t>
            </a:r>
            <a:r>
              <a:rPr lang="en-US" sz="1600" dirty="0" err="1"/>
              <a:t>mutex</a:t>
            </a:r>
            <a:r>
              <a:rPr lang="en-US" sz="1600" dirty="0"/>
              <a:t>); }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r>
              <a:rPr lang="en-US" sz="1600" dirty="0" err="1"/>
              <a:t>std</a:t>
            </a:r>
            <a:r>
              <a:rPr lang="en-US" sz="1600" dirty="0"/>
              <a:t>::vector&lt;</a:t>
            </a:r>
            <a:r>
              <a:rPr lang="en-US" sz="1600" dirty="0" err="1"/>
              <a:t>int</a:t>
            </a:r>
            <a:r>
              <a:rPr lang="en-US" sz="1600" dirty="0"/>
              <a:t>&gt; primes;</a:t>
            </a:r>
          </a:p>
          <a:p>
            <a:r>
              <a:rPr lang="en-US" sz="1600" dirty="0"/>
              <a:t>handle </a:t>
            </a:r>
            <a:r>
              <a:rPr lang="en-US" sz="1600" dirty="0" err="1"/>
              <a:t>mutex</a:t>
            </a:r>
            <a:r>
              <a:rPr lang="en-US" sz="1600" dirty="0"/>
              <a:t> { </a:t>
            </a:r>
            <a:r>
              <a:rPr lang="en-US" sz="1600" dirty="0" err="1"/>
              <a:t>CreateMutex</a:t>
            </a:r>
            <a:r>
              <a:rPr lang="en-US" sz="1600" dirty="0"/>
              <a:t>(...) };</a:t>
            </a:r>
          </a:p>
          <a:p>
            <a:r>
              <a:rPr lang="en-US" sz="1600" dirty="0"/>
              <a:t>Concurrency::</a:t>
            </a:r>
            <a:r>
              <a:rPr lang="en-US" sz="1600" dirty="0" err="1"/>
              <a:t>parallel_for</a:t>
            </a:r>
            <a:r>
              <a:rPr lang="en-US" sz="1600" dirty="0"/>
              <a:t>(2, 100000, [&amp;](</a:t>
            </a:r>
            <a:r>
              <a:rPr lang="en-US" sz="1600" dirty="0" err="1"/>
              <a:t>int</a:t>
            </a:r>
            <a:r>
              <a:rPr lang="en-US" sz="1600" dirty="0"/>
              <a:t> n) {</a:t>
            </a:r>
          </a:p>
          <a:p>
            <a:r>
              <a:rPr lang="en-US" sz="1600" dirty="0"/>
              <a:t>  if (</a:t>
            </a:r>
            <a:r>
              <a:rPr lang="en-US" sz="1600" dirty="0" err="1"/>
              <a:t>is_prime</a:t>
            </a:r>
            <a:r>
              <a:rPr lang="en-US" sz="1600" dirty="0"/>
              <a:t>(n))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mutex_lock</a:t>
            </a:r>
            <a:r>
              <a:rPr lang="en-US" sz="1600" dirty="0"/>
              <a:t> lock(</a:t>
            </a:r>
            <a:r>
              <a:rPr lang="en-US" sz="1600" dirty="0" err="1"/>
              <a:t>mutex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primes.push_back</a:t>
            </a:r>
            <a:r>
              <a:rPr lang="en-US" sz="1600" dirty="0"/>
              <a:t>(n);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0811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Generic RAII Helper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Resource, 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Deleter</a:t>
            </a:r>
            <a:r>
              <a:rPr lang="en-US" dirty="0"/>
              <a:t>&gt;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raii</a:t>
            </a:r>
            <a:r>
              <a:rPr lang="en-US" dirty="0"/>
              <a:t> {</a:t>
            </a:r>
          </a:p>
          <a:p>
            <a:r>
              <a:rPr lang="en-US" dirty="0"/>
              <a:t>  Resource res;</a:t>
            </a:r>
          </a:p>
          <a:p>
            <a:r>
              <a:rPr lang="en-US" dirty="0"/>
              <a:t>  </a:t>
            </a:r>
            <a:r>
              <a:rPr lang="en-US" dirty="0" err="1"/>
              <a:t>Deleter</a:t>
            </a:r>
            <a:r>
              <a:rPr lang="en-US" dirty="0"/>
              <a:t> del;</a:t>
            </a:r>
          </a:p>
          <a:p>
            <a:r>
              <a:rPr lang="en-US" dirty="0"/>
              <a:t>  </a:t>
            </a:r>
            <a:r>
              <a:rPr lang="en-US" dirty="0" err="1"/>
              <a:t>raii</a:t>
            </a:r>
            <a:r>
              <a:rPr lang="en-US" dirty="0"/>
              <a:t>(Resource r, </a:t>
            </a:r>
            <a:r>
              <a:rPr lang="en-US" dirty="0" err="1"/>
              <a:t>Deleter</a:t>
            </a:r>
            <a:r>
              <a:rPr lang="en-US" dirty="0"/>
              <a:t> d) : res(r), del(d) {}</a:t>
            </a:r>
          </a:p>
          <a:p>
            <a:r>
              <a:rPr lang="en-US" dirty="0"/>
              <a:t>  ~</a:t>
            </a:r>
            <a:r>
              <a:rPr lang="en-US" dirty="0" err="1"/>
              <a:t>raii</a:t>
            </a:r>
            <a:r>
              <a:rPr lang="en-US" dirty="0"/>
              <a:t>() { del(res); }</a:t>
            </a:r>
          </a:p>
          <a:p>
            <a:r>
              <a:rPr lang="en-US" dirty="0"/>
              <a:t>  operator Resource() { return res;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Resource, 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Deleter</a:t>
            </a:r>
            <a:r>
              <a:rPr lang="en-US" dirty="0"/>
              <a:t>&gt;</a:t>
            </a:r>
          </a:p>
          <a:p>
            <a:r>
              <a:rPr lang="en-US" dirty="0"/>
              <a:t>auto </a:t>
            </a:r>
            <a:r>
              <a:rPr lang="en-US" dirty="0" err="1"/>
              <a:t>make_raii</a:t>
            </a:r>
            <a:r>
              <a:rPr lang="en-US" dirty="0"/>
              <a:t>(Resource r, </a:t>
            </a:r>
            <a:r>
              <a:rPr lang="en-US" dirty="0" err="1"/>
              <a:t>Deleter</a:t>
            </a:r>
            <a:r>
              <a:rPr lang="en-US" dirty="0"/>
              <a:t> d) {</a:t>
            </a:r>
          </a:p>
          <a:p>
            <a:r>
              <a:rPr lang="en-US" dirty="0"/>
              <a:t>  return </a:t>
            </a:r>
            <a:r>
              <a:rPr lang="en-US" dirty="0" err="1"/>
              <a:t>raii</a:t>
            </a:r>
            <a:r>
              <a:rPr lang="en-US" dirty="0"/>
              <a:t>&lt;Resource, </a:t>
            </a:r>
            <a:r>
              <a:rPr lang="en-US" dirty="0" err="1"/>
              <a:t>Deleter</a:t>
            </a:r>
            <a:r>
              <a:rPr lang="en-US" dirty="0"/>
              <a:t>&gt;(r, 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auto helper = </a:t>
            </a:r>
            <a:r>
              <a:rPr lang="en-US" dirty="0" err="1"/>
              <a:t>make_raii</a:t>
            </a:r>
            <a:r>
              <a:rPr lang="en-US" dirty="0"/>
              <a:t>(</a:t>
            </a:r>
            <a:r>
              <a:rPr lang="en-US" dirty="0" err="1"/>
              <a:t>CreateFile</a:t>
            </a:r>
            <a:r>
              <a:rPr lang="en-US" dirty="0"/>
              <a:t>(...), </a:t>
            </a:r>
            <a:r>
              <a:rPr lang="en-US" dirty="0" err="1"/>
              <a:t>CloseHandle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833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in C++ 11 has three smart pointer types that provide RAII for pointers</a:t>
            </a:r>
          </a:p>
          <a:p>
            <a:r>
              <a:rPr lang="en-US" dirty="0"/>
              <a:t>You should no longer have to write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</a:t>
            </a:r>
            <a:r>
              <a:rPr lang="en-US" sz="1800" dirty="0"/>
              <a:t>(in most cases)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495600" y="3356992"/>
          <a:ext cx="7704856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Your Go-To Smart Pointer Type: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2135560" y="1566008"/>
            <a:ext cx="7992690" cy="1502952"/>
          </a:xfrm>
        </p:spPr>
        <p:txBody>
          <a:bodyPr>
            <a:noAutofit/>
          </a:bodyPr>
          <a:lstStyle/>
          <a:p>
            <a:r>
              <a:rPr lang="en-US" dirty="0"/>
              <a:t>Moveable: can be returned and passed by value</a:t>
            </a:r>
          </a:p>
          <a:p>
            <a:r>
              <a:rPr lang="en-US" dirty="0"/>
              <a:t>Does not allow shared ownership: there is exactly one owner at any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LargeObject</a:t>
            </a:r>
            <a:r>
              <a:rPr lang="en-US" dirty="0"/>
              <a:t>&gt; initialize() {</a:t>
            </a:r>
          </a:p>
          <a:p>
            <a:r>
              <a:rPr lang="en-US" dirty="0"/>
              <a:t>  auto p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LargeObject</a:t>
            </a:r>
            <a:r>
              <a:rPr lang="en-US" dirty="0"/>
              <a:t>&gt;(new </a:t>
            </a:r>
            <a:r>
              <a:rPr lang="en-US" dirty="0" err="1"/>
              <a:t>LargeObject</a:t>
            </a:r>
            <a:r>
              <a:rPr lang="en-US" dirty="0"/>
              <a:t>(...));</a:t>
            </a:r>
          </a:p>
          <a:p>
            <a:r>
              <a:rPr lang="en-US" dirty="0"/>
              <a:t>  p-&gt;</a:t>
            </a:r>
            <a:r>
              <a:rPr lang="en-US" dirty="0" err="1"/>
              <a:t>additional_initialization</a:t>
            </a:r>
            <a:r>
              <a:rPr lang="en-US" dirty="0"/>
              <a:t>();</a:t>
            </a:r>
          </a:p>
          <a:p>
            <a:r>
              <a:rPr lang="en-US" dirty="0"/>
              <a:t>  return p;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struct</a:t>
            </a:r>
            <a:r>
              <a:rPr lang="en-US" dirty="0"/>
              <a:t> owner {</a:t>
            </a:r>
          </a:p>
          <a:p>
            <a:r>
              <a:rPr lang="en-US" dirty="0"/>
              <a:t>  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LargeObject</a:t>
            </a:r>
            <a:r>
              <a:rPr lang="en-US" dirty="0"/>
              <a:t>&gt; large;</a:t>
            </a:r>
          </a:p>
          <a:p>
            <a:r>
              <a:rPr lang="en-US" dirty="0"/>
              <a:t>  owner(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LargeObject</a:t>
            </a:r>
            <a:r>
              <a:rPr lang="en-US" dirty="0"/>
              <a:t>&gt; p) : large(</a:t>
            </a:r>
            <a:r>
              <a:rPr lang="en-US" dirty="0" err="1"/>
              <a:t>std</a:t>
            </a:r>
            <a:r>
              <a:rPr lang="en-US" dirty="0"/>
              <a:t>::move(p)) {}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68008" y="4365104"/>
            <a:ext cx="3744416" cy="9361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" panose="020B0502040504020203" pitchFamily="34" charset="0"/>
              </a:rPr>
              <a:t>Usage: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largey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initialize();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owner o {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::move(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largey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};</a:t>
            </a:r>
          </a:p>
        </p:txBody>
      </p:sp>
    </p:spTree>
    <p:extLst>
      <p:ext uri="{BB962C8B-B14F-4D97-AF65-F5344CB8AC3E}">
        <p14:creationId xmlns:p14="http://schemas.microsoft.com/office/powerpoint/2010/main" val="255715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Ownership: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Copyable</a:t>
            </a:r>
            <a:r>
              <a:rPr lang="en-US" dirty="0"/>
              <a:t>, maintains a reference count</a:t>
            </a:r>
          </a:p>
          <a:p>
            <a:r>
              <a:rPr lang="en-US" dirty="0"/>
              <a:t>Deletion occurs when reference count reaches 0</a:t>
            </a:r>
          </a:p>
          <a:p>
            <a:r>
              <a:rPr lang="en-US" dirty="0"/>
              <a:t>The reference count is updated </a:t>
            </a:r>
            <a:r>
              <a:rPr lang="en-US" i="1" dirty="0"/>
              <a:t>atomically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struct</a:t>
            </a:r>
            <a:r>
              <a:rPr lang="en-US" dirty="0"/>
              <a:t> manager {</a:t>
            </a:r>
          </a:p>
          <a:p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&lt;employee&gt;&gt; employees;</a:t>
            </a:r>
          </a:p>
          <a:p>
            <a:r>
              <a:rPr lang="en-US" dirty="0"/>
              <a:t>} bob;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payroll_system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::map&lt;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shared_pointer</a:t>
            </a:r>
            <a:r>
              <a:rPr lang="en-US" dirty="0"/>
              <a:t>&lt;employee&gt;, double&gt; salaries;</a:t>
            </a:r>
          </a:p>
          <a:p>
            <a:r>
              <a:rPr lang="en-US" dirty="0"/>
              <a:t>} payroll;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&lt;employee&gt; </a:t>
            </a:r>
            <a:r>
              <a:rPr lang="en-US" dirty="0" err="1"/>
              <a:t>kate</a:t>
            </a:r>
            <a:r>
              <a:rPr lang="en-US" dirty="0"/>
              <a:t>(new employee(...));</a:t>
            </a:r>
          </a:p>
          <a:p>
            <a:r>
              <a:rPr lang="en-US" dirty="0" err="1"/>
              <a:t>payroll.salaries</a:t>
            </a:r>
            <a:r>
              <a:rPr lang="en-US" dirty="0"/>
              <a:t>[</a:t>
            </a:r>
            <a:r>
              <a:rPr lang="en-US" dirty="0" err="1"/>
              <a:t>kate</a:t>
            </a:r>
            <a:r>
              <a:rPr lang="en-US" dirty="0"/>
              <a:t>] = 6000.0;</a:t>
            </a:r>
          </a:p>
          <a:p>
            <a:r>
              <a:rPr lang="en-US" dirty="0" err="1"/>
              <a:t>bob.employees.push_back</a:t>
            </a:r>
            <a:r>
              <a:rPr lang="en-US" dirty="0"/>
              <a:t>(</a:t>
            </a:r>
            <a:r>
              <a:rPr lang="en-US" dirty="0" err="1"/>
              <a:t>kate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175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/>
              <a:t> Internals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Internally,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/>
              <a:t> contains a pointer to a shared control block that maintains the reference count and points to the target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5600" y="3212976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5600" y="4725144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payroll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3952" y="4185084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 block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84232" y="4185084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1624" y="3717032"/>
            <a:ext cx="2016224" cy="468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1624" y="5265204"/>
            <a:ext cx="2016224" cy="468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  <a:endCxn id="9" idx="1"/>
          </p:cNvCxnSpPr>
          <p:nvPr/>
        </p:nvCxnSpPr>
        <p:spPr>
          <a:xfrm>
            <a:off x="4727848" y="3951058"/>
            <a:ext cx="936104" cy="774086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727848" y="4725144"/>
            <a:ext cx="936104" cy="774086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07968" y="4581128"/>
            <a:ext cx="165618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968" y="4918990"/>
            <a:ext cx="165618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Consolas" panose="020B0609020204030204" pitchFamily="49" charset="0"/>
              </a:rPr>
              <a:t>additional data</a:t>
            </a:r>
          </a:p>
        </p:txBody>
      </p: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7608168" y="4725144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0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/>
              <a:t> is a helper that:</a:t>
            </a:r>
          </a:p>
          <a:p>
            <a:pPr lvl="1"/>
            <a:r>
              <a:rPr lang="en-US" dirty="0"/>
              <a:t>Makes it easier to specify the pointer type</a:t>
            </a:r>
          </a:p>
          <a:p>
            <a:pPr lvl="1"/>
            <a:r>
              <a:rPr lang="en-US" dirty="0"/>
              <a:t>Allocates the control block alongside the object</a:t>
            </a:r>
          </a:p>
          <a:p>
            <a:pPr lvl="1"/>
            <a:r>
              <a:rPr lang="en-US" dirty="0"/>
              <a:t>One heap allocation means smaller overhead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/>
              <a:t> is a similar helper </a:t>
            </a:r>
            <a:r>
              <a:rPr lang="en-US" i="1" dirty="0"/>
              <a:t>(in C++ 14)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auto </a:t>
            </a:r>
            <a:r>
              <a:rPr lang="en-US" dirty="0" err="1"/>
              <a:t>kate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make_shared</a:t>
            </a:r>
            <a:r>
              <a:rPr lang="en-US" dirty="0"/>
              <a:t>&lt;employee&gt;(</a:t>
            </a:r>
          </a:p>
          <a:p>
            <a:r>
              <a:rPr lang="en-US" dirty="0"/>
              <a:t>  "Kate", departments::research);</a:t>
            </a:r>
          </a:p>
          <a:p>
            <a:endParaRPr lang="en-US" dirty="0"/>
          </a:p>
          <a:p>
            <a:r>
              <a:rPr lang="en-US" dirty="0"/>
              <a:t>auto </a:t>
            </a:r>
            <a:r>
              <a:rPr lang="en-US" dirty="0" err="1"/>
              <a:t>largey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LargeObject</a:t>
            </a:r>
            <a:r>
              <a:rPr lang="en-US" dirty="0"/>
              <a:t>&gt;(</a:t>
            </a:r>
          </a:p>
          <a:p>
            <a:r>
              <a:rPr lang="en-US" dirty="0"/>
              <a:t>  ...);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4192" y="3873731"/>
            <a:ext cx="1944216" cy="226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 block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4192" y="5061863"/>
            <a:ext cx="1944216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8208" y="4269775"/>
            <a:ext cx="165618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68208" y="4607637"/>
            <a:ext cx="165618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Consolas" panose="020B0609020204030204" pitchFamily="49" charset="0"/>
              </a:rPr>
              <a:t>additional data</a:t>
            </a:r>
          </a:p>
        </p:txBody>
      </p:sp>
    </p:spTree>
    <p:extLst>
      <p:ext uri="{BB962C8B-B14F-4D97-AF65-F5344CB8AC3E}">
        <p14:creationId xmlns:p14="http://schemas.microsoft.com/office/powerpoint/2010/main" val="313018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1876</Words>
  <Application>Microsoft Macintosh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</vt:lpstr>
      <vt:lpstr>Office Theme</vt:lpstr>
      <vt:lpstr>Smart Pointers</vt:lpstr>
      <vt:lpstr>Resource Acquisition Is Initialization (RAII)</vt:lpstr>
      <vt:lpstr>Example: Mutex Locking</vt:lpstr>
      <vt:lpstr>Example: Generic RAII Helper</vt:lpstr>
      <vt:lpstr>Smart Pointers</vt:lpstr>
      <vt:lpstr>Your Go-To Smart Pointer Type: unique_ptr&lt;T&gt;</vt:lpstr>
      <vt:lpstr>Shared Ownership: shared_ptr&lt;T&gt;</vt:lpstr>
      <vt:lpstr>shared_ptr&lt;T&gt; Internals</vt:lpstr>
      <vt:lpstr>make_shared and make_unique</vt:lpstr>
      <vt:lpstr>Shared Pointers, Reference Cycles, and weak_ptr&lt;T&gt;</vt:lpstr>
      <vt:lpstr>When To Use What?</vt:lpstr>
      <vt:lpstr>Examples Where Raw Pointers and References Are Just Fine</vt:lpstr>
      <vt:lpstr>Bad Examples of Smart Pointer Use</vt:lpstr>
      <vt:lpstr>Passing unique_ptr&lt;T&gt; by Value</vt:lpstr>
      <vt:lpstr>Passing shared_ptr&lt;T&gt; by Value</vt:lpstr>
      <vt:lpstr>Passing Smart Pointers by Reference</vt:lpstr>
      <vt:lpstr>Custom Deleters</vt:lpstr>
      <vt:lpstr>unique_ptr performance</vt:lpstr>
      <vt:lpstr>The Pimpl Idiom, Revisited</vt:lpstr>
      <vt:lpstr>The Pimpl Pointer Can Be Smart</vt:lpstr>
      <vt:lpstr>Modernizing C++ Code Getting Rid of Raw Pointers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subject/>
  <dc:creator>ערן קאופמן/Eran Kaufman</dc:creator>
  <cp:keywords/>
  <dc:description/>
  <cp:lastModifiedBy>ערן קאופמן/Eran Kaufman</cp:lastModifiedBy>
  <cp:revision>2</cp:revision>
  <dcterms:created xsi:type="dcterms:W3CDTF">2020-06-03T08:37:35Z</dcterms:created>
  <dcterms:modified xsi:type="dcterms:W3CDTF">2020-06-03T08:55:38Z</dcterms:modified>
  <cp:category/>
</cp:coreProperties>
</file>