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9" d="100"/>
          <a:sy n="79" d="100"/>
        </p:scale>
        <p:origin x="10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6066B6-6C32-419B-B9E6-84E71E716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36535AC-A3C2-49C3-9FFC-6DF2FA03F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AEF9CC5-5AAE-4B35-8EE7-59AA9BE4C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78B-0C07-4E28-B57F-722D1864B36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46905EB-E56A-45B1-81DE-2C8BC812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22B074-BC5B-4041-8FC0-E9FD64BD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3CF6-0B79-4569-8580-A971A7DA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6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A6A178-6A6C-4A9C-B7E8-8E816270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197A13E-3E55-4955-A752-189F8149A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16C2E9-9811-4824-BDFB-79EF27AA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78B-0C07-4E28-B57F-722D1864B36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E6BEA7C-78E2-43DB-A80E-E0BCD77B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9B59DB5-5689-4175-87BC-F3AA472E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3CF6-0B79-4569-8580-A971A7DA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0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3A0D229-08EA-4D42-B7C7-CBBDF1CAC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7FB8EAA-4A9D-4FD9-83C4-DDB158BAC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6878BA0-E43C-4F49-AB75-E2EC05B9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78B-0C07-4E28-B57F-722D1864B36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8BE1E2-7717-46F2-9E1E-0394E656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FFED727-EB40-4BA2-B1B7-423C6375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3CF6-0B79-4569-8580-A971A7DA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015381-5A95-46AF-9597-396774A8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1185A7-267E-48C2-BF7A-71DE80A90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1FFD11-3D72-4169-A49C-E8333309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78B-0C07-4E28-B57F-722D1864B36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670DF17-94AB-45F5-8673-974A141E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8270662-2525-482F-B679-7DD44A5A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3CF6-0B79-4569-8580-A971A7DA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8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A6BEB0-0645-46BE-9CF7-06BC9E27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D687FBD-94A7-4E95-A124-7564B398B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37CA1E2-5950-41A0-8CC8-220B2325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78B-0C07-4E28-B57F-722D1864B36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F17E2FE-8E61-47FF-8F7D-A5EE421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9C5D97D-D942-46FC-9913-9B03F471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3CF6-0B79-4569-8580-A971A7DA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4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A31D11-4463-4BD3-B222-F7AE9E3C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DA0D266-3A85-438A-9087-C1F63CDEF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69D78A5-D12C-4B51-8B8C-26014628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6E18BBC-54A9-488B-9C75-263B21F1D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78B-0C07-4E28-B57F-722D1864B36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B2CD481-9CD9-4495-89BC-B4265701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DE33E18-A586-4379-AE39-BDE6DCDD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3CF6-0B79-4569-8580-A971A7DA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7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11F4A8-7973-442D-82C9-2663057F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C659EB9-05DC-47E1-8974-9163244CF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90543D1-EAD2-472F-8640-580158E58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E6273BE-95E6-4D47-8A6D-DC862E368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6595727-DA3B-4224-9699-9286EF973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2260142-F96E-4DCA-8D01-DEF217A8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78B-0C07-4E28-B57F-722D1864B36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7F38E0D-D777-45D2-97A4-711008A0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DF7B2CD-659F-406B-ABBD-D45CB76A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3CF6-0B79-4569-8580-A971A7DA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3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588A5B-181D-4ADC-8B65-D1D77306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28E83BB-DD68-4668-801E-00D806FC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78B-0C07-4E28-B57F-722D1864B36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699B85D-4F16-4203-ACC8-D118E2D4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24CAF34-5C55-4887-A71D-E4D891FF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3CF6-0B79-4569-8580-A971A7DA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0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2C2E258-94B3-4F61-8B5D-7B43B81E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78B-0C07-4E28-B57F-722D1864B36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1459332-A2F4-4190-B53E-248C23CA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1CC6888-ECF3-44A3-A592-9671D2EA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3CF6-0B79-4569-8580-A971A7DA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5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4D835B-3FDC-4972-8899-ADDEABF4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70F8CB-DBD1-4216-B341-9353B83AF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AD2046E-CE32-47A1-B601-F79BABD7E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DDC4303-177F-4110-AB0F-3525A5FC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78B-0C07-4E28-B57F-722D1864B36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E1B1054-1FB2-4B7F-9DC0-8799E9FB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03CA261-F457-4547-AB02-5BE88DC2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3CF6-0B79-4569-8580-A971A7DA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2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BBE588-5FB4-4A34-A99B-C2453832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A4679C5-242F-43C4-BFB3-391443476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AA7CD5D-51F1-4F2F-89BB-3C44610D8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B4FD86E-601B-44BF-85B1-8DD7DA3E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78B-0C07-4E28-B57F-722D1864B36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5CD0871-4876-489A-9E9C-60F3B8A3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2A3804A-34F0-44AA-83D5-2EA6607A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3CF6-0B79-4569-8580-A971A7DA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1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3E1CFD9-0DBB-4AF5-8C4C-20398DF0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83020EB-7593-4A0B-A65F-7DF7C241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131F3C0-C37A-4FB8-9031-68AD143A0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4878B-0C07-4E28-B57F-722D1864B36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D6B69BE-D3D8-4A34-ABB2-62F0B2565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91A89B1-0CE7-4FD2-9190-5A7A98F34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13CF6-0B79-4569-8580-A971A7DA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671338-1440-4B3A-B604-D68E778D3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21975"/>
            <a:ext cx="9144000" cy="2387600"/>
          </a:xfrm>
        </p:spPr>
        <p:txBody>
          <a:bodyPr/>
          <a:lstStyle/>
          <a:p>
            <a:r>
              <a:rPr lang="he-IL" dirty="0"/>
              <a:t>תרגול מספר 3</a:t>
            </a:r>
            <a:endParaRPr lang="en-US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BFB0C52-374F-4116-8EF8-5D07FD72A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65625"/>
            <a:ext cx="9144000" cy="1655762"/>
          </a:xfrm>
        </p:spPr>
        <p:txBody>
          <a:bodyPr/>
          <a:lstStyle/>
          <a:p>
            <a:r>
              <a:rPr lang="he-IL" dirty="0"/>
              <a:t>מערך שיעור</a:t>
            </a:r>
            <a:endParaRPr lang="en-US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0913D162-BDC9-4E57-8C9D-40FE96B58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083948"/>
              </p:ext>
            </p:extLst>
          </p:nvPr>
        </p:nvGraphicFramePr>
        <p:xfrm>
          <a:off x="2032000" y="3007305"/>
          <a:ext cx="8128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2635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71462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חזרה קצרה על מושגים שנלמדו בשיעור הקודם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פתיחה(5 דק)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03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-הרכבה </a:t>
                      </a:r>
                      <a:r>
                        <a:rPr lang="he-IL" dirty="0" err="1"/>
                        <a:t>ואיתחול</a:t>
                      </a:r>
                      <a:r>
                        <a:rPr lang="he-IL" dirty="0"/>
                        <a:t> של מחלקות</a:t>
                      </a:r>
                      <a:br>
                        <a:rPr lang="en-US" dirty="0"/>
                      </a:br>
                      <a:r>
                        <a:rPr lang="he-IL" dirty="0"/>
                        <a:t>-משתני </a:t>
                      </a:r>
                      <a:r>
                        <a:rPr lang="he-IL" dirty="0" err="1"/>
                        <a:t>רפרנס</a:t>
                      </a:r>
                      <a:br>
                        <a:rPr lang="en-US" dirty="0"/>
                      </a:br>
                      <a:r>
                        <a:rPr lang="he-IL" dirty="0"/>
                        <a:t>-שיטות קבועות</a:t>
                      </a:r>
                      <a:br>
                        <a:rPr lang="en-US" dirty="0"/>
                      </a:br>
                      <a:r>
                        <a:rPr lang="he-IL" dirty="0"/>
                        <a:t>-קבועים והעמסה</a:t>
                      </a:r>
                      <a:br>
                        <a:rPr lang="en-US" dirty="0"/>
                      </a:br>
                      <a:r>
                        <a:rPr lang="he-IL" dirty="0"/>
                        <a:t>-חברים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גוף(35 דק)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43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סיכום נקודתי של הנושאים עליהם עברנו במהלך התרגול, וזמן לשאלות.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סיום(5 דק)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32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502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D3396EF3-0F2F-4B2E-A261-B928B3096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1" y="691575"/>
            <a:ext cx="11565984" cy="411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EDF545-5908-4241-B158-4779DA0B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אי-אפשר לאתחל </a:t>
            </a:r>
            <a:r>
              <a:rPr lang="he-IL" dirty="0" err="1"/>
              <a:t>רפרנס</a:t>
            </a:r>
            <a:r>
              <a:rPr lang="he-IL" dirty="0"/>
              <a:t> עם דבר שהוא לא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he-IL" dirty="0"/>
              <a:t>למה?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F59AA15-589B-4CE3-A946-D7CB17B5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he-IL" dirty="0"/>
              <a:t>כי </a:t>
            </a:r>
            <a:r>
              <a:rPr lang="he-IL" dirty="0" err="1"/>
              <a:t>רפרנס</a:t>
            </a:r>
            <a:r>
              <a:rPr lang="he-IL" dirty="0"/>
              <a:t> אמור להצביע לעצם שאפשר לשנות אותו - הוא לא יכול להצביע למספר או לביטוי זמני.</a:t>
            </a:r>
            <a:br>
              <a:rPr lang="en-US" dirty="0"/>
            </a:br>
            <a:br>
              <a:rPr lang="en-US" dirty="0"/>
            </a:br>
            <a:r>
              <a:rPr lang="he-IL" b="1" dirty="0"/>
              <a:t>לא ניתן לאתחל </a:t>
            </a:r>
            <a:r>
              <a:rPr lang="en-US" b="1" dirty="0"/>
              <a:t>reference </a:t>
            </a:r>
            <a:r>
              <a:rPr lang="he-IL" b="1" dirty="0"/>
              <a:t>עם משהו שהוא לא </a:t>
            </a:r>
            <a:r>
              <a:rPr lang="en-US" b="1" dirty="0" err="1"/>
              <a:t>lvalue</a:t>
            </a:r>
            <a:r>
              <a:rPr lang="en-US" b="1" dirty="0"/>
              <a:t> ,</a:t>
            </a:r>
            <a:r>
              <a:rPr lang="he-IL" b="1" dirty="0"/>
              <a:t>כי </a:t>
            </a:r>
            <a:r>
              <a:rPr lang="he-IL" b="1" dirty="0" err="1"/>
              <a:t>רפרנס</a:t>
            </a:r>
            <a:r>
              <a:rPr lang="he-IL" b="1" dirty="0"/>
              <a:t> אמור להצביע לביטוי לא זמני.</a:t>
            </a:r>
            <a:br>
              <a:rPr lang="en-US" b="1" dirty="0"/>
            </a:br>
            <a:br>
              <a:rPr lang="en-US" b="1" dirty="0"/>
            </a:br>
            <a:br>
              <a:rPr lang="en-US" dirty="0"/>
            </a:br>
            <a:r>
              <a:rPr lang="he-IL" dirty="0"/>
              <a:t> יש מקרה אחד שבו אפשר להציב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he-IL" dirty="0"/>
              <a:t>בתוך </a:t>
            </a:r>
            <a:r>
              <a:rPr lang="he-IL" dirty="0" err="1"/>
              <a:t>רפרנס</a:t>
            </a:r>
            <a:r>
              <a:rPr lang="he-IL" dirty="0"/>
              <a:t> - כאשר מגדירים את </a:t>
            </a:r>
            <a:r>
              <a:rPr lang="he-IL" b="1" dirty="0" err="1"/>
              <a:t>הרפרנס</a:t>
            </a:r>
            <a:r>
              <a:rPr lang="he-IL" b="1" dirty="0"/>
              <a:t> כקבוע</a:t>
            </a:r>
            <a:br>
              <a:rPr lang="en-US" b="1" dirty="0"/>
            </a:br>
            <a:br>
              <a:rPr lang="en-US" b="1" dirty="0"/>
            </a:br>
            <a:r>
              <a:rPr lang="he-IL" dirty="0"/>
              <a:t>כיוון שהדבר שמצביעים אליו מוגדר כ"קבוע", הקומפיילר ממילא לא ייתן לנו לשנות אותו, ולכן </a:t>
            </a:r>
            <a:r>
              <a:rPr lang="he-IL" dirty="0" err="1"/>
              <a:t>הרפרנס</a:t>
            </a:r>
            <a:r>
              <a:rPr lang="he-IL" dirty="0"/>
              <a:t> יכול להצביע גם לדבר שאין לו כתובת בזיכרון</a:t>
            </a:r>
            <a:br>
              <a:rPr lang="en-US" dirty="0"/>
            </a:br>
            <a:r>
              <a:rPr lang="he-IL" dirty="0"/>
              <a:t>במקרה זה, הקומפיילר מאריך את אורך-החיים של המשתנה הזמני, כך שיישאר בזיכרון (בד"כ על המחסנית) למשך כל אורך החיים של </a:t>
            </a:r>
            <a:r>
              <a:rPr lang="he-IL" dirty="0" err="1"/>
              <a:t>הרפרנס</a:t>
            </a:r>
            <a:br>
              <a:rPr lang="en-US" dirty="0"/>
            </a:br>
            <a:br>
              <a:rPr lang="en-US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0537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30982C2A-5D44-4B41-98CC-5CD1D050F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89" y="1263191"/>
            <a:ext cx="10908771" cy="343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20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86EAA6-5C0C-4DB4-82CC-F021923C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החזרת </a:t>
            </a:r>
            <a:r>
              <a:rPr lang="he-IL" dirty="0" err="1"/>
              <a:t>רפרנסים</a:t>
            </a:r>
            <a:r>
              <a:rPr lang="he-IL" dirty="0"/>
              <a:t> מתוך פונקציות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637CFF-C6AB-40BA-A93D-9016E2937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1 .שיטה של מחלקה יכולה להחזיר </a:t>
            </a:r>
            <a:r>
              <a:rPr lang="he-IL" dirty="0" err="1"/>
              <a:t>רפרנס</a:t>
            </a:r>
            <a:r>
              <a:rPr lang="he-IL" dirty="0"/>
              <a:t> לשדה של המחלקה, כדי לאפשר לקוראים לשנות את המחלקה. לדוגמה, במחלקה המייצגת מערך של מספרים, יכולה להיות שיטה בשם </a:t>
            </a:r>
            <a:r>
              <a:rPr lang="en-US" dirty="0"/>
              <a:t>get </a:t>
            </a:r>
            <a:r>
              <a:rPr lang="he-IL" dirty="0"/>
              <a:t>המקבלת אינדקס ומחזירה את המספר הנמצא באינדקס זה.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ב++</a:t>
            </a:r>
            <a:r>
              <a:rPr lang="en-US" dirty="0"/>
              <a:t>C ,</a:t>
            </a:r>
            <a:r>
              <a:rPr lang="he-IL" dirty="0"/>
              <a:t>אפשר לשנות את השיטה </a:t>
            </a:r>
            <a:r>
              <a:rPr lang="en-US" dirty="0"/>
              <a:t>get</a:t>
            </a:r>
            <a:r>
              <a:rPr lang="he-IL" dirty="0"/>
              <a:t>כך שתחזיר </a:t>
            </a:r>
            <a:r>
              <a:rPr lang="en-US" dirty="0"/>
              <a:t>int &amp;</a:t>
            </a:r>
            <a:r>
              <a:rPr lang="he-IL" dirty="0"/>
              <a:t>במקום </a:t>
            </a:r>
            <a:r>
              <a:rPr lang="en-US" dirty="0"/>
              <a:t>int ,</a:t>
            </a:r>
            <a:r>
              <a:rPr lang="he-IL" dirty="0"/>
              <a:t> כך נוכל להשתמש באותה שיטה לקריאה ולכתיבה.</a:t>
            </a:r>
            <a:br>
              <a:rPr lang="en-US" dirty="0"/>
            </a:br>
            <a:br>
              <a:rPr lang="en-US" dirty="0"/>
            </a:br>
            <a:r>
              <a:rPr lang="he-IL" dirty="0"/>
              <a:t> 2 .כשכותבים שיטה שמשנה מחלקה, מקובל להחזיר </a:t>
            </a:r>
            <a:r>
              <a:rPr lang="he-IL" dirty="0" err="1"/>
              <a:t>רפרנס</a:t>
            </a:r>
            <a:r>
              <a:rPr lang="he-IL" dirty="0"/>
              <a:t> למחלקה עצמה, כדי שיהיה אפשר לקרוא לכמה שיטות-עדכון בשרשרת.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3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87ACBB-5385-47D3-A789-9CBEA768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שיטות קבועות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9A5C3F-91CD-4D97-BC0D-2820AA64E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אפשר לשים את המילה </a:t>
            </a:r>
            <a:r>
              <a:rPr lang="en-US" dirty="0"/>
              <a:t>const </a:t>
            </a:r>
            <a:r>
              <a:rPr lang="he-IL" dirty="0"/>
              <a:t>בכותרת של שיטה, אחרי הסוגריים. המשמעות היא, שבתוך השיטה הזאת, המשתנה </a:t>
            </a:r>
            <a:r>
              <a:rPr lang="en-US" dirty="0"/>
              <a:t>this </a:t>
            </a:r>
            <a:r>
              <a:rPr lang="he-IL" dirty="0"/>
              <a:t>יהיה מצביע לעצם קבוע. במילים אחרות: השיטה לא תוכל לשנות את השדות של העצם.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5ACC3E9-C277-46D1-A511-8D4029268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116" y="3159125"/>
            <a:ext cx="8941683" cy="345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1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C359D4-CF05-4F74-AF6B-25064110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למה זה קשה?</a:t>
            </a:r>
            <a:endParaRPr lang="en-US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7F91823-B8E9-42AA-B8DF-7B63B805A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כי כששיטה היא </a:t>
            </a:r>
            <a:r>
              <a:rPr lang="en-US" dirty="0"/>
              <a:t>const ,</a:t>
            </a:r>
            <a:r>
              <a:rPr lang="he-IL" dirty="0"/>
              <a:t>הקומפיילר לא ייתן לנו לקרוא מתוכה לשיטות אחרות שהן לא </a:t>
            </a:r>
            <a:r>
              <a:rPr lang="en-US" dirty="0"/>
              <a:t>const !</a:t>
            </a:r>
            <a:r>
              <a:rPr lang="he-IL" dirty="0"/>
              <a:t>לכן, כשמגדירים שיטה כ-</a:t>
            </a:r>
            <a:r>
              <a:rPr lang="en-US" dirty="0"/>
              <a:t>const </a:t>
            </a:r>
            <a:r>
              <a:rPr lang="he-IL" dirty="0"/>
              <a:t>עלולה להיווצר "תגובת שרשרת" שתדרוש מאיתנו הרבה שינויים בקוד. </a:t>
            </a:r>
            <a:br>
              <a:rPr lang="en-US" dirty="0"/>
            </a:br>
            <a:br>
              <a:rPr lang="en-US" dirty="0"/>
            </a:br>
            <a:r>
              <a:rPr lang="he-IL" b="1" dirty="0"/>
              <a:t>לכן עדיף מלכתחילה להגדיר כ-</a:t>
            </a:r>
            <a:r>
              <a:rPr lang="en-US" b="1" dirty="0"/>
              <a:t>const </a:t>
            </a:r>
            <a:r>
              <a:rPr lang="he-IL" b="1" dirty="0"/>
              <a:t>כל שיטה שאנחנו יודעים שלא תצטרך לשנות את העצם.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9745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21C156-BC27-4173-8AA8-349E7977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קבועים והעמסה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20041A-3FA3-460F-A35E-67AAFD2A9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כשמוסיפים את המילה </a:t>
            </a:r>
            <a:r>
              <a:rPr lang="en-US" dirty="0"/>
              <a:t>const </a:t>
            </a:r>
            <a:r>
              <a:rPr lang="he-IL" dirty="0"/>
              <a:t>לשיטה, היא הופכת לחלק </a:t>
            </a:r>
            <a:r>
              <a:rPr lang="he-IL" dirty="0" err="1"/>
              <a:t>מה"חתימה</a:t>
            </a:r>
            <a:r>
              <a:rPr lang="he-IL" dirty="0"/>
              <a:t>" של השיטה. </a:t>
            </a:r>
            <a:br>
              <a:rPr lang="en-US" dirty="0"/>
            </a:br>
            <a:r>
              <a:rPr lang="he-IL" dirty="0"/>
              <a:t>מכאן שאפשר ליצור שתי שיטות שונות עם אותו שם ואותם פרמטרים - אחת עם </a:t>
            </a:r>
            <a:r>
              <a:rPr lang="en-US" dirty="0"/>
              <a:t>const </a:t>
            </a:r>
            <a:r>
              <a:rPr lang="he-IL" dirty="0"/>
              <a:t>ואחת בלי. 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הקומפיילר ישתמש בשיטה הנכונה לפי ההקשר - אם משתמשים בשיטה כ-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he-IL" dirty="0"/>
              <a:t>הוא יקרא לשיטה בלי ה-</a:t>
            </a:r>
            <a:r>
              <a:rPr lang="en-US" dirty="0"/>
              <a:t>const </a:t>
            </a:r>
            <a:r>
              <a:rPr lang="he-IL" dirty="0"/>
              <a:t>כי זה משתנה שיש לו מקום בזיכרון ולכן ניתן לגשת ולשנות את ערכו.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ואם משתמשים בשיטה כ-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he-IL" dirty="0"/>
              <a:t>הוא יקרא לשיטה עם ה-</a:t>
            </a:r>
            <a:r>
              <a:rPr lang="en-US" dirty="0"/>
              <a:t>const.</a:t>
            </a:r>
          </a:p>
        </p:txBody>
      </p:sp>
    </p:spTree>
    <p:extLst>
      <p:ext uri="{BB962C8B-B14F-4D97-AF65-F5344CB8AC3E}">
        <p14:creationId xmlns:p14="http://schemas.microsoft.com/office/powerpoint/2010/main" val="478930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35124B0-AE44-41D5-A5B1-BEF906FB0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לפעמים יש פונקציה שהיא קשורה באופן הדוק למחלקה, אבל אי אפשר להגדיר בתוך המחלקה לדוגמה </a:t>
            </a:r>
            <a:r>
              <a:rPr lang="he-IL" dirty="0" err="1"/>
              <a:t>אופרטורי</a:t>
            </a:r>
            <a:r>
              <a:rPr lang="he-IL" dirty="0"/>
              <a:t> קלט ופלט.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כותרת 4">
            <a:extLst>
              <a:ext uri="{FF2B5EF4-FFF2-40B4-BE49-F238E27FC236}">
                <a16:creationId xmlns:a16="http://schemas.microsoft.com/office/drawing/2014/main" id="{0E3B1C45-2F0A-4BFF-B6DD-CA55BF50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חברים</a:t>
            </a:r>
            <a:endParaRPr lang="en-US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14401BE9-473F-422B-BCD2-FF2D43B89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343" y="2678636"/>
            <a:ext cx="9648457" cy="2438113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C0E75BB-4A3C-49EA-ABA1-BE312F85870A}"/>
              </a:ext>
            </a:extLst>
          </p:cNvPr>
          <p:cNvSpPr txBox="1"/>
          <p:nvPr/>
        </p:nvSpPr>
        <p:spPr>
          <a:xfrm>
            <a:off x="1231845" y="5147622"/>
            <a:ext cx="101219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באותו אופן, אפשר להגדיר מחלקה חברה: מחלקה אחת יכולה להגדיר מחלקה אחרת כ"חברה" ובכך לאפשר לה לגשת לשדות הפרטיים שלה. </a:t>
            </a:r>
            <a:br>
              <a:rPr lang="en-US" dirty="0"/>
            </a:br>
            <a:r>
              <a:rPr lang="he-IL" b="1" dirty="0"/>
              <a:t>זה שימושי כשיש שתי מחלקות הקשורות באופן הדוק זו לזו, </a:t>
            </a:r>
            <a:r>
              <a:rPr lang="he-IL" dirty="0"/>
              <a:t>למשל: מחלקה של וקטור, ומחלקה של </a:t>
            </a:r>
            <a:r>
              <a:rPr lang="he-IL" dirty="0" err="1"/>
              <a:t>איטרטור</a:t>
            </a:r>
            <a:r>
              <a:rPr lang="he-IL" dirty="0"/>
              <a:t> על </a:t>
            </a:r>
            <a:r>
              <a:rPr lang="he-IL" dirty="0" err="1"/>
              <a:t>הוקטור</a:t>
            </a:r>
            <a:r>
              <a:rPr lang="he-IL" dirty="0"/>
              <a:t> הזה.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1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098DBC-DCC0-42F4-8952-6AD2EB02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הרכבה </a:t>
            </a:r>
            <a:r>
              <a:rPr lang="he-IL" dirty="0" err="1"/>
              <a:t>ואיתחול</a:t>
            </a:r>
            <a:r>
              <a:rPr lang="he-IL" dirty="0"/>
              <a:t> של מחלקות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F51C3B4-A47F-4612-92BE-F184CB0D2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48" y="1957601"/>
            <a:ext cx="10515600" cy="4351338"/>
          </a:xfrm>
        </p:spPr>
        <p:txBody>
          <a:bodyPr/>
          <a:lstStyle/>
          <a:p>
            <a:r>
              <a:rPr lang="he-IL" dirty="0"/>
              <a:t>דוגמה </a:t>
            </a:r>
            <a:br>
              <a:rPr lang="en-US" dirty="0"/>
            </a:br>
            <a:r>
              <a:rPr lang="he-IL" dirty="0"/>
              <a:t>מחלקה </a:t>
            </a:r>
            <a:r>
              <a:rPr lang="en-US" dirty="0"/>
              <a:t>Line </a:t>
            </a:r>
            <a:r>
              <a:rPr lang="he-IL" dirty="0"/>
              <a:t>שיש לה שני שדות מסוג </a:t>
            </a:r>
            <a:r>
              <a:rPr lang="en-US" dirty="0"/>
              <a:t>Point </a:t>
            </a:r>
            <a:r>
              <a:rPr lang="he-IL" dirty="0"/>
              <a:t>.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גם </a:t>
            </a:r>
            <a:r>
              <a:rPr lang="he-IL" dirty="0" err="1"/>
              <a:t>בג'אבה</a:t>
            </a:r>
            <a:r>
              <a:rPr lang="he-IL" dirty="0"/>
              <a:t> זה אפשרי, אבל יש הבדל - ב-++</a:t>
            </a:r>
            <a:r>
              <a:rPr lang="en-US" dirty="0"/>
              <a:t>C </a:t>
            </a:r>
            <a:r>
              <a:rPr lang="he-IL" dirty="0"/>
              <a:t>העצמים מסוג "נקודה" פשוט מונחים אחד ליד השני בעצם מסוג "קו", 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בעוד </a:t>
            </a:r>
            <a:r>
              <a:rPr lang="he-IL" dirty="0" err="1"/>
              <a:t>שבג'אבה</a:t>
            </a:r>
            <a:r>
              <a:rPr lang="he-IL" dirty="0"/>
              <a:t> העצם מסוג "קו" מכיל רק מצביעים לעצמים מסוג "נקודה".</a:t>
            </a:r>
            <a:br>
              <a:rPr lang="en-US" dirty="0"/>
            </a:br>
            <a:br>
              <a:rPr lang="en-US" dirty="0"/>
            </a:br>
            <a:r>
              <a:rPr lang="he-IL" dirty="0"/>
              <a:t> לכן ב-++</a:t>
            </a:r>
            <a:r>
              <a:rPr lang="en-US" dirty="0"/>
              <a:t>C </a:t>
            </a:r>
            <a:r>
              <a:rPr lang="he-IL" dirty="0"/>
              <a:t>כשיוצרים עצם מסוג "קו", עוד לפני שמאתחלים אותו, כבר יש בו "נקודות". בעוד </a:t>
            </a:r>
            <a:r>
              <a:rPr lang="he-IL" dirty="0" err="1"/>
              <a:t>שבג'אבה</a:t>
            </a:r>
            <a:r>
              <a:rPr lang="he-IL" dirty="0"/>
              <a:t> הנקודות עדיין לא קיימות - יש רק מצביע המאותחל ל-</a:t>
            </a:r>
            <a:r>
              <a:rPr lang="en-US" dirty="0"/>
              <a:t>null .</a:t>
            </a:r>
          </a:p>
        </p:txBody>
      </p:sp>
    </p:spTree>
    <p:extLst>
      <p:ext uri="{BB962C8B-B14F-4D97-AF65-F5344CB8AC3E}">
        <p14:creationId xmlns:p14="http://schemas.microsoft.com/office/powerpoint/2010/main" val="151031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9A2EF2-1470-4E81-B9B1-91624DA2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למה זה משנה?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4023FA-308B-4B2A-AFD8-44CD46689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• בלי מצביעים, התוכנה תופסת פחות זיכרון ודורשת פחות זמן כשניגשים למשתנים.</a:t>
            </a:r>
            <a:br>
              <a:rPr lang="en-US" dirty="0"/>
            </a:br>
            <a:br>
              <a:rPr lang="en-US" dirty="0"/>
            </a:br>
            <a:r>
              <a:rPr lang="he-IL" dirty="0"/>
              <a:t> • כשכל המבנה נמצא באותו מקום בזיכרון, ניהול הזיכרון מהיר יותר. בפרט, כשמשתמשים </a:t>
            </a:r>
            <a:r>
              <a:rPr lang="he-IL" dirty="0" err="1"/>
              <a:t>בזכרון</a:t>
            </a:r>
            <a:r>
              <a:rPr lang="he-IL" dirty="0"/>
              <a:t> מטמון זה מאד יעיל שכל המבנה נטען בבת-אחת לאותו בלוק בזיכרון.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1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DB37D055-36FE-4C96-B686-8DDF43212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444" y="970962"/>
            <a:ext cx="8081478" cy="4342082"/>
          </a:xfrm>
        </p:spPr>
      </p:pic>
    </p:spTree>
    <p:extLst>
      <p:ext uri="{BB962C8B-B14F-4D97-AF65-F5344CB8AC3E}">
        <p14:creationId xmlns:p14="http://schemas.microsoft.com/office/powerpoint/2010/main" val="52541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ADC6BC-FA1A-4608-88F6-A7A65328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קורה כשלעצמים המוכלים יש בנאים ומפרקים משל עצמם?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A566F7F-99CB-4374-ACDE-BA0669A1E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הקומפיילר קורא להם לפי סדר פשוט והגיוני - כמו למשל בבנייה ופירוק של מכונית: </a:t>
            </a:r>
            <a:br>
              <a:rPr lang="en-US" dirty="0"/>
            </a:br>
            <a:r>
              <a:rPr lang="he-IL" dirty="0"/>
              <a:t>• בבנייה הולכים מהקטן אל הגדול - קודם-כל יוצרים את כל הרכיבים במקרה שלנו: שתי נקודות, ואז יוצרים את העצם הגדול במקרה שלנו: קו. </a:t>
            </a:r>
            <a:br>
              <a:rPr lang="en-US" dirty="0"/>
            </a:br>
            <a:br>
              <a:rPr lang="en-US" dirty="0"/>
            </a:br>
            <a:r>
              <a:rPr lang="he-IL" dirty="0"/>
              <a:t>• בפירוק הולכים מהגדול אל הקטן - קודם-כל מפרקים את העצם הגדול קו ואז מפרקים את כל הרכיבים שתי נקודות.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737B027-F415-42C0-8B48-CA1EA8671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188" y="71326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כשהקומפיילר בונה את הרכיבים, הוא משתמש בבנאי-ברירת-המחדל שלהם  </a:t>
            </a:r>
            <a:r>
              <a:rPr lang="en-US" dirty="0"/>
              <a:t>default constructor</a:t>
            </a:r>
            <a:r>
              <a:rPr lang="he-IL" dirty="0"/>
              <a:t>בנאי בלי פרמטרים - אם יש להם. 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בנאי-ברירת-מחדל של מחלקה פשוטה בלי רכיבים - לא עושה כלום. 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בנאי-ברירת-מחדל של מחלקה מורכבת - קורא לבנאי-ברירת-המחדל של הרכיבים. </a:t>
            </a:r>
            <a:br>
              <a:rPr lang="en-US" dirty="0"/>
            </a:br>
            <a:br>
              <a:rPr lang="en-US" dirty="0"/>
            </a:br>
            <a:r>
              <a:rPr lang="he-IL" b="1" dirty="0"/>
              <a:t>אם לרכיבים אין בנאי-ברירת-מחדל - אז כברירת-מחדל, תהיה שגיאת קומפילציה.</a:t>
            </a:r>
            <a:br>
              <a:rPr lang="en-US" b="1" dirty="0"/>
            </a:br>
            <a:br>
              <a:rPr lang="en-US" b="1" dirty="0"/>
            </a:br>
            <a:r>
              <a:rPr lang="he-IL" dirty="0"/>
              <a:t>מה עושים אם רוצים לקרוא לבנאי אחר במקום בנאי ברירת-המחדל? 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משתמשים ברשימת </a:t>
            </a:r>
            <a:r>
              <a:rPr lang="he-IL" dirty="0" err="1"/>
              <a:t>איתחול</a:t>
            </a:r>
            <a:r>
              <a:rPr lang="he-IL" dirty="0"/>
              <a:t>. יש לשים את הרשימה אחרי הכותרת של הבנאי אבל לפני הסוגריים המסולסלים של קוד הבנאי. </a:t>
            </a:r>
            <a:endParaRPr lang="en-US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C06BD90-20B1-4E74-9E2D-EA87274E2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18" y="5413833"/>
            <a:ext cx="66579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31DF1F1-1B01-4696-8BD2-E801A16B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he-IL" dirty="0"/>
              <a:t>שימוש ברשימת-</a:t>
            </a:r>
            <a:r>
              <a:rPr lang="he-IL" dirty="0" err="1"/>
              <a:t>איתחול</a:t>
            </a:r>
            <a:r>
              <a:rPr lang="he-IL" dirty="0"/>
              <a:t> הוא מהיר יותר ובטוח יותר </a:t>
            </a:r>
            <a:r>
              <a:rPr lang="he-IL" dirty="0" err="1"/>
              <a:t>מאיתחול</a:t>
            </a:r>
            <a:r>
              <a:rPr lang="he-IL" dirty="0"/>
              <a:t> השדות בתוך הבנאי. מדוע? </a:t>
            </a:r>
            <a:br>
              <a:rPr lang="en-US" dirty="0"/>
            </a:br>
            <a:br>
              <a:rPr lang="en-US" dirty="0"/>
            </a:br>
            <a:r>
              <a:rPr lang="he-IL" dirty="0"/>
              <a:t>• מהיר יותר - כי הוא חוסך את האתחול ע"י בנאי ברירת-המחדל. </a:t>
            </a:r>
            <a:br>
              <a:rPr lang="en-US" dirty="0"/>
            </a:br>
            <a:r>
              <a:rPr lang="he-IL" dirty="0"/>
              <a:t>• בטוח יותר - כי הוא מבטיח שבתוך הבנאי, כל הרכיבים כבר בנויים עם הפרמטרים הנכונים.</a:t>
            </a:r>
            <a:br>
              <a:rPr lang="en-US" dirty="0"/>
            </a:br>
            <a:br>
              <a:rPr lang="en-US" dirty="0"/>
            </a:br>
            <a:r>
              <a:rPr lang="he-IL" b="1" dirty="0"/>
              <a:t>רשימת </a:t>
            </a:r>
            <a:r>
              <a:rPr lang="he-IL" b="1" dirty="0" err="1"/>
              <a:t>איתחול</a:t>
            </a:r>
            <a:r>
              <a:rPr lang="he-IL" b="1" dirty="0"/>
              <a:t> לא משפיעה על סדר </a:t>
            </a:r>
            <a:r>
              <a:rPr lang="he-IL" b="1" dirty="0" err="1"/>
              <a:t>האיתחול</a:t>
            </a:r>
            <a:r>
              <a:rPr lang="he-IL" b="1" dirty="0"/>
              <a:t> של הרכיבים! סדר </a:t>
            </a:r>
            <a:r>
              <a:rPr lang="he-IL" b="1" dirty="0" err="1"/>
              <a:t>האיתחול</a:t>
            </a:r>
            <a:r>
              <a:rPr lang="he-IL" b="1" dirty="0"/>
              <a:t> של הרכיבים הוא תמיד לפי הסדר שבו הם מוגדרים במחלקה.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769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A9C674-208F-4867-BA8F-1270C6BF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משתני </a:t>
            </a:r>
            <a:r>
              <a:rPr lang="he-IL" dirty="0" err="1"/>
              <a:t>רפרנס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4CB1CD2-36D4-4E1B-A5B8-D457F85E2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בשפת ++</a:t>
            </a:r>
            <a:r>
              <a:rPr lang="en-US" dirty="0"/>
              <a:t>C </a:t>
            </a:r>
            <a:r>
              <a:rPr lang="he-IL" dirty="0"/>
              <a:t>יש דרך נוספת לקבל כתובת של משתנה - להגדיר </a:t>
            </a:r>
            <a:r>
              <a:rPr lang="he-IL" dirty="0" err="1"/>
              <a:t>רפרנס</a:t>
            </a:r>
            <a:r>
              <a:rPr lang="he-IL" dirty="0"/>
              <a:t> </a:t>
            </a:r>
            <a:r>
              <a:rPr lang="en-US" dirty="0"/>
              <a:t>reference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D70EF1C-740B-48B3-A442-EDE96E82B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402" y="2815963"/>
            <a:ext cx="80391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3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9B850D05-F6E6-4A61-9CEF-4DD316571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93" y="967801"/>
            <a:ext cx="10173677" cy="2884352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5BEECEC-1FEB-430F-A077-0AF3C335BC3C}"/>
              </a:ext>
            </a:extLst>
          </p:cNvPr>
          <p:cNvSpPr txBox="1"/>
          <p:nvPr/>
        </p:nvSpPr>
        <p:spPr>
          <a:xfrm>
            <a:off x="1789889" y="4941651"/>
            <a:ext cx="93871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dirty="0" err="1"/>
              <a:t>רפרנס</a:t>
            </a:r>
            <a:r>
              <a:rPr lang="he-IL" b="1" dirty="0"/>
              <a:t> מבטיח לנו שיש לו ערך בנוסף הוא מבטיח לנו שהוא תמיד יצביע לאותו מקום בזיכרון!</a:t>
            </a:r>
            <a:br>
              <a:rPr lang="en-US" b="1" dirty="0"/>
            </a:br>
            <a:br>
              <a:rPr lang="en-US" b="1" dirty="0"/>
            </a:br>
            <a:r>
              <a:rPr lang="he-IL" sz="2800" b="1" dirty="0"/>
              <a:t>שימושים השימוש העיקרי של </a:t>
            </a:r>
            <a:r>
              <a:rPr lang="he-IL" sz="2800" b="1" dirty="0" err="1"/>
              <a:t>רפרנס</a:t>
            </a:r>
            <a:r>
              <a:rPr lang="he-IL" sz="2800" b="1" dirty="0"/>
              <a:t> הוא כשרוצים לכתוב פונקציות שמשנות את הארגומנטים שלהם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201394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973</Words>
  <Application>Microsoft Office PowerPoint</Application>
  <PresentationFormat>מסך רחב</PresentationFormat>
  <Paragraphs>32</Paragraphs>
  <Slides>17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ערכת נושא Office</vt:lpstr>
      <vt:lpstr>תרגול מספר 3</vt:lpstr>
      <vt:lpstr>הרכבה ואיתחול של מחלקות</vt:lpstr>
      <vt:lpstr>למה זה משנה?</vt:lpstr>
      <vt:lpstr>מצגת של PowerPoint‏</vt:lpstr>
      <vt:lpstr>מה קורה כשלעצמים המוכלים יש בנאים ומפרקים משל עצמם?</vt:lpstr>
      <vt:lpstr>מצגת של PowerPoint‏</vt:lpstr>
      <vt:lpstr>מצגת של PowerPoint‏</vt:lpstr>
      <vt:lpstr>משתני רפרנס</vt:lpstr>
      <vt:lpstr>מצגת של PowerPoint‏</vt:lpstr>
      <vt:lpstr>מצגת של PowerPoint‏</vt:lpstr>
      <vt:lpstr>אי-אפשר לאתחל רפרנס עם דבר שהוא לא lvalue למה?</vt:lpstr>
      <vt:lpstr>מצגת של PowerPoint‏</vt:lpstr>
      <vt:lpstr>החזרת רפרנסים מתוך פונקציות</vt:lpstr>
      <vt:lpstr>שיטות קבועות</vt:lpstr>
      <vt:lpstr>למה זה קשה?</vt:lpstr>
      <vt:lpstr>קבועים והעמסה</vt:lpstr>
      <vt:lpstr>חברים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מספר 3</dc:title>
  <dc:creator>נופר טאוב</dc:creator>
  <cp:lastModifiedBy>נופר טאוב</cp:lastModifiedBy>
  <cp:revision>1</cp:revision>
  <dcterms:created xsi:type="dcterms:W3CDTF">2022-02-17T15:55:54Z</dcterms:created>
  <dcterms:modified xsi:type="dcterms:W3CDTF">2022-02-17T16:33:22Z</dcterms:modified>
</cp:coreProperties>
</file>