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67" r:id="rId2"/>
    <p:sldId id="256" r:id="rId3"/>
    <p:sldId id="273" r:id="rId4"/>
    <p:sldId id="258" r:id="rId5"/>
    <p:sldId id="268" r:id="rId6"/>
    <p:sldId id="269" r:id="rId7"/>
    <p:sldId id="259" r:id="rId8"/>
    <p:sldId id="270" r:id="rId9"/>
    <p:sldId id="271" r:id="rId10"/>
    <p:sldId id="260" r:id="rId11"/>
    <p:sldId id="261" r:id="rId12"/>
    <p:sldId id="272" r:id="rId13"/>
    <p:sldId id="262" r:id="rId14"/>
    <p:sldId id="263" r:id="rId15"/>
    <p:sldId id="264" r:id="rId16"/>
    <p:sldId id="265" r:id="rId17"/>
    <p:sldId id="266" r:id="rId18"/>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CF82A5E-A845-4BEA-BCEB-5025D610A9EC}"/>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id="{B8666E69-C168-4008-A703-D44F5EA7F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id="{7507405E-6389-4521-AAB2-4997CED322D4}"/>
              </a:ext>
            </a:extLst>
          </p:cNvPr>
          <p:cNvSpPr>
            <a:spLocks noGrp="1"/>
          </p:cNvSpPr>
          <p:nvPr>
            <p:ph type="dt" sz="half" idx="10"/>
          </p:nvPr>
        </p:nvSpPr>
        <p:spPr/>
        <p:txBody>
          <a:bodyPr/>
          <a:lstStyle/>
          <a:p>
            <a:fld id="{65596135-3E45-41EB-9F0E-55C0BFA77C2B}" type="datetimeFigureOut">
              <a:rPr lang="en-US" smtClean="0"/>
              <a:t>2/21/2022</a:t>
            </a:fld>
            <a:endParaRPr lang="en-US"/>
          </a:p>
        </p:txBody>
      </p:sp>
      <p:sp>
        <p:nvSpPr>
          <p:cNvPr id="5" name="מציין מיקום של כותרת תחתונה 4">
            <a:extLst>
              <a:ext uri="{FF2B5EF4-FFF2-40B4-BE49-F238E27FC236}">
                <a16:creationId xmlns:a16="http://schemas.microsoft.com/office/drawing/2014/main" id="{6AE27BB8-073D-4871-B561-591D89180E17}"/>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2A8CB6EA-33C9-42E7-9FDF-CA71A062E4B3}"/>
              </a:ext>
            </a:extLst>
          </p:cNvPr>
          <p:cNvSpPr>
            <a:spLocks noGrp="1"/>
          </p:cNvSpPr>
          <p:nvPr>
            <p:ph type="sldNum" sz="quarter" idx="12"/>
          </p:nvPr>
        </p:nvSpPr>
        <p:spPr/>
        <p:txBody>
          <a:bodyPr/>
          <a:lstStyle/>
          <a:p>
            <a:fld id="{D975A71C-9405-497D-9F45-F744BC5E7093}" type="slidenum">
              <a:rPr lang="en-US" smtClean="0"/>
              <a:t>‹#›</a:t>
            </a:fld>
            <a:endParaRPr lang="en-US"/>
          </a:p>
        </p:txBody>
      </p:sp>
    </p:spTree>
    <p:extLst>
      <p:ext uri="{BB962C8B-B14F-4D97-AF65-F5344CB8AC3E}">
        <p14:creationId xmlns:p14="http://schemas.microsoft.com/office/powerpoint/2010/main" val="3502517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C319CB1-2D0E-4979-AE70-CCF8A9D8F58D}"/>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D0AFE308-FF60-4DBE-974D-91C0043C1E52}"/>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86BC3996-25EA-458C-AE12-D6C975F0D349}"/>
              </a:ext>
            </a:extLst>
          </p:cNvPr>
          <p:cNvSpPr>
            <a:spLocks noGrp="1"/>
          </p:cNvSpPr>
          <p:nvPr>
            <p:ph type="dt" sz="half" idx="10"/>
          </p:nvPr>
        </p:nvSpPr>
        <p:spPr/>
        <p:txBody>
          <a:bodyPr/>
          <a:lstStyle/>
          <a:p>
            <a:fld id="{65596135-3E45-41EB-9F0E-55C0BFA77C2B}" type="datetimeFigureOut">
              <a:rPr lang="en-US" smtClean="0"/>
              <a:t>2/21/2022</a:t>
            </a:fld>
            <a:endParaRPr lang="en-US"/>
          </a:p>
        </p:txBody>
      </p:sp>
      <p:sp>
        <p:nvSpPr>
          <p:cNvPr id="5" name="מציין מיקום של כותרת תחתונה 4">
            <a:extLst>
              <a:ext uri="{FF2B5EF4-FFF2-40B4-BE49-F238E27FC236}">
                <a16:creationId xmlns:a16="http://schemas.microsoft.com/office/drawing/2014/main" id="{DDD57C78-A348-442C-A823-D16E6C64A1D3}"/>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69D2F398-0A00-4E66-86B0-9E3282DA68EC}"/>
              </a:ext>
            </a:extLst>
          </p:cNvPr>
          <p:cNvSpPr>
            <a:spLocks noGrp="1"/>
          </p:cNvSpPr>
          <p:nvPr>
            <p:ph type="sldNum" sz="quarter" idx="12"/>
          </p:nvPr>
        </p:nvSpPr>
        <p:spPr/>
        <p:txBody>
          <a:bodyPr/>
          <a:lstStyle/>
          <a:p>
            <a:fld id="{D975A71C-9405-497D-9F45-F744BC5E7093}" type="slidenum">
              <a:rPr lang="en-US" smtClean="0"/>
              <a:t>‹#›</a:t>
            </a:fld>
            <a:endParaRPr lang="en-US"/>
          </a:p>
        </p:txBody>
      </p:sp>
    </p:spTree>
    <p:extLst>
      <p:ext uri="{BB962C8B-B14F-4D97-AF65-F5344CB8AC3E}">
        <p14:creationId xmlns:p14="http://schemas.microsoft.com/office/powerpoint/2010/main" val="2185094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D4E54F5E-0BD5-476C-A11D-40D5413DFB2F}"/>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6AD8E915-66D8-4B4D-B324-F0393B9868FE}"/>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D6AC7B6C-8561-459C-A354-D0E339DDB707}"/>
              </a:ext>
            </a:extLst>
          </p:cNvPr>
          <p:cNvSpPr>
            <a:spLocks noGrp="1"/>
          </p:cNvSpPr>
          <p:nvPr>
            <p:ph type="dt" sz="half" idx="10"/>
          </p:nvPr>
        </p:nvSpPr>
        <p:spPr/>
        <p:txBody>
          <a:bodyPr/>
          <a:lstStyle/>
          <a:p>
            <a:fld id="{65596135-3E45-41EB-9F0E-55C0BFA77C2B}" type="datetimeFigureOut">
              <a:rPr lang="en-US" smtClean="0"/>
              <a:t>2/21/2022</a:t>
            </a:fld>
            <a:endParaRPr lang="en-US"/>
          </a:p>
        </p:txBody>
      </p:sp>
      <p:sp>
        <p:nvSpPr>
          <p:cNvPr id="5" name="מציין מיקום של כותרת תחתונה 4">
            <a:extLst>
              <a:ext uri="{FF2B5EF4-FFF2-40B4-BE49-F238E27FC236}">
                <a16:creationId xmlns:a16="http://schemas.microsoft.com/office/drawing/2014/main" id="{45ACA4E2-2C09-4AF8-8BA3-737C57E17628}"/>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526F51D0-9298-40AB-B77E-F5DD1E842C54}"/>
              </a:ext>
            </a:extLst>
          </p:cNvPr>
          <p:cNvSpPr>
            <a:spLocks noGrp="1"/>
          </p:cNvSpPr>
          <p:nvPr>
            <p:ph type="sldNum" sz="quarter" idx="12"/>
          </p:nvPr>
        </p:nvSpPr>
        <p:spPr/>
        <p:txBody>
          <a:bodyPr/>
          <a:lstStyle/>
          <a:p>
            <a:fld id="{D975A71C-9405-497D-9F45-F744BC5E7093}" type="slidenum">
              <a:rPr lang="en-US" smtClean="0"/>
              <a:t>‹#›</a:t>
            </a:fld>
            <a:endParaRPr lang="en-US"/>
          </a:p>
        </p:txBody>
      </p:sp>
    </p:spTree>
    <p:extLst>
      <p:ext uri="{BB962C8B-B14F-4D97-AF65-F5344CB8AC3E}">
        <p14:creationId xmlns:p14="http://schemas.microsoft.com/office/powerpoint/2010/main" val="2502341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79F840-D589-49E6-95E1-28197E889AD4}"/>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2AA408BD-1A42-4431-8955-AD0E853AF655}"/>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25B21CE0-352C-47B6-8A0B-887A2BC211AD}"/>
              </a:ext>
            </a:extLst>
          </p:cNvPr>
          <p:cNvSpPr>
            <a:spLocks noGrp="1"/>
          </p:cNvSpPr>
          <p:nvPr>
            <p:ph type="dt" sz="half" idx="10"/>
          </p:nvPr>
        </p:nvSpPr>
        <p:spPr/>
        <p:txBody>
          <a:bodyPr/>
          <a:lstStyle/>
          <a:p>
            <a:fld id="{65596135-3E45-41EB-9F0E-55C0BFA77C2B}" type="datetimeFigureOut">
              <a:rPr lang="en-US" smtClean="0"/>
              <a:t>2/21/2022</a:t>
            </a:fld>
            <a:endParaRPr lang="en-US"/>
          </a:p>
        </p:txBody>
      </p:sp>
      <p:sp>
        <p:nvSpPr>
          <p:cNvPr id="5" name="מציין מיקום של כותרת תחתונה 4">
            <a:extLst>
              <a:ext uri="{FF2B5EF4-FFF2-40B4-BE49-F238E27FC236}">
                <a16:creationId xmlns:a16="http://schemas.microsoft.com/office/drawing/2014/main" id="{0D32A9EE-8BCB-47FA-9C22-71B01ABB135C}"/>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FB100A51-28BD-43EC-A86A-1CC69D5B9D22}"/>
              </a:ext>
            </a:extLst>
          </p:cNvPr>
          <p:cNvSpPr>
            <a:spLocks noGrp="1"/>
          </p:cNvSpPr>
          <p:nvPr>
            <p:ph type="sldNum" sz="quarter" idx="12"/>
          </p:nvPr>
        </p:nvSpPr>
        <p:spPr/>
        <p:txBody>
          <a:bodyPr/>
          <a:lstStyle/>
          <a:p>
            <a:fld id="{D975A71C-9405-497D-9F45-F744BC5E7093}" type="slidenum">
              <a:rPr lang="en-US" smtClean="0"/>
              <a:t>‹#›</a:t>
            </a:fld>
            <a:endParaRPr lang="en-US"/>
          </a:p>
        </p:txBody>
      </p:sp>
    </p:spTree>
    <p:extLst>
      <p:ext uri="{BB962C8B-B14F-4D97-AF65-F5344CB8AC3E}">
        <p14:creationId xmlns:p14="http://schemas.microsoft.com/office/powerpoint/2010/main" val="306977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265C482-79AF-442F-9426-398BFD1A1B00}"/>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4E6D4B4B-8FE7-4CAE-9456-11C28F5B98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BCF0419D-0BA0-444D-BC82-2814CD2DCCBA}"/>
              </a:ext>
            </a:extLst>
          </p:cNvPr>
          <p:cNvSpPr>
            <a:spLocks noGrp="1"/>
          </p:cNvSpPr>
          <p:nvPr>
            <p:ph type="dt" sz="half" idx="10"/>
          </p:nvPr>
        </p:nvSpPr>
        <p:spPr/>
        <p:txBody>
          <a:bodyPr/>
          <a:lstStyle/>
          <a:p>
            <a:fld id="{65596135-3E45-41EB-9F0E-55C0BFA77C2B}" type="datetimeFigureOut">
              <a:rPr lang="en-US" smtClean="0"/>
              <a:t>2/21/2022</a:t>
            </a:fld>
            <a:endParaRPr lang="en-US"/>
          </a:p>
        </p:txBody>
      </p:sp>
      <p:sp>
        <p:nvSpPr>
          <p:cNvPr id="5" name="מציין מיקום של כותרת תחתונה 4">
            <a:extLst>
              <a:ext uri="{FF2B5EF4-FFF2-40B4-BE49-F238E27FC236}">
                <a16:creationId xmlns:a16="http://schemas.microsoft.com/office/drawing/2014/main" id="{F3C8A1A2-EFDB-435A-802A-399AAED0460B}"/>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532F0D4A-2588-4F67-B1B7-11B1F0531D9A}"/>
              </a:ext>
            </a:extLst>
          </p:cNvPr>
          <p:cNvSpPr>
            <a:spLocks noGrp="1"/>
          </p:cNvSpPr>
          <p:nvPr>
            <p:ph type="sldNum" sz="quarter" idx="12"/>
          </p:nvPr>
        </p:nvSpPr>
        <p:spPr/>
        <p:txBody>
          <a:bodyPr/>
          <a:lstStyle/>
          <a:p>
            <a:fld id="{D975A71C-9405-497D-9F45-F744BC5E7093}" type="slidenum">
              <a:rPr lang="en-US" smtClean="0"/>
              <a:t>‹#›</a:t>
            </a:fld>
            <a:endParaRPr lang="en-US"/>
          </a:p>
        </p:txBody>
      </p:sp>
    </p:spTree>
    <p:extLst>
      <p:ext uri="{BB962C8B-B14F-4D97-AF65-F5344CB8AC3E}">
        <p14:creationId xmlns:p14="http://schemas.microsoft.com/office/powerpoint/2010/main" val="222547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6FBBCA-8BF2-4B9B-8D4A-201D41812F32}"/>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63432CAA-2F4B-44A7-AC5E-33A2BF5EC17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a:extLst>
              <a:ext uri="{FF2B5EF4-FFF2-40B4-BE49-F238E27FC236}">
                <a16:creationId xmlns:a16="http://schemas.microsoft.com/office/drawing/2014/main" id="{ACD25E51-92E4-448F-841F-1AD6CD1CA897}"/>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a:extLst>
              <a:ext uri="{FF2B5EF4-FFF2-40B4-BE49-F238E27FC236}">
                <a16:creationId xmlns:a16="http://schemas.microsoft.com/office/drawing/2014/main" id="{99FD4555-F91A-4509-BAA4-7E11D555DA9A}"/>
              </a:ext>
            </a:extLst>
          </p:cNvPr>
          <p:cNvSpPr>
            <a:spLocks noGrp="1"/>
          </p:cNvSpPr>
          <p:nvPr>
            <p:ph type="dt" sz="half" idx="10"/>
          </p:nvPr>
        </p:nvSpPr>
        <p:spPr/>
        <p:txBody>
          <a:bodyPr/>
          <a:lstStyle/>
          <a:p>
            <a:fld id="{65596135-3E45-41EB-9F0E-55C0BFA77C2B}" type="datetimeFigureOut">
              <a:rPr lang="en-US" smtClean="0"/>
              <a:t>2/21/2022</a:t>
            </a:fld>
            <a:endParaRPr lang="en-US"/>
          </a:p>
        </p:txBody>
      </p:sp>
      <p:sp>
        <p:nvSpPr>
          <p:cNvPr id="6" name="מציין מיקום של כותרת תחתונה 5">
            <a:extLst>
              <a:ext uri="{FF2B5EF4-FFF2-40B4-BE49-F238E27FC236}">
                <a16:creationId xmlns:a16="http://schemas.microsoft.com/office/drawing/2014/main" id="{3C31C012-0018-413F-819E-A1A7B1130171}"/>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6CF875F7-A73A-4F21-B2BF-310DD95B4B4A}"/>
              </a:ext>
            </a:extLst>
          </p:cNvPr>
          <p:cNvSpPr>
            <a:spLocks noGrp="1"/>
          </p:cNvSpPr>
          <p:nvPr>
            <p:ph type="sldNum" sz="quarter" idx="12"/>
          </p:nvPr>
        </p:nvSpPr>
        <p:spPr/>
        <p:txBody>
          <a:bodyPr/>
          <a:lstStyle/>
          <a:p>
            <a:fld id="{D975A71C-9405-497D-9F45-F744BC5E7093}" type="slidenum">
              <a:rPr lang="en-US" smtClean="0"/>
              <a:t>‹#›</a:t>
            </a:fld>
            <a:endParaRPr lang="en-US"/>
          </a:p>
        </p:txBody>
      </p:sp>
    </p:spTree>
    <p:extLst>
      <p:ext uri="{BB962C8B-B14F-4D97-AF65-F5344CB8AC3E}">
        <p14:creationId xmlns:p14="http://schemas.microsoft.com/office/powerpoint/2010/main" val="3713408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0FAF42-49DC-4418-8F34-5B01F9BD4CE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ACE2529F-95C8-44AD-9E78-5829317425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AE674FDE-0D95-45E9-8CCE-215A6F7228A0}"/>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a:extLst>
              <a:ext uri="{FF2B5EF4-FFF2-40B4-BE49-F238E27FC236}">
                <a16:creationId xmlns:a16="http://schemas.microsoft.com/office/drawing/2014/main" id="{5BF7044E-5055-4EA8-8E52-2AB43B0E42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36DDE66C-91AA-454A-B487-138A831E1E74}"/>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a:extLst>
              <a:ext uri="{FF2B5EF4-FFF2-40B4-BE49-F238E27FC236}">
                <a16:creationId xmlns:a16="http://schemas.microsoft.com/office/drawing/2014/main" id="{A98C47C0-EDDC-45AB-9849-3F0B57D4F81B}"/>
              </a:ext>
            </a:extLst>
          </p:cNvPr>
          <p:cNvSpPr>
            <a:spLocks noGrp="1"/>
          </p:cNvSpPr>
          <p:nvPr>
            <p:ph type="dt" sz="half" idx="10"/>
          </p:nvPr>
        </p:nvSpPr>
        <p:spPr/>
        <p:txBody>
          <a:bodyPr/>
          <a:lstStyle/>
          <a:p>
            <a:fld id="{65596135-3E45-41EB-9F0E-55C0BFA77C2B}" type="datetimeFigureOut">
              <a:rPr lang="en-US" smtClean="0"/>
              <a:t>2/21/2022</a:t>
            </a:fld>
            <a:endParaRPr lang="en-US"/>
          </a:p>
        </p:txBody>
      </p:sp>
      <p:sp>
        <p:nvSpPr>
          <p:cNvPr id="8" name="מציין מיקום של כותרת תחתונה 7">
            <a:extLst>
              <a:ext uri="{FF2B5EF4-FFF2-40B4-BE49-F238E27FC236}">
                <a16:creationId xmlns:a16="http://schemas.microsoft.com/office/drawing/2014/main" id="{E6A7D973-01F1-43EF-918D-585327BEB4D1}"/>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D806E8FF-1A6F-49F5-82AA-C12458D0667A}"/>
              </a:ext>
            </a:extLst>
          </p:cNvPr>
          <p:cNvSpPr>
            <a:spLocks noGrp="1"/>
          </p:cNvSpPr>
          <p:nvPr>
            <p:ph type="sldNum" sz="quarter" idx="12"/>
          </p:nvPr>
        </p:nvSpPr>
        <p:spPr/>
        <p:txBody>
          <a:bodyPr/>
          <a:lstStyle/>
          <a:p>
            <a:fld id="{D975A71C-9405-497D-9F45-F744BC5E7093}" type="slidenum">
              <a:rPr lang="en-US" smtClean="0"/>
              <a:t>‹#›</a:t>
            </a:fld>
            <a:endParaRPr lang="en-US"/>
          </a:p>
        </p:txBody>
      </p:sp>
    </p:spTree>
    <p:extLst>
      <p:ext uri="{BB962C8B-B14F-4D97-AF65-F5344CB8AC3E}">
        <p14:creationId xmlns:p14="http://schemas.microsoft.com/office/powerpoint/2010/main" val="917779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5C075A-AE31-4107-8701-7A3AF24EB616}"/>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a:extLst>
              <a:ext uri="{FF2B5EF4-FFF2-40B4-BE49-F238E27FC236}">
                <a16:creationId xmlns:a16="http://schemas.microsoft.com/office/drawing/2014/main" id="{E7088D0F-DCEC-49DC-9CAF-3B1AA4AC1CF9}"/>
              </a:ext>
            </a:extLst>
          </p:cNvPr>
          <p:cNvSpPr>
            <a:spLocks noGrp="1"/>
          </p:cNvSpPr>
          <p:nvPr>
            <p:ph type="dt" sz="half" idx="10"/>
          </p:nvPr>
        </p:nvSpPr>
        <p:spPr/>
        <p:txBody>
          <a:bodyPr/>
          <a:lstStyle/>
          <a:p>
            <a:fld id="{65596135-3E45-41EB-9F0E-55C0BFA77C2B}" type="datetimeFigureOut">
              <a:rPr lang="en-US" smtClean="0"/>
              <a:t>2/21/2022</a:t>
            </a:fld>
            <a:endParaRPr lang="en-US"/>
          </a:p>
        </p:txBody>
      </p:sp>
      <p:sp>
        <p:nvSpPr>
          <p:cNvPr id="4" name="מציין מיקום של כותרת תחתונה 3">
            <a:extLst>
              <a:ext uri="{FF2B5EF4-FFF2-40B4-BE49-F238E27FC236}">
                <a16:creationId xmlns:a16="http://schemas.microsoft.com/office/drawing/2014/main" id="{A00CDF60-C0A6-4173-A1C4-548EDFDFDE85}"/>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F03C8746-0970-46D0-83D2-51BD80DECD6D}"/>
              </a:ext>
            </a:extLst>
          </p:cNvPr>
          <p:cNvSpPr>
            <a:spLocks noGrp="1"/>
          </p:cNvSpPr>
          <p:nvPr>
            <p:ph type="sldNum" sz="quarter" idx="12"/>
          </p:nvPr>
        </p:nvSpPr>
        <p:spPr/>
        <p:txBody>
          <a:bodyPr/>
          <a:lstStyle/>
          <a:p>
            <a:fld id="{D975A71C-9405-497D-9F45-F744BC5E7093}" type="slidenum">
              <a:rPr lang="en-US" smtClean="0"/>
              <a:t>‹#›</a:t>
            </a:fld>
            <a:endParaRPr lang="en-US"/>
          </a:p>
        </p:txBody>
      </p:sp>
    </p:spTree>
    <p:extLst>
      <p:ext uri="{BB962C8B-B14F-4D97-AF65-F5344CB8AC3E}">
        <p14:creationId xmlns:p14="http://schemas.microsoft.com/office/powerpoint/2010/main" val="4088106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5FE41342-92AD-4AF6-9E24-7177657CDECC}"/>
              </a:ext>
            </a:extLst>
          </p:cNvPr>
          <p:cNvSpPr>
            <a:spLocks noGrp="1"/>
          </p:cNvSpPr>
          <p:nvPr>
            <p:ph type="dt" sz="half" idx="10"/>
          </p:nvPr>
        </p:nvSpPr>
        <p:spPr/>
        <p:txBody>
          <a:bodyPr/>
          <a:lstStyle/>
          <a:p>
            <a:fld id="{65596135-3E45-41EB-9F0E-55C0BFA77C2B}" type="datetimeFigureOut">
              <a:rPr lang="en-US" smtClean="0"/>
              <a:t>2/21/2022</a:t>
            </a:fld>
            <a:endParaRPr lang="en-US"/>
          </a:p>
        </p:txBody>
      </p:sp>
      <p:sp>
        <p:nvSpPr>
          <p:cNvPr id="3" name="מציין מיקום של כותרת תחתונה 2">
            <a:extLst>
              <a:ext uri="{FF2B5EF4-FFF2-40B4-BE49-F238E27FC236}">
                <a16:creationId xmlns:a16="http://schemas.microsoft.com/office/drawing/2014/main" id="{3B6A8879-5BF4-4C0A-88B1-65DB5A31481F}"/>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DD417102-3D86-44BB-AB42-D315B9B55769}"/>
              </a:ext>
            </a:extLst>
          </p:cNvPr>
          <p:cNvSpPr>
            <a:spLocks noGrp="1"/>
          </p:cNvSpPr>
          <p:nvPr>
            <p:ph type="sldNum" sz="quarter" idx="12"/>
          </p:nvPr>
        </p:nvSpPr>
        <p:spPr/>
        <p:txBody>
          <a:bodyPr/>
          <a:lstStyle/>
          <a:p>
            <a:fld id="{D975A71C-9405-497D-9F45-F744BC5E7093}" type="slidenum">
              <a:rPr lang="en-US" smtClean="0"/>
              <a:t>‹#›</a:t>
            </a:fld>
            <a:endParaRPr lang="en-US"/>
          </a:p>
        </p:txBody>
      </p:sp>
    </p:spTree>
    <p:extLst>
      <p:ext uri="{BB962C8B-B14F-4D97-AF65-F5344CB8AC3E}">
        <p14:creationId xmlns:p14="http://schemas.microsoft.com/office/powerpoint/2010/main" val="333889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5BAD63-C15D-4FCF-A975-DED65A0C259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639B9378-1D29-4786-B40F-D8F240AEE8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a:extLst>
              <a:ext uri="{FF2B5EF4-FFF2-40B4-BE49-F238E27FC236}">
                <a16:creationId xmlns:a16="http://schemas.microsoft.com/office/drawing/2014/main" id="{5D5D8404-2C2C-4369-B58F-1AA7C9EB6C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BE1C6AA7-C985-4478-A6DC-40A16A53AE67}"/>
              </a:ext>
            </a:extLst>
          </p:cNvPr>
          <p:cNvSpPr>
            <a:spLocks noGrp="1"/>
          </p:cNvSpPr>
          <p:nvPr>
            <p:ph type="dt" sz="half" idx="10"/>
          </p:nvPr>
        </p:nvSpPr>
        <p:spPr/>
        <p:txBody>
          <a:bodyPr/>
          <a:lstStyle/>
          <a:p>
            <a:fld id="{65596135-3E45-41EB-9F0E-55C0BFA77C2B}" type="datetimeFigureOut">
              <a:rPr lang="en-US" smtClean="0"/>
              <a:t>2/21/2022</a:t>
            </a:fld>
            <a:endParaRPr lang="en-US"/>
          </a:p>
        </p:txBody>
      </p:sp>
      <p:sp>
        <p:nvSpPr>
          <p:cNvPr id="6" name="מציין מיקום של כותרת תחתונה 5">
            <a:extLst>
              <a:ext uri="{FF2B5EF4-FFF2-40B4-BE49-F238E27FC236}">
                <a16:creationId xmlns:a16="http://schemas.microsoft.com/office/drawing/2014/main" id="{016D23A0-421D-4B56-AB5B-49DBB0352E0D}"/>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2D024FF3-28A7-4239-A102-ED810E83A73F}"/>
              </a:ext>
            </a:extLst>
          </p:cNvPr>
          <p:cNvSpPr>
            <a:spLocks noGrp="1"/>
          </p:cNvSpPr>
          <p:nvPr>
            <p:ph type="sldNum" sz="quarter" idx="12"/>
          </p:nvPr>
        </p:nvSpPr>
        <p:spPr/>
        <p:txBody>
          <a:bodyPr/>
          <a:lstStyle/>
          <a:p>
            <a:fld id="{D975A71C-9405-497D-9F45-F744BC5E7093}" type="slidenum">
              <a:rPr lang="en-US" smtClean="0"/>
              <a:t>‹#›</a:t>
            </a:fld>
            <a:endParaRPr lang="en-US"/>
          </a:p>
        </p:txBody>
      </p:sp>
    </p:spTree>
    <p:extLst>
      <p:ext uri="{BB962C8B-B14F-4D97-AF65-F5344CB8AC3E}">
        <p14:creationId xmlns:p14="http://schemas.microsoft.com/office/powerpoint/2010/main" val="115540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8CF992-BC9D-4C48-B570-4397BE7014EB}"/>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a:extLst>
              <a:ext uri="{FF2B5EF4-FFF2-40B4-BE49-F238E27FC236}">
                <a16:creationId xmlns:a16="http://schemas.microsoft.com/office/drawing/2014/main" id="{BA91A61C-1983-49F8-9761-3A9C2863F9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a:extLst>
              <a:ext uri="{FF2B5EF4-FFF2-40B4-BE49-F238E27FC236}">
                <a16:creationId xmlns:a16="http://schemas.microsoft.com/office/drawing/2014/main" id="{A230D515-5732-4003-9F6B-214F6C90B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84A9241-C599-4BFF-B51A-025F3EE83AF5}"/>
              </a:ext>
            </a:extLst>
          </p:cNvPr>
          <p:cNvSpPr>
            <a:spLocks noGrp="1"/>
          </p:cNvSpPr>
          <p:nvPr>
            <p:ph type="dt" sz="half" idx="10"/>
          </p:nvPr>
        </p:nvSpPr>
        <p:spPr/>
        <p:txBody>
          <a:bodyPr/>
          <a:lstStyle/>
          <a:p>
            <a:fld id="{65596135-3E45-41EB-9F0E-55C0BFA77C2B}" type="datetimeFigureOut">
              <a:rPr lang="en-US" smtClean="0"/>
              <a:t>2/21/2022</a:t>
            </a:fld>
            <a:endParaRPr lang="en-US"/>
          </a:p>
        </p:txBody>
      </p:sp>
      <p:sp>
        <p:nvSpPr>
          <p:cNvPr id="6" name="מציין מיקום של כותרת תחתונה 5">
            <a:extLst>
              <a:ext uri="{FF2B5EF4-FFF2-40B4-BE49-F238E27FC236}">
                <a16:creationId xmlns:a16="http://schemas.microsoft.com/office/drawing/2014/main" id="{2EADB5DC-A157-436A-944E-50F42B7106EE}"/>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6F783F60-43EB-48DA-B850-47FFB3B5478E}"/>
              </a:ext>
            </a:extLst>
          </p:cNvPr>
          <p:cNvSpPr>
            <a:spLocks noGrp="1"/>
          </p:cNvSpPr>
          <p:nvPr>
            <p:ph type="sldNum" sz="quarter" idx="12"/>
          </p:nvPr>
        </p:nvSpPr>
        <p:spPr/>
        <p:txBody>
          <a:bodyPr/>
          <a:lstStyle/>
          <a:p>
            <a:fld id="{D975A71C-9405-497D-9F45-F744BC5E7093}" type="slidenum">
              <a:rPr lang="en-US" smtClean="0"/>
              <a:t>‹#›</a:t>
            </a:fld>
            <a:endParaRPr lang="en-US"/>
          </a:p>
        </p:txBody>
      </p:sp>
    </p:spTree>
    <p:extLst>
      <p:ext uri="{BB962C8B-B14F-4D97-AF65-F5344CB8AC3E}">
        <p14:creationId xmlns:p14="http://schemas.microsoft.com/office/powerpoint/2010/main" val="221518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E7A7952B-E083-46D0-9B44-7BB2F90811C6}"/>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CA71B2BF-159C-4F4F-B39B-3EAD9DE6F11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986D51EA-D84E-4698-B43A-6BD46DF8C7C9}"/>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5596135-3E45-41EB-9F0E-55C0BFA77C2B}" type="datetimeFigureOut">
              <a:rPr lang="en-US" smtClean="0"/>
              <a:t>2/21/2022</a:t>
            </a:fld>
            <a:endParaRPr lang="en-US"/>
          </a:p>
        </p:txBody>
      </p:sp>
      <p:sp>
        <p:nvSpPr>
          <p:cNvPr id="5" name="מציין מיקום של כותרת תחתונה 4">
            <a:extLst>
              <a:ext uri="{FF2B5EF4-FFF2-40B4-BE49-F238E27FC236}">
                <a16:creationId xmlns:a16="http://schemas.microsoft.com/office/drawing/2014/main" id="{3A3A0BA4-DE87-4378-938D-B28A8754A1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12C327AA-859A-4806-A600-5C5004108742}"/>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D975A71C-9405-497D-9F45-F744BC5E7093}" type="slidenum">
              <a:rPr lang="en-US" smtClean="0"/>
              <a:t>‹#›</a:t>
            </a:fld>
            <a:endParaRPr lang="en-US"/>
          </a:p>
        </p:txBody>
      </p:sp>
    </p:spTree>
    <p:extLst>
      <p:ext uri="{BB962C8B-B14F-4D97-AF65-F5344CB8AC3E}">
        <p14:creationId xmlns:p14="http://schemas.microsoft.com/office/powerpoint/2010/main" val="3988441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E200D4D-9BB4-431E-BE14-7F5002C55FFF}"/>
              </a:ext>
            </a:extLst>
          </p:cNvPr>
          <p:cNvSpPr>
            <a:spLocks noGrp="1"/>
          </p:cNvSpPr>
          <p:nvPr>
            <p:ph type="ctrTitle"/>
          </p:nvPr>
        </p:nvSpPr>
        <p:spPr>
          <a:xfrm>
            <a:off x="1524000" y="-489621"/>
            <a:ext cx="9144000" cy="2387600"/>
          </a:xfrm>
        </p:spPr>
        <p:txBody>
          <a:bodyPr/>
          <a:lstStyle/>
          <a:p>
            <a:r>
              <a:rPr lang="he-IL" dirty="0"/>
              <a:t>תרגול מספר 5</a:t>
            </a:r>
            <a:endParaRPr lang="en-US" dirty="0"/>
          </a:p>
        </p:txBody>
      </p:sp>
      <p:sp>
        <p:nvSpPr>
          <p:cNvPr id="3" name="כותרת משנה 2">
            <a:extLst>
              <a:ext uri="{FF2B5EF4-FFF2-40B4-BE49-F238E27FC236}">
                <a16:creationId xmlns:a16="http://schemas.microsoft.com/office/drawing/2014/main" id="{BA2B66DF-6E69-41FE-B84F-6358D94E5451}"/>
              </a:ext>
            </a:extLst>
          </p:cNvPr>
          <p:cNvSpPr>
            <a:spLocks noGrp="1"/>
          </p:cNvSpPr>
          <p:nvPr>
            <p:ph type="subTitle" idx="1"/>
          </p:nvPr>
        </p:nvSpPr>
        <p:spPr>
          <a:xfrm>
            <a:off x="1458012" y="1897979"/>
            <a:ext cx="9144000" cy="1655762"/>
          </a:xfrm>
        </p:spPr>
        <p:txBody>
          <a:bodyPr/>
          <a:lstStyle/>
          <a:p>
            <a:r>
              <a:rPr lang="he-IL" dirty="0"/>
              <a:t>מערך שיעור</a:t>
            </a:r>
            <a:endParaRPr lang="en-US" dirty="0"/>
          </a:p>
        </p:txBody>
      </p:sp>
      <p:graphicFrame>
        <p:nvGraphicFramePr>
          <p:cNvPr id="4" name="טבלה 3">
            <a:extLst>
              <a:ext uri="{FF2B5EF4-FFF2-40B4-BE49-F238E27FC236}">
                <a16:creationId xmlns:a16="http://schemas.microsoft.com/office/drawing/2014/main" id="{62759654-2B75-4BAA-B32A-BF16370E2A55}"/>
              </a:ext>
            </a:extLst>
          </p:cNvPr>
          <p:cNvGraphicFramePr>
            <a:graphicFrameLocks noGrp="1"/>
          </p:cNvGraphicFramePr>
          <p:nvPr>
            <p:extLst>
              <p:ext uri="{D42A27DB-BD31-4B8C-83A1-F6EECF244321}">
                <p14:modId xmlns:p14="http://schemas.microsoft.com/office/powerpoint/2010/main" val="2500454387"/>
              </p:ext>
            </p:extLst>
          </p:nvPr>
        </p:nvGraphicFramePr>
        <p:xfrm>
          <a:off x="2032000" y="2583099"/>
          <a:ext cx="8128000" cy="3840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26357640"/>
                    </a:ext>
                  </a:extLst>
                </a:gridCol>
                <a:gridCol w="4064000">
                  <a:extLst>
                    <a:ext uri="{9D8B030D-6E8A-4147-A177-3AD203B41FA5}">
                      <a16:colId xmlns:a16="http://schemas.microsoft.com/office/drawing/2014/main" val="471462242"/>
                    </a:ext>
                  </a:extLst>
                </a:gridCol>
              </a:tblGrid>
              <a:tr h="370840">
                <a:tc>
                  <a:txBody>
                    <a:bodyPr/>
                    <a:lstStyle/>
                    <a:p>
                      <a:r>
                        <a:rPr lang="he-IL" dirty="0"/>
                        <a:t>חזרה קצרה על מושגים שנלמדו בשיעור הקודם</a:t>
                      </a:r>
                      <a:endParaRPr lang="en-US" dirty="0"/>
                    </a:p>
                  </a:txBody>
                  <a:tcPr/>
                </a:tc>
                <a:tc>
                  <a:txBody>
                    <a:bodyPr/>
                    <a:lstStyle/>
                    <a:p>
                      <a:r>
                        <a:rPr lang="he-IL" dirty="0"/>
                        <a:t>פתיחה(5 דק)</a:t>
                      </a:r>
                      <a:endParaRPr lang="en-US" dirty="0"/>
                    </a:p>
                  </a:txBody>
                  <a:tcPr/>
                </a:tc>
                <a:extLst>
                  <a:ext uri="{0D108BD9-81ED-4DB2-BD59-A6C34878D82A}">
                    <a16:rowId xmlns:a16="http://schemas.microsoft.com/office/drawing/2014/main" val="3356037296"/>
                  </a:ext>
                </a:extLst>
              </a:tr>
              <a:tr h="370840">
                <a:tc>
                  <a:txBody>
                    <a:bodyPr/>
                    <a:lstStyle/>
                    <a:p>
                      <a:r>
                        <a:rPr lang="he-IL" dirty="0"/>
                        <a:t>-ירושה</a:t>
                      </a:r>
                      <a:br>
                        <a:rPr lang="en-US" dirty="0"/>
                      </a:br>
                      <a:r>
                        <a:rPr lang="he-IL" dirty="0"/>
                        <a:t>-שדות מוגנים</a:t>
                      </a:r>
                      <a:br>
                        <a:rPr lang="en-US" dirty="0"/>
                      </a:br>
                      <a:r>
                        <a:rPr lang="he-IL" dirty="0"/>
                        <a:t>-בניה ופירוק והשמה</a:t>
                      </a:r>
                      <a:br>
                        <a:rPr lang="en-US" dirty="0"/>
                      </a:br>
                      <a:r>
                        <a:rPr lang="he-IL" dirty="0"/>
                        <a:t>-החלפה</a:t>
                      </a:r>
                      <a:br>
                        <a:rPr lang="en-US" dirty="0"/>
                      </a:br>
                      <a:r>
                        <a:rPr lang="he-IL" dirty="0"/>
                        <a:t>-שיטות וירטואליות</a:t>
                      </a:r>
                      <a:br>
                        <a:rPr lang="en-US" dirty="0"/>
                      </a:br>
                      <a:r>
                        <a:rPr lang="he-IL" dirty="0"/>
                        <a:t>-</a:t>
                      </a:r>
                      <a:r>
                        <a:rPr lang="en-US" dirty="0" err="1"/>
                        <a:t>pimpl</a:t>
                      </a:r>
                      <a:br>
                        <a:rPr lang="en-US" dirty="0"/>
                      </a:br>
                      <a:r>
                        <a:rPr lang="he-IL" dirty="0"/>
                        <a:t>-המרות</a:t>
                      </a:r>
                      <a:br>
                        <a:rPr lang="en-US" dirty="0"/>
                      </a:br>
                      <a:br>
                        <a:rPr lang="en-US" dirty="0"/>
                      </a:br>
                      <a:endParaRPr lang="en-US" dirty="0"/>
                    </a:p>
                  </a:txBody>
                  <a:tcPr/>
                </a:tc>
                <a:tc>
                  <a:txBody>
                    <a:bodyPr/>
                    <a:lstStyle/>
                    <a:p>
                      <a:r>
                        <a:rPr lang="he-IL" dirty="0"/>
                        <a:t>גוף(35 דק)</a:t>
                      </a:r>
                      <a:endParaRPr lang="en-US" dirty="0"/>
                    </a:p>
                  </a:txBody>
                  <a:tcPr/>
                </a:tc>
                <a:extLst>
                  <a:ext uri="{0D108BD9-81ED-4DB2-BD59-A6C34878D82A}">
                    <a16:rowId xmlns:a16="http://schemas.microsoft.com/office/drawing/2014/main" val="4014431311"/>
                  </a:ext>
                </a:extLst>
              </a:tr>
              <a:tr h="370840">
                <a:tc>
                  <a:txBody>
                    <a:bodyPr/>
                    <a:lstStyle/>
                    <a:p>
                      <a:r>
                        <a:rPr lang="he-IL" dirty="0"/>
                        <a:t>סיכום נקודתי של הנושאים עליהם עברנו במהלך התרגול, וזמן לשאלות.</a:t>
                      </a:r>
                      <a:endParaRPr lang="en-US" dirty="0"/>
                    </a:p>
                  </a:txBody>
                  <a:tcPr/>
                </a:tc>
                <a:tc>
                  <a:txBody>
                    <a:bodyPr/>
                    <a:lstStyle/>
                    <a:p>
                      <a:r>
                        <a:rPr lang="he-IL" dirty="0"/>
                        <a:t>סיום(5 דק)</a:t>
                      </a:r>
                      <a:endParaRPr lang="en-US" dirty="0"/>
                    </a:p>
                  </a:txBody>
                  <a:tcPr/>
                </a:tc>
                <a:extLst>
                  <a:ext uri="{0D108BD9-81ED-4DB2-BD59-A6C34878D82A}">
                    <a16:rowId xmlns:a16="http://schemas.microsoft.com/office/drawing/2014/main" val="97132828"/>
                  </a:ext>
                </a:extLst>
              </a:tr>
            </a:tbl>
          </a:graphicData>
        </a:graphic>
      </p:graphicFrame>
    </p:spTree>
    <p:extLst>
      <p:ext uri="{BB962C8B-B14F-4D97-AF65-F5344CB8AC3E}">
        <p14:creationId xmlns:p14="http://schemas.microsoft.com/office/powerpoint/2010/main" val="315746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002F82F2-63F7-403A-96BE-373986B9067F}"/>
              </a:ext>
            </a:extLst>
          </p:cNvPr>
          <p:cNvSpPr>
            <a:spLocks noGrp="1"/>
          </p:cNvSpPr>
          <p:nvPr>
            <p:ph idx="1"/>
          </p:nvPr>
        </p:nvSpPr>
        <p:spPr>
          <a:xfrm>
            <a:off x="838200" y="367645"/>
            <a:ext cx="10515600" cy="5809318"/>
          </a:xfrm>
        </p:spPr>
        <p:txBody>
          <a:bodyPr>
            <a:normAutofit/>
          </a:bodyPr>
          <a:lstStyle/>
          <a:p>
            <a:pPr marL="0" indent="0">
              <a:buNone/>
            </a:pPr>
            <a:r>
              <a:rPr lang="he-IL" b="1" dirty="0"/>
              <a:t>קריאה לשיטות וירטואליות משיטות אחרות:</a:t>
            </a:r>
          </a:p>
          <a:p>
            <a:pPr marL="0" indent="0">
              <a:buNone/>
            </a:pPr>
            <a:r>
              <a:rPr lang="he-IL" sz="2000" dirty="0"/>
              <a:t>אם שיטה </a:t>
            </a:r>
            <a:r>
              <a:rPr lang="en-US" sz="2000" dirty="0"/>
              <a:t>f</a:t>
            </a:r>
            <a:r>
              <a:rPr lang="he-IL" sz="2000" dirty="0"/>
              <a:t> </a:t>
            </a:r>
            <a:r>
              <a:rPr lang="en-US" sz="2000" dirty="0"/>
              <a:t> </a:t>
            </a:r>
            <a:r>
              <a:rPr lang="he-IL" sz="2000" dirty="0"/>
              <a:t>מוגדרת </a:t>
            </a:r>
            <a:r>
              <a:rPr lang="he-IL" sz="2000" dirty="0" err="1"/>
              <a:t>כוירטואלית</a:t>
            </a:r>
            <a:r>
              <a:rPr lang="he-IL" sz="2000" dirty="0"/>
              <a:t> במחלקת הבסיס.</a:t>
            </a:r>
          </a:p>
          <a:p>
            <a:pPr marL="0" indent="0">
              <a:buNone/>
            </a:pPr>
            <a:r>
              <a:rPr lang="he-IL" sz="2000" dirty="0"/>
              <a:t>ושיטה </a:t>
            </a:r>
            <a:r>
              <a:rPr lang="en-US" sz="2000" dirty="0"/>
              <a:t>g</a:t>
            </a:r>
            <a:r>
              <a:rPr lang="he-IL" sz="2000" dirty="0"/>
              <a:t> במחלקת הבסיס קוראת לה .</a:t>
            </a:r>
          </a:p>
          <a:p>
            <a:pPr marL="0" indent="0">
              <a:buNone/>
            </a:pPr>
            <a:r>
              <a:rPr lang="he-IL" sz="2000" dirty="0"/>
              <a:t>אז </a:t>
            </a:r>
            <a:r>
              <a:rPr lang="he-IL" sz="2000" dirty="0" err="1"/>
              <a:t>הגירסה</a:t>
            </a:r>
            <a:r>
              <a:rPr lang="he-IL" sz="2000" dirty="0"/>
              <a:t> של שיטה </a:t>
            </a:r>
            <a:r>
              <a:rPr lang="en-US" sz="2000" dirty="0"/>
              <a:t>f</a:t>
            </a:r>
            <a:r>
              <a:rPr lang="he-IL" sz="2000" dirty="0"/>
              <a:t> שתיקרא בפועל תלויה בסוג העצם בזמן ריצה. </a:t>
            </a:r>
          </a:p>
          <a:p>
            <a:pPr marL="0" indent="0">
              <a:buNone/>
            </a:pPr>
            <a:r>
              <a:rPr lang="he-IL" sz="2000" dirty="0"/>
              <a:t>יש לזה שני יוצאי-דופן: </a:t>
            </a:r>
          </a:p>
          <a:p>
            <a:pPr marL="0" indent="0">
              <a:buNone/>
            </a:pPr>
            <a:r>
              <a:rPr lang="he-IL" sz="2000" dirty="0"/>
              <a:t>• אם השיטה </a:t>
            </a:r>
            <a:r>
              <a:rPr lang="en-US" sz="2000" dirty="0"/>
              <a:t>g </a:t>
            </a:r>
            <a:r>
              <a:rPr lang="he-IL" sz="2000" dirty="0"/>
              <a:t> היא בנאי של מחלקת-הבסיס. </a:t>
            </a:r>
          </a:p>
          <a:p>
            <a:pPr marL="0" indent="0">
              <a:buNone/>
            </a:pPr>
            <a:r>
              <a:rPr lang="he-IL" sz="2000" dirty="0"/>
              <a:t>• אם השיטה </a:t>
            </a:r>
            <a:r>
              <a:rPr lang="en-US" sz="2000" dirty="0"/>
              <a:t>g</a:t>
            </a:r>
            <a:r>
              <a:rPr lang="he-IL" sz="2000" dirty="0"/>
              <a:t> </a:t>
            </a:r>
            <a:r>
              <a:rPr lang="en-US" sz="2000" dirty="0"/>
              <a:t> </a:t>
            </a:r>
            <a:r>
              <a:rPr lang="he-IL" sz="2000" dirty="0"/>
              <a:t>היא מפרק של מחלקת-הבסיס. </a:t>
            </a:r>
          </a:p>
          <a:p>
            <a:pPr marL="0" indent="0">
              <a:buNone/>
            </a:pPr>
            <a:r>
              <a:rPr lang="he-IL" sz="2000" dirty="0"/>
              <a:t>בשני המקרים האלה, שיטה </a:t>
            </a:r>
            <a:r>
              <a:rPr lang="en-US" sz="2000" dirty="0"/>
              <a:t>f </a:t>
            </a:r>
            <a:r>
              <a:rPr lang="he-IL" sz="2000" dirty="0"/>
              <a:t> שתיקרא בפועל היא זו של מחלקת הבסיס.</a:t>
            </a:r>
          </a:p>
          <a:p>
            <a:pPr marL="0" indent="0">
              <a:buNone/>
            </a:pPr>
            <a:r>
              <a:rPr lang="he-IL" sz="2000" dirty="0"/>
              <a:t>זה יקרא בגלל ש:</a:t>
            </a:r>
          </a:p>
          <a:p>
            <a:pPr marL="0" indent="0">
              <a:buNone/>
            </a:pPr>
            <a:r>
              <a:rPr lang="he-IL" sz="2000" dirty="0"/>
              <a:t>בגלל סדר הבניה והפירוק: </a:t>
            </a:r>
          </a:p>
          <a:p>
            <a:pPr marL="0" indent="0">
              <a:buNone/>
            </a:pPr>
            <a:r>
              <a:rPr lang="he-IL" sz="2000" dirty="0"/>
              <a:t>• כשבונים את מחלקת הבסיס - המחלקה היורשת עדיין לא בנויה ולכן מסוכן לקרוא לשיטות שלה - אולי יש שדות חשובים שעדיין לא מאותחלים. </a:t>
            </a:r>
          </a:p>
          <a:p>
            <a:pPr marL="0" indent="0">
              <a:buNone/>
            </a:pPr>
            <a:r>
              <a:rPr lang="he-IL" sz="2000" dirty="0"/>
              <a:t>• כשמפרקים את מחלקת הבסיס - המחלקה היורשת כבר מפורקת, ולכן שוב מסוכן לקרוא לשיטות שלה - אולי יש שדות חשובים שכבר נמחקו.</a:t>
            </a:r>
          </a:p>
          <a:p>
            <a:pPr marL="0" indent="0">
              <a:buNone/>
            </a:pPr>
            <a:endParaRPr lang="en-US" sz="2000" dirty="0"/>
          </a:p>
        </p:txBody>
      </p:sp>
    </p:spTree>
    <p:extLst>
      <p:ext uri="{BB962C8B-B14F-4D97-AF65-F5344CB8AC3E}">
        <p14:creationId xmlns:p14="http://schemas.microsoft.com/office/powerpoint/2010/main" val="1615280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88157A6A-F827-4B12-A1DE-03994C606E6A}"/>
              </a:ext>
            </a:extLst>
          </p:cNvPr>
          <p:cNvSpPr>
            <a:spLocks noGrp="1"/>
          </p:cNvSpPr>
          <p:nvPr>
            <p:ph idx="1"/>
          </p:nvPr>
        </p:nvSpPr>
        <p:spPr/>
        <p:txBody>
          <a:bodyPr/>
          <a:lstStyle/>
          <a:p>
            <a:endParaRPr lang="en-US"/>
          </a:p>
        </p:txBody>
      </p:sp>
      <p:pic>
        <p:nvPicPr>
          <p:cNvPr id="6" name="תמונה 5">
            <a:extLst>
              <a:ext uri="{FF2B5EF4-FFF2-40B4-BE49-F238E27FC236}">
                <a16:creationId xmlns:a16="http://schemas.microsoft.com/office/drawing/2014/main" id="{545D90A0-4D9A-4FE5-9EFA-09B7CD930798}"/>
              </a:ext>
            </a:extLst>
          </p:cNvPr>
          <p:cNvPicPr>
            <a:picLocks noChangeAspect="1"/>
          </p:cNvPicPr>
          <p:nvPr/>
        </p:nvPicPr>
        <p:blipFill>
          <a:blip r:embed="rId2"/>
          <a:stretch>
            <a:fillRect/>
          </a:stretch>
        </p:blipFill>
        <p:spPr>
          <a:xfrm>
            <a:off x="200025" y="681037"/>
            <a:ext cx="11791950" cy="5495925"/>
          </a:xfrm>
          <a:prstGeom prst="rect">
            <a:avLst/>
          </a:prstGeom>
        </p:spPr>
      </p:pic>
    </p:spTree>
    <p:extLst>
      <p:ext uri="{BB962C8B-B14F-4D97-AF65-F5344CB8AC3E}">
        <p14:creationId xmlns:p14="http://schemas.microsoft.com/office/powerpoint/2010/main" val="296769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B14CB8F-BEE3-4E77-B101-FD3868B88512}"/>
              </a:ext>
            </a:extLst>
          </p:cNvPr>
          <p:cNvSpPr>
            <a:spLocks noGrp="1"/>
          </p:cNvSpPr>
          <p:nvPr>
            <p:ph type="title"/>
          </p:nvPr>
        </p:nvSpPr>
        <p:spPr/>
        <p:txBody>
          <a:bodyPr/>
          <a:lstStyle/>
          <a:p>
            <a:r>
              <a:rPr lang="en-US" dirty="0" err="1"/>
              <a:t>pimpl</a:t>
            </a:r>
            <a:endParaRPr lang="en-US" dirty="0"/>
          </a:p>
        </p:txBody>
      </p:sp>
      <p:sp>
        <p:nvSpPr>
          <p:cNvPr id="3" name="מציין מיקום תוכן 2">
            <a:extLst>
              <a:ext uri="{FF2B5EF4-FFF2-40B4-BE49-F238E27FC236}">
                <a16:creationId xmlns:a16="http://schemas.microsoft.com/office/drawing/2014/main" id="{E0632661-E5D2-4215-9F68-1C3464A8DF9D}"/>
              </a:ext>
            </a:extLst>
          </p:cNvPr>
          <p:cNvSpPr>
            <a:spLocks noGrp="1"/>
          </p:cNvSpPr>
          <p:nvPr>
            <p:ph idx="1"/>
          </p:nvPr>
        </p:nvSpPr>
        <p:spPr/>
        <p:txBody>
          <a:bodyPr/>
          <a:lstStyle/>
          <a:p>
            <a:r>
              <a:rPr lang="he-IL" dirty="0"/>
              <a:t>כל השיטות הציבוריות של המחלקה בלי השדות הפרטיים מוגדרות בתוך מחלקה וירטואלית-טהורה, בקובץ </a:t>
            </a:r>
            <a:r>
              <a:rPr lang="en-US" dirty="0"/>
              <a:t>h .</a:t>
            </a:r>
            <a:r>
              <a:rPr lang="he-IL" dirty="0"/>
              <a:t>   </a:t>
            </a:r>
            <a:br>
              <a:rPr lang="en-US" dirty="0"/>
            </a:br>
            <a:br>
              <a:rPr lang="en-US" dirty="0"/>
            </a:br>
            <a:r>
              <a:rPr lang="he-IL" dirty="0"/>
              <a:t>המימוש והשדות הפרטיים מוגדרים במחלקה יורשת הנמצאת כולה בקובץ </a:t>
            </a:r>
            <a:r>
              <a:rPr lang="en-US" dirty="0" err="1"/>
              <a:t>cpp</a:t>
            </a:r>
            <a:r>
              <a:rPr lang="en-US" dirty="0"/>
              <a:t> </a:t>
            </a:r>
            <a:r>
              <a:rPr lang="he-IL" dirty="0"/>
              <a:t>ואינה גלויה למשתמש.</a:t>
            </a:r>
            <a:endParaRPr lang="en-US" dirty="0"/>
          </a:p>
        </p:txBody>
      </p:sp>
    </p:spTree>
    <p:extLst>
      <p:ext uri="{BB962C8B-B14F-4D97-AF65-F5344CB8AC3E}">
        <p14:creationId xmlns:p14="http://schemas.microsoft.com/office/powerpoint/2010/main" val="1819912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מציין מיקום תוכן 3">
            <a:extLst>
              <a:ext uri="{FF2B5EF4-FFF2-40B4-BE49-F238E27FC236}">
                <a16:creationId xmlns:a16="http://schemas.microsoft.com/office/drawing/2014/main" id="{E7AAA365-D9CB-44E0-96AD-A665BC2EC9FE}"/>
              </a:ext>
            </a:extLst>
          </p:cNvPr>
          <p:cNvPicPr>
            <a:picLocks noGrp="1" noChangeAspect="1"/>
          </p:cNvPicPr>
          <p:nvPr>
            <p:ph idx="1"/>
          </p:nvPr>
        </p:nvPicPr>
        <p:blipFill>
          <a:blip r:embed="rId2"/>
          <a:stretch>
            <a:fillRect/>
          </a:stretch>
        </p:blipFill>
        <p:spPr>
          <a:xfrm>
            <a:off x="1330881" y="489898"/>
            <a:ext cx="9990537" cy="5486695"/>
          </a:xfrm>
        </p:spPr>
      </p:pic>
    </p:spTree>
    <p:extLst>
      <p:ext uri="{BB962C8B-B14F-4D97-AF65-F5344CB8AC3E}">
        <p14:creationId xmlns:p14="http://schemas.microsoft.com/office/powerpoint/2010/main" val="1854189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485ADD5-0E5A-4C7A-8571-BA35643D6446}"/>
              </a:ext>
            </a:extLst>
          </p:cNvPr>
          <p:cNvSpPr>
            <a:spLocks noGrp="1"/>
          </p:cNvSpPr>
          <p:nvPr>
            <p:ph idx="1"/>
          </p:nvPr>
        </p:nvSpPr>
        <p:spPr>
          <a:xfrm>
            <a:off x="762785" y="1404593"/>
            <a:ext cx="11133841" cy="3195687"/>
          </a:xfrm>
        </p:spPr>
        <p:txBody>
          <a:bodyPr>
            <a:normAutofit fontScale="92500" lnSpcReduction="20000"/>
          </a:bodyPr>
          <a:lstStyle/>
          <a:p>
            <a:pPr marL="0" indent="0" algn="r">
              <a:buNone/>
            </a:pPr>
            <a:r>
              <a:rPr lang="en-US" sz="2000" b="1" dirty="0" err="1"/>
              <a:t>const_cast</a:t>
            </a:r>
            <a:r>
              <a:rPr lang="en-US" sz="2000" b="1" dirty="0"/>
              <a:t> </a:t>
            </a:r>
            <a:endParaRPr lang="he-IL" sz="2000" b="1" dirty="0"/>
          </a:p>
          <a:p>
            <a:pPr marL="0" indent="0" algn="r">
              <a:buNone/>
            </a:pPr>
            <a:r>
              <a:rPr lang="he-IL" sz="2000" dirty="0"/>
              <a:t>האופרטור </a:t>
            </a:r>
            <a:r>
              <a:rPr lang="en-US" sz="2000" dirty="0" err="1"/>
              <a:t>cast_const</a:t>
            </a:r>
            <a:r>
              <a:rPr lang="en-US" sz="2000" dirty="0"/>
              <a:t> </a:t>
            </a:r>
            <a:r>
              <a:rPr lang="he-IL" sz="2000" dirty="0"/>
              <a:t> משמש להמרת מצביע או </a:t>
            </a:r>
            <a:r>
              <a:rPr lang="he-IL" sz="2000" dirty="0" err="1"/>
              <a:t>רפרנס</a:t>
            </a:r>
            <a:r>
              <a:rPr lang="he-IL" sz="2000" dirty="0"/>
              <a:t> קבוע (</a:t>
            </a:r>
            <a:r>
              <a:rPr lang="en-US" sz="2000" dirty="0"/>
              <a:t>const</a:t>
            </a:r>
            <a:r>
              <a:rPr lang="he-IL" sz="2000" dirty="0"/>
              <a:t>)</a:t>
            </a:r>
            <a:r>
              <a:rPr lang="en-US" sz="2000" dirty="0"/>
              <a:t> </a:t>
            </a:r>
            <a:endParaRPr lang="he-IL" sz="2000" dirty="0"/>
          </a:p>
          <a:p>
            <a:pPr marL="0" indent="0" algn="r">
              <a:buNone/>
            </a:pPr>
            <a:r>
              <a:rPr lang="he-IL" sz="2000" dirty="0"/>
              <a:t>הוא למעשה אומר לקומפיילר להתעלם מהבדיקה של</a:t>
            </a:r>
            <a:r>
              <a:rPr lang="en-US" sz="2000" dirty="0"/>
              <a:t>const</a:t>
            </a:r>
            <a:r>
              <a:rPr lang="he-IL" sz="2000" dirty="0"/>
              <a:t> </a:t>
            </a:r>
            <a:r>
              <a:rPr lang="en-US" sz="2000" dirty="0"/>
              <a:t> </a:t>
            </a:r>
            <a:r>
              <a:rPr lang="he-IL" sz="2000" dirty="0"/>
              <a:t>אופרטור זה משמש במקרים נדירים מאד. לכן בדרך-כלל לא נשתמש בהמרה זו.</a:t>
            </a:r>
            <a:br>
              <a:rPr lang="en-US" sz="2000" dirty="0"/>
            </a:br>
            <a:br>
              <a:rPr lang="en-US" sz="2000" dirty="0"/>
            </a:br>
            <a:endParaRPr lang="he-IL" sz="2000" dirty="0"/>
          </a:p>
          <a:p>
            <a:pPr marL="0" indent="0" algn="r">
              <a:buNone/>
            </a:pPr>
            <a:r>
              <a:rPr lang="en-US" sz="2000" b="1" dirty="0" err="1"/>
              <a:t>reinterpret_cast</a:t>
            </a:r>
            <a:r>
              <a:rPr lang="en-US" sz="2000" b="1" dirty="0"/>
              <a:t> </a:t>
            </a:r>
            <a:endParaRPr lang="he-IL" sz="2000" b="1" dirty="0"/>
          </a:p>
          <a:p>
            <a:pPr marL="0" indent="0" algn="r">
              <a:buNone/>
            </a:pPr>
            <a:r>
              <a:rPr lang="he-IL" sz="2000" dirty="0"/>
              <a:t>האופרטור </a:t>
            </a:r>
            <a:r>
              <a:rPr lang="en-US" sz="2000" dirty="0" err="1"/>
              <a:t>cast_reinterpret</a:t>
            </a:r>
            <a:r>
              <a:rPr lang="he-IL" sz="2000" dirty="0"/>
              <a:t> </a:t>
            </a:r>
            <a:r>
              <a:rPr lang="en-US" sz="2000" dirty="0"/>
              <a:t> </a:t>
            </a:r>
            <a:r>
              <a:rPr lang="he-IL" sz="2000" dirty="0"/>
              <a:t>משמש להמרת פוינטר או </a:t>
            </a:r>
            <a:r>
              <a:rPr lang="he-IL" sz="2000" dirty="0" err="1"/>
              <a:t>רפרנס</a:t>
            </a:r>
            <a:r>
              <a:rPr lang="he-IL" sz="2000" dirty="0"/>
              <a:t> מסוג אחד לסוג אחר. </a:t>
            </a:r>
          </a:p>
          <a:p>
            <a:pPr marL="0" indent="0" algn="r">
              <a:buNone/>
            </a:pPr>
            <a:r>
              <a:rPr lang="he-IL" sz="2000" dirty="0"/>
              <a:t>האופרטור לא מבצע שום בדיקה - לא בזמן </a:t>
            </a:r>
            <a:r>
              <a:rPr lang="he-IL" sz="2000" dirty="0" err="1"/>
              <a:t>קימפול</a:t>
            </a:r>
            <a:r>
              <a:rPr lang="he-IL" sz="2000" dirty="0"/>
              <a:t> ולא בזמן ריצה. </a:t>
            </a:r>
          </a:p>
          <a:p>
            <a:pPr marL="0" indent="0" algn="r">
              <a:buNone/>
            </a:pPr>
            <a:r>
              <a:rPr lang="he-IL" sz="2000" dirty="0"/>
              <a:t>כמו </a:t>
            </a:r>
            <a:r>
              <a:rPr lang="en-US" sz="2000" dirty="0" err="1"/>
              <a:t>cast_const</a:t>
            </a:r>
            <a:r>
              <a:rPr lang="he-IL" sz="2000" dirty="0"/>
              <a:t> </a:t>
            </a:r>
            <a:r>
              <a:rPr lang="en-US" sz="2000" dirty="0"/>
              <a:t> ,</a:t>
            </a:r>
            <a:r>
              <a:rPr lang="he-IL" sz="2000" dirty="0"/>
              <a:t>הוא למעשה אומר לקומפיילר להתעלם מבדיקות הטיפוסים הרגילות שהוא מבצע, ולסמוך עלינו שאנחנו יודעים מה אנחנו עושים. זה מסוכן ועלול לגרום לשגיאות לוגיות וערכים לא מוגדרים.</a:t>
            </a:r>
            <a:endParaRPr lang="en-US" sz="2000" dirty="0"/>
          </a:p>
        </p:txBody>
      </p:sp>
    </p:spTree>
    <p:extLst>
      <p:ext uri="{BB962C8B-B14F-4D97-AF65-F5344CB8AC3E}">
        <p14:creationId xmlns:p14="http://schemas.microsoft.com/office/powerpoint/2010/main" val="276188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0AD0EC2F-4DD4-46DD-8F42-04EB8CD15B8E}"/>
              </a:ext>
            </a:extLst>
          </p:cNvPr>
          <p:cNvPicPr>
            <a:picLocks noChangeAspect="1"/>
          </p:cNvPicPr>
          <p:nvPr/>
        </p:nvPicPr>
        <p:blipFill>
          <a:blip r:embed="rId2"/>
          <a:stretch>
            <a:fillRect/>
          </a:stretch>
        </p:blipFill>
        <p:spPr>
          <a:xfrm>
            <a:off x="0" y="2011848"/>
            <a:ext cx="12192000" cy="2834303"/>
          </a:xfrm>
          <a:prstGeom prst="rect">
            <a:avLst/>
          </a:prstGeom>
        </p:spPr>
      </p:pic>
    </p:spTree>
    <p:extLst>
      <p:ext uri="{BB962C8B-B14F-4D97-AF65-F5344CB8AC3E}">
        <p14:creationId xmlns:p14="http://schemas.microsoft.com/office/powerpoint/2010/main" val="1216056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B87E2347-9F30-4890-8039-BA866F7F31F3}"/>
              </a:ext>
            </a:extLst>
          </p:cNvPr>
          <p:cNvSpPr>
            <a:spLocks noGrp="1"/>
          </p:cNvSpPr>
          <p:nvPr>
            <p:ph idx="1"/>
          </p:nvPr>
        </p:nvSpPr>
        <p:spPr>
          <a:xfrm>
            <a:off x="838200" y="1121790"/>
            <a:ext cx="10841610" cy="2762053"/>
          </a:xfrm>
        </p:spPr>
        <p:txBody>
          <a:bodyPr>
            <a:normAutofit lnSpcReduction="10000"/>
          </a:bodyPr>
          <a:lstStyle/>
          <a:p>
            <a:pPr marL="0" indent="0">
              <a:buNone/>
            </a:pPr>
            <a:r>
              <a:rPr lang="he-IL" sz="2000" dirty="0"/>
              <a:t>איך זה עובד עם מחלקות? </a:t>
            </a:r>
          </a:p>
          <a:p>
            <a:pPr marL="0" indent="0">
              <a:buNone/>
            </a:pPr>
            <a:r>
              <a:rPr lang="he-IL" sz="2000" dirty="0"/>
              <a:t>• חוסם המרות בין מצביעי-מחלקות שאין ביניהן קשר -אף אחת לא יורשת </a:t>
            </a:r>
            <a:r>
              <a:rPr lang="he-IL" sz="2000" dirty="0" err="1"/>
              <a:t>מהשניה</a:t>
            </a:r>
            <a:endParaRPr lang="he-IL" sz="2000" dirty="0"/>
          </a:p>
          <a:p>
            <a:pPr marL="0" indent="0">
              <a:buNone/>
            </a:pPr>
            <a:r>
              <a:rPr lang="he-IL" sz="2000" dirty="0"/>
              <a:t>• מאפשר המרה של מצביע למחלקה יורשת אל מצביע למחלקת הבסיס - והמרה כזאת היא בטוחה (אבל היא מתבצעת אוטומטית גם בלי</a:t>
            </a:r>
            <a:r>
              <a:rPr lang="en-US" sz="2000" dirty="0"/>
              <a:t> </a:t>
            </a:r>
            <a:r>
              <a:rPr lang="he-IL" sz="2000" dirty="0"/>
              <a:t>ההמרה </a:t>
            </a:r>
          </a:p>
          <a:p>
            <a:pPr marL="0" indent="0">
              <a:buNone/>
            </a:pPr>
            <a:r>
              <a:rPr lang="en-US" sz="2000" dirty="0"/>
              <a:t> </a:t>
            </a:r>
            <a:r>
              <a:rPr lang="he-IL" sz="2000" dirty="0"/>
              <a:t>• מאפשר גם המרה של מצביע למחלקת בסיס אל מצביע למחלקה יורשת - והמרה כזאת היא מסוכנת - היא נכונה רק אם המצביע המומר אכן הצביע לעצם מהסוג של המחלקה היורשת. לא מתבצעת כל בדיקה לנושא זה ולכן זו סכנה - עדיף במקרה זה להשתמש ב-</a:t>
            </a:r>
            <a:r>
              <a:rPr lang="en-US" sz="1400" dirty="0"/>
              <a:t> dynamic cast</a:t>
            </a:r>
            <a:br>
              <a:rPr lang="en-US" sz="1400" dirty="0"/>
            </a:br>
            <a:br>
              <a:rPr lang="en-US" sz="1400" dirty="0"/>
            </a:br>
            <a:endParaRPr lang="en-US" sz="2000" dirty="0"/>
          </a:p>
        </p:txBody>
      </p:sp>
    </p:spTree>
    <p:extLst>
      <p:ext uri="{BB962C8B-B14F-4D97-AF65-F5344CB8AC3E}">
        <p14:creationId xmlns:p14="http://schemas.microsoft.com/office/powerpoint/2010/main" val="2023265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תוכן 4">
            <a:extLst>
              <a:ext uri="{FF2B5EF4-FFF2-40B4-BE49-F238E27FC236}">
                <a16:creationId xmlns:a16="http://schemas.microsoft.com/office/drawing/2014/main" id="{5DCC987E-691C-4B0C-927B-52CCA69BB527}"/>
              </a:ext>
            </a:extLst>
          </p:cNvPr>
          <p:cNvSpPr>
            <a:spLocks noGrp="1"/>
          </p:cNvSpPr>
          <p:nvPr>
            <p:ph idx="1"/>
          </p:nvPr>
        </p:nvSpPr>
        <p:spPr/>
        <p:txBody>
          <a:bodyPr>
            <a:normAutofit fontScale="92500" lnSpcReduction="10000"/>
          </a:bodyPr>
          <a:lstStyle/>
          <a:p>
            <a:pPr marL="0" indent="0">
              <a:buNone/>
            </a:pPr>
            <a:r>
              <a:rPr lang="en-US" dirty="0" err="1"/>
              <a:t>dynamic_cast</a:t>
            </a:r>
            <a:endParaRPr lang="en-US" dirty="0"/>
          </a:p>
          <a:p>
            <a:pPr marL="0" indent="0">
              <a:buNone/>
            </a:pPr>
            <a:r>
              <a:rPr lang="he-IL" dirty="0"/>
              <a:t>האופרטור משמש להמרה של פוינטר/</a:t>
            </a:r>
            <a:r>
              <a:rPr lang="he-IL" dirty="0" err="1"/>
              <a:t>רפרנס</a:t>
            </a:r>
            <a:r>
              <a:rPr lang="he-IL" dirty="0"/>
              <a:t> למחלקת-בסיס עם שיטות וירטואליות, אל פוינטר/</a:t>
            </a:r>
            <a:r>
              <a:rPr lang="he-IL" dirty="0" err="1"/>
              <a:t>רפרנס</a:t>
            </a:r>
            <a:r>
              <a:rPr lang="he-IL" dirty="0"/>
              <a:t> למחלקה יורשת שלה. </a:t>
            </a:r>
            <a:br>
              <a:rPr lang="en-US" dirty="0"/>
            </a:br>
            <a:br>
              <a:rPr lang="en-US" dirty="0"/>
            </a:br>
            <a:r>
              <a:rPr lang="he-IL" b="1" dirty="0"/>
              <a:t>כשמשתמשים באופרטור זה, הקומפיילר מכניס בדיקה, המתבצעת בזמן ריצה, אם העצם שמצביעים אליו אכן מתאים לסוג שאליו רוצים להמיר.</a:t>
            </a:r>
          </a:p>
          <a:p>
            <a:pPr marL="0" indent="0">
              <a:buNone/>
            </a:pPr>
            <a:r>
              <a:rPr lang="he-IL" dirty="0"/>
              <a:t>הבדיקה מתבצעת לפי סוג העצם בזמן ריצה. לכן, אפשר לבצע בדיקה זו רק אם העצם הוא ממחלקה שיש לה מידע על סוגים בזמן ריצה - כלומר מחלקה שיש לה טבלת שיטות וירטואליות. </a:t>
            </a:r>
            <a:br>
              <a:rPr lang="en-US" dirty="0"/>
            </a:br>
            <a:br>
              <a:rPr lang="en-US" dirty="0"/>
            </a:br>
            <a:r>
              <a:rPr lang="he-IL" dirty="0"/>
              <a:t>שימו לב: המרה זו היא פעולה "יקרה" בזמן ריצה - היא צריכה לעבור על כל עץ הירושה כדי לקבוע אם ההמרה תקינה או לא.</a:t>
            </a:r>
            <a:endParaRPr lang="en-US" dirty="0"/>
          </a:p>
        </p:txBody>
      </p:sp>
    </p:spTree>
    <p:extLst>
      <p:ext uri="{BB962C8B-B14F-4D97-AF65-F5344CB8AC3E}">
        <p14:creationId xmlns:p14="http://schemas.microsoft.com/office/powerpoint/2010/main" val="153282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BCADA99-CA6A-4529-8E82-53907772EC02}"/>
              </a:ext>
            </a:extLst>
          </p:cNvPr>
          <p:cNvSpPr txBox="1"/>
          <p:nvPr/>
        </p:nvSpPr>
        <p:spPr>
          <a:xfrm>
            <a:off x="2262433" y="782425"/>
            <a:ext cx="9030878" cy="6001643"/>
          </a:xfrm>
          <a:prstGeom prst="rect">
            <a:avLst/>
          </a:prstGeom>
          <a:noFill/>
        </p:spPr>
        <p:txBody>
          <a:bodyPr wrap="square" rtlCol="0">
            <a:spAutoFit/>
          </a:bodyPr>
          <a:lstStyle/>
          <a:p>
            <a:r>
              <a:rPr lang="he-IL" sz="2400" dirty="0"/>
              <a:t>ירושה</a:t>
            </a:r>
          </a:p>
          <a:p>
            <a:r>
              <a:rPr lang="he-IL" sz="2400" dirty="0"/>
              <a:t>ירושה בשפת </a:t>
            </a:r>
            <a:r>
              <a:rPr lang="en-US" sz="2400" dirty="0"/>
              <a:t>C</a:t>
            </a:r>
            <a:r>
              <a:rPr lang="he-IL" sz="2400" dirty="0"/>
              <a:t>++ דומה מאוד ל</a:t>
            </a:r>
            <a:r>
              <a:rPr lang="en-US" sz="2400" dirty="0"/>
              <a:t>JAVA</a:t>
            </a:r>
          </a:p>
          <a:p>
            <a:r>
              <a:rPr lang="he-IL" sz="2400" b="1" dirty="0"/>
              <a:t>ההבדל המרכזי </a:t>
            </a:r>
            <a:r>
              <a:rPr lang="he-IL" sz="2400" b="1" dirty="0" err="1"/>
              <a:t>בינהן</a:t>
            </a:r>
            <a:r>
              <a:rPr lang="he-IL" sz="2400" b="1" dirty="0"/>
              <a:t> הוא שבשפת </a:t>
            </a:r>
            <a:r>
              <a:rPr lang="en-US" sz="2400" b="1" dirty="0"/>
              <a:t>C</a:t>
            </a:r>
            <a:r>
              <a:rPr lang="he-IL" sz="2400" b="1" dirty="0"/>
              <a:t>++ מתקיימת הורשה מרובה</a:t>
            </a:r>
            <a:br>
              <a:rPr lang="en-US" sz="2400" b="1" dirty="0"/>
            </a:br>
            <a:br>
              <a:rPr lang="en-US" sz="2400" b="1" dirty="0"/>
            </a:br>
            <a:endParaRPr lang="he-IL" sz="2400" b="1" dirty="0"/>
          </a:p>
          <a:p>
            <a:r>
              <a:rPr lang="he-IL" sz="2400" dirty="0"/>
              <a:t>למה בכלל משתמשים בירושה? [תזכורת]</a:t>
            </a:r>
          </a:p>
          <a:p>
            <a:r>
              <a:rPr lang="he-IL" sz="2400" dirty="0"/>
              <a:t>- כדי שהתוכנית שלנו תשקף את המציאות: ירושה מבטאת קשר של "הוא סוג של".</a:t>
            </a:r>
          </a:p>
          <a:p>
            <a:r>
              <a:rPr lang="he-IL" sz="2400" dirty="0"/>
              <a:t>למשל, אם המחלקה של "מנהל" יורשת את המחלקה של "עובד", זה מעביר את המסר של "מנהל"</a:t>
            </a:r>
          </a:p>
          <a:p>
            <a:r>
              <a:rPr lang="he-IL" sz="2400" dirty="0"/>
              <a:t>הוא סוג של "עובד".</a:t>
            </a:r>
            <a:br>
              <a:rPr lang="en-US" sz="2400" dirty="0"/>
            </a:br>
            <a:br>
              <a:rPr lang="en-US" sz="2400" dirty="0"/>
            </a:br>
            <a:r>
              <a:rPr lang="he-IL" sz="2400" dirty="0"/>
              <a:t>סיבה נוספת כדי להשיג פולימורפיזם בזמן ריצה </a:t>
            </a:r>
            <a:br>
              <a:rPr lang="en-US" sz="2400" dirty="0"/>
            </a:br>
            <a:endParaRPr lang="he-IL" sz="2400" dirty="0"/>
          </a:p>
          <a:p>
            <a:endParaRPr lang="en-US" sz="2400" dirty="0"/>
          </a:p>
          <a:p>
            <a:endParaRPr lang="he-IL" sz="2400" dirty="0"/>
          </a:p>
        </p:txBody>
      </p:sp>
    </p:spTree>
    <p:extLst>
      <p:ext uri="{BB962C8B-B14F-4D97-AF65-F5344CB8AC3E}">
        <p14:creationId xmlns:p14="http://schemas.microsoft.com/office/powerpoint/2010/main" val="3812930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B029543-AA26-41B3-A469-FB8950987854}"/>
              </a:ext>
            </a:extLst>
          </p:cNvPr>
          <p:cNvSpPr>
            <a:spLocks noGrp="1"/>
          </p:cNvSpPr>
          <p:nvPr>
            <p:ph type="title"/>
          </p:nvPr>
        </p:nvSpPr>
        <p:spPr/>
        <p:txBody>
          <a:bodyPr/>
          <a:lstStyle/>
          <a:p>
            <a:r>
              <a:rPr lang="he-IL" dirty="0"/>
              <a:t>פולימורפיזם</a:t>
            </a:r>
            <a:endParaRPr lang="en-US" dirty="0"/>
          </a:p>
        </p:txBody>
      </p:sp>
      <p:sp>
        <p:nvSpPr>
          <p:cNvPr id="3" name="מציין מיקום תוכן 2">
            <a:extLst>
              <a:ext uri="{FF2B5EF4-FFF2-40B4-BE49-F238E27FC236}">
                <a16:creationId xmlns:a16="http://schemas.microsoft.com/office/drawing/2014/main" id="{4A5F1436-B144-4031-B499-6E20CB8F085A}"/>
              </a:ext>
            </a:extLst>
          </p:cNvPr>
          <p:cNvSpPr>
            <a:spLocks noGrp="1"/>
          </p:cNvSpPr>
          <p:nvPr>
            <p:ph idx="1"/>
          </p:nvPr>
        </p:nvSpPr>
        <p:spPr/>
        <p:txBody>
          <a:bodyPr/>
          <a:lstStyle/>
          <a:p>
            <a:r>
              <a:rPr lang="he-IL" dirty="0"/>
              <a:t>המושג פולימורפיזם הוא רב צורתיות, הרעיון הכללי הוא להתייחס לעצמים שונים בתור דברים דומים. רב צורתיות מאפשר לנו לבצע פעולות מסוימות מבלי קשר ישיר לאובייקט עליו אנחנו מבצעים את הפעולה, כך שגם אם נשנה את האובייקט לאובייקט אחר זה לא ישנה את הדרך בה אנחנו מבצעים את הפעולה שלנו על האובייקט החדש, לדוגמא מערך של </a:t>
            </a:r>
            <a:r>
              <a:rPr lang="he-IL" dirty="0" err="1"/>
              <a:t>חתול,כלב,ציפור</a:t>
            </a:r>
            <a:r>
              <a:rPr lang="he-IL" dirty="0"/>
              <a:t> כאשר כל ממש את הממשק חיה, ניתן ליצור מערך של חיות וכל פעם להפעיל את המתודה ()</a:t>
            </a:r>
            <a:r>
              <a:rPr lang="en-US" dirty="0"/>
              <a:t>print</a:t>
            </a:r>
            <a:r>
              <a:rPr lang="he-IL" dirty="0"/>
              <a:t> , תוצאת המתודה </a:t>
            </a:r>
            <a:r>
              <a:rPr lang="he-IL" dirty="0" err="1"/>
              <a:t>תיהיה</a:t>
            </a:r>
            <a:r>
              <a:rPr lang="he-IL" dirty="0"/>
              <a:t> כתלות האובייקט עליו אנחנו מפעילים את </a:t>
            </a:r>
            <a:r>
              <a:rPr lang="he-IL" dirty="0" err="1"/>
              <a:t>הפונקצייה</a:t>
            </a:r>
            <a:r>
              <a:rPr lang="he-IL" dirty="0"/>
              <a:t>.</a:t>
            </a:r>
            <a:endParaRPr lang="en-US" dirty="0"/>
          </a:p>
        </p:txBody>
      </p:sp>
    </p:spTree>
    <p:extLst>
      <p:ext uri="{BB962C8B-B14F-4D97-AF65-F5344CB8AC3E}">
        <p14:creationId xmlns:p14="http://schemas.microsoft.com/office/powerpoint/2010/main" val="1668303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BE593713-C932-466B-A9E6-6E2587882437}"/>
              </a:ext>
            </a:extLst>
          </p:cNvPr>
          <p:cNvSpPr>
            <a:spLocks noGrp="1"/>
          </p:cNvSpPr>
          <p:nvPr>
            <p:ph idx="1"/>
          </p:nvPr>
        </p:nvSpPr>
        <p:spPr>
          <a:xfrm>
            <a:off x="1064443" y="232494"/>
            <a:ext cx="10515600" cy="6187159"/>
          </a:xfrm>
        </p:spPr>
        <p:txBody>
          <a:bodyPr>
            <a:normAutofit/>
          </a:bodyPr>
          <a:lstStyle/>
          <a:p>
            <a:pPr marL="0" indent="0">
              <a:buNone/>
            </a:pPr>
            <a:r>
              <a:rPr lang="he-IL" b="1" dirty="0"/>
              <a:t>שדות מוגנים:</a:t>
            </a:r>
          </a:p>
          <a:p>
            <a:pPr marL="0" indent="0">
              <a:buNone/>
            </a:pPr>
            <a:r>
              <a:rPr lang="he-IL" sz="2000" dirty="0"/>
              <a:t>בהורשה כל מה שמוגדר כשדה פרטי יישאר פרטי ולא תינתן אפשרות לשנות אותו. במידה ונרצה לשנות אותו במחלקה המקורית נצטרך להגדיר אותו כ:</a:t>
            </a:r>
            <a:r>
              <a:rPr lang="en-US" sz="2000" dirty="0"/>
              <a:t>protected</a:t>
            </a:r>
            <a:r>
              <a:rPr lang="he-IL" sz="2000" dirty="0"/>
              <a:t> ואז ניתן יהיה לבצע בהם שינויים.</a:t>
            </a:r>
          </a:p>
          <a:p>
            <a:pPr marL="0" indent="0">
              <a:buNone/>
            </a:pPr>
            <a:br>
              <a:rPr lang="en-US" sz="2000" dirty="0"/>
            </a:br>
            <a:r>
              <a:rPr lang="he-IL" sz="2000" dirty="0"/>
              <a:t>ברירת מחדל שהמחלקה יורשת מחלקה אחרת הוא </a:t>
            </a:r>
            <a:r>
              <a:rPr lang="he-IL" sz="2000" u="sng" dirty="0"/>
              <a:t>פרטי</a:t>
            </a:r>
            <a:r>
              <a:rPr lang="he-IL" sz="2000" dirty="0"/>
              <a:t> – כמו שדות רגילים.</a:t>
            </a:r>
          </a:p>
          <a:p>
            <a:pPr marL="0" indent="0">
              <a:buNone/>
            </a:pPr>
            <a:r>
              <a:rPr lang="he-IL" sz="2000" dirty="0"/>
              <a:t>במצב רגיל היינו רוצים שההורשה תהיה ציבורית ולכן נציין את זה.</a:t>
            </a:r>
            <a:br>
              <a:rPr lang="en-US" sz="2000" dirty="0"/>
            </a:br>
            <a:endParaRPr lang="he-IL" sz="2000" dirty="0"/>
          </a:p>
          <a:p>
            <a:pPr marL="0" indent="0">
              <a:buNone/>
            </a:pPr>
            <a:r>
              <a:rPr lang="he-IL" sz="2000" dirty="0"/>
              <a:t>=</a:t>
            </a:r>
            <a:r>
              <a:rPr lang="he-IL" sz="1400" dirty="0"/>
              <a:t>החלפה</a:t>
            </a:r>
            <a:r>
              <a:rPr lang="en-US" sz="2000" dirty="0"/>
              <a:t>Overriding</a:t>
            </a:r>
            <a:r>
              <a:rPr lang="he-IL" sz="2000" dirty="0"/>
              <a:t>:</a:t>
            </a:r>
          </a:p>
          <a:p>
            <a:pPr marL="0" indent="0">
              <a:buNone/>
            </a:pPr>
            <a:r>
              <a:rPr lang="he-IL" sz="2000" dirty="0"/>
              <a:t>במחלקה יורשת, אם נגדיר שיטה שהחתימה שלה זהה לשיטה הקיימת כבר במחלקה המורישה, אז השיטה שהגדרנו תחליף את השיטה שירשנו. למשל, אם המחלקה </a:t>
            </a:r>
            <a:r>
              <a:rPr lang="en-US" sz="2000" dirty="0"/>
              <a:t>Person </a:t>
            </a:r>
            <a:r>
              <a:rPr lang="he-IL" sz="2000" dirty="0"/>
              <a:t> מגדירה שיטה </a:t>
            </a:r>
            <a:r>
              <a:rPr lang="en-US" sz="2000" dirty="0"/>
              <a:t>output ,</a:t>
            </a:r>
            <a:r>
              <a:rPr lang="he-IL" sz="2000" dirty="0"/>
              <a:t>ו המחלקה  </a:t>
            </a:r>
            <a:r>
              <a:rPr lang="en-US" sz="2000" dirty="0"/>
              <a:t>Programmer </a:t>
            </a:r>
            <a:r>
              <a:rPr lang="he-IL" sz="2000" dirty="0"/>
              <a:t>יורשת אותה ומגדירה שיטה </a:t>
            </a:r>
            <a:r>
              <a:rPr lang="en-US" sz="2000" dirty="0"/>
              <a:t>output </a:t>
            </a:r>
            <a:r>
              <a:rPr lang="he-IL" sz="2000" dirty="0"/>
              <a:t> עם חתימה זהה - אז עצמים מסוג </a:t>
            </a:r>
            <a:r>
              <a:rPr lang="en-US" sz="2000" dirty="0"/>
              <a:t>Programmer </a:t>
            </a:r>
            <a:r>
              <a:rPr lang="he-IL" sz="2000" dirty="0"/>
              <a:t> ישתמשו בשיטה המחליפה.</a:t>
            </a:r>
          </a:p>
          <a:p>
            <a:pPr marL="0" indent="0">
              <a:buNone/>
            </a:pPr>
            <a:r>
              <a:rPr lang="he-IL" sz="2000" dirty="0"/>
              <a:t>חשוב: החתימה של השיטה המחליפה חייבת להיות זהה לגמרי - כולל ה-</a:t>
            </a:r>
            <a:r>
              <a:rPr lang="en-US" sz="2000" dirty="0"/>
              <a:t>const </a:t>
            </a:r>
            <a:r>
              <a:rPr lang="he-IL" sz="2000" dirty="0"/>
              <a:t>אחרת זו לא תהיה החלפה אלא העמסה. כדי שהקומפיילר יוודא עבורנו שדייקנו בחתימה, ניתן להשתמש במילת-המפתח </a:t>
            </a:r>
            <a:r>
              <a:rPr lang="en-US" sz="2000" b="1" dirty="0"/>
              <a:t>override</a:t>
            </a:r>
            <a:endParaRPr lang="he-IL" sz="2000" b="1" dirty="0"/>
          </a:p>
        </p:txBody>
      </p:sp>
    </p:spTree>
    <p:extLst>
      <p:ext uri="{BB962C8B-B14F-4D97-AF65-F5344CB8AC3E}">
        <p14:creationId xmlns:p14="http://schemas.microsoft.com/office/powerpoint/2010/main" val="153800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2C133E-F11E-417F-A2D0-44F933D7735C}"/>
              </a:ext>
            </a:extLst>
          </p:cNvPr>
          <p:cNvSpPr>
            <a:spLocks noGrp="1"/>
          </p:cNvSpPr>
          <p:nvPr>
            <p:ph type="title"/>
          </p:nvPr>
        </p:nvSpPr>
        <p:spPr/>
        <p:txBody>
          <a:bodyPr/>
          <a:lstStyle/>
          <a:p>
            <a:r>
              <a:rPr lang="he-IL" dirty="0"/>
              <a:t>בניה ופירוק והשמה</a:t>
            </a:r>
            <a:endParaRPr lang="en-US" dirty="0"/>
          </a:p>
        </p:txBody>
      </p:sp>
      <p:sp>
        <p:nvSpPr>
          <p:cNvPr id="3" name="מציין מיקום תוכן 2">
            <a:extLst>
              <a:ext uri="{FF2B5EF4-FFF2-40B4-BE49-F238E27FC236}">
                <a16:creationId xmlns:a16="http://schemas.microsoft.com/office/drawing/2014/main" id="{622B4395-BBCF-4FA4-89D4-EDBC7C25083F}"/>
              </a:ext>
            </a:extLst>
          </p:cNvPr>
          <p:cNvSpPr>
            <a:spLocks noGrp="1"/>
          </p:cNvSpPr>
          <p:nvPr>
            <p:ph idx="1"/>
          </p:nvPr>
        </p:nvSpPr>
        <p:spPr/>
        <p:txBody>
          <a:bodyPr>
            <a:normAutofit fontScale="92500" lnSpcReduction="20000"/>
          </a:bodyPr>
          <a:lstStyle/>
          <a:p>
            <a:r>
              <a:rPr lang="he-IL" b="1" dirty="0"/>
              <a:t>הבנאים לא עוברים בירושה</a:t>
            </a:r>
            <a:br>
              <a:rPr lang="en-US" dirty="0"/>
            </a:br>
            <a:br>
              <a:rPr lang="en-US" dirty="0"/>
            </a:br>
            <a:r>
              <a:rPr lang="he-IL" dirty="0"/>
              <a:t>כשבונים עצם ממחלקה </a:t>
            </a:r>
            <a:r>
              <a:rPr lang="he-IL" dirty="0" err="1"/>
              <a:t>מסויימת</a:t>
            </a:r>
            <a:r>
              <a:rPr lang="he-IL" dirty="0"/>
              <a:t>, חייבים קודם לבנות עצם מהמחלקה המורישה כזכור, יש שדה נסתר מהמחלקה המורישה בתוך המחלקה היורשת. איך עושים את זה?</a:t>
            </a:r>
            <a:br>
              <a:rPr lang="en-US" dirty="0"/>
            </a:br>
            <a:br>
              <a:rPr lang="en-US" dirty="0"/>
            </a:br>
            <a:r>
              <a:rPr lang="he-IL" dirty="0"/>
              <a:t>אפשרות אחת היא לקרוא בפירוש לבנאי של המחלקה המורישה ברשימת </a:t>
            </a:r>
            <a:r>
              <a:rPr lang="he-IL" dirty="0" err="1"/>
              <a:t>האיתחול</a:t>
            </a:r>
            <a:r>
              <a:rPr lang="he-IL" dirty="0"/>
              <a:t> – בדיוק כמו שקוראים לבנאים של כל שאר השדות.</a:t>
            </a:r>
            <a:br>
              <a:rPr lang="en-US" dirty="0"/>
            </a:br>
            <a:br>
              <a:rPr lang="en-US" dirty="0"/>
            </a:br>
            <a:r>
              <a:rPr lang="he-IL" dirty="0"/>
              <a:t>אם לא קוראים בפירוש לבנאי של המחלקה המורישה - הקומפיילר יקרא אוטומטית לבנאי בלי פרמטרים, אם קיים</a:t>
            </a:r>
            <a:br>
              <a:rPr lang="en-US" dirty="0"/>
            </a:br>
            <a:br>
              <a:rPr lang="en-US" dirty="0"/>
            </a:br>
            <a:r>
              <a:rPr lang="he-IL" b="1" dirty="0"/>
              <a:t>המפרק גם-כן לא עובר בירושה</a:t>
            </a:r>
            <a:br>
              <a:rPr lang="en-US" b="1" dirty="0"/>
            </a:br>
            <a:endParaRPr lang="en-US" b="1" dirty="0"/>
          </a:p>
          <a:p>
            <a:endParaRPr lang="en-US" dirty="0"/>
          </a:p>
        </p:txBody>
      </p:sp>
    </p:spTree>
    <p:extLst>
      <p:ext uri="{BB962C8B-B14F-4D97-AF65-F5344CB8AC3E}">
        <p14:creationId xmlns:p14="http://schemas.microsoft.com/office/powerpoint/2010/main" val="43838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אליפסה 4">
            <a:extLst>
              <a:ext uri="{FF2B5EF4-FFF2-40B4-BE49-F238E27FC236}">
                <a16:creationId xmlns:a16="http://schemas.microsoft.com/office/drawing/2014/main" id="{530F8920-DF7B-44EC-8337-2FC639D44E67}"/>
              </a:ext>
            </a:extLst>
          </p:cNvPr>
          <p:cNvSpPr/>
          <p:nvPr/>
        </p:nvSpPr>
        <p:spPr>
          <a:xfrm>
            <a:off x="1905786" y="1820944"/>
            <a:ext cx="4072379" cy="37612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אליפסה 3">
            <a:extLst>
              <a:ext uri="{FF2B5EF4-FFF2-40B4-BE49-F238E27FC236}">
                <a16:creationId xmlns:a16="http://schemas.microsoft.com/office/drawing/2014/main" id="{A6C67100-A918-4D22-926E-92C23C1E7767}"/>
              </a:ext>
            </a:extLst>
          </p:cNvPr>
          <p:cNvSpPr/>
          <p:nvPr/>
        </p:nvSpPr>
        <p:spPr>
          <a:xfrm>
            <a:off x="6796726" y="1913641"/>
            <a:ext cx="4072379" cy="37612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a:t>שדות מחלקת הבסיס</a:t>
            </a:r>
            <a:endParaRPr lang="en-US"/>
          </a:p>
        </p:txBody>
      </p:sp>
      <p:sp>
        <p:nvSpPr>
          <p:cNvPr id="6" name="אליפסה 5">
            <a:extLst>
              <a:ext uri="{FF2B5EF4-FFF2-40B4-BE49-F238E27FC236}">
                <a16:creationId xmlns:a16="http://schemas.microsoft.com/office/drawing/2014/main" id="{1224A839-E1F9-4751-AD00-24F95AFC1521}"/>
              </a:ext>
            </a:extLst>
          </p:cNvPr>
          <p:cNvSpPr/>
          <p:nvPr/>
        </p:nvSpPr>
        <p:spPr>
          <a:xfrm>
            <a:off x="7343480" y="2394408"/>
            <a:ext cx="2942734" cy="283746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אליפסה 6">
            <a:extLst>
              <a:ext uri="{FF2B5EF4-FFF2-40B4-BE49-F238E27FC236}">
                <a16:creationId xmlns:a16="http://schemas.microsoft.com/office/drawing/2014/main" id="{ABD1D533-FC78-468C-BED7-D627A3617F71}"/>
              </a:ext>
            </a:extLst>
          </p:cNvPr>
          <p:cNvSpPr/>
          <p:nvPr/>
        </p:nvSpPr>
        <p:spPr>
          <a:xfrm>
            <a:off x="2470608" y="2282857"/>
            <a:ext cx="2942734" cy="283746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אליפסה 7">
            <a:extLst>
              <a:ext uri="{FF2B5EF4-FFF2-40B4-BE49-F238E27FC236}">
                <a16:creationId xmlns:a16="http://schemas.microsoft.com/office/drawing/2014/main" id="{62CE5E88-BB40-4C7A-B4D3-A580D92BD539}"/>
              </a:ext>
            </a:extLst>
          </p:cNvPr>
          <p:cNvSpPr/>
          <p:nvPr/>
        </p:nvSpPr>
        <p:spPr>
          <a:xfrm>
            <a:off x="7743334" y="2865746"/>
            <a:ext cx="2164237" cy="198905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אליפסה 8">
            <a:extLst>
              <a:ext uri="{FF2B5EF4-FFF2-40B4-BE49-F238E27FC236}">
                <a16:creationId xmlns:a16="http://schemas.microsoft.com/office/drawing/2014/main" id="{603C7B39-8148-42CA-BD8A-E98887A38C7C}"/>
              </a:ext>
            </a:extLst>
          </p:cNvPr>
          <p:cNvSpPr/>
          <p:nvPr/>
        </p:nvSpPr>
        <p:spPr>
          <a:xfrm>
            <a:off x="2859856" y="2707062"/>
            <a:ext cx="2164237" cy="198905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תיבת טקסט 9">
            <a:extLst>
              <a:ext uri="{FF2B5EF4-FFF2-40B4-BE49-F238E27FC236}">
                <a16:creationId xmlns:a16="http://schemas.microsoft.com/office/drawing/2014/main" id="{1B7BAE7D-AEB3-42FF-B206-50718DA593F7}"/>
              </a:ext>
            </a:extLst>
          </p:cNvPr>
          <p:cNvSpPr txBox="1"/>
          <p:nvPr/>
        </p:nvSpPr>
        <p:spPr>
          <a:xfrm>
            <a:off x="5820658" y="1257637"/>
            <a:ext cx="3845351" cy="523220"/>
          </a:xfrm>
          <a:prstGeom prst="rect">
            <a:avLst/>
          </a:prstGeom>
          <a:noFill/>
        </p:spPr>
        <p:txBody>
          <a:bodyPr wrap="square" rtlCol="0">
            <a:spAutoFit/>
          </a:bodyPr>
          <a:lstStyle/>
          <a:p>
            <a:r>
              <a:rPr lang="he-IL" sz="2800" b="1" dirty="0"/>
              <a:t>סדר הבניה</a:t>
            </a:r>
            <a:endParaRPr lang="en-US" sz="2800" b="1" dirty="0"/>
          </a:p>
        </p:txBody>
      </p:sp>
      <p:sp>
        <p:nvSpPr>
          <p:cNvPr id="11" name="תיבת טקסט 10">
            <a:extLst>
              <a:ext uri="{FF2B5EF4-FFF2-40B4-BE49-F238E27FC236}">
                <a16:creationId xmlns:a16="http://schemas.microsoft.com/office/drawing/2014/main" id="{A4E59097-A30D-481A-A17D-328251FA529F}"/>
              </a:ext>
            </a:extLst>
          </p:cNvPr>
          <p:cNvSpPr txBox="1"/>
          <p:nvPr/>
        </p:nvSpPr>
        <p:spPr>
          <a:xfrm>
            <a:off x="1641638" y="1074509"/>
            <a:ext cx="3129699" cy="646331"/>
          </a:xfrm>
          <a:prstGeom prst="rect">
            <a:avLst/>
          </a:prstGeom>
          <a:noFill/>
        </p:spPr>
        <p:txBody>
          <a:bodyPr wrap="square" rtlCol="0">
            <a:spAutoFit/>
          </a:bodyPr>
          <a:lstStyle/>
          <a:p>
            <a:r>
              <a:rPr lang="he-IL" sz="3600" b="1" dirty="0"/>
              <a:t>סדר הפירוק</a:t>
            </a:r>
            <a:endParaRPr lang="en-US" sz="3600" b="1" dirty="0"/>
          </a:p>
        </p:txBody>
      </p:sp>
      <p:sp>
        <p:nvSpPr>
          <p:cNvPr id="13" name="תיבת טקסט 12">
            <a:extLst>
              <a:ext uri="{FF2B5EF4-FFF2-40B4-BE49-F238E27FC236}">
                <a16:creationId xmlns:a16="http://schemas.microsoft.com/office/drawing/2014/main" id="{5BDB088F-EBC1-4756-B5E9-B9A80CB185BC}"/>
              </a:ext>
            </a:extLst>
          </p:cNvPr>
          <p:cNvSpPr txBox="1"/>
          <p:nvPr/>
        </p:nvSpPr>
        <p:spPr>
          <a:xfrm>
            <a:off x="7015115" y="2025076"/>
            <a:ext cx="2763624" cy="369332"/>
          </a:xfrm>
          <a:prstGeom prst="rect">
            <a:avLst/>
          </a:prstGeom>
          <a:noFill/>
        </p:spPr>
        <p:txBody>
          <a:bodyPr wrap="square">
            <a:spAutoFit/>
          </a:bodyPr>
          <a:lstStyle/>
          <a:p>
            <a:r>
              <a:rPr lang="he-IL"/>
              <a:t>שדות מחלקת הבסיס</a:t>
            </a:r>
            <a:endParaRPr lang="en-US" dirty="0"/>
          </a:p>
        </p:txBody>
      </p:sp>
      <p:sp>
        <p:nvSpPr>
          <p:cNvPr id="17" name="תיבת טקסט 16">
            <a:extLst>
              <a:ext uri="{FF2B5EF4-FFF2-40B4-BE49-F238E27FC236}">
                <a16:creationId xmlns:a16="http://schemas.microsoft.com/office/drawing/2014/main" id="{82476D40-0A34-4B7E-893C-32348207EC12}"/>
              </a:ext>
            </a:extLst>
          </p:cNvPr>
          <p:cNvSpPr txBox="1"/>
          <p:nvPr/>
        </p:nvSpPr>
        <p:spPr>
          <a:xfrm>
            <a:off x="7625499" y="2546806"/>
            <a:ext cx="2095893" cy="369332"/>
          </a:xfrm>
          <a:prstGeom prst="rect">
            <a:avLst/>
          </a:prstGeom>
          <a:noFill/>
        </p:spPr>
        <p:txBody>
          <a:bodyPr wrap="square">
            <a:spAutoFit/>
          </a:bodyPr>
          <a:lstStyle/>
          <a:p>
            <a:r>
              <a:rPr lang="he-IL" dirty="0"/>
              <a:t>בנאי מחלקת הבסיס</a:t>
            </a:r>
            <a:endParaRPr lang="en-US" dirty="0"/>
          </a:p>
        </p:txBody>
      </p:sp>
      <p:sp>
        <p:nvSpPr>
          <p:cNvPr id="19" name="תיבת טקסט 18">
            <a:extLst>
              <a:ext uri="{FF2B5EF4-FFF2-40B4-BE49-F238E27FC236}">
                <a16:creationId xmlns:a16="http://schemas.microsoft.com/office/drawing/2014/main" id="{151979D1-2267-4E7B-96C8-45F6A61C4458}"/>
              </a:ext>
            </a:extLst>
          </p:cNvPr>
          <p:cNvSpPr txBox="1"/>
          <p:nvPr/>
        </p:nvSpPr>
        <p:spPr>
          <a:xfrm>
            <a:off x="2436436" y="2779560"/>
            <a:ext cx="2478463" cy="369332"/>
          </a:xfrm>
          <a:prstGeom prst="rect">
            <a:avLst/>
          </a:prstGeom>
          <a:noFill/>
        </p:spPr>
        <p:txBody>
          <a:bodyPr wrap="square">
            <a:spAutoFit/>
          </a:bodyPr>
          <a:lstStyle/>
          <a:p>
            <a:r>
              <a:rPr lang="he-IL" dirty="0"/>
              <a:t>בנאי מחלקת הבסיס</a:t>
            </a:r>
            <a:endParaRPr lang="en-US" dirty="0"/>
          </a:p>
        </p:txBody>
      </p:sp>
      <p:sp>
        <p:nvSpPr>
          <p:cNvPr id="21" name="תיבת טקסט 20">
            <a:extLst>
              <a:ext uri="{FF2B5EF4-FFF2-40B4-BE49-F238E27FC236}">
                <a16:creationId xmlns:a16="http://schemas.microsoft.com/office/drawing/2014/main" id="{A11FB244-2F93-45A0-BB95-7F037F96E1DF}"/>
              </a:ext>
            </a:extLst>
          </p:cNvPr>
          <p:cNvSpPr txBox="1"/>
          <p:nvPr/>
        </p:nvSpPr>
        <p:spPr>
          <a:xfrm>
            <a:off x="7591326" y="3082159"/>
            <a:ext cx="2164238" cy="380944"/>
          </a:xfrm>
          <a:prstGeom prst="rect">
            <a:avLst/>
          </a:prstGeom>
          <a:noFill/>
        </p:spPr>
        <p:txBody>
          <a:bodyPr wrap="square">
            <a:spAutoFit/>
          </a:bodyPr>
          <a:lstStyle/>
          <a:p>
            <a:r>
              <a:rPr lang="he-IL" dirty="0"/>
              <a:t>שדות מחלקה יורשת</a:t>
            </a:r>
            <a:endParaRPr lang="en-US" dirty="0"/>
          </a:p>
        </p:txBody>
      </p:sp>
      <p:sp>
        <p:nvSpPr>
          <p:cNvPr id="23" name="תיבת טקסט 22">
            <a:extLst>
              <a:ext uri="{FF2B5EF4-FFF2-40B4-BE49-F238E27FC236}">
                <a16:creationId xmlns:a16="http://schemas.microsoft.com/office/drawing/2014/main" id="{D8473ECD-2131-480E-844F-580C7120559F}"/>
              </a:ext>
            </a:extLst>
          </p:cNvPr>
          <p:cNvSpPr txBox="1"/>
          <p:nvPr/>
        </p:nvSpPr>
        <p:spPr>
          <a:xfrm>
            <a:off x="-1825262" y="2374088"/>
            <a:ext cx="6664750" cy="369332"/>
          </a:xfrm>
          <a:prstGeom prst="rect">
            <a:avLst/>
          </a:prstGeom>
          <a:noFill/>
        </p:spPr>
        <p:txBody>
          <a:bodyPr wrap="square">
            <a:spAutoFit/>
          </a:bodyPr>
          <a:lstStyle/>
          <a:p>
            <a:r>
              <a:rPr lang="he-IL" dirty="0"/>
              <a:t>שדות מחלקה יורשת</a:t>
            </a:r>
            <a:endParaRPr lang="en-US" dirty="0"/>
          </a:p>
        </p:txBody>
      </p:sp>
      <p:sp>
        <p:nvSpPr>
          <p:cNvPr id="24" name="אליפסה 23">
            <a:extLst>
              <a:ext uri="{FF2B5EF4-FFF2-40B4-BE49-F238E27FC236}">
                <a16:creationId xmlns:a16="http://schemas.microsoft.com/office/drawing/2014/main" id="{43388382-D68B-4CD7-90F6-BF45ACB79D8B}"/>
              </a:ext>
            </a:extLst>
          </p:cNvPr>
          <p:cNvSpPr/>
          <p:nvPr/>
        </p:nvSpPr>
        <p:spPr>
          <a:xfrm>
            <a:off x="8097235" y="3397133"/>
            <a:ext cx="1470971" cy="110416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תיבת טקסט 27">
            <a:extLst>
              <a:ext uri="{FF2B5EF4-FFF2-40B4-BE49-F238E27FC236}">
                <a16:creationId xmlns:a16="http://schemas.microsoft.com/office/drawing/2014/main" id="{E5A7714D-4F7B-4A95-B13A-9861CDE3DED2}"/>
              </a:ext>
            </a:extLst>
          </p:cNvPr>
          <p:cNvSpPr txBox="1"/>
          <p:nvPr/>
        </p:nvSpPr>
        <p:spPr>
          <a:xfrm>
            <a:off x="7871971" y="3679515"/>
            <a:ext cx="1921497" cy="369332"/>
          </a:xfrm>
          <a:prstGeom prst="rect">
            <a:avLst/>
          </a:prstGeom>
          <a:noFill/>
        </p:spPr>
        <p:txBody>
          <a:bodyPr wrap="square">
            <a:spAutoFit/>
          </a:bodyPr>
          <a:lstStyle/>
          <a:p>
            <a:r>
              <a:rPr lang="he-IL" dirty="0"/>
              <a:t>בנאי מחלקה יורשת</a:t>
            </a:r>
            <a:endParaRPr lang="en-US" dirty="0"/>
          </a:p>
        </p:txBody>
      </p:sp>
      <p:cxnSp>
        <p:nvCxnSpPr>
          <p:cNvPr id="30" name="מחבר חץ ישר 29">
            <a:extLst>
              <a:ext uri="{FF2B5EF4-FFF2-40B4-BE49-F238E27FC236}">
                <a16:creationId xmlns:a16="http://schemas.microsoft.com/office/drawing/2014/main" id="{DB8572F7-8C88-491A-8659-F538E190AEA5}"/>
              </a:ext>
            </a:extLst>
          </p:cNvPr>
          <p:cNvCxnSpPr/>
          <p:nvPr/>
        </p:nvCxnSpPr>
        <p:spPr>
          <a:xfrm>
            <a:off x="6376838" y="504021"/>
            <a:ext cx="1214488" cy="13546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1" name="אליפסה 30">
            <a:extLst>
              <a:ext uri="{FF2B5EF4-FFF2-40B4-BE49-F238E27FC236}">
                <a16:creationId xmlns:a16="http://schemas.microsoft.com/office/drawing/2014/main" id="{D936D5D2-AAF3-4685-B47F-1AFBD48D3C91}"/>
              </a:ext>
            </a:extLst>
          </p:cNvPr>
          <p:cNvSpPr/>
          <p:nvPr/>
        </p:nvSpPr>
        <p:spPr>
          <a:xfrm>
            <a:off x="3206488" y="3195301"/>
            <a:ext cx="1470971" cy="110416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2" name="תיבת טקסט 31">
            <a:extLst>
              <a:ext uri="{FF2B5EF4-FFF2-40B4-BE49-F238E27FC236}">
                <a16:creationId xmlns:a16="http://schemas.microsoft.com/office/drawing/2014/main" id="{5DBAAA2A-971D-4AA2-AAE2-BDFD4F1C8FE8}"/>
              </a:ext>
            </a:extLst>
          </p:cNvPr>
          <p:cNvSpPr txBox="1"/>
          <p:nvPr/>
        </p:nvSpPr>
        <p:spPr>
          <a:xfrm>
            <a:off x="2859856" y="3429000"/>
            <a:ext cx="1817603" cy="646331"/>
          </a:xfrm>
          <a:prstGeom prst="rect">
            <a:avLst/>
          </a:prstGeom>
          <a:noFill/>
        </p:spPr>
        <p:txBody>
          <a:bodyPr wrap="square" rtlCol="0">
            <a:spAutoFit/>
          </a:bodyPr>
          <a:lstStyle/>
          <a:p>
            <a:r>
              <a:rPr lang="he-IL" dirty="0"/>
              <a:t>שדות מחלקת הבסיס</a:t>
            </a:r>
            <a:endParaRPr lang="en-US" dirty="0"/>
          </a:p>
        </p:txBody>
      </p:sp>
      <p:sp>
        <p:nvSpPr>
          <p:cNvPr id="33" name="תיבת טקסט 32">
            <a:extLst>
              <a:ext uri="{FF2B5EF4-FFF2-40B4-BE49-F238E27FC236}">
                <a16:creationId xmlns:a16="http://schemas.microsoft.com/office/drawing/2014/main" id="{EA02E61E-A4CF-4B3E-96D4-559B597A0566}"/>
              </a:ext>
            </a:extLst>
          </p:cNvPr>
          <p:cNvSpPr txBox="1"/>
          <p:nvPr/>
        </p:nvSpPr>
        <p:spPr>
          <a:xfrm>
            <a:off x="2807908" y="1890126"/>
            <a:ext cx="1921497" cy="369332"/>
          </a:xfrm>
          <a:prstGeom prst="rect">
            <a:avLst/>
          </a:prstGeom>
          <a:noFill/>
        </p:spPr>
        <p:txBody>
          <a:bodyPr wrap="square">
            <a:spAutoFit/>
          </a:bodyPr>
          <a:lstStyle/>
          <a:p>
            <a:r>
              <a:rPr lang="he-IL" dirty="0"/>
              <a:t>בנאי מחלקה יורשת</a:t>
            </a:r>
            <a:endParaRPr lang="en-US" dirty="0"/>
          </a:p>
        </p:txBody>
      </p:sp>
      <p:cxnSp>
        <p:nvCxnSpPr>
          <p:cNvPr id="35" name="מחבר חץ ישר 34">
            <a:extLst>
              <a:ext uri="{FF2B5EF4-FFF2-40B4-BE49-F238E27FC236}">
                <a16:creationId xmlns:a16="http://schemas.microsoft.com/office/drawing/2014/main" id="{87BE54BB-EEAF-458B-AE7B-A15E02673986}"/>
              </a:ext>
            </a:extLst>
          </p:cNvPr>
          <p:cNvCxnSpPr/>
          <p:nvPr/>
        </p:nvCxnSpPr>
        <p:spPr>
          <a:xfrm flipV="1">
            <a:off x="4839488" y="2074792"/>
            <a:ext cx="1256512" cy="16047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563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64715A0-C892-4234-8121-32A213F9E0CB}"/>
              </a:ext>
            </a:extLst>
          </p:cNvPr>
          <p:cNvSpPr>
            <a:spLocks noGrp="1"/>
          </p:cNvSpPr>
          <p:nvPr>
            <p:ph idx="1"/>
          </p:nvPr>
        </p:nvSpPr>
        <p:spPr>
          <a:xfrm>
            <a:off x="960748" y="1118615"/>
            <a:ext cx="10515600" cy="4351338"/>
          </a:xfrm>
        </p:spPr>
        <p:txBody>
          <a:bodyPr>
            <a:normAutofit/>
          </a:bodyPr>
          <a:lstStyle/>
          <a:p>
            <a:pPr marL="0" indent="0">
              <a:buNone/>
            </a:pPr>
            <a:r>
              <a:rPr lang="he-IL" sz="2000" dirty="0"/>
              <a:t>שיטות וירטואליות :</a:t>
            </a:r>
          </a:p>
          <a:p>
            <a:pPr marL="0" indent="0">
              <a:buNone/>
            </a:pPr>
            <a:r>
              <a:rPr lang="he-IL" sz="2000" b="1" dirty="0"/>
              <a:t>ברירת-המחדל ב-++</a:t>
            </a:r>
            <a:r>
              <a:rPr lang="en-US" sz="2000" b="1" dirty="0"/>
              <a:t>C </a:t>
            </a:r>
            <a:r>
              <a:rPr lang="he-IL" sz="2000" b="1" dirty="0"/>
              <a:t> היא, שהקומפיילר בוחר איזו שיטה להריץ, לפי סוג המשתנה בזמן הקומפילציה.</a:t>
            </a:r>
            <a:br>
              <a:rPr lang="en-US" sz="2000" b="1" dirty="0"/>
            </a:br>
            <a:br>
              <a:rPr lang="en-US" sz="2000" b="1" dirty="0"/>
            </a:br>
            <a:r>
              <a:rPr lang="he-IL" sz="2000" b="1" dirty="0"/>
              <a:t> </a:t>
            </a:r>
            <a:r>
              <a:rPr lang="he-IL" sz="2000" dirty="0"/>
              <a:t>למשל, אם הגדרנו עצם מסוג </a:t>
            </a:r>
            <a:r>
              <a:rPr lang="en-US" sz="2000" dirty="0"/>
              <a:t>Programmer ,</a:t>
            </a:r>
            <a:r>
              <a:rPr lang="he-IL" sz="2000" dirty="0"/>
              <a:t> ואז שמנו עליו </a:t>
            </a:r>
            <a:r>
              <a:rPr lang="he-IL" sz="2000" dirty="0" err="1"/>
              <a:t>רפרנס</a:t>
            </a:r>
            <a:r>
              <a:rPr lang="he-IL" sz="2000" dirty="0"/>
              <a:t> או מצביע מסוג </a:t>
            </a:r>
            <a:r>
              <a:rPr lang="en-US" sz="2000" dirty="0"/>
              <a:t>Person</a:t>
            </a:r>
            <a:r>
              <a:rPr lang="he-IL" sz="2000" dirty="0"/>
              <a:t> אז הקומפיילר יבחר את השיטה של</a:t>
            </a:r>
            <a:r>
              <a:rPr lang="en-US" sz="2000" dirty="0"/>
              <a:t>Person </a:t>
            </a:r>
            <a:r>
              <a:rPr lang="he-IL" sz="2000" dirty="0"/>
              <a:t> ולא את השיטה המחליפה.</a:t>
            </a:r>
          </a:p>
          <a:p>
            <a:pPr marL="0" indent="0">
              <a:buNone/>
            </a:pPr>
            <a:r>
              <a:rPr lang="he-IL" sz="2000" dirty="0"/>
              <a:t>בעזרת במילת המפתח </a:t>
            </a:r>
            <a:r>
              <a:rPr lang="en-US" sz="2000" dirty="0"/>
              <a:t>virtual</a:t>
            </a:r>
            <a:r>
              <a:rPr lang="he-IL" sz="2000" dirty="0"/>
              <a:t> כשמסמנים שיטה </a:t>
            </a:r>
            <a:r>
              <a:rPr lang="he-IL" sz="2000" dirty="0" err="1"/>
              <a:t>כוירטואלית</a:t>
            </a:r>
            <a:r>
              <a:rPr lang="he-IL" sz="2000" dirty="0"/>
              <a:t> במחלקת-הבסיס, הקומפיילר יבחר את השיטה בכל המחלקות היורשות ממנה לפי סוג העצם בזמן ריצה.</a:t>
            </a:r>
          </a:p>
          <a:p>
            <a:pPr marL="0" indent="0">
              <a:buNone/>
            </a:pPr>
            <a:r>
              <a:rPr lang="he-IL" sz="2000" dirty="0"/>
              <a:t>הערות:</a:t>
            </a:r>
          </a:p>
          <a:p>
            <a:pPr marL="0" indent="0">
              <a:buNone/>
            </a:pPr>
            <a:r>
              <a:rPr lang="he-IL" sz="2000" dirty="0"/>
              <a:t>• </a:t>
            </a:r>
            <a:r>
              <a:rPr lang="he-IL" sz="2000" b="1" dirty="0"/>
              <a:t>כל שיטה המוגדרת </a:t>
            </a:r>
            <a:r>
              <a:rPr lang="he-IL" sz="2000" b="1" dirty="0" err="1"/>
              <a:t>כוירטואלית</a:t>
            </a:r>
            <a:r>
              <a:rPr lang="he-IL" sz="2000" b="1" dirty="0"/>
              <a:t> במחלקת-הבסיס, היא וירטואלית באופן אוטומטי גם בכל המחלקות היורשות ממנה. </a:t>
            </a:r>
            <a:r>
              <a:rPr lang="he-IL" sz="2000" dirty="0"/>
              <a:t>עם זאת, מקובל לסמן גם את השיטות במחלקות היורשות כ- </a:t>
            </a:r>
            <a:r>
              <a:rPr lang="en-US" sz="2000" dirty="0"/>
              <a:t>virtual </a:t>
            </a:r>
            <a:r>
              <a:rPr lang="he-IL" sz="2000" dirty="0"/>
              <a:t> כדי שהקוד יהיה ברור יותר. </a:t>
            </a:r>
          </a:p>
          <a:p>
            <a:pPr marL="0" indent="0">
              <a:buNone/>
            </a:pPr>
            <a:r>
              <a:rPr lang="he-IL" sz="2000" dirty="0"/>
              <a:t>כדי ליהנות מהיתרונות של שיטות וירטואליות, צריך להשתמש </a:t>
            </a:r>
            <a:r>
              <a:rPr lang="he-IL" sz="2000" dirty="0" err="1"/>
              <a:t>ברפרנס</a:t>
            </a:r>
            <a:r>
              <a:rPr lang="he-IL" sz="2000" dirty="0"/>
              <a:t> או בפוינטר</a:t>
            </a:r>
            <a:endParaRPr lang="en-US" sz="2000" dirty="0"/>
          </a:p>
        </p:txBody>
      </p:sp>
    </p:spTree>
    <p:extLst>
      <p:ext uri="{BB962C8B-B14F-4D97-AF65-F5344CB8AC3E}">
        <p14:creationId xmlns:p14="http://schemas.microsoft.com/office/powerpoint/2010/main" val="2322058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F5ECCC64-9147-4836-9634-6D639B57898A}"/>
              </a:ext>
            </a:extLst>
          </p:cNvPr>
          <p:cNvPicPr>
            <a:picLocks noChangeAspect="1"/>
          </p:cNvPicPr>
          <p:nvPr/>
        </p:nvPicPr>
        <p:blipFill>
          <a:blip r:embed="rId2"/>
          <a:stretch>
            <a:fillRect/>
          </a:stretch>
        </p:blipFill>
        <p:spPr>
          <a:xfrm>
            <a:off x="-116732" y="1855535"/>
            <a:ext cx="12192000" cy="3146930"/>
          </a:xfrm>
          <a:prstGeom prst="rect">
            <a:avLst/>
          </a:prstGeom>
        </p:spPr>
      </p:pic>
      <p:sp>
        <p:nvSpPr>
          <p:cNvPr id="7" name="תיבת טקסט 6">
            <a:extLst>
              <a:ext uri="{FF2B5EF4-FFF2-40B4-BE49-F238E27FC236}">
                <a16:creationId xmlns:a16="http://schemas.microsoft.com/office/drawing/2014/main" id="{34FC4562-F100-4E61-AC54-F3DA8B07EDDF}"/>
              </a:ext>
            </a:extLst>
          </p:cNvPr>
          <p:cNvSpPr txBox="1"/>
          <p:nvPr/>
        </p:nvSpPr>
        <p:spPr>
          <a:xfrm>
            <a:off x="1055801" y="5486400"/>
            <a:ext cx="10001839" cy="830997"/>
          </a:xfrm>
          <a:prstGeom prst="rect">
            <a:avLst/>
          </a:prstGeom>
          <a:noFill/>
        </p:spPr>
        <p:txBody>
          <a:bodyPr wrap="square">
            <a:spAutoFit/>
          </a:bodyPr>
          <a:lstStyle/>
          <a:p>
            <a:pPr algn="ctr"/>
            <a:r>
              <a:rPr lang="he-IL" sz="2400" b="1" dirty="0"/>
              <a:t>שיטה לא וירטואלית היא מהירה יותר וגם חסכונית יותר בזיכרון, אבל שיטה וירטואלית מאפשרת פולימורפיזם</a:t>
            </a:r>
            <a:endParaRPr lang="en-US" sz="2400" b="1" dirty="0"/>
          </a:p>
        </p:txBody>
      </p:sp>
    </p:spTree>
    <p:extLst>
      <p:ext uri="{BB962C8B-B14F-4D97-AF65-F5344CB8AC3E}">
        <p14:creationId xmlns:p14="http://schemas.microsoft.com/office/powerpoint/2010/main" val="89974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8F78476F-7572-4272-8BFC-211AF256DAE5}"/>
              </a:ext>
            </a:extLst>
          </p:cNvPr>
          <p:cNvSpPr>
            <a:spLocks noGrp="1"/>
          </p:cNvSpPr>
          <p:nvPr>
            <p:ph idx="1"/>
          </p:nvPr>
        </p:nvSpPr>
        <p:spPr/>
        <p:txBody>
          <a:bodyPr/>
          <a:lstStyle/>
          <a:p>
            <a:r>
              <a:rPr lang="he-IL" dirty="0"/>
              <a:t>הערות:</a:t>
            </a:r>
            <a:br>
              <a:rPr lang="en-US" dirty="0"/>
            </a:br>
            <a:br>
              <a:rPr lang="en-US" dirty="0"/>
            </a:br>
            <a:r>
              <a:rPr lang="he-IL" dirty="0"/>
              <a:t>חשוב להגדיר את המפרק </a:t>
            </a:r>
            <a:r>
              <a:rPr lang="he-IL" dirty="0" err="1"/>
              <a:t>כוירטואלי</a:t>
            </a:r>
            <a:r>
              <a:rPr lang="he-IL" dirty="0"/>
              <a:t> במחלקת-הבסיס.</a:t>
            </a:r>
            <a:br>
              <a:rPr lang="en-US" dirty="0"/>
            </a:br>
            <a:r>
              <a:rPr lang="he-IL" b="1" dirty="0"/>
              <a:t>כשמגדירים מפרק וירטואלי במחלקת-בסיס, כל המחלקות היורשות ממנה חייבות להגדיר מפרק</a:t>
            </a:r>
            <a:br>
              <a:rPr lang="en-US" b="1" dirty="0"/>
            </a:br>
            <a:br>
              <a:rPr lang="en-US" b="1" dirty="0"/>
            </a:br>
            <a:br>
              <a:rPr lang="en-US" b="1" dirty="0"/>
            </a:br>
            <a:br>
              <a:rPr lang="en-US" b="1" dirty="0"/>
            </a:br>
            <a:endParaRPr lang="en-US" b="1" dirty="0"/>
          </a:p>
        </p:txBody>
      </p:sp>
    </p:spTree>
    <p:extLst>
      <p:ext uri="{BB962C8B-B14F-4D97-AF65-F5344CB8AC3E}">
        <p14:creationId xmlns:p14="http://schemas.microsoft.com/office/powerpoint/2010/main" val="159114877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1161</Words>
  <Application>Microsoft Office PowerPoint</Application>
  <PresentationFormat>מסך רחב</PresentationFormat>
  <Paragraphs>73</Paragraphs>
  <Slides>17</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17</vt:i4>
      </vt:variant>
    </vt:vector>
  </HeadingPairs>
  <TitlesOfParts>
    <vt:vector size="21" baseType="lpstr">
      <vt:lpstr>Arial</vt:lpstr>
      <vt:lpstr>Calibri</vt:lpstr>
      <vt:lpstr>Calibri Light</vt:lpstr>
      <vt:lpstr>ערכת נושא Office</vt:lpstr>
      <vt:lpstr>תרגול מספר 5</vt:lpstr>
      <vt:lpstr>מצגת של PowerPoint‏</vt:lpstr>
      <vt:lpstr>פולימורפיזם</vt:lpstr>
      <vt:lpstr>מצגת של PowerPoint‏</vt:lpstr>
      <vt:lpstr>בניה ופירוק והשמה</vt:lpstr>
      <vt:lpstr>מצגת של PowerPoint‏</vt:lpstr>
      <vt:lpstr>מצגת של PowerPoint‏</vt:lpstr>
      <vt:lpstr>מצגת של PowerPoint‏</vt:lpstr>
      <vt:lpstr>מצגת של PowerPoint‏</vt:lpstr>
      <vt:lpstr>מצגת של PowerPoint‏</vt:lpstr>
      <vt:lpstr>מצגת של PowerPoint‏</vt:lpstr>
      <vt:lpstr>pimpl</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נופר טאוב</dc:creator>
  <cp:lastModifiedBy>נופר טאוב</cp:lastModifiedBy>
  <cp:revision>3</cp:revision>
  <dcterms:created xsi:type="dcterms:W3CDTF">2022-02-21T09:43:31Z</dcterms:created>
  <dcterms:modified xsi:type="dcterms:W3CDTF">2022-02-21T11:34:01Z</dcterms:modified>
</cp:coreProperties>
</file>