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659D83-C3FE-4C82-89D6-F31C3ACD1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BD5718A-070C-4C74-BC92-8D6C17545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6F30A20-A4CC-434C-9DB2-5B757400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6744-260A-4868-80F2-D81D43E6A80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060C58-1B70-49A9-B136-14549FF7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80BD95A-EABF-4557-B02E-86AB7E74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AAF8-BFB3-4B63-B50D-A5251A75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4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232842-70D5-4E33-A069-47DD44C1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EE50CDF-C417-41C6-8AE5-1F44C898F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35B239E-2938-4D9D-9A7D-1984CF6E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6744-260A-4868-80F2-D81D43E6A80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5C64460-EC46-4BFC-B555-3C0C5178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7A6C442-3547-42B9-ADF5-F2B5C9CB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AAF8-BFB3-4B63-B50D-A5251A75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2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3A47DB5-751A-4EB9-91FD-AD98B68D0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99CBCEE-E550-4898-94EE-E43D8E469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3A94C12-DDBA-469E-9D44-75AACE18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6744-260A-4868-80F2-D81D43E6A80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E8D847F-971F-455F-B92C-5D4C9E42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10D4572-24B5-4F68-96C3-462B21DC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AAF8-BFB3-4B63-B50D-A5251A75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5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AA43EB4-639F-475F-949E-8B0F1C70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F52C7A7-EDD2-4A60-B4E6-5AF7CF12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76ACA2E-B947-43DF-B10A-A04AF6AC2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6744-260A-4868-80F2-D81D43E6A80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A88EA7A-DAA0-4AA3-BDF9-49BB8B48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00B6697-E12D-49B1-9B94-1D7316A6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AAF8-BFB3-4B63-B50D-A5251A75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8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66B28B-3F11-43ED-8234-A5A7D3B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1742F11-4FC2-4ECC-832A-4B0B00F66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EFDEAEA-91F3-458B-92F1-059D0667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6744-260A-4868-80F2-D81D43E6A80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8CC381A-914F-4964-AA69-FD7C9CBBF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1763AA6-D6EE-4615-BA93-C44972AB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AAF8-BFB3-4B63-B50D-A5251A75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D01382-8F58-4E6E-867A-BE779FAA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BE2F962-924D-43E1-AAFD-65311B9DE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47079F5-EF7A-41E4-A910-8DB95AABE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B5236A3-3DA3-44B2-B547-E8B2F42A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6744-260A-4868-80F2-D81D43E6A80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D0E166E-5300-44EE-8C92-9AB857C4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FC20E30-37F7-4D8B-8CDC-264A9F4F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AAF8-BFB3-4B63-B50D-A5251A75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7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8A58E3-F6FE-493B-8B75-90367135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00E7F1E-68C3-4D8E-8CD7-04685FE1F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9078428-C378-4B86-B2D2-723F40A06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E9847F9-C303-4AB7-8393-D9C8B483B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2CB1312-08BE-420E-B5C5-1C4B3B09A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7A83587-137E-4423-8F27-AD451E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6744-260A-4868-80F2-D81D43E6A80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45CE53FB-3A7A-4D97-8AFA-31DC6963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CBD8D21-0ED1-4C32-AA9B-FA9A0825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AAF8-BFB3-4B63-B50D-A5251A75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472659-C234-496E-B40A-6336B073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B67817C-0C4A-433C-9D40-3076D3AD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6744-260A-4868-80F2-D81D43E6A80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5D2948C-8D3E-40A4-93B9-0CB86F82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0E4C5D7-78DA-4B82-9F17-A70F698A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AAF8-BFB3-4B63-B50D-A5251A75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8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B70BE7C-65B3-468C-AF06-E109D9210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6744-260A-4868-80F2-D81D43E6A80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0EDC700-2B30-4E7E-8DAE-D2B60692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E7CEC8F-B57E-4E24-877E-1FA270F0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AAF8-BFB3-4B63-B50D-A5251A75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1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4172DA-4E5E-47AD-A04A-CEE104453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E621A4B-5ABC-43FF-BDA2-54B538C8F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F619C08-48C1-4E9C-A7EA-94BDBAE7D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9AABCB1-145D-4E6A-8B0B-E6368057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6744-260A-4868-80F2-D81D43E6A80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0EC5D3B-810C-44CA-97C5-822358C2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0D77A37-A054-4330-B76B-ECD69B8E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AAF8-BFB3-4B63-B50D-A5251A75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00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70BF9C-5E3B-494B-89E5-E04427CA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3CD9E52-4ADC-47EF-96EE-35AC723451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CB53AF5-81D2-48CF-AD37-5185BA5DC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F2F61E0-5A8B-4AD8-9D5C-20E9E221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6744-260A-4868-80F2-D81D43E6A80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50C1AF9-19A2-422A-9190-6C1F8CC99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38D1064-BFA1-47CE-862D-143471CF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AAF8-BFB3-4B63-B50D-A5251A75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9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7A71D45-6980-4831-A1D8-C23E9AC9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C5168AB-73F1-4936-BB98-00F082ADF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F8C2334-A355-4B30-8FE3-99A09AA4B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96744-260A-4868-80F2-D81D43E6A80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F1EDD44-B436-43D8-A8EF-F7CF583C2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1A73C03-5C73-42E7-97AF-DC21A895A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6AAF8-BFB3-4B63-B50D-A5251A75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8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595DBD-0BC5-4E3E-8A14-98F02D2C7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11790"/>
            <a:ext cx="9144000" cy="2387600"/>
          </a:xfrm>
        </p:spPr>
        <p:txBody>
          <a:bodyPr/>
          <a:lstStyle/>
          <a:p>
            <a:r>
              <a:rPr lang="he-IL" dirty="0"/>
              <a:t>תרגול מספר 6</a:t>
            </a:r>
            <a:endParaRPr lang="en-US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2AB38B6-7FA9-485E-B7D2-F14CC005D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5810"/>
            <a:ext cx="9144000" cy="1655762"/>
          </a:xfrm>
        </p:spPr>
        <p:txBody>
          <a:bodyPr/>
          <a:lstStyle/>
          <a:p>
            <a:r>
              <a:rPr lang="he-IL" dirty="0"/>
              <a:t>מערך השיעור</a:t>
            </a:r>
            <a:endParaRPr lang="en-US" dirty="0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5598E273-DFB4-4A18-B6E8-AB08B1ACA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410115"/>
              </p:ext>
            </p:extLst>
          </p:nvPr>
        </p:nvGraphicFramePr>
        <p:xfrm>
          <a:off x="2032000" y="2583099"/>
          <a:ext cx="8128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2635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71462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חזרה קצרה על מושגים שנלמדו בשיעור הקודם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פתיחה(5 דק)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03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-זרמי קלט ופלט</a:t>
                      </a:r>
                      <a:br>
                        <a:rPr lang="en-US" dirty="0"/>
                      </a:br>
                      <a:r>
                        <a:rPr lang="he-IL" dirty="0"/>
                        <a:t>-מניפולטורים</a:t>
                      </a:r>
                      <a:br>
                        <a:rPr lang="en-US" dirty="0"/>
                      </a:br>
                      <a:r>
                        <a:rPr lang="he-IL" dirty="0"/>
                        <a:t>-</a:t>
                      </a:r>
                      <a:r>
                        <a:rPr lang="en-US" dirty="0"/>
                        <a:t>template</a:t>
                      </a:r>
                      <a:br>
                        <a:rPr lang="en-US" dirty="0"/>
                      </a:br>
                      <a:r>
                        <a:rPr lang="he-IL" dirty="0"/>
                        <a:t>-</a:t>
                      </a:r>
                      <a:r>
                        <a:rPr lang="he-IL" dirty="0" err="1"/>
                        <a:t>איטרטורים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גוף(35 דק)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43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סיכום נקודתי של הנושאים עליהם עברנו במהלך התרגול, וזמן לשאלות.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סיום(5 דק)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32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35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9787B0-5C8F-4527-B971-1B5706F8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/>
              <a:t>איטרטורים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D2C19C-46A8-4340-A66B-7069F2A4C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sz="2400" dirty="0" err="1"/>
              <a:t>איטרטור</a:t>
            </a:r>
            <a:r>
              <a:rPr lang="he-IL" sz="2400" dirty="0"/>
              <a:t> הוא עצם הצמוד למיכל כלשהו, ומתנהג כמו פוינטר.</a:t>
            </a:r>
            <a:br>
              <a:rPr lang="en-US" sz="2400" dirty="0"/>
            </a:br>
            <a:br>
              <a:rPr lang="en-US" sz="2400" dirty="0"/>
            </a:br>
            <a:r>
              <a:rPr lang="he-IL" sz="2400" dirty="0"/>
              <a:t>לשם כך צריך ליצור עצם שיש לו אופרטורים של פוינטר: </a:t>
            </a:r>
            <a:br>
              <a:rPr lang="en-US" sz="2400" dirty="0"/>
            </a:br>
            <a:r>
              <a:rPr lang="he-IL" sz="2400" dirty="0"/>
              <a:t>• השמה; </a:t>
            </a:r>
            <a:br>
              <a:rPr lang="en-US" sz="2400" dirty="0"/>
            </a:br>
            <a:r>
              <a:rPr lang="he-IL" sz="2400" dirty="0"/>
              <a:t>• הגדלה ב-1</a:t>
            </a:r>
            <a:br>
              <a:rPr lang="en-US" sz="2400" dirty="0"/>
            </a:br>
            <a:r>
              <a:rPr lang="he-IL" sz="2400" dirty="0"/>
              <a:t>• שווה / לא שווה; </a:t>
            </a:r>
            <a:br>
              <a:rPr lang="en-US" sz="2400" dirty="0"/>
            </a:br>
            <a:r>
              <a:rPr lang="he-IL" sz="2400" dirty="0"/>
              <a:t>• אופרטור כוכבית  </a:t>
            </a:r>
            <a:r>
              <a:rPr lang="he-IL" sz="2400" dirty="0" err="1"/>
              <a:t>אונרי</a:t>
            </a:r>
            <a:r>
              <a:rPr lang="he-IL" sz="2400" dirty="0"/>
              <a:t> - גישה לעצם </a:t>
            </a:r>
            <a:r>
              <a:rPr lang="he-IL" sz="2400" dirty="0" err="1"/>
              <a:t>שהאיטרטור</a:t>
            </a:r>
            <a:r>
              <a:rPr lang="he-IL" sz="2400" dirty="0"/>
              <a:t> מצביע עליו. 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he-IL" sz="2400" dirty="0"/>
              <a:t>במקרים </a:t>
            </a:r>
            <a:r>
              <a:rPr lang="he-IL" sz="2400" dirty="0" err="1"/>
              <a:t>מסויימים</a:t>
            </a:r>
            <a:r>
              <a:rPr lang="he-IL" sz="2400" dirty="0"/>
              <a:t> נרצה להוסיף אופרטורים נוספים: </a:t>
            </a:r>
            <a:br>
              <a:rPr lang="en-US" sz="2400" dirty="0"/>
            </a:br>
            <a:r>
              <a:rPr lang="he-IL" sz="2400" dirty="0"/>
              <a:t>• סוגריים מרובעים - גישה לאיברים שלא לפי הסדר;</a:t>
            </a:r>
            <a:br>
              <a:rPr lang="en-US" sz="2400" dirty="0"/>
            </a:br>
            <a:r>
              <a:rPr lang="he-IL" sz="2400" dirty="0"/>
              <a:t> • הקטנה ב-1 </a:t>
            </a:r>
            <a:br>
              <a:rPr lang="en-US" sz="2400" dirty="0"/>
            </a:br>
            <a:r>
              <a:rPr lang="he-IL" sz="2400" dirty="0"/>
              <a:t>• הגדלה / הקטנה במספר כלשהו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0563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CCB67354-11B5-4ADF-9908-850DD6A83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57" y="1049168"/>
            <a:ext cx="10333270" cy="49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83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BAB755DC-ED06-4935-B05F-FC8A8D7C2D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833"/>
          <a:stretch/>
        </p:blipFill>
        <p:spPr>
          <a:xfrm>
            <a:off x="1524982" y="1545997"/>
            <a:ext cx="9758636" cy="188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62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3C0398-5E1F-4EB9-ADEE-CCED915A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הערות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EA65B79-46D7-434E-840C-86F04F38D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את המימוש של תבניות עושים בקובץ </a:t>
            </a:r>
            <a:r>
              <a:rPr lang="en-US" dirty="0"/>
              <a:t>h</a:t>
            </a:r>
            <a:r>
              <a:rPr lang="he-IL" dirty="0"/>
              <a:t>!!!!!</a:t>
            </a:r>
            <a:br>
              <a:rPr lang="en-US" dirty="0"/>
            </a:br>
            <a:r>
              <a:rPr lang="he-IL" dirty="0"/>
              <a:t>טיפ- יש שאלות מכשילות שאומרים לממש בקובץ </a:t>
            </a:r>
            <a:r>
              <a:rPr lang="en-US" dirty="0" err="1"/>
              <a:t>cpp</a:t>
            </a:r>
            <a:r>
              <a:rPr lang="he-IL" dirty="0"/>
              <a:t> תבנית, עליכם להבין לבד שברגע שמדובר בתבניות אין כלל מימוש בקובץ </a:t>
            </a:r>
            <a:r>
              <a:rPr lang="en-US" dirty="0" err="1"/>
              <a:t>cpp</a:t>
            </a:r>
            <a:r>
              <a:rPr lang="he-IL" dirty="0"/>
              <a:t> רק בקובץ </a:t>
            </a:r>
            <a:r>
              <a:rPr lang="en-US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39568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A1F554-8E7C-4B6D-BE45-891CD6371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זרמי קלט ופלט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30D325C-A114-4107-B8AA-222F62C5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זרם-קלט אחד נקרא גם "קלט תקני" או  </a:t>
            </a:r>
            <a:r>
              <a:rPr lang="en-US" dirty="0"/>
              <a:t>stdin</a:t>
            </a:r>
            <a:br>
              <a:rPr lang="en-US" dirty="0"/>
            </a:br>
            <a:br>
              <a:rPr lang="en-US" dirty="0"/>
            </a:br>
            <a:r>
              <a:rPr lang="he-IL" dirty="0"/>
              <a:t>  שני זרמי-פלט נקראים גם "פלט תקני" או </a:t>
            </a:r>
            <a:r>
              <a:rPr lang="en-US" dirty="0" err="1"/>
              <a:t>stdout</a:t>
            </a:r>
            <a:r>
              <a:rPr lang="en-US" dirty="0"/>
              <a:t> ,</a:t>
            </a:r>
            <a:br>
              <a:rPr lang="en-US" dirty="0"/>
            </a:br>
            <a:br>
              <a:rPr lang="en-US" dirty="0"/>
            </a:br>
            <a:r>
              <a:rPr lang="he-IL" dirty="0"/>
              <a:t> "פלט-שגיאה תקני" או  </a:t>
            </a:r>
            <a:r>
              <a:rPr lang="en-US" dirty="0"/>
              <a:t>stderr</a:t>
            </a:r>
            <a:r>
              <a:rPr lang="he-IL" dirty="0"/>
              <a:t>  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כשמריצים תוכנית בלינוקס, ניתן להפנות את הפלט התקני לקובץ אחד ואת פלט-השגיאה התקני לקובץ אחר. למשל, בפקודות הבאות: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25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2D52585E-DCA2-4187-9C83-D6E113A63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31" y="1458847"/>
            <a:ext cx="9791778" cy="3940306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68191E40-850B-4ED6-94E2-E8533FC0BBEC}"/>
              </a:ext>
            </a:extLst>
          </p:cNvPr>
          <p:cNvSpPr/>
          <p:nvPr/>
        </p:nvSpPr>
        <p:spPr>
          <a:xfrm>
            <a:off x="7081736" y="5000017"/>
            <a:ext cx="2208179" cy="39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0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D84498-5ECE-4DF9-AF9B-0C87D648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מניפולטורים</a:t>
            </a:r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9DBC799-16DA-4382-B4E0-2622F204F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28" y="1369675"/>
            <a:ext cx="10230095" cy="1402708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89A085B7-0C12-4A59-97C5-186841B3A52F}"/>
              </a:ext>
            </a:extLst>
          </p:cNvPr>
          <p:cNvSpPr/>
          <p:nvPr/>
        </p:nvSpPr>
        <p:spPr>
          <a:xfrm>
            <a:off x="6096000" y="2772383"/>
            <a:ext cx="2260060" cy="321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A811420B-5B7B-432D-8020-264923D84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800" y="2932889"/>
            <a:ext cx="84201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4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0F810D-479A-4C14-B8C9-59559273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3051987-1B14-48CD-88A9-5278207A6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/>
              <a:t>למה בכלל צריך תבניות? 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במקרים רבים אנחנו צריכים לכתוב פונקציה כללית המתאימה לטיפוסי משתנים שונים, אבל מתבצעת בצורה שונה לכל טיפוס. 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דוגמה פשוטה היא פונקציה להחלפה בין שני משתנים: (</a:t>
            </a:r>
            <a:r>
              <a:rPr lang="en-US" dirty="0" err="1"/>
              <a:t>b,a</a:t>
            </a:r>
            <a:r>
              <a:rPr lang="en-US" dirty="0"/>
              <a:t>(swap. </a:t>
            </a:r>
            <a:r>
              <a:rPr lang="he-IL" dirty="0"/>
              <a:t>אפשר לכתוב פונקציה שתחליף בין שני משתנים מסוג </a:t>
            </a:r>
            <a:r>
              <a:rPr lang="en-US" dirty="0"/>
              <a:t>int - </a:t>
            </a:r>
            <a:r>
              <a:rPr lang="he-IL" dirty="0"/>
              <a:t> </a:t>
            </a:r>
            <a:br>
              <a:rPr lang="en-US" dirty="0"/>
            </a:br>
            <a:r>
              <a:rPr lang="he-IL" dirty="0"/>
              <a:t>אפשר גם לכתוב פונקציה שתחליף בין שני משתנים מסוג </a:t>
            </a:r>
            <a:r>
              <a:rPr lang="en-US" dirty="0"/>
              <a:t>string ;</a:t>
            </a:r>
            <a:r>
              <a:rPr lang="he-IL" dirty="0"/>
              <a:t>היא תהיה זהה לחלוטין פרט לסוגי המשתנים. </a:t>
            </a:r>
            <a:br>
              <a:rPr lang="en-US" dirty="0"/>
            </a:br>
            <a:br>
              <a:rPr lang="en-US" dirty="0"/>
            </a:br>
            <a:r>
              <a:rPr lang="he-IL" b="1" dirty="0"/>
              <a:t>האם אפשר לכתוב את ה-</a:t>
            </a:r>
            <a:r>
              <a:rPr lang="en-US" b="1" dirty="0"/>
              <a:t>swap </a:t>
            </a:r>
            <a:r>
              <a:rPr lang="he-IL" b="1" dirty="0"/>
              <a:t>פעם אחת, ולהשתמש בה לכל סוגי-הנתונים? </a:t>
            </a:r>
            <a:r>
              <a:rPr lang="he-IL" dirty="0"/>
              <a:t>בשפת ++</a:t>
            </a:r>
            <a:r>
              <a:rPr lang="en-US" dirty="0"/>
              <a:t>C </a:t>
            </a:r>
            <a:r>
              <a:rPr lang="he-IL" dirty="0"/>
              <a:t>יש דרך נוחה ובטוחה יותר להגדיר פונקציה כללית: מילת הקסם </a:t>
            </a:r>
            <a:r>
              <a:rPr lang="en-US" dirty="0"/>
              <a:t>template</a:t>
            </a:r>
            <a:r>
              <a:rPr lang="he-IL" dirty="0"/>
              <a:t>. בעזרת המילה הזאת ניתן להגדיר את </a:t>
            </a:r>
            <a:r>
              <a:rPr lang="en-US" dirty="0"/>
              <a:t>swap </a:t>
            </a:r>
            <a:r>
              <a:rPr lang="he-IL" dirty="0"/>
              <a:t>כך שיעבוד אוטומטית לכל הסוגים.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9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F34D7D6-CBA4-419E-A996-01E8E082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איך זה עובד?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8EEFA7A-D47C-4E20-87F0-653152096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כשמגדירים תבנית, הקומפיילר זוכר את ההגדרה אבל עדיין לא מייצר שום קוד. </a:t>
            </a:r>
            <a:r>
              <a:rPr lang="he-IL" b="1" dirty="0"/>
              <a:t>תבנית היא לא קוד - היא רק מרשם לייצור קוד. </a:t>
            </a:r>
            <a:br>
              <a:rPr lang="en-US" b="1" dirty="0"/>
            </a:br>
            <a:br>
              <a:rPr lang="en-US" b="1" dirty="0"/>
            </a:br>
            <a:r>
              <a:rPr lang="he-IL" dirty="0"/>
              <a:t>הקוד נוצר רק </a:t>
            </a:r>
            <a:r>
              <a:rPr lang="he-IL" b="1" dirty="0"/>
              <a:t>כשמנסים להפעיל את התבנית. </a:t>
            </a:r>
            <a:br>
              <a:rPr lang="en-US" b="1" dirty="0"/>
            </a:br>
            <a:br>
              <a:rPr lang="en-US" b="1" dirty="0"/>
            </a:br>
            <a:r>
              <a:rPr lang="he-IL" dirty="0"/>
              <a:t>בכל פעם שהקומפיילר נתקל בקריאה לפונקציה, ולא מוצא פונקציה עם הפרמטרים המתאימים - </a:t>
            </a:r>
            <a:r>
              <a:rPr lang="he-IL" u="sng" dirty="0"/>
              <a:t>הוא מחפש תבנית שאפשר להשתמש בה כדי ליצור פונקציה מתאימה</a:t>
            </a:r>
            <a:r>
              <a:rPr lang="he-IL" dirty="0"/>
              <a:t>. </a:t>
            </a:r>
            <a:br>
              <a:rPr lang="en-US" dirty="0"/>
            </a:br>
            <a:r>
              <a:rPr lang="he-IL" dirty="0"/>
              <a:t>אפשר לראות את זה יפה ב-</a:t>
            </a:r>
            <a:r>
              <a:rPr lang="en-US" dirty="0"/>
              <a:t>explorer compiler :</a:t>
            </a:r>
            <a:r>
              <a:rPr lang="he-IL" dirty="0"/>
              <a:t>כשיש קריאה - הקומפיילר יוצר פונקציה, כשאין קריאה - הוא לא יוצר כלום.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2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AB6F14-4EAE-4759-8EF6-E7B301A2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איפה מגדירים תבניות?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CBE085A-BAD2-4FF6-9E39-9BF53C810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b="1" dirty="0"/>
              <a:t>הקומפיילר משתמש בתבניות ליצירת קוד תוך כדי קומפילציה,</a:t>
            </a:r>
            <a:br>
              <a:rPr lang="en-US" dirty="0"/>
            </a:br>
            <a:br>
              <a:rPr lang="en-US" dirty="0"/>
            </a:br>
            <a:r>
              <a:rPr lang="he-IL" dirty="0"/>
              <a:t> ולכן כל תבנית חייבת להיות מוגדרת כולה </a:t>
            </a:r>
            <a:r>
              <a:rPr lang="he-IL" b="1" u="sng" dirty="0"/>
              <a:t>כולל המימוש </a:t>
            </a:r>
            <a:r>
              <a:rPr lang="he-IL" dirty="0"/>
              <a:t>במקום שהקומפיילר יכול לראות כאשר הוא בונה את התוכנית הראשית - כלומר בקובץ </a:t>
            </a:r>
            <a:r>
              <a:rPr lang="en-US" dirty="0"/>
              <a:t>h </a:t>
            </a:r>
            <a:r>
              <a:rPr lang="he-IL" dirty="0"/>
              <a:t> 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אם נגדיר בקובץ </a:t>
            </a:r>
            <a:r>
              <a:rPr lang="en-US" dirty="0"/>
              <a:t>h </a:t>
            </a:r>
            <a:r>
              <a:rPr lang="he-IL" dirty="0"/>
              <a:t>כותרת של תבנית בלי מימוש, כמו שעשינו לפונקציות רגילות - </a:t>
            </a:r>
            <a:r>
              <a:rPr lang="he-IL" u="sng" dirty="0"/>
              <a:t>הקומפיילר לא יוכל להשתמש בתבנית זו.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09426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563BDB-1A73-4811-A59E-772D0C13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איך הקומפיילר בוחר לאיזו פונקציה לקרוא?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E63BD9-51ED-4EE6-82CB-50138B041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כשיש כמה פונקציות עם אותו שם ואותו מספר פרמטרים, הקומפיילר בוחר ביניהם באופן הבא:</a:t>
            </a:r>
            <a:br>
              <a:rPr lang="en-US" dirty="0"/>
            </a:br>
            <a:br>
              <a:rPr lang="en-US" dirty="0"/>
            </a:br>
            <a:r>
              <a:rPr lang="he-IL" dirty="0"/>
              <a:t> • קודם-כל, הוא בוחר את כל הפונקציות עם רמת ההתאמה הגבוהה ביותר הכי פחות המרות סוגים</a:t>
            </a:r>
            <a:br>
              <a:rPr lang="en-US" dirty="0"/>
            </a:br>
            <a:br>
              <a:rPr lang="en-US" dirty="0"/>
            </a:br>
            <a:r>
              <a:rPr lang="he-IL" dirty="0"/>
              <a:t> • בתוך הקבוצה עם רמת ההתאמה הגבוהה ביותר, הוא בוחר את הפונקציות שהן לא תבניות, </a:t>
            </a:r>
            <a:r>
              <a:rPr lang="he-IL" b="1" dirty="0"/>
              <a:t>ורק אם אין כאלה </a:t>
            </a:r>
            <a:r>
              <a:rPr lang="he-IL" dirty="0"/>
              <a:t>- </a:t>
            </a:r>
            <a:r>
              <a:rPr lang="he-IL" b="1" dirty="0"/>
              <a:t>הוא מפעיל את התבניות. </a:t>
            </a:r>
            <a:br>
              <a:rPr lang="en-US" b="1" dirty="0"/>
            </a:br>
            <a:br>
              <a:rPr lang="en-US" b="1" dirty="0"/>
            </a:br>
            <a:r>
              <a:rPr lang="he-IL" dirty="0"/>
              <a:t>הדבר מאפשר לכתוב תבנית כללית, ויחד איתה, פונקציה ספציפית יותר הפועלת באופן שונה על סוגים שונים. הקומפיילר יבחר את הפונקציה הספציפית אם היא מתאימה; אחרת - הוא יבחר את הפונקציה הכללית יותר.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7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EEB63E-D86A-4246-91A0-D1FA0CF0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תבניות של מחלקות</a:t>
            </a:r>
            <a:endParaRPr lang="en-US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BEEFEF37-34F6-42FA-8804-4C0A0012C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523"/>
          <a:stretch/>
        </p:blipFill>
        <p:spPr>
          <a:xfrm>
            <a:off x="1592105" y="1877438"/>
            <a:ext cx="9830296" cy="3492231"/>
          </a:xfrm>
        </p:spPr>
      </p:pic>
    </p:spTree>
    <p:extLst>
      <p:ext uri="{BB962C8B-B14F-4D97-AF65-F5344CB8AC3E}">
        <p14:creationId xmlns:p14="http://schemas.microsoft.com/office/powerpoint/2010/main" val="1403235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</TotalTime>
  <Words>623</Words>
  <Application>Microsoft Office PowerPoint</Application>
  <PresentationFormat>מסך רחב</PresentationFormat>
  <Paragraphs>24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ערכת נושא Office</vt:lpstr>
      <vt:lpstr>תרגול מספר 6</vt:lpstr>
      <vt:lpstr>זרמי קלט ופלט</vt:lpstr>
      <vt:lpstr>מצגת של PowerPoint‏</vt:lpstr>
      <vt:lpstr>מניפולטורים</vt:lpstr>
      <vt:lpstr>template</vt:lpstr>
      <vt:lpstr>איך זה עובד?</vt:lpstr>
      <vt:lpstr>איפה מגדירים תבניות?</vt:lpstr>
      <vt:lpstr>איך הקומפיילר בוחר לאיזו פונקציה לקרוא?</vt:lpstr>
      <vt:lpstr>תבניות של מחלקות</vt:lpstr>
      <vt:lpstr>איטרטורים</vt:lpstr>
      <vt:lpstr>מצגת של PowerPoint‏</vt:lpstr>
      <vt:lpstr>מצגת של PowerPoint‏</vt:lpstr>
      <vt:lpstr>הערות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מספר 6</dc:title>
  <dc:creator>נופר טאוב</dc:creator>
  <cp:lastModifiedBy>נופר טאוב</cp:lastModifiedBy>
  <cp:revision>4</cp:revision>
  <dcterms:created xsi:type="dcterms:W3CDTF">2022-02-21T11:34:23Z</dcterms:created>
  <dcterms:modified xsi:type="dcterms:W3CDTF">2022-02-22T22:24:05Z</dcterms:modified>
</cp:coreProperties>
</file>