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79" d="100"/>
          <a:sy n="79" d="100"/>
        </p:scale>
        <p:origin x="10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DDC9547-16EE-4272-91B4-56B528EF7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9146899-ACB6-4D1C-AF87-2AFDD7FDD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B4E6AD2-1515-408E-B2D6-7CA62D5D6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EAD9-79A8-4B01-BE1E-274A85B7C1B2}" type="datetimeFigureOut">
              <a:rPr lang="he-IL" smtClean="0"/>
              <a:t>כ"ז/אדר א/תשפ"ב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23A0D26-9DC5-44DB-8E7C-502AE34B9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D1AD7B9-385B-439C-B286-47436502E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FE612-4C29-4B46-808C-4E5D2CE802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6180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5C00631-38A6-4D27-AD5D-F41B4534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9D5D48E-128B-408A-9078-BE7C7617B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187FD6E-E098-43BE-A465-2F3B0E977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EAD9-79A8-4B01-BE1E-274A85B7C1B2}" type="datetimeFigureOut">
              <a:rPr lang="he-IL" smtClean="0"/>
              <a:t>כ"ז/אדר א/תשפ"ב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063DF56-3464-4522-8EFC-1BDB5A0DD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84F655F-CF20-45D2-8176-372CAA34A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FE612-4C29-4B46-808C-4E5D2CE802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321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E53D20D6-D3D8-41F4-981A-EC617489F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5CB8B849-3D48-4446-A6CE-9B8E19CD7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95DBBAF-258A-4D52-BCE6-516F442B3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EAD9-79A8-4B01-BE1E-274A85B7C1B2}" type="datetimeFigureOut">
              <a:rPr lang="he-IL" smtClean="0"/>
              <a:t>כ"ז/אדר א/תשפ"ב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2B3A711-91A5-4F51-B2F7-7D0E3915B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CB17A71-62D9-4D9E-AEE8-CF4372296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FE612-4C29-4B46-808C-4E5D2CE802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4671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817B4E1-BD08-41FE-B596-A5FEEF3BC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83B5F92-6152-4C16-8CF1-AB1363D7D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8D7395A-6678-4F0F-88C5-803B04805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EAD9-79A8-4B01-BE1E-274A85B7C1B2}" type="datetimeFigureOut">
              <a:rPr lang="he-IL" smtClean="0"/>
              <a:t>כ"ז/אדר א/תשפ"ב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2C0FAC7-4D72-4EDC-95CC-E60652C5A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912DE8B-366C-42B3-8586-34BF4EBF3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FE612-4C29-4B46-808C-4E5D2CE802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3164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C965E20-3A10-4AD2-9046-2D5DB9A8C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F489A96-730A-49C8-A0FC-844AB8DB0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9889F39-C667-4C54-B12E-2D20050CF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EAD9-79A8-4B01-BE1E-274A85B7C1B2}" type="datetimeFigureOut">
              <a:rPr lang="he-IL" smtClean="0"/>
              <a:t>כ"ז/אדר א/תשפ"ב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6E8EB0B-7598-41CD-9399-0872C1634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829D07A-C725-48EA-B0BC-26A1B50C6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FE612-4C29-4B46-808C-4E5D2CE802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40484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9EB3D36-F9B8-478D-B89C-B303F9BBE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01B45BE-7106-4DF0-AE87-92F8FA185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CB40C39-6B42-4DA9-8147-A43D35E05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A172B2E-0D46-41DB-975F-6AF3DE19C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EAD9-79A8-4B01-BE1E-274A85B7C1B2}" type="datetimeFigureOut">
              <a:rPr lang="he-IL" smtClean="0"/>
              <a:t>כ"ז/אדר א/תשפ"ב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4FA708C-E6F1-4B55-8413-13EEBC5B2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676C4F8-8A60-4D64-B915-69019E665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FE612-4C29-4B46-808C-4E5D2CE802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366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1E59376-A462-448D-8F25-0B6BA463A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F148E3F-9044-4901-8355-C940AFD46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21A25E3-44E8-49B2-ADBB-85D0DD41D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9050F5DC-A0DF-4588-BBE2-05F9D71975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72661854-8149-43A9-A038-D411A25CB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B5DC8E94-D8E1-4CED-A0DB-3E377607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EAD9-79A8-4B01-BE1E-274A85B7C1B2}" type="datetimeFigureOut">
              <a:rPr lang="he-IL" smtClean="0"/>
              <a:t>כ"ז/אדר א/תשפ"ב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D8BC3E0F-14BB-4F87-92B1-66922137D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F83013CD-D134-4D5C-AE86-7E45446B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FE612-4C29-4B46-808C-4E5D2CE802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8183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8FD7EB7-83CE-46E6-9C4A-30F085354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BFEE821F-939A-4507-BC28-2A175B7F1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EAD9-79A8-4B01-BE1E-274A85B7C1B2}" type="datetimeFigureOut">
              <a:rPr lang="he-IL" smtClean="0"/>
              <a:t>כ"ז/אדר א/תשפ"ב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6BBC67E4-B45B-47C4-B41D-4DEFA4D1B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810918E-AB69-4EAD-97F1-A8B88241F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FE612-4C29-4B46-808C-4E5D2CE802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454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4C07D8D3-BD85-46C4-B054-3FA1A59F7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EAD9-79A8-4B01-BE1E-274A85B7C1B2}" type="datetimeFigureOut">
              <a:rPr lang="he-IL" smtClean="0"/>
              <a:t>כ"ז/אדר א/תשפ"ב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99702234-FC4C-4ADA-B255-B0FCC160D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BEA8864-CA9D-4226-B7E4-749CFA17D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FE612-4C29-4B46-808C-4E5D2CE802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4954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765AB1-BB05-44AB-B0EC-DC31CCECE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64556F2-B9BA-4C85-A356-7180F1C1E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5F4A637-8F9F-4194-9E9A-06BCF4E67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7DAE147-248F-4C84-B589-505BC08D0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EAD9-79A8-4B01-BE1E-274A85B7C1B2}" type="datetimeFigureOut">
              <a:rPr lang="he-IL" smtClean="0"/>
              <a:t>כ"ז/אדר א/תשפ"ב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1C88671-DF25-41C5-8433-7DE3A0FAC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8BAAE9D-D435-4DAB-BB81-4A5D5F1F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FE612-4C29-4B46-808C-4E5D2CE802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43710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506980C-B61A-43C2-A6D1-5902564E5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A26FC4BB-E3D7-4A14-ADEB-A96955471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50A6141-D738-478F-8D77-55D62BF09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B0BB98E-F036-4EA3-B8F3-256B561BC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EAD9-79A8-4B01-BE1E-274A85B7C1B2}" type="datetimeFigureOut">
              <a:rPr lang="he-IL" smtClean="0"/>
              <a:t>כ"ז/אדר א/תשפ"ב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3740354-6779-4CD2-BCC1-67C2EE1E8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BB239A7-815C-4115-81AD-051815D84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FE612-4C29-4B46-808C-4E5D2CE802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42981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EF172056-E068-4151-9A35-99D55B5DC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A36BCFC-30CA-4D03-8AC1-8E532A0DE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C048465-A117-4BB2-957A-0BAE1C5E5F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DEAD9-79A8-4B01-BE1E-274A85B7C1B2}" type="datetimeFigureOut">
              <a:rPr lang="he-IL" smtClean="0"/>
              <a:t>כ"ז/אדר א/תשפ"ב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D826E50-8839-4324-911D-4C6D30B645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CD8DFF5-66B2-47E2-B2D5-AA3A5C770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FE612-4C29-4B46-808C-4E5D2CE802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7800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0325A9A4-5566-47CF-BB5A-33D9019E8332}"/>
              </a:ext>
            </a:extLst>
          </p:cNvPr>
          <p:cNvSpPr txBox="1"/>
          <p:nvPr/>
        </p:nvSpPr>
        <p:spPr>
          <a:xfrm>
            <a:off x="3999322" y="716437"/>
            <a:ext cx="741653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dirty="0"/>
              <a:t>הרכיבים העיקריים של </a:t>
            </a:r>
            <a:r>
              <a:rPr lang="he-IL" dirty="0" err="1"/>
              <a:t>הספריה</a:t>
            </a:r>
            <a:r>
              <a:rPr lang="he-IL" dirty="0"/>
              <a:t> התקנית הם: </a:t>
            </a:r>
            <a:r>
              <a:rPr lang="he-IL" dirty="0" err="1"/>
              <a:t>מיכלים</a:t>
            </a:r>
            <a:r>
              <a:rPr lang="he-IL" dirty="0"/>
              <a:t>, </a:t>
            </a:r>
            <a:r>
              <a:rPr lang="he-IL" dirty="0" err="1"/>
              <a:t>איטרטורים</a:t>
            </a:r>
            <a:r>
              <a:rPr lang="he-IL" dirty="0"/>
              <a:t>, אלגוריתמים, </a:t>
            </a:r>
            <a:r>
              <a:rPr lang="he-IL" dirty="0" err="1"/>
              <a:t>פונקטורים</a:t>
            </a:r>
            <a:r>
              <a:rPr lang="he-IL" dirty="0"/>
              <a:t>, מתאמים, זרמים ומחרוזות. </a:t>
            </a:r>
            <a:br>
              <a:rPr lang="en-US" dirty="0"/>
            </a:br>
            <a:br>
              <a:rPr lang="en-US" dirty="0"/>
            </a:br>
            <a:r>
              <a:rPr lang="he-IL" dirty="0" err="1"/>
              <a:t>מיכלים</a:t>
            </a:r>
            <a:r>
              <a:rPr lang="he-IL" dirty="0"/>
              <a:t>, </a:t>
            </a:r>
            <a:r>
              <a:rPr lang="he-IL" dirty="0" err="1"/>
              <a:t>איטרטורים</a:t>
            </a:r>
            <a:r>
              <a:rPr lang="he-IL" dirty="0"/>
              <a:t> ואלגוריתמים קשורים זה לזה באופן הבא: </a:t>
            </a:r>
            <a:br>
              <a:rPr lang="en-US" dirty="0"/>
            </a:br>
            <a:br>
              <a:rPr lang="en-US" dirty="0"/>
            </a:br>
            <a:r>
              <a:rPr lang="he-IL" dirty="0"/>
              <a:t>• כל מיכל מגדיר </a:t>
            </a:r>
            <a:r>
              <a:rPr lang="he-IL" dirty="0" err="1"/>
              <a:t>איטרטורים</a:t>
            </a:r>
            <a:r>
              <a:rPr lang="he-IL" dirty="0"/>
              <a:t> המאפשרים לעבור על כל הפריטים במיכל. </a:t>
            </a:r>
            <a:br>
              <a:rPr lang="en-US" dirty="0"/>
            </a:br>
            <a:r>
              <a:rPr lang="he-IL" dirty="0"/>
              <a:t>• כל אלגוריתם מקבל כקלט </a:t>
            </a:r>
            <a:r>
              <a:rPr lang="he-IL" dirty="0" err="1"/>
              <a:t>איטרטורים</a:t>
            </a:r>
            <a:r>
              <a:rPr lang="he-IL" dirty="0"/>
              <a:t> המגדירים את התחום שבו האלגוריתם צריך לעבוד.</a:t>
            </a:r>
          </a:p>
        </p:txBody>
      </p:sp>
    </p:spTree>
    <p:extLst>
      <p:ext uri="{BB962C8B-B14F-4D97-AF65-F5344CB8AC3E}">
        <p14:creationId xmlns:p14="http://schemas.microsoft.com/office/powerpoint/2010/main" val="2647893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E4E50FF-C9C5-4692-BF40-8DD1EA631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מעבירים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379A4C3-AECA-4035-929B-B53474F90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בקבוצה זו נמצאים אלגוריתמים המעתיקים או מעבירים פרטים בין טווח אחד לטווח אחר. הפשוט ביותר ביניהם הוא </a:t>
            </a:r>
            <a:r>
              <a:rPr lang="en-US" dirty="0"/>
              <a:t>copy :</a:t>
            </a:r>
            <a:r>
              <a:rPr lang="he-IL" dirty="0"/>
              <a:t>הוא מקבל טווח קלט ע"י שני </a:t>
            </a:r>
            <a:r>
              <a:rPr lang="he-IL" dirty="0" err="1"/>
              <a:t>איטרטורים</a:t>
            </a:r>
            <a:r>
              <a:rPr lang="he-IL" dirty="0"/>
              <a:t>, </a:t>
            </a:r>
            <a:r>
              <a:rPr lang="he-IL" dirty="0" err="1"/>
              <a:t>ואיטרטור</a:t>
            </a:r>
            <a:r>
              <a:rPr lang="he-IL" dirty="0"/>
              <a:t> פלט, ומעתיק את כל הפרטים מטווח הקלט </a:t>
            </a:r>
            <a:r>
              <a:rPr lang="he-IL" dirty="0" err="1"/>
              <a:t>לאיטרטור</a:t>
            </a:r>
            <a:r>
              <a:rPr lang="he-IL" dirty="0"/>
              <a:t> הפלט</a:t>
            </a:r>
          </a:p>
        </p:txBody>
      </p:sp>
    </p:spTree>
    <p:extLst>
      <p:ext uri="{BB962C8B-B14F-4D97-AF65-F5344CB8AC3E}">
        <p14:creationId xmlns:p14="http://schemas.microsoft.com/office/powerpoint/2010/main" val="3599013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C51F7CF8-C4F3-4C86-9ABF-F0233C6BC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566737"/>
            <a:ext cx="10877550" cy="5724525"/>
          </a:xfrm>
          <a:prstGeom prst="rect">
            <a:avLst/>
          </a:prstGeom>
        </p:spPr>
      </p:pic>
      <p:sp>
        <p:nvSpPr>
          <p:cNvPr id="6" name="מלבן 5">
            <a:extLst>
              <a:ext uri="{FF2B5EF4-FFF2-40B4-BE49-F238E27FC236}">
                <a16:creationId xmlns:a16="http://schemas.microsoft.com/office/drawing/2014/main" id="{C2B793C8-4F57-47A6-8A49-F8E4B4A2C32A}"/>
              </a:ext>
            </a:extLst>
          </p:cNvPr>
          <p:cNvSpPr/>
          <p:nvPr/>
        </p:nvSpPr>
        <p:spPr>
          <a:xfrm>
            <a:off x="3403076" y="1498862"/>
            <a:ext cx="1338606" cy="3110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4B59F4A2-0C97-49C1-B270-D6577328BA82}"/>
              </a:ext>
            </a:extLst>
          </p:cNvPr>
          <p:cNvSpPr/>
          <p:nvPr/>
        </p:nvSpPr>
        <p:spPr>
          <a:xfrm>
            <a:off x="3828853" y="3273457"/>
            <a:ext cx="1338606" cy="3110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30D5C080-7910-442A-B6FC-17F78E4F28B0}"/>
              </a:ext>
            </a:extLst>
          </p:cNvPr>
          <p:cNvSpPr/>
          <p:nvPr/>
        </p:nvSpPr>
        <p:spPr>
          <a:xfrm>
            <a:off x="859410" y="5980178"/>
            <a:ext cx="1338606" cy="3110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72BFD055-6AE3-4F7E-B320-3AEB36FDFD9E}"/>
              </a:ext>
            </a:extLst>
          </p:cNvPr>
          <p:cNvSpPr/>
          <p:nvPr/>
        </p:nvSpPr>
        <p:spPr>
          <a:xfrm>
            <a:off x="1291472" y="5525678"/>
            <a:ext cx="1717250" cy="384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CE07AD5E-6175-46CB-BCC1-80950FC4BB34}"/>
              </a:ext>
            </a:extLst>
          </p:cNvPr>
          <p:cNvSpPr/>
          <p:nvPr/>
        </p:nvSpPr>
        <p:spPr>
          <a:xfrm>
            <a:off x="2198016" y="5910605"/>
            <a:ext cx="9049732" cy="641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8788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5FFC1EF7-FD2A-48D2-A9F6-0680662FA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060" y="844337"/>
            <a:ext cx="10106025" cy="1247775"/>
          </a:xfrm>
          <a:prstGeom prst="rect">
            <a:avLst/>
          </a:prstGeom>
        </p:spPr>
      </p:pic>
      <p:sp>
        <p:nvSpPr>
          <p:cNvPr id="6" name="מלבן 5">
            <a:extLst>
              <a:ext uri="{FF2B5EF4-FFF2-40B4-BE49-F238E27FC236}">
                <a16:creationId xmlns:a16="http://schemas.microsoft.com/office/drawing/2014/main" id="{E2A0E67D-0B14-43BC-AFEA-3C4A2F6B8504}"/>
              </a:ext>
            </a:extLst>
          </p:cNvPr>
          <p:cNvSpPr/>
          <p:nvPr/>
        </p:nvSpPr>
        <p:spPr>
          <a:xfrm>
            <a:off x="5043340" y="1611984"/>
            <a:ext cx="1423448" cy="3676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4902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E6A2573-4102-4B39-814A-2E4310ED6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err="1"/>
              <a:t>מיכלים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4B1F8FB-B44A-4CC1-A742-40DC0C024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e-IL" dirty="0" err="1"/>
              <a:t>המיכלים</a:t>
            </a:r>
            <a:r>
              <a:rPr lang="he-IL" dirty="0"/>
              <a:t> מכילים עותקים של עצמים - ולא קישורים לעצמים </a:t>
            </a:r>
            <a:br>
              <a:rPr lang="en-US" dirty="0"/>
            </a:br>
            <a:r>
              <a:rPr lang="he-IL" dirty="0"/>
              <a:t>המשמעות:</a:t>
            </a:r>
            <a:br>
              <a:rPr lang="en-US" dirty="0"/>
            </a:br>
            <a:br>
              <a:rPr lang="en-US" dirty="0"/>
            </a:br>
            <a:r>
              <a:rPr lang="he-IL" dirty="0"/>
              <a:t> • אפשר להכניס למיכל רק עצם המשתייך למושג </a:t>
            </a:r>
            <a:r>
              <a:rPr lang="en-US" dirty="0"/>
              <a:t>Assignable - </a:t>
            </a:r>
            <a:r>
              <a:rPr lang="he-IL" dirty="0"/>
              <a:t>כלומר יש לו אופרטור השמה ובנאי מעתיק. </a:t>
            </a:r>
            <a:br>
              <a:rPr lang="en-US" dirty="0"/>
            </a:br>
            <a:br>
              <a:rPr lang="en-US" dirty="0"/>
            </a:br>
            <a:r>
              <a:rPr lang="he-IL" dirty="0"/>
              <a:t>• בכל פעם שמכניסים עצם למיכל, נבנה עצם חדש; בכל פעם שמפרקים מיכל, מתפרקים כל העצמים הנמצאים בו. </a:t>
            </a:r>
            <a:br>
              <a:rPr lang="en-US" dirty="0"/>
            </a:br>
            <a:br>
              <a:rPr lang="en-US" dirty="0"/>
            </a:br>
            <a:r>
              <a:rPr lang="he-IL" dirty="0"/>
              <a:t>יש שני סוגים עיקריים של </a:t>
            </a:r>
            <a:r>
              <a:rPr lang="he-IL" dirty="0" err="1"/>
              <a:t>מיכלים</a:t>
            </a:r>
            <a:r>
              <a:rPr lang="he-IL" dirty="0"/>
              <a:t>: </a:t>
            </a:r>
            <a:br>
              <a:rPr lang="en-US" dirty="0"/>
            </a:br>
            <a:br>
              <a:rPr lang="en-US" dirty="0"/>
            </a:br>
            <a:r>
              <a:rPr lang="he-IL" dirty="0"/>
              <a:t>• סדרתיים - וקטור, רשימה... - שומרים פריטים לפי סדר ההכנסה שלהם </a:t>
            </a:r>
            <a:br>
              <a:rPr lang="en-US" dirty="0"/>
            </a:br>
            <a:br>
              <a:rPr lang="en-US" dirty="0"/>
            </a:br>
            <a:r>
              <a:rPr lang="he-IL" dirty="0"/>
              <a:t>• אסוציאטיביים - קבוצה, מפה... - שומרים פריטים לפי הסדר הטבעי שלהם המוגדר ע"י אופרטור קטן מ</a:t>
            </a:r>
          </a:p>
        </p:txBody>
      </p:sp>
    </p:spTree>
    <p:extLst>
      <p:ext uri="{BB962C8B-B14F-4D97-AF65-F5344CB8AC3E}">
        <p14:creationId xmlns:p14="http://schemas.microsoft.com/office/powerpoint/2010/main" val="1300041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29259750-5452-465F-9AF9-473B1DAC59C8}"/>
              </a:ext>
            </a:extLst>
          </p:cNvPr>
          <p:cNvSpPr txBox="1"/>
          <p:nvPr/>
        </p:nvSpPr>
        <p:spPr>
          <a:xfrm>
            <a:off x="3593968" y="659876"/>
            <a:ext cx="7831317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2800" dirty="0" err="1"/>
              <a:t>מיכלים</a:t>
            </a:r>
            <a:r>
              <a:rPr lang="he-IL" sz="2800" dirty="0"/>
              <a:t> סדרתיים </a:t>
            </a:r>
            <a:br>
              <a:rPr lang="en-US" dirty="0"/>
            </a:br>
            <a:br>
              <a:rPr lang="en-US" dirty="0"/>
            </a:br>
            <a:r>
              <a:rPr lang="he-IL" dirty="0" err="1"/>
              <a:t>המיכלים</a:t>
            </a:r>
            <a:r>
              <a:rPr lang="he-IL" dirty="0"/>
              <a:t> הסדרתיים נבדלים בסיבוכיות הזמן הנדרשת לביצוע פעולות שונות: </a:t>
            </a:r>
            <a:br>
              <a:rPr lang="en-US" dirty="0"/>
            </a:br>
            <a:br>
              <a:rPr lang="en-US" dirty="0"/>
            </a:br>
            <a:r>
              <a:rPr lang="he-IL" dirty="0"/>
              <a:t>• </a:t>
            </a:r>
            <a:r>
              <a:rPr lang="en-US" dirty="0"/>
              <a:t>list - </a:t>
            </a:r>
            <a:r>
              <a:rPr lang="he-IL" dirty="0"/>
              <a:t>רשימה מקושרת - זמן הכנסה בהתחלה/אמצע/סוף הוא אבל זמן הגישה לאיבר באמצע הרשימה הוא ליניארי. </a:t>
            </a:r>
            <a:br>
              <a:rPr lang="en-US" dirty="0"/>
            </a:br>
            <a:br>
              <a:rPr lang="en-US" dirty="0"/>
            </a:br>
            <a:r>
              <a:rPr lang="he-IL" dirty="0"/>
              <a:t>• </a:t>
            </a:r>
            <a:r>
              <a:rPr lang="en-US" dirty="0"/>
              <a:t>vector - </a:t>
            </a:r>
            <a:r>
              <a:rPr lang="he-IL" dirty="0"/>
              <a:t>וקטור - זמן הכנסה בהתחלה/אמצע הוא ליניארי, זמן הכנסה בסוף קבוע בממוצע, וזמן הגישה לאיבר באמצע הוא קבוע. </a:t>
            </a:r>
            <a:br>
              <a:rPr lang="en-US" dirty="0"/>
            </a:br>
            <a:br>
              <a:rPr lang="en-US" dirty="0"/>
            </a:br>
            <a:r>
              <a:rPr lang="he-IL" dirty="0"/>
              <a:t>• </a:t>
            </a:r>
            <a:r>
              <a:rPr lang="en-US" dirty="0"/>
              <a:t>deque - </a:t>
            </a:r>
            <a:r>
              <a:rPr lang="he-IL" dirty="0"/>
              <a:t>תור דו-כיווני - זמן הכנסה בהתחלה/סוף קבוע, וגם זמן הגישה לאיבר באמצע הוא קבוע, אבל פחות יעיל </a:t>
            </a:r>
            <a:r>
              <a:rPr lang="he-IL" dirty="0" err="1"/>
              <a:t>מוקטור</a:t>
            </a:r>
            <a:r>
              <a:rPr lang="he-IL" dirty="0"/>
              <a:t>.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38906C80-7DCC-4594-AC02-A202C67B2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604" y="4638979"/>
            <a:ext cx="5304681" cy="125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005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340A754-F13D-4C75-B7CD-2CDE57ED8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וקטור</a:t>
            </a:r>
          </a:p>
        </p:txBody>
      </p:sp>
      <p:sp>
        <p:nvSpPr>
          <p:cNvPr id="5" name="מציין מיקום תוכן 4">
            <a:extLst>
              <a:ext uri="{FF2B5EF4-FFF2-40B4-BE49-F238E27FC236}">
                <a16:creationId xmlns:a16="http://schemas.microsoft.com/office/drawing/2014/main" id="{0CDEDEB5-EDCE-4CBF-8BA8-463375BD1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468" y="1505113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he-IL" dirty="0"/>
              <a:t>כדי לייעל את פעולת ההכנסה, </a:t>
            </a:r>
            <a:r>
              <a:rPr lang="he-IL" dirty="0" err="1"/>
              <a:t>הוקטור</a:t>
            </a:r>
            <a:r>
              <a:rPr lang="he-IL" dirty="0"/>
              <a:t> מקצה מקום בזיכרון מעבר למספר העצמים שיש בו. </a:t>
            </a:r>
            <a:br>
              <a:rPr lang="en-US" dirty="0"/>
            </a:br>
            <a:br>
              <a:rPr lang="en-US" dirty="0"/>
            </a:br>
            <a:r>
              <a:rPr lang="he-IL" dirty="0"/>
              <a:t>מספר העצמים שיש </a:t>
            </a:r>
            <a:r>
              <a:rPr lang="he-IL" dirty="0" err="1"/>
              <a:t>בוקטור</a:t>
            </a:r>
            <a:r>
              <a:rPr lang="he-IL" dirty="0"/>
              <a:t> נקרא גודל </a:t>
            </a:r>
            <a:r>
              <a:rPr lang="he-IL" dirty="0" err="1"/>
              <a:t>הוקטור</a:t>
            </a:r>
            <a:r>
              <a:rPr lang="he-IL" dirty="0"/>
              <a:t> - </a:t>
            </a:r>
            <a:r>
              <a:rPr lang="en-US" dirty="0"/>
              <a:t>size .</a:t>
            </a:r>
            <a:r>
              <a:rPr lang="he-IL" dirty="0"/>
              <a:t>מספר העצמים שיש להם מקום </a:t>
            </a:r>
            <a:r>
              <a:rPr lang="he-IL" dirty="0" err="1"/>
              <a:t>בוקטור</a:t>
            </a:r>
            <a:r>
              <a:rPr lang="he-IL" dirty="0"/>
              <a:t> נקרא קיבולת </a:t>
            </a:r>
            <a:r>
              <a:rPr lang="he-IL" dirty="0" err="1"/>
              <a:t>הוקטור</a:t>
            </a:r>
            <a:r>
              <a:rPr lang="he-IL" dirty="0"/>
              <a:t> - </a:t>
            </a:r>
            <a:r>
              <a:rPr lang="en-US" dirty="0"/>
              <a:t>capacity .</a:t>
            </a:r>
            <a:endParaRPr lang="he-IL" dirty="0"/>
          </a:p>
          <a:p>
            <a:pPr marL="0" indent="0">
              <a:buNone/>
            </a:pPr>
            <a:r>
              <a:rPr lang="he-IL" b="1" dirty="0"/>
              <a:t>הגודל תמיד שווה או קטן מהקיבולת</a:t>
            </a:r>
            <a:br>
              <a:rPr lang="en-US" dirty="0"/>
            </a:br>
            <a:br>
              <a:rPr lang="en-US" dirty="0"/>
            </a:br>
            <a:r>
              <a:rPr lang="he-IL" dirty="0"/>
              <a:t> כשמוסיפים עצם בסוף </a:t>
            </a:r>
            <a:r>
              <a:rPr lang="he-IL" dirty="0" err="1"/>
              <a:t>הוקטור</a:t>
            </a:r>
            <a:r>
              <a:rPr lang="he-IL" dirty="0"/>
              <a:t>, יש שתי אפשרויות – </a:t>
            </a:r>
            <a:br>
              <a:rPr lang="en-US" dirty="0"/>
            </a:br>
            <a:r>
              <a:rPr lang="he-IL" dirty="0"/>
              <a:t>• האפשרות הקלה היא שהגודל לאחר ההוספה עדיין שווה או קטן מהקיבולת. במקרה זה צריך רק לבנות/להעתיק את העצם החדש למקום הפנוי בסוף </a:t>
            </a:r>
            <a:r>
              <a:rPr lang="he-IL" dirty="0" err="1"/>
              <a:t>הוקטור</a:t>
            </a:r>
            <a:r>
              <a:rPr lang="he-IL" dirty="0"/>
              <a:t>. </a:t>
            </a:r>
            <a:br>
              <a:rPr lang="en-US" dirty="0"/>
            </a:br>
            <a:br>
              <a:rPr lang="en-US" dirty="0"/>
            </a:br>
            <a:r>
              <a:rPr lang="he-IL" dirty="0"/>
              <a:t>• האפשרות הקשה היא שהגודל לאחר ההוספה גדול יותר מהקיבולת. במקרה זה צריך להגדיל את הקיבולת: לאתחל בלוק עם קיבולת גדולה יותר ולהעתיק את הבלוק הישן לבלוק החדש ולשחרר את הבלוק הישן.</a:t>
            </a:r>
            <a:br>
              <a:rPr lang="en-US" dirty="0"/>
            </a:br>
            <a:endParaRPr lang="he-IL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6BC220BA-3278-43B7-85AE-139B1677C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468" y="5565938"/>
            <a:ext cx="78486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152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A7C69244-7AAF-4346-B881-FC1A1BBB2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042"/>
            <a:ext cx="11736737" cy="3311052"/>
          </a:xfrm>
          <a:prstGeom prst="rect">
            <a:avLst/>
          </a:prstGeom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6792D879-583A-4D11-B777-2271AB841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798" y="4920675"/>
            <a:ext cx="6848940" cy="124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040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90E47CAC-7F16-4E7E-A338-0476278CD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39" y="381686"/>
            <a:ext cx="11062128" cy="3149453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2A4CAEE2-F28C-4C1B-91E4-F6AEC174A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621" y="3429000"/>
            <a:ext cx="10448539" cy="245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078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F2F93C57-C6E1-4149-B6BE-2B53173AD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74" y="990600"/>
            <a:ext cx="10633002" cy="311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168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FADBCEA-E4CF-4AC7-96C1-0B362CFE7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שאילתות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9492C99-BAE6-4930-9353-2C6B4FA01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בקבוצת השאילתות נמצאים אלגוריתמים רבים המקבלים כקלט טווח </a:t>
            </a:r>
            <a:r>
              <a:rPr lang="he-IL" dirty="0" err="1"/>
              <a:t>איטרטור</a:t>
            </a:r>
            <a:r>
              <a:rPr lang="he-IL" dirty="0"/>
              <a:t> התחלה </a:t>
            </a:r>
            <a:r>
              <a:rPr lang="he-IL" dirty="0" err="1"/>
              <a:t>ואיטרטור</a:t>
            </a:r>
            <a:r>
              <a:rPr lang="he-IL" dirty="0"/>
              <a:t> סוף, ומחזירים ערך כלשהו על הפרטים הנמצאים בטווח.</a:t>
            </a:r>
          </a:p>
        </p:txBody>
      </p:sp>
    </p:spTree>
    <p:extLst>
      <p:ext uri="{BB962C8B-B14F-4D97-AF65-F5344CB8AC3E}">
        <p14:creationId xmlns:p14="http://schemas.microsoft.com/office/powerpoint/2010/main" val="2062852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AC083E2-3E7E-4695-9F1E-F0258080D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פרמוטציות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5B7E547-EDF7-441E-B8B3-746623C60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בקבוצת הפרמוטציות נמצאים אלגוריתמים המקבלים כקלט טווח </a:t>
            </a:r>
            <a:r>
              <a:rPr lang="he-IL" dirty="0" err="1"/>
              <a:t>איטרטור</a:t>
            </a:r>
            <a:r>
              <a:rPr lang="he-IL" dirty="0"/>
              <a:t> התחלה </a:t>
            </a:r>
            <a:r>
              <a:rPr lang="he-IL" dirty="0" err="1"/>
              <a:t>ואיטרטור</a:t>
            </a:r>
            <a:r>
              <a:rPr lang="he-IL" dirty="0"/>
              <a:t> סוף, ומשנים את סדר הפרטים בסדרה הנמצאת בין </a:t>
            </a:r>
            <a:r>
              <a:rPr lang="he-IL" dirty="0" err="1"/>
              <a:t>האיטרטורים</a:t>
            </a:r>
            <a:r>
              <a:rPr lang="he-IL" dirty="0"/>
              <a:t>, אך אינם משנים את הפרטים עצמם.</a:t>
            </a:r>
          </a:p>
        </p:txBody>
      </p:sp>
    </p:spTree>
    <p:extLst>
      <p:ext uri="{BB962C8B-B14F-4D97-AF65-F5344CB8AC3E}">
        <p14:creationId xmlns:p14="http://schemas.microsoft.com/office/powerpoint/2010/main" val="4205129662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477</Words>
  <Application>Microsoft Office PowerPoint</Application>
  <PresentationFormat>מסך רחב</PresentationFormat>
  <Paragraphs>13</Paragraphs>
  <Slides>12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ערכת נושא Office</vt:lpstr>
      <vt:lpstr>מצגת של PowerPoint‏</vt:lpstr>
      <vt:lpstr>מיכלים</vt:lpstr>
      <vt:lpstr>מצגת של PowerPoint‏</vt:lpstr>
      <vt:lpstr>וקטור</vt:lpstr>
      <vt:lpstr>מצגת של PowerPoint‏</vt:lpstr>
      <vt:lpstr>מצגת של PowerPoint‏</vt:lpstr>
      <vt:lpstr>מצגת של PowerPoint‏</vt:lpstr>
      <vt:lpstr>שאילתות</vt:lpstr>
      <vt:lpstr>פרמוטציות</vt:lpstr>
      <vt:lpstr>מעבירים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לירון</dc:creator>
  <cp:lastModifiedBy>לירון</cp:lastModifiedBy>
  <cp:revision>2</cp:revision>
  <dcterms:created xsi:type="dcterms:W3CDTF">2022-02-28T18:37:03Z</dcterms:created>
  <dcterms:modified xsi:type="dcterms:W3CDTF">2022-02-28T19:23:52Z</dcterms:modified>
</cp:coreProperties>
</file>