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64" r:id="rId15"/>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E814B6-69E0-41AA-95D5-4350CB50466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7094BF51-24B8-4D52-B226-84256CC16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D3A09BE4-E19F-46B5-8C79-2FD9A7F70BA0}"/>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5" name="מציין מיקום של כותרת תחתונה 4">
            <a:extLst>
              <a:ext uri="{FF2B5EF4-FFF2-40B4-BE49-F238E27FC236}">
                <a16:creationId xmlns:a16="http://schemas.microsoft.com/office/drawing/2014/main" id="{C766FA96-E2FF-402F-93AD-01B449047F1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78A51B4-4EC5-48B8-8F1E-C3D86E63BE3F}"/>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407861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C00A00-5AE1-4DF2-8422-A3378D2B1B26}"/>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A34C45A2-B6F6-4B36-91ED-BC1DE3671670}"/>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B12AD382-E74C-4343-AC55-10AA94AF412E}"/>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5" name="מציין מיקום של כותרת תחתונה 4">
            <a:extLst>
              <a:ext uri="{FF2B5EF4-FFF2-40B4-BE49-F238E27FC236}">
                <a16:creationId xmlns:a16="http://schemas.microsoft.com/office/drawing/2014/main" id="{693BD3B0-1BC7-4949-9A21-6CB1AC5677FF}"/>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C2A7509E-0696-4612-9B2A-C6653226E5F9}"/>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88155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13F1749-86E1-44F7-A793-6C74FC554DC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5DAFC0FB-07F5-4AB3-AF3B-784B85F4FD1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1180C2FC-9215-4810-ABC0-1EECCC538622}"/>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5" name="מציין מיקום של כותרת תחתונה 4">
            <a:extLst>
              <a:ext uri="{FF2B5EF4-FFF2-40B4-BE49-F238E27FC236}">
                <a16:creationId xmlns:a16="http://schemas.microsoft.com/office/drawing/2014/main" id="{E60F62E8-E91C-4966-A251-3C76A05ACF2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1A3F8B93-D00F-4F5B-875F-83F50A20A20C}"/>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285550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7A069A-5798-440E-956C-A622D24B4643}"/>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5A85EE79-4E43-4CDE-A77E-4C8A69EF9190}"/>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B12F5E11-B48F-4310-AC3C-FDA5F6558451}"/>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5" name="מציין מיקום של כותרת תחתונה 4">
            <a:extLst>
              <a:ext uri="{FF2B5EF4-FFF2-40B4-BE49-F238E27FC236}">
                <a16:creationId xmlns:a16="http://schemas.microsoft.com/office/drawing/2014/main" id="{82702A97-BD34-41FE-BFEF-5B69987C370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30E2679E-EC85-4AFB-8C28-C75124780E24}"/>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16169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E5B38F-1D6C-44CA-BA06-804E8EB1F47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493BE955-9977-4BBB-91B2-81BBE58181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C3A967A-25F0-4BD9-85D6-B2495A0A0253}"/>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5" name="מציין מיקום של כותרת תחתונה 4">
            <a:extLst>
              <a:ext uri="{FF2B5EF4-FFF2-40B4-BE49-F238E27FC236}">
                <a16:creationId xmlns:a16="http://schemas.microsoft.com/office/drawing/2014/main" id="{1D5AE36B-58EF-418D-B66A-0589AA25CF83}"/>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3F5B8632-11DD-4283-8C7B-170143F2BCA7}"/>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87253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09CD3B-D470-4B0E-9D8A-CE1CD94E4C51}"/>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62BD7A5A-C861-4481-9CAF-B6311BA8D96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03766E9A-58F2-4E91-B677-625E966A728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F715F8A5-B1C7-4CF2-9F7C-2C67BF14DBFF}"/>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6" name="מציין מיקום של כותרת תחתונה 5">
            <a:extLst>
              <a:ext uri="{FF2B5EF4-FFF2-40B4-BE49-F238E27FC236}">
                <a16:creationId xmlns:a16="http://schemas.microsoft.com/office/drawing/2014/main" id="{AAEF4932-B2A4-402A-A1FD-90873129C47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25429A66-06BB-4747-B0AC-BECBFACFF7AD}"/>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326135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489CEB-D698-435A-89AF-F90E8BC93BD8}"/>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59A05AC4-1AFA-4C12-B596-4AA5865D9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9B945278-4F4A-4277-AD09-48E05B21922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A8B88090-FB79-4B71-AB83-E62295025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1A2ABF5-AEC6-4842-A701-D2B40984855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FE3189CA-408E-4573-B45C-15221E6E2E6E}"/>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8" name="מציין מיקום של כותרת תחתונה 7">
            <a:extLst>
              <a:ext uri="{FF2B5EF4-FFF2-40B4-BE49-F238E27FC236}">
                <a16:creationId xmlns:a16="http://schemas.microsoft.com/office/drawing/2014/main" id="{64234EA5-DA67-41F1-B6B8-AEDC3A60BDE2}"/>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C65289FD-7C9D-4EBC-A926-E0CDE940E544}"/>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162956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E0534E-C3FA-4B76-9087-5C6E564661BD}"/>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A20704F0-C59D-48E2-AAD2-BBD94C66C1A1}"/>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4" name="מציין מיקום של כותרת תחתונה 3">
            <a:extLst>
              <a:ext uri="{FF2B5EF4-FFF2-40B4-BE49-F238E27FC236}">
                <a16:creationId xmlns:a16="http://schemas.microsoft.com/office/drawing/2014/main" id="{5D950ED7-38AF-4F08-AB51-4C39DF8F6E29}"/>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2080E798-BA57-4B39-A86F-555FDAC93BF7}"/>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131939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217D226-52D6-44A1-ABAA-9E4AD1932DB1}"/>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3" name="מציין מיקום של כותרת תחתונה 2">
            <a:extLst>
              <a:ext uri="{FF2B5EF4-FFF2-40B4-BE49-F238E27FC236}">
                <a16:creationId xmlns:a16="http://schemas.microsoft.com/office/drawing/2014/main" id="{63F9BD07-4793-4F6F-8DD0-091426282E1A}"/>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34A8390A-1B30-4834-9305-BE615539379D}"/>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6336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4A9FF3-740E-40AB-8BF6-B017B7EAC4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E59DEA97-753A-4641-8E72-4E88B69D8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91B7EAE8-FCCE-40C1-88D3-EDBA2CE66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7A37795-95A2-442D-82D6-8B236070A11E}"/>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6" name="מציין מיקום של כותרת תחתונה 5">
            <a:extLst>
              <a:ext uri="{FF2B5EF4-FFF2-40B4-BE49-F238E27FC236}">
                <a16:creationId xmlns:a16="http://schemas.microsoft.com/office/drawing/2014/main" id="{7A80318A-E540-4F39-B391-8835C4034E9F}"/>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A8F5BE7C-C44F-4E04-9A31-03949710D51A}"/>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259826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5CFA14-3E74-4313-B8D1-EB65B3724F8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23B0E247-A484-42A9-B8CD-59A22F559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41FACAB1-4660-4C06-B07A-B8F2F79FB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1CEE977-ED5E-4C0E-A2CA-1E479D99FAAE}"/>
              </a:ext>
            </a:extLst>
          </p:cNvPr>
          <p:cNvSpPr>
            <a:spLocks noGrp="1"/>
          </p:cNvSpPr>
          <p:nvPr>
            <p:ph type="dt" sz="half" idx="10"/>
          </p:nvPr>
        </p:nvSpPr>
        <p:spPr/>
        <p:txBody>
          <a:bodyPr/>
          <a:lstStyle/>
          <a:p>
            <a:fld id="{6C347771-A844-4240-8FB5-C9FDE474116F}" type="datetimeFigureOut">
              <a:rPr lang="en-US" smtClean="0"/>
              <a:t>3/1/2022</a:t>
            </a:fld>
            <a:endParaRPr lang="en-US"/>
          </a:p>
        </p:txBody>
      </p:sp>
      <p:sp>
        <p:nvSpPr>
          <p:cNvPr id="6" name="מציין מיקום של כותרת תחתונה 5">
            <a:extLst>
              <a:ext uri="{FF2B5EF4-FFF2-40B4-BE49-F238E27FC236}">
                <a16:creationId xmlns:a16="http://schemas.microsoft.com/office/drawing/2014/main" id="{B7655EF0-14AE-4969-978F-BF7267635382}"/>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CA6195AE-6068-4113-BE67-4C51465FF214}"/>
              </a:ext>
            </a:extLst>
          </p:cNvPr>
          <p:cNvSpPr>
            <a:spLocks noGrp="1"/>
          </p:cNvSpPr>
          <p:nvPr>
            <p:ph type="sldNum" sz="quarter" idx="12"/>
          </p:nvPr>
        </p:nvSpPr>
        <p:spPr/>
        <p:txBody>
          <a:bodyPr/>
          <a:lstStyle/>
          <a:p>
            <a:fld id="{CA36EA50-D01F-4BB9-A4A9-1EABC5229F53}" type="slidenum">
              <a:rPr lang="en-US" smtClean="0"/>
              <a:t>‹#›</a:t>
            </a:fld>
            <a:endParaRPr lang="en-US"/>
          </a:p>
        </p:txBody>
      </p:sp>
    </p:spTree>
    <p:extLst>
      <p:ext uri="{BB962C8B-B14F-4D97-AF65-F5344CB8AC3E}">
        <p14:creationId xmlns:p14="http://schemas.microsoft.com/office/powerpoint/2010/main" val="312785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F34FE3D-551B-4716-9CA4-FE5812BEAFB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C6A543F8-32E5-4AE9-B4D6-A146C08E86D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46B49AC7-C9BD-46DE-AE8D-DFDA65307F5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C347771-A844-4240-8FB5-C9FDE474116F}" type="datetimeFigureOut">
              <a:rPr lang="en-US" smtClean="0"/>
              <a:t>3/1/2022</a:t>
            </a:fld>
            <a:endParaRPr lang="en-US"/>
          </a:p>
        </p:txBody>
      </p:sp>
      <p:sp>
        <p:nvSpPr>
          <p:cNvPr id="5" name="מציין מיקום של כותרת תחתונה 4">
            <a:extLst>
              <a:ext uri="{FF2B5EF4-FFF2-40B4-BE49-F238E27FC236}">
                <a16:creationId xmlns:a16="http://schemas.microsoft.com/office/drawing/2014/main" id="{1FC4D0B2-873F-4C22-A58E-196891D6E7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158BC256-50D6-42DB-9A9E-E83821A79BE8}"/>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A36EA50-D01F-4BB9-A4A9-1EABC5229F53}" type="slidenum">
              <a:rPr lang="en-US" smtClean="0"/>
              <a:t>‹#›</a:t>
            </a:fld>
            <a:endParaRPr lang="en-US"/>
          </a:p>
        </p:txBody>
      </p:sp>
    </p:spTree>
    <p:extLst>
      <p:ext uri="{BB962C8B-B14F-4D97-AF65-F5344CB8AC3E}">
        <p14:creationId xmlns:p14="http://schemas.microsoft.com/office/powerpoint/2010/main" val="4202285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DC2AEA-8387-4127-8F3E-0DEB4AA2AEE6}"/>
              </a:ext>
            </a:extLst>
          </p:cNvPr>
          <p:cNvSpPr>
            <a:spLocks noGrp="1"/>
          </p:cNvSpPr>
          <p:nvPr>
            <p:ph type="ctrTitle"/>
          </p:nvPr>
        </p:nvSpPr>
        <p:spPr>
          <a:xfrm>
            <a:off x="1524000" y="-787400"/>
            <a:ext cx="9144000" cy="2387600"/>
          </a:xfrm>
        </p:spPr>
        <p:txBody>
          <a:bodyPr/>
          <a:lstStyle/>
          <a:p>
            <a:r>
              <a:rPr lang="he-IL" dirty="0"/>
              <a:t>תרגול מספר 1</a:t>
            </a:r>
            <a:endParaRPr lang="en-US" dirty="0"/>
          </a:p>
        </p:txBody>
      </p:sp>
      <p:sp>
        <p:nvSpPr>
          <p:cNvPr id="3" name="כותרת משנה 2">
            <a:extLst>
              <a:ext uri="{FF2B5EF4-FFF2-40B4-BE49-F238E27FC236}">
                <a16:creationId xmlns:a16="http://schemas.microsoft.com/office/drawing/2014/main" id="{E890B631-BD09-4AAB-9C65-9206DEB86122}"/>
              </a:ext>
            </a:extLst>
          </p:cNvPr>
          <p:cNvSpPr>
            <a:spLocks noGrp="1"/>
          </p:cNvSpPr>
          <p:nvPr>
            <p:ph type="subTitle" idx="1"/>
          </p:nvPr>
        </p:nvSpPr>
        <p:spPr>
          <a:xfrm>
            <a:off x="4477732" y="1716677"/>
            <a:ext cx="3236536" cy="621170"/>
          </a:xfrm>
        </p:spPr>
        <p:txBody>
          <a:bodyPr/>
          <a:lstStyle/>
          <a:p>
            <a:r>
              <a:rPr lang="he-IL" dirty="0"/>
              <a:t>מערך שיעור:</a:t>
            </a:r>
            <a:endParaRPr lang="en-US" dirty="0"/>
          </a:p>
        </p:txBody>
      </p:sp>
      <p:graphicFrame>
        <p:nvGraphicFramePr>
          <p:cNvPr id="4" name="טבלה 4">
            <a:extLst>
              <a:ext uri="{FF2B5EF4-FFF2-40B4-BE49-F238E27FC236}">
                <a16:creationId xmlns:a16="http://schemas.microsoft.com/office/drawing/2014/main" id="{08667075-BF9F-406D-99CF-11D4B583AD80}"/>
              </a:ext>
            </a:extLst>
          </p:cNvPr>
          <p:cNvGraphicFramePr>
            <a:graphicFrameLocks noGrp="1"/>
          </p:cNvGraphicFramePr>
          <p:nvPr>
            <p:extLst>
              <p:ext uri="{D42A27DB-BD31-4B8C-83A1-F6EECF244321}">
                <p14:modId xmlns:p14="http://schemas.microsoft.com/office/powerpoint/2010/main" val="660589296"/>
              </p:ext>
            </p:extLst>
          </p:nvPr>
        </p:nvGraphicFramePr>
        <p:xfrm>
          <a:off x="2173402" y="2872740"/>
          <a:ext cx="8128000" cy="2468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26357640"/>
                    </a:ext>
                  </a:extLst>
                </a:gridCol>
                <a:gridCol w="4064000">
                  <a:extLst>
                    <a:ext uri="{9D8B030D-6E8A-4147-A177-3AD203B41FA5}">
                      <a16:colId xmlns:a16="http://schemas.microsoft.com/office/drawing/2014/main" val="471462242"/>
                    </a:ext>
                  </a:extLst>
                </a:gridCol>
              </a:tblGrid>
              <a:tr h="370840">
                <a:tc>
                  <a:txBody>
                    <a:bodyPr/>
                    <a:lstStyle/>
                    <a:p>
                      <a:r>
                        <a:rPr lang="he-IL" dirty="0"/>
                        <a:t>הסבר קצר על מי אני, ואיך הולך להתנהל התרגולים שלי</a:t>
                      </a:r>
                      <a:endParaRPr lang="en-US" dirty="0"/>
                    </a:p>
                  </a:txBody>
                  <a:tcPr/>
                </a:tc>
                <a:tc>
                  <a:txBody>
                    <a:bodyPr/>
                    <a:lstStyle/>
                    <a:p>
                      <a:r>
                        <a:rPr lang="he-IL" dirty="0"/>
                        <a:t>פתיחה(5 דק)</a:t>
                      </a:r>
                      <a:endParaRPr lang="en-US" dirty="0"/>
                    </a:p>
                  </a:txBody>
                  <a:tcPr/>
                </a:tc>
                <a:extLst>
                  <a:ext uri="{0D108BD9-81ED-4DB2-BD59-A6C34878D82A}">
                    <a16:rowId xmlns:a16="http://schemas.microsoft.com/office/drawing/2014/main" val="3356037296"/>
                  </a:ext>
                </a:extLst>
              </a:tr>
              <a:tr h="370840">
                <a:tc>
                  <a:txBody>
                    <a:bodyPr/>
                    <a:lstStyle/>
                    <a:p>
                      <a:r>
                        <a:rPr lang="he-IL" dirty="0"/>
                        <a:t>- הכרת השפה ולמה צריך אותה</a:t>
                      </a:r>
                      <a:br>
                        <a:rPr lang="en-US" dirty="0"/>
                      </a:br>
                      <a:r>
                        <a:rPr lang="he-IL" dirty="0"/>
                        <a:t>-</a:t>
                      </a:r>
                      <a:r>
                        <a:rPr lang="en-US" dirty="0"/>
                        <a:t>bash</a:t>
                      </a:r>
                      <a:br>
                        <a:rPr lang="en-US" dirty="0"/>
                      </a:br>
                      <a:r>
                        <a:rPr lang="en-US" dirty="0"/>
                        <a:t>-</a:t>
                      </a:r>
                      <a:r>
                        <a:rPr lang="he-IL" dirty="0"/>
                        <a:t>מרחבי שם</a:t>
                      </a:r>
                      <a:br>
                        <a:rPr lang="en-US" dirty="0"/>
                      </a:br>
                      <a:r>
                        <a:rPr lang="he-IL" dirty="0"/>
                        <a:t>-שגיאות</a:t>
                      </a:r>
                      <a:endParaRPr lang="en-US" dirty="0"/>
                    </a:p>
                  </a:txBody>
                  <a:tcPr/>
                </a:tc>
                <a:tc>
                  <a:txBody>
                    <a:bodyPr/>
                    <a:lstStyle/>
                    <a:p>
                      <a:r>
                        <a:rPr lang="he-IL" dirty="0"/>
                        <a:t>גוף(35 דק)</a:t>
                      </a:r>
                      <a:endParaRPr lang="en-US" dirty="0"/>
                    </a:p>
                  </a:txBody>
                  <a:tcPr/>
                </a:tc>
                <a:extLst>
                  <a:ext uri="{0D108BD9-81ED-4DB2-BD59-A6C34878D82A}">
                    <a16:rowId xmlns:a16="http://schemas.microsoft.com/office/drawing/2014/main" val="4014431311"/>
                  </a:ext>
                </a:extLst>
              </a:tr>
              <a:tr h="370840">
                <a:tc>
                  <a:txBody>
                    <a:bodyPr/>
                    <a:lstStyle/>
                    <a:p>
                      <a:r>
                        <a:rPr lang="he-IL" dirty="0"/>
                        <a:t>סיכום נקודתי של הנושאים עליהם עברנו במהלך התרגול, וזמן לשאלות.</a:t>
                      </a:r>
                      <a:endParaRPr lang="en-US" dirty="0"/>
                    </a:p>
                  </a:txBody>
                  <a:tcPr/>
                </a:tc>
                <a:tc>
                  <a:txBody>
                    <a:bodyPr/>
                    <a:lstStyle/>
                    <a:p>
                      <a:r>
                        <a:rPr lang="he-IL" dirty="0"/>
                        <a:t>סיום(5 דק)</a:t>
                      </a:r>
                      <a:endParaRPr lang="en-US" dirty="0"/>
                    </a:p>
                  </a:txBody>
                  <a:tcPr/>
                </a:tc>
                <a:extLst>
                  <a:ext uri="{0D108BD9-81ED-4DB2-BD59-A6C34878D82A}">
                    <a16:rowId xmlns:a16="http://schemas.microsoft.com/office/drawing/2014/main" val="97132828"/>
                  </a:ext>
                </a:extLst>
              </a:tr>
            </a:tbl>
          </a:graphicData>
        </a:graphic>
      </p:graphicFrame>
      <p:sp>
        <p:nvSpPr>
          <p:cNvPr id="5" name="תיבת טקסט 4">
            <a:extLst>
              <a:ext uri="{FF2B5EF4-FFF2-40B4-BE49-F238E27FC236}">
                <a16:creationId xmlns:a16="http://schemas.microsoft.com/office/drawing/2014/main" id="{EE2286F5-CADF-4409-AC8C-816DD8D62ABA}"/>
              </a:ext>
            </a:extLst>
          </p:cNvPr>
          <p:cNvSpPr txBox="1"/>
          <p:nvPr/>
        </p:nvSpPr>
        <p:spPr>
          <a:xfrm>
            <a:off x="2045617" y="5426948"/>
            <a:ext cx="6193410" cy="369332"/>
          </a:xfrm>
          <a:prstGeom prst="rect">
            <a:avLst/>
          </a:prstGeom>
          <a:noFill/>
        </p:spPr>
        <p:txBody>
          <a:bodyPr wrap="square" rtlCol="0">
            <a:spAutoFit/>
          </a:bodyPr>
          <a:lstStyle/>
          <a:p>
            <a:r>
              <a:rPr lang="he-IL" dirty="0"/>
              <a:t>מייל לשאלות ובעיות: </a:t>
            </a:r>
            <a:r>
              <a:rPr lang="en-US" dirty="0"/>
              <a:t>tnofar88@gmail.com</a:t>
            </a:r>
          </a:p>
        </p:txBody>
      </p:sp>
    </p:spTree>
    <p:extLst>
      <p:ext uri="{BB962C8B-B14F-4D97-AF65-F5344CB8AC3E}">
        <p14:creationId xmlns:p14="http://schemas.microsoft.com/office/powerpoint/2010/main" val="255614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טקסט&#10;&#10;התיאור נוצר באופן אוטומטי">
            <a:extLst>
              <a:ext uri="{FF2B5EF4-FFF2-40B4-BE49-F238E27FC236}">
                <a16:creationId xmlns:a16="http://schemas.microsoft.com/office/drawing/2014/main" id="{76862749-737C-492E-92DB-01942353F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486" y="471495"/>
            <a:ext cx="8480918" cy="6028086"/>
          </a:xfrm>
          <a:prstGeom prst="rect">
            <a:avLst/>
          </a:prstGeom>
        </p:spPr>
      </p:pic>
    </p:spTree>
    <p:extLst>
      <p:ext uri="{BB962C8B-B14F-4D97-AF65-F5344CB8AC3E}">
        <p14:creationId xmlns:p14="http://schemas.microsoft.com/office/powerpoint/2010/main" val="287413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3DFFAF-7B4C-421D-9E29-E40C1906F444}"/>
              </a:ext>
            </a:extLst>
          </p:cNvPr>
          <p:cNvSpPr>
            <a:spLocks noGrp="1"/>
          </p:cNvSpPr>
          <p:nvPr>
            <p:ph type="title"/>
          </p:nvPr>
        </p:nvSpPr>
        <p:spPr/>
        <p:txBody>
          <a:bodyPr/>
          <a:lstStyle/>
          <a:p>
            <a:r>
              <a:rPr lang="he-IL" dirty="0"/>
              <a:t>שגיאות</a:t>
            </a:r>
            <a:endParaRPr lang="en-US" dirty="0"/>
          </a:p>
        </p:txBody>
      </p:sp>
      <p:sp>
        <p:nvSpPr>
          <p:cNvPr id="3" name="מציין מיקום תוכן 2">
            <a:extLst>
              <a:ext uri="{FF2B5EF4-FFF2-40B4-BE49-F238E27FC236}">
                <a16:creationId xmlns:a16="http://schemas.microsoft.com/office/drawing/2014/main" id="{07D8AC52-B5D7-4FF1-84EF-CF2E4193603A}"/>
              </a:ext>
            </a:extLst>
          </p:cNvPr>
          <p:cNvSpPr>
            <a:spLocks noGrp="1"/>
          </p:cNvSpPr>
          <p:nvPr>
            <p:ph idx="1"/>
          </p:nvPr>
        </p:nvSpPr>
        <p:spPr/>
        <p:txBody>
          <a:bodyPr/>
          <a:lstStyle/>
          <a:p>
            <a:r>
              <a:rPr lang="he-IL" dirty="0"/>
              <a:t>השגיאות העלולות לקרות בתוכנית מתחלקות לשני סוגים עיקריים:</a:t>
            </a:r>
            <a:br>
              <a:rPr lang="en-US" dirty="0"/>
            </a:br>
            <a:br>
              <a:rPr lang="en-US" dirty="0"/>
            </a:br>
            <a:br>
              <a:rPr lang="en-US" dirty="0"/>
            </a:br>
            <a:r>
              <a:rPr lang="he-IL" dirty="0"/>
              <a:t> א. שגיאות שעלולות לקרות </a:t>
            </a:r>
            <a:r>
              <a:rPr lang="he-IL" b="1" dirty="0"/>
              <a:t>בזמן ריצה </a:t>
            </a:r>
            <a:r>
              <a:rPr lang="he-IL" dirty="0"/>
              <a:t>תקינה של התוכנית, למשל כתוצאה מקלט לא תקין של המשתמש</a:t>
            </a:r>
            <a:br>
              <a:rPr lang="en-US" dirty="0"/>
            </a:br>
            <a:br>
              <a:rPr lang="en-US" dirty="0"/>
            </a:br>
            <a:br>
              <a:rPr lang="en-US" dirty="0"/>
            </a:br>
            <a:r>
              <a:rPr lang="he-IL" dirty="0"/>
              <a:t> ב. שגיאות הנובעות מטעות של המתכנתים</a:t>
            </a:r>
            <a:endParaRPr lang="en-US" dirty="0"/>
          </a:p>
        </p:txBody>
      </p:sp>
    </p:spTree>
    <p:extLst>
      <p:ext uri="{BB962C8B-B14F-4D97-AF65-F5344CB8AC3E}">
        <p14:creationId xmlns:p14="http://schemas.microsoft.com/office/powerpoint/2010/main" val="276461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8437311-C0A6-4906-9142-DB771E8E9378}"/>
              </a:ext>
            </a:extLst>
          </p:cNvPr>
          <p:cNvSpPr txBox="1"/>
          <p:nvPr/>
        </p:nvSpPr>
        <p:spPr>
          <a:xfrm>
            <a:off x="2545236" y="452488"/>
            <a:ext cx="8559539" cy="1077218"/>
          </a:xfrm>
          <a:prstGeom prst="rect">
            <a:avLst/>
          </a:prstGeom>
          <a:noFill/>
        </p:spPr>
        <p:txBody>
          <a:bodyPr wrap="square" rtlCol="0">
            <a:spAutoFit/>
          </a:bodyPr>
          <a:lstStyle/>
          <a:p>
            <a:r>
              <a:rPr lang="he-IL" sz="3200" b="1" dirty="0"/>
              <a:t>שגיאות מסוג א נקראות "חריגות", וכדי לטפל בהם, זורקים חריגה.</a:t>
            </a:r>
            <a:endParaRPr lang="en-US" sz="3200" b="1" dirty="0"/>
          </a:p>
        </p:txBody>
      </p:sp>
      <p:pic>
        <p:nvPicPr>
          <p:cNvPr id="6" name="תמונה 5" descr="תמונה שמכילה טקסט&#10;&#10;התיאור נוצר באופן אוטומטי">
            <a:extLst>
              <a:ext uri="{FF2B5EF4-FFF2-40B4-BE49-F238E27FC236}">
                <a16:creationId xmlns:a16="http://schemas.microsoft.com/office/drawing/2014/main" id="{FD38E679-9FF7-4729-8A71-5FA5B3344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409" y="1372317"/>
            <a:ext cx="6424217" cy="2491956"/>
          </a:xfrm>
          <a:prstGeom prst="rect">
            <a:avLst/>
          </a:prstGeom>
        </p:spPr>
      </p:pic>
      <p:pic>
        <p:nvPicPr>
          <p:cNvPr id="8" name="תמונה 7" descr="תמונה שמכילה טקסט&#10;&#10;התיאור נוצר באופן אוטומטי">
            <a:extLst>
              <a:ext uri="{FF2B5EF4-FFF2-40B4-BE49-F238E27FC236}">
                <a16:creationId xmlns:a16="http://schemas.microsoft.com/office/drawing/2014/main" id="{7E24293D-0C5C-45A1-BE6F-1A6A8997E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409" y="3885283"/>
            <a:ext cx="6530906" cy="2766300"/>
          </a:xfrm>
          <a:prstGeom prst="rect">
            <a:avLst/>
          </a:prstGeom>
        </p:spPr>
      </p:pic>
    </p:spTree>
    <p:extLst>
      <p:ext uri="{BB962C8B-B14F-4D97-AF65-F5344CB8AC3E}">
        <p14:creationId xmlns:p14="http://schemas.microsoft.com/office/powerpoint/2010/main" val="213644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135FA5-7B25-47BC-85BC-53706797726B}"/>
              </a:ext>
            </a:extLst>
          </p:cNvPr>
          <p:cNvSpPr>
            <a:spLocks noGrp="1"/>
          </p:cNvSpPr>
          <p:nvPr>
            <p:ph type="title"/>
          </p:nvPr>
        </p:nvSpPr>
        <p:spPr>
          <a:xfrm>
            <a:off x="867266" y="365125"/>
            <a:ext cx="10486534" cy="4885605"/>
          </a:xfrm>
        </p:spPr>
        <p:txBody>
          <a:bodyPr>
            <a:noAutofit/>
          </a:bodyPr>
          <a:lstStyle/>
          <a:p>
            <a:pPr algn="ctr"/>
            <a:r>
              <a:rPr lang="he-IL" sz="2800" dirty="0"/>
              <a:t>שגיאות מסוג ב נקראות כידוע </a:t>
            </a:r>
            <a:r>
              <a:rPr lang="he-IL" sz="2800" b="1" dirty="0"/>
              <a:t>"באגים".</a:t>
            </a:r>
            <a:br>
              <a:rPr lang="en-US" sz="2800" b="1" dirty="0"/>
            </a:br>
            <a:br>
              <a:rPr lang="en-US" sz="2800" b="1" dirty="0"/>
            </a:br>
            <a:r>
              <a:rPr lang="he-IL" sz="2800" b="1" dirty="0"/>
              <a:t> </a:t>
            </a:r>
            <a:r>
              <a:rPr lang="he-IL" sz="2800" dirty="0"/>
              <a:t>הן לא אמורות להתקיים בתוכנה תקינה, אבל תוך כדי פיתוח הן עלולות להופיע. </a:t>
            </a:r>
            <a:r>
              <a:rPr lang="he-IL" sz="2800" b="1" dirty="0"/>
              <a:t>כדי לתפוס אותן בצורה נוחה, משתמשים ב-</a:t>
            </a:r>
            <a:r>
              <a:rPr lang="en-US" sz="2800" b="1" dirty="0"/>
              <a:t>assert</a:t>
            </a:r>
            <a:r>
              <a:rPr lang="he-IL" sz="2800" b="1" dirty="0"/>
              <a:t> </a:t>
            </a:r>
            <a:r>
              <a:rPr lang="he-IL" sz="2800" dirty="0"/>
              <a:t>למשל, נניח שיש לנו פונקציה שאמורה להחזיר ערך חיובי, אבל משום-מה היא מחזירה לפעמים ערך שלילי. כדי לתפוס את השגיאה ברגע שהיא קורה, אפשר לשים פקודת </a:t>
            </a:r>
            <a:r>
              <a:rPr lang="en-US" sz="2800" dirty="0"/>
              <a:t>assert </a:t>
            </a:r>
            <a:r>
              <a:rPr lang="he-IL" sz="2800" dirty="0"/>
              <a:t>בסוף הפונקציה, למשל: </a:t>
            </a:r>
            <a:r>
              <a:rPr lang="en-US" sz="2800" dirty="0"/>
              <a:t>assert (result&gt;=0); </a:t>
            </a:r>
            <a:br>
              <a:rPr lang="en-US" sz="2800" dirty="0"/>
            </a:br>
            <a:r>
              <a:rPr lang="he-IL" sz="2800" b="1" dirty="0"/>
              <a:t>אם בנקודה זו התנאי לא יתקיים - הביצוע ייפסק עם הודעת-שגיאה מתאימה. </a:t>
            </a:r>
            <a:br>
              <a:rPr lang="en-US" sz="2000" b="1" dirty="0"/>
            </a:br>
            <a:endParaRPr lang="en-US" sz="2000" dirty="0"/>
          </a:p>
        </p:txBody>
      </p:sp>
    </p:spTree>
    <p:extLst>
      <p:ext uri="{BB962C8B-B14F-4D97-AF65-F5344CB8AC3E}">
        <p14:creationId xmlns:p14="http://schemas.microsoft.com/office/powerpoint/2010/main" val="220695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4CCE24-99E6-487C-8A1A-CCF0A089FDAD}"/>
              </a:ext>
            </a:extLst>
          </p:cNvPr>
          <p:cNvSpPr>
            <a:spLocks noGrp="1"/>
          </p:cNvSpPr>
          <p:nvPr>
            <p:ph type="title"/>
          </p:nvPr>
        </p:nvSpPr>
        <p:spPr/>
        <p:txBody>
          <a:bodyPr/>
          <a:lstStyle/>
          <a:p>
            <a:r>
              <a:rPr lang="he-IL" dirty="0"/>
              <a:t>סיכום קל</a:t>
            </a:r>
            <a:endParaRPr lang="en-US" dirty="0"/>
          </a:p>
        </p:txBody>
      </p:sp>
      <p:sp>
        <p:nvSpPr>
          <p:cNvPr id="3" name="מציין מיקום תוכן 2">
            <a:extLst>
              <a:ext uri="{FF2B5EF4-FFF2-40B4-BE49-F238E27FC236}">
                <a16:creationId xmlns:a16="http://schemas.microsoft.com/office/drawing/2014/main" id="{6A34E4EE-CA1C-4ED6-AC05-5BB838737764}"/>
              </a:ext>
            </a:extLst>
          </p:cNvPr>
          <p:cNvSpPr>
            <a:spLocks noGrp="1"/>
          </p:cNvSpPr>
          <p:nvPr>
            <p:ph idx="1"/>
          </p:nvPr>
        </p:nvSpPr>
        <p:spPr/>
        <p:txBody>
          <a:bodyPr>
            <a:normAutofit/>
          </a:bodyPr>
          <a:lstStyle/>
          <a:p>
            <a:r>
              <a:rPr lang="he-IL" sz="2000" dirty="0"/>
              <a:t>- ב++</a:t>
            </a:r>
            <a:r>
              <a:rPr lang="en-US" sz="2000" dirty="0"/>
              <a:t>C </a:t>
            </a:r>
            <a:r>
              <a:rPr lang="he-IL" sz="2000" dirty="0" err="1"/>
              <a:t>הזכרון</a:t>
            </a:r>
            <a:r>
              <a:rPr lang="he-IL" sz="2000" dirty="0"/>
              <a:t> אשר משומש למבנה נתונים הוא הדוק, זאת אומרת, מה שאנחנו מבקשים זה מה שמקבלים – לעומת זאת בגאווה, מבנה הנתונים יכול לצרוך הרבה יותר זיכרון ממה שהוא צריך באמת.</a:t>
            </a:r>
            <a:br>
              <a:rPr lang="en-US" sz="2000" dirty="0"/>
            </a:br>
            <a:br>
              <a:rPr lang="en-US" sz="2000" dirty="0"/>
            </a:br>
            <a:r>
              <a:rPr lang="he-IL" sz="2000" dirty="0"/>
              <a:t>ב-גאווה ישנו מצביע לטבלה וירטואלית, כך שבמקרה של ירושה, ניתן לדעת איזה להפעיל בזמן ריצה. יש מצביע כזה גם ב</a:t>
            </a:r>
            <a:r>
              <a:rPr lang="en-US" sz="2000" dirty="0"/>
              <a:t>C ++</a:t>
            </a:r>
            <a:r>
              <a:rPr lang="he-IL" sz="2000" dirty="0"/>
              <a:t>אך הוא מופעל רק במקרה של ירושה של מתודות וירטואליות.</a:t>
            </a:r>
            <a:br>
              <a:rPr lang="en-US" sz="2000" dirty="0"/>
            </a:br>
            <a:br>
              <a:rPr lang="en-US" sz="2000" dirty="0"/>
            </a:br>
            <a:r>
              <a:rPr lang="he-IL" sz="2000" dirty="0"/>
              <a:t>ב++</a:t>
            </a:r>
            <a:r>
              <a:rPr lang="en-US" sz="2000" dirty="0"/>
              <a:t>C </a:t>
            </a:r>
            <a:r>
              <a:rPr lang="he-IL" sz="2000" dirty="0"/>
              <a:t>יש שימוש רק בקומפיילר, בעוד שבגאווה יש גם קומפיילר וגם מפרש.</a:t>
            </a:r>
            <a:br>
              <a:rPr lang="en-US" sz="2000" dirty="0"/>
            </a:br>
            <a:endParaRPr lang="he-IL" sz="2000" dirty="0"/>
          </a:p>
          <a:p>
            <a:r>
              <a:rPr lang="he-IL" sz="2000" dirty="0"/>
              <a:t>מומלץ לשים על המחלקות שאנחנו בונים שם מרחב.</a:t>
            </a:r>
            <a:br>
              <a:rPr lang="en-US" dirty="0"/>
            </a:br>
            <a:br>
              <a:rPr lang="en-US" dirty="0"/>
            </a:br>
            <a:r>
              <a:rPr lang="he-IL" b="1" dirty="0"/>
              <a:t>שאלות?</a:t>
            </a:r>
            <a:endParaRPr lang="en-US" dirty="0"/>
          </a:p>
        </p:txBody>
      </p:sp>
    </p:spTree>
    <p:extLst>
      <p:ext uri="{BB962C8B-B14F-4D97-AF65-F5344CB8AC3E}">
        <p14:creationId xmlns:p14="http://schemas.microsoft.com/office/powerpoint/2010/main" val="65540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C51F00-3818-4BE8-BCD7-9FF6894CF597}"/>
              </a:ext>
            </a:extLst>
          </p:cNvPr>
          <p:cNvSpPr>
            <a:spLocks noGrp="1"/>
          </p:cNvSpPr>
          <p:nvPr>
            <p:ph type="title"/>
          </p:nvPr>
        </p:nvSpPr>
        <p:spPr>
          <a:xfrm>
            <a:off x="650449" y="863649"/>
            <a:ext cx="10741058" cy="5130702"/>
          </a:xfrm>
        </p:spPr>
        <p:txBody>
          <a:bodyPr>
            <a:noAutofit/>
          </a:bodyPr>
          <a:lstStyle/>
          <a:p>
            <a:pPr algn="ctr"/>
            <a:r>
              <a:rPr lang="he-IL" sz="4800" b="1" dirty="0"/>
              <a:t>מהי שפת ++</a:t>
            </a:r>
            <a:r>
              <a:rPr lang="en-US" sz="4800" b="1" dirty="0"/>
              <a:t>C </a:t>
            </a:r>
            <a:r>
              <a:rPr lang="he-IL" sz="4800" b="1" dirty="0"/>
              <a:t>ולמה צריך אותה?</a:t>
            </a:r>
            <a:br>
              <a:rPr lang="en-US" sz="2800" dirty="0"/>
            </a:br>
            <a:r>
              <a:rPr lang="he-IL" sz="2800" dirty="0"/>
              <a:t> ++</a:t>
            </a:r>
            <a:r>
              <a:rPr lang="en-US" sz="2800" dirty="0"/>
              <a:t>C </a:t>
            </a:r>
            <a:r>
              <a:rPr lang="he-IL" sz="2800" dirty="0"/>
              <a:t>היא הרחבה של שפת סי עם הרבה יסודות שאתם מכירים משפת </a:t>
            </a:r>
            <a:r>
              <a:rPr lang="he-IL" sz="2800" dirty="0" err="1"/>
              <a:t>ג'אבה</a:t>
            </a:r>
            <a:r>
              <a:rPr lang="he-IL" sz="2800" dirty="0"/>
              <a:t>.</a:t>
            </a:r>
            <a:br>
              <a:rPr lang="en-US" sz="2800" dirty="0"/>
            </a:br>
            <a:r>
              <a:rPr lang="he-IL" sz="2800" dirty="0"/>
              <a:t> היא כוללת את כל מה שיש בשפת סי עם המון תוספות, למשל:</a:t>
            </a:r>
            <a:br>
              <a:rPr lang="en-US" sz="2800" dirty="0"/>
            </a:br>
            <a:r>
              <a:rPr lang="he-IL" sz="2800" dirty="0"/>
              <a:t> • </a:t>
            </a:r>
            <a:r>
              <a:rPr lang="he-IL" sz="2800" dirty="0" err="1"/>
              <a:t>תיכנות</a:t>
            </a:r>
            <a:r>
              <a:rPr lang="he-IL" sz="2800" dirty="0"/>
              <a:t> מונחה עצמים - מחלקות ואובייקטים</a:t>
            </a:r>
            <a:br>
              <a:rPr lang="en-US" sz="2800" dirty="0"/>
            </a:br>
            <a:r>
              <a:rPr lang="he-IL" sz="2800" dirty="0"/>
              <a:t>• </a:t>
            </a:r>
            <a:r>
              <a:rPr lang="he-IL" sz="2800" dirty="0" err="1"/>
              <a:t>תיכנות</a:t>
            </a:r>
            <a:r>
              <a:rPr lang="he-IL" sz="2800" dirty="0"/>
              <a:t> גנרי בתבניות </a:t>
            </a:r>
            <a:r>
              <a:rPr lang="en-US" sz="2800" dirty="0"/>
              <a:t>template</a:t>
            </a:r>
            <a:br>
              <a:rPr lang="en-US" sz="2800" dirty="0"/>
            </a:br>
            <a:r>
              <a:rPr lang="en-US" sz="2800" dirty="0"/>
              <a:t>• </a:t>
            </a:r>
            <a:r>
              <a:rPr lang="he-IL" sz="2800" dirty="0"/>
              <a:t>העמסת פונקציות </a:t>
            </a:r>
            <a:br>
              <a:rPr lang="en-US" sz="2800" dirty="0"/>
            </a:br>
            <a:r>
              <a:rPr lang="he-IL" sz="2800" dirty="0"/>
              <a:t>• בדיקות טיפוסים חזקות בזמן קומפילציה</a:t>
            </a:r>
            <a:br>
              <a:rPr lang="en-US" sz="2800" dirty="0"/>
            </a:br>
            <a:r>
              <a:rPr lang="he-IL" sz="2800" dirty="0"/>
              <a:t>• מנגנון לניהול זיכרון ובדיקות תקינות בזמן ריצה. </a:t>
            </a:r>
            <a:br>
              <a:rPr lang="en-US" sz="2800" dirty="0"/>
            </a:br>
            <a:endParaRPr lang="en-US" sz="2800" dirty="0"/>
          </a:p>
        </p:txBody>
      </p:sp>
    </p:spTree>
    <p:extLst>
      <p:ext uri="{BB962C8B-B14F-4D97-AF65-F5344CB8AC3E}">
        <p14:creationId xmlns:p14="http://schemas.microsoft.com/office/powerpoint/2010/main" val="223760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E5A4D1A-25B8-43FC-8724-2A6019A14909}"/>
              </a:ext>
            </a:extLst>
          </p:cNvPr>
          <p:cNvSpPr>
            <a:spLocks noGrp="1"/>
          </p:cNvSpPr>
          <p:nvPr>
            <p:ph idx="1"/>
          </p:nvPr>
        </p:nvSpPr>
        <p:spPr/>
        <p:txBody>
          <a:bodyPr>
            <a:normAutofit/>
          </a:bodyPr>
          <a:lstStyle/>
          <a:p>
            <a:pPr algn="ctr"/>
            <a:r>
              <a:rPr lang="en-US" sz="4400" b="1" dirty="0"/>
              <a:t>Java </a:t>
            </a:r>
            <a:r>
              <a:rPr lang="he-IL" sz="4400" b="1" dirty="0"/>
              <a:t>לעומת </a:t>
            </a:r>
            <a:r>
              <a:rPr lang="en-US" sz="4400" b="1" dirty="0"/>
              <a:t>C++ </a:t>
            </a:r>
            <a:br>
              <a:rPr lang="en-US" sz="3600" dirty="0"/>
            </a:br>
            <a:br>
              <a:rPr lang="en-US" sz="3600" dirty="0"/>
            </a:br>
            <a:r>
              <a:rPr lang="he-IL" sz="3600" dirty="0"/>
              <a:t>שפת </a:t>
            </a:r>
            <a:r>
              <a:rPr lang="he-IL" sz="3600" dirty="0" err="1"/>
              <a:t>ג'אבה</a:t>
            </a:r>
            <a:r>
              <a:rPr lang="he-IL" sz="3600" dirty="0"/>
              <a:t> פותחה אחרי ++</a:t>
            </a:r>
            <a:r>
              <a:rPr lang="en-US" sz="3600" dirty="0"/>
              <a:t>C </a:t>
            </a:r>
            <a:br>
              <a:rPr lang="en-US" sz="3600" dirty="0"/>
            </a:br>
            <a:r>
              <a:rPr lang="he-IL" sz="3600" dirty="0"/>
              <a:t>היא דומה לה אבל הרבה יותר פשוטה. </a:t>
            </a:r>
            <a:br>
              <a:rPr lang="en-US" sz="3600" dirty="0"/>
            </a:br>
            <a:r>
              <a:rPr lang="he-IL" sz="3600" dirty="0"/>
              <a:t>אם כך מדוע בכלל כדאי להשתמש ב++</a:t>
            </a:r>
            <a:r>
              <a:rPr lang="en-US" sz="3600" dirty="0"/>
              <a:t>C</a:t>
            </a:r>
            <a:r>
              <a:rPr lang="he-IL" sz="3600" dirty="0"/>
              <a:t> כמה סיבות:</a:t>
            </a:r>
            <a:endParaRPr lang="en-US" sz="3600" dirty="0"/>
          </a:p>
        </p:txBody>
      </p:sp>
    </p:spTree>
    <p:extLst>
      <p:ext uri="{BB962C8B-B14F-4D97-AF65-F5344CB8AC3E}">
        <p14:creationId xmlns:p14="http://schemas.microsoft.com/office/powerpoint/2010/main" val="243686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9B5305-E879-4067-A211-3B73ACC4276A}"/>
              </a:ext>
            </a:extLst>
          </p:cNvPr>
          <p:cNvSpPr>
            <a:spLocks noGrp="1"/>
          </p:cNvSpPr>
          <p:nvPr>
            <p:ph type="title"/>
          </p:nvPr>
        </p:nvSpPr>
        <p:spPr/>
        <p:txBody>
          <a:bodyPr>
            <a:normAutofit/>
          </a:bodyPr>
          <a:lstStyle/>
          <a:p>
            <a:r>
              <a:rPr lang="he-IL" sz="6000" b="1" dirty="0"/>
              <a:t>הבנה</a:t>
            </a:r>
            <a:endParaRPr lang="en-US" sz="6000" b="1" dirty="0"/>
          </a:p>
        </p:txBody>
      </p:sp>
      <p:sp>
        <p:nvSpPr>
          <p:cNvPr id="3" name="מציין מיקום תוכן 2">
            <a:extLst>
              <a:ext uri="{FF2B5EF4-FFF2-40B4-BE49-F238E27FC236}">
                <a16:creationId xmlns:a16="http://schemas.microsoft.com/office/drawing/2014/main" id="{8A353FF0-372E-4B7D-B6F6-2A8D3DBE6501}"/>
              </a:ext>
            </a:extLst>
          </p:cNvPr>
          <p:cNvSpPr>
            <a:spLocks noGrp="1"/>
          </p:cNvSpPr>
          <p:nvPr>
            <p:ph idx="1"/>
          </p:nvPr>
        </p:nvSpPr>
        <p:spPr/>
        <p:txBody>
          <a:bodyPr>
            <a:normAutofit/>
          </a:bodyPr>
          <a:lstStyle/>
          <a:p>
            <a:pPr algn="ctr"/>
            <a:r>
              <a:rPr lang="he-IL" dirty="0"/>
              <a:t>הרבה שפות-</a:t>
            </a:r>
            <a:r>
              <a:rPr lang="he-IL" dirty="0" err="1"/>
              <a:t>תיכנות</a:t>
            </a:r>
            <a:r>
              <a:rPr lang="he-IL" dirty="0"/>
              <a:t> כתובות ב-</a:t>
            </a:r>
            <a:r>
              <a:rPr lang="en-US" dirty="0"/>
              <a:t>C </a:t>
            </a:r>
            <a:r>
              <a:rPr lang="he-IL" dirty="0"/>
              <a:t>בשילוב ++</a:t>
            </a:r>
            <a:r>
              <a:rPr lang="en-US" dirty="0"/>
              <a:t>C </a:t>
            </a:r>
            <a:r>
              <a:rPr lang="he-IL" dirty="0"/>
              <a:t>בפרט, המכונה </a:t>
            </a:r>
            <a:r>
              <a:rPr lang="he-IL" dirty="0" err="1"/>
              <a:t>הוירטואלית</a:t>
            </a:r>
            <a:r>
              <a:rPr lang="he-IL" dirty="0"/>
              <a:t> של </a:t>
            </a:r>
            <a:r>
              <a:rPr lang="he-IL" dirty="0" err="1"/>
              <a:t>ג'אבה</a:t>
            </a:r>
            <a:r>
              <a:rPr lang="he-IL" dirty="0"/>
              <a:t>, וכן מערכות הפעלה כגון חלונות, לינוקס, מק ואנדרואיד. גם במערכות תוכנה מודרניות גדולות כגון גוגל </a:t>
            </a:r>
            <a:r>
              <a:rPr lang="he-IL" dirty="0" err="1"/>
              <a:t>ופייסבוק</a:t>
            </a:r>
            <a:r>
              <a:rPr lang="he-IL" dirty="0"/>
              <a:t> יש שילוב של ++</a:t>
            </a:r>
            <a:r>
              <a:rPr lang="en-US" dirty="0"/>
              <a:t>C </a:t>
            </a:r>
            <a:r>
              <a:rPr lang="he-IL" dirty="0"/>
              <a:t>עם שפות נוספות.</a:t>
            </a:r>
            <a:br>
              <a:rPr lang="en-US" dirty="0"/>
            </a:br>
            <a:br>
              <a:rPr lang="en-US" dirty="0"/>
            </a:br>
            <a:r>
              <a:rPr lang="he-IL" b="1" dirty="0"/>
              <a:t> גם מי שלא מתכנת ב++</a:t>
            </a:r>
            <a:r>
              <a:rPr lang="en-US" b="1" dirty="0"/>
              <a:t>C </a:t>
            </a:r>
            <a:r>
              <a:rPr lang="he-IL" b="1" dirty="0"/>
              <a:t>צריך להבין את השפה כדי להבין מה קורה מאחורי הקלעים של השפה שהוא כותב בה. </a:t>
            </a:r>
            <a:endParaRPr lang="en-US" b="1" dirty="0"/>
          </a:p>
        </p:txBody>
      </p:sp>
    </p:spTree>
    <p:extLst>
      <p:ext uri="{BB962C8B-B14F-4D97-AF65-F5344CB8AC3E}">
        <p14:creationId xmlns:p14="http://schemas.microsoft.com/office/powerpoint/2010/main" val="84864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028AED-1992-4468-B537-159E576CD649}"/>
              </a:ext>
            </a:extLst>
          </p:cNvPr>
          <p:cNvSpPr>
            <a:spLocks noGrp="1"/>
          </p:cNvSpPr>
          <p:nvPr>
            <p:ph type="title"/>
          </p:nvPr>
        </p:nvSpPr>
        <p:spPr/>
        <p:txBody>
          <a:bodyPr/>
          <a:lstStyle/>
          <a:p>
            <a:r>
              <a:rPr lang="he-IL" b="1" dirty="0"/>
              <a:t>זיכרון</a:t>
            </a:r>
            <a:endParaRPr lang="en-US" b="1" dirty="0"/>
          </a:p>
        </p:txBody>
      </p:sp>
      <p:sp>
        <p:nvSpPr>
          <p:cNvPr id="3" name="מציין מיקום תוכן 2">
            <a:extLst>
              <a:ext uri="{FF2B5EF4-FFF2-40B4-BE49-F238E27FC236}">
                <a16:creationId xmlns:a16="http://schemas.microsoft.com/office/drawing/2014/main" id="{1BD50B54-A5EB-4833-943A-E1F001547014}"/>
              </a:ext>
            </a:extLst>
          </p:cNvPr>
          <p:cNvSpPr>
            <a:spLocks noGrp="1"/>
          </p:cNvSpPr>
          <p:nvPr>
            <p:ph idx="1"/>
          </p:nvPr>
        </p:nvSpPr>
        <p:spPr/>
        <p:txBody>
          <a:bodyPr>
            <a:normAutofit fontScale="92500" lnSpcReduction="10000"/>
          </a:bodyPr>
          <a:lstStyle/>
          <a:p>
            <a:pPr algn="ctr"/>
            <a:r>
              <a:rPr lang="he-IL" dirty="0">
                <a:highlight>
                  <a:srgbClr val="FFFF00"/>
                </a:highlight>
              </a:rPr>
              <a:t>בשפת ++</a:t>
            </a:r>
            <a:r>
              <a:rPr lang="en-US" dirty="0">
                <a:highlight>
                  <a:srgbClr val="FFFF00"/>
                </a:highlight>
              </a:rPr>
              <a:t>C </a:t>
            </a:r>
            <a:r>
              <a:rPr lang="he-IL" dirty="0">
                <a:highlight>
                  <a:srgbClr val="FFFF00"/>
                </a:highlight>
              </a:rPr>
              <a:t>אנחנו יכולים לכתוב תוכנות עם צריכת-זיכרון הדוקה וחסכונית יותר. </a:t>
            </a:r>
            <a:br>
              <a:rPr lang="en-US" dirty="0"/>
            </a:br>
            <a:r>
              <a:rPr lang="he-IL" dirty="0" err="1"/>
              <a:t>בג'אבה</a:t>
            </a:r>
            <a:r>
              <a:rPr lang="he-IL" dirty="0"/>
              <a:t> צריכת הזיכרון הרבה יותר גבוהה מדוע? כמה סיבות:</a:t>
            </a:r>
            <a:br>
              <a:rPr lang="en-US" dirty="0"/>
            </a:br>
            <a:br>
              <a:rPr lang="en-US" dirty="0"/>
            </a:br>
            <a:r>
              <a:rPr lang="he-IL" dirty="0"/>
              <a:t>- </a:t>
            </a:r>
            <a:r>
              <a:rPr lang="he-IL" dirty="0" err="1"/>
              <a:t>בג'אבה</a:t>
            </a:r>
            <a:r>
              <a:rPr lang="he-IL" dirty="0"/>
              <a:t>, כל "עצם" הוא למעשה פוינטר לעצם שנמצא בזיכרון. לעומת זאת, ב++</a:t>
            </a:r>
            <a:r>
              <a:rPr lang="en-US" dirty="0"/>
              <a:t>C </a:t>
            </a:r>
            <a:r>
              <a:rPr lang="he-IL" dirty="0"/>
              <a:t> פוינטר הוא רק מה שהוגדר בפירוש כפוינטר כל שאר העצמים תופסים רק את הזיכרון של עצמם בלי </a:t>
            </a:r>
            <a:r>
              <a:rPr lang="he-IL" dirty="0" err="1"/>
              <a:t>פוינטרים</a:t>
            </a:r>
            <a:r>
              <a:rPr lang="he-IL" dirty="0"/>
              <a:t> מיותרים.(פוינטר= מצביע)</a:t>
            </a:r>
            <a:br>
              <a:rPr lang="en-US" dirty="0"/>
            </a:br>
            <a:br>
              <a:rPr lang="en-US" dirty="0"/>
            </a:br>
            <a:r>
              <a:rPr lang="he-IL" dirty="0"/>
              <a:t>- </a:t>
            </a:r>
            <a:r>
              <a:rPr lang="he-IL" dirty="0" err="1"/>
              <a:t>בג'אבה</a:t>
            </a:r>
            <a:r>
              <a:rPr lang="he-IL" dirty="0"/>
              <a:t>, לכל עצם יש בנוסף לשדות הגלויים שלו, גם כמו שדות סמויים. לדוגמה, יש שדה שנקרא "מצביע לטבלת מתודות וירטואליות", </a:t>
            </a:r>
            <a:br>
              <a:rPr lang="en-US" dirty="0"/>
            </a:br>
            <a:r>
              <a:rPr lang="he-IL" dirty="0"/>
              <a:t>המושג קיים גם בשפת ++</a:t>
            </a:r>
            <a:r>
              <a:rPr lang="en-US" dirty="0"/>
              <a:t>C ,</a:t>
            </a:r>
            <a:r>
              <a:rPr lang="he-IL" dirty="0"/>
              <a:t>אלא </a:t>
            </a:r>
            <a:r>
              <a:rPr lang="he-IL" b="1" dirty="0"/>
              <a:t>שב++</a:t>
            </a:r>
            <a:r>
              <a:rPr lang="en-US" b="1" dirty="0"/>
              <a:t>C </a:t>
            </a:r>
            <a:r>
              <a:rPr lang="he-IL" b="1" dirty="0"/>
              <a:t>הקומפיילר יוצר אותו רק כשיש בו צורך</a:t>
            </a:r>
            <a:r>
              <a:rPr lang="he-IL" dirty="0"/>
              <a:t>.</a:t>
            </a:r>
            <a:br>
              <a:rPr lang="en-US" dirty="0"/>
            </a:br>
            <a:endParaRPr lang="en-US" dirty="0"/>
          </a:p>
        </p:txBody>
      </p:sp>
    </p:spTree>
    <p:extLst>
      <p:ext uri="{BB962C8B-B14F-4D97-AF65-F5344CB8AC3E}">
        <p14:creationId xmlns:p14="http://schemas.microsoft.com/office/powerpoint/2010/main" val="171123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CEC411-BB0D-48A8-B2BD-BDA9C61BA03E}"/>
              </a:ext>
            </a:extLst>
          </p:cNvPr>
          <p:cNvSpPr>
            <a:spLocks noGrp="1"/>
          </p:cNvSpPr>
          <p:nvPr>
            <p:ph type="title"/>
          </p:nvPr>
        </p:nvSpPr>
        <p:spPr/>
        <p:txBody>
          <a:bodyPr/>
          <a:lstStyle/>
          <a:p>
            <a:r>
              <a:rPr lang="he-IL" b="1" dirty="0"/>
              <a:t>זמן</a:t>
            </a:r>
            <a:endParaRPr lang="en-US" b="1" dirty="0"/>
          </a:p>
        </p:txBody>
      </p:sp>
      <p:sp>
        <p:nvSpPr>
          <p:cNvPr id="3" name="מציין מיקום תוכן 2">
            <a:extLst>
              <a:ext uri="{FF2B5EF4-FFF2-40B4-BE49-F238E27FC236}">
                <a16:creationId xmlns:a16="http://schemas.microsoft.com/office/drawing/2014/main" id="{062E632F-9F69-452C-BE12-E59C6D725C4C}"/>
              </a:ext>
            </a:extLst>
          </p:cNvPr>
          <p:cNvSpPr>
            <a:spLocks noGrp="1"/>
          </p:cNvSpPr>
          <p:nvPr>
            <p:ph idx="1"/>
          </p:nvPr>
        </p:nvSpPr>
        <p:spPr/>
        <p:txBody>
          <a:bodyPr>
            <a:normAutofit fontScale="77500" lnSpcReduction="20000"/>
          </a:bodyPr>
          <a:lstStyle/>
          <a:p>
            <a:pPr algn="ctr"/>
            <a:r>
              <a:rPr lang="he-IL" dirty="0"/>
              <a:t>בשפת ++</a:t>
            </a:r>
            <a:r>
              <a:rPr lang="en-US" dirty="0"/>
              <a:t>C </a:t>
            </a:r>
            <a:r>
              <a:rPr lang="he-IL" dirty="0"/>
              <a:t>אפשר לכתוב תוכנות זמן-אמת כלומר תוכנות שמגיבות מהר לאירועים. </a:t>
            </a:r>
            <a:br>
              <a:rPr lang="en-US" dirty="0"/>
            </a:br>
            <a:br>
              <a:rPr lang="en-US" dirty="0"/>
            </a:br>
            <a:r>
              <a:rPr lang="he-IL" dirty="0"/>
              <a:t>לעומת זאת, בשפת </a:t>
            </a:r>
            <a:r>
              <a:rPr lang="he-IL" dirty="0" err="1"/>
              <a:t>ג'אבה</a:t>
            </a:r>
            <a:r>
              <a:rPr lang="he-IL" dirty="0"/>
              <a:t> קורים לפעמים דברים שיכולים לגרום לעיכובים לא-צפויים. למשל, </a:t>
            </a:r>
            <a:r>
              <a:rPr lang="he-IL" dirty="0">
                <a:highlight>
                  <a:srgbClr val="FFFF00"/>
                </a:highlight>
              </a:rPr>
              <a:t>איסוף זבל.</a:t>
            </a:r>
            <a:br>
              <a:rPr lang="en-US" dirty="0"/>
            </a:br>
            <a:r>
              <a:rPr lang="he-IL" dirty="0" err="1"/>
              <a:t>בג'אבה</a:t>
            </a:r>
            <a:r>
              <a:rPr lang="he-IL" dirty="0"/>
              <a:t>, אנחנו יוצרים עצמים על-ידי </a:t>
            </a:r>
            <a:r>
              <a:rPr lang="en-US" dirty="0"/>
              <a:t>new </a:t>
            </a:r>
            <a:r>
              <a:rPr lang="he-IL" dirty="0"/>
              <a:t>ולא מתעניינים בשאלה מה קורה איתם אחר-כך כשאנחנו כבר לא צריכים אותם.</a:t>
            </a:r>
            <a:br>
              <a:rPr lang="en-US" dirty="0"/>
            </a:br>
            <a:br>
              <a:rPr lang="en-US" dirty="0"/>
            </a:br>
            <a:r>
              <a:rPr lang="he-IL" dirty="0"/>
              <a:t> המכונה של </a:t>
            </a:r>
            <a:r>
              <a:rPr lang="he-IL" dirty="0" err="1"/>
              <a:t>ג'אבה</a:t>
            </a:r>
            <a:r>
              <a:rPr lang="he-IL" dirty="0"/>
              <a:t> יודעת לזהות מתי אנחנו כבר לא צריכים להשתמש בעצם </a:t>
            </a:r>
            <a:r>
              <a:rPr lang="he-IL" dirty="0" err="1"/>
              <a:t>מסויים</a:t>
            </a:r>
            <a:r>
              <a:rPr lang="he-IL" dirty="0"/>
              <a:t>, ולשחרר את הזיכרון שהוא תופס כדי שיהיה פנוי לעצמים אחרים. התהליך הזה נקרא </a:t>
            </a:r>
            <a:r>
              <a:rPr lang="he-IL" b="1" dirty="0"/>
              <a:t>"איסוף זבל". </a:t>
            </a:r>
            <a:r>
              <a:rPr lang="he-IL" dirty="0"/>
              <a:t>זה מאד נוח לנו כמתכנתים, הבעיה היא שהמכונה עלולה להחליט שהגיע הזמן "לאסוף זבל" בדיוק ברגע הלא מתאים.</a:t>
            </a:r>
            <a:br>
              <a:rPr lang="en-US" dirty="0"/>
            </a:br>
            <a:br>
              <a:rPr lang="en-US" dirty="0"/>
            </a:br>
            <a:r>
              <a:rPr lang="he-IL" dirty="0"/>
              <a:t>בשפת ++</a:t>
            </a:r>
            <a:r>
              <a:rPr lang="en-US" dirty="0"/>
              <a:t>C ,</a:t>
            </a:r>
            <a:r>
              <a:rPr lang="he-IL" dirty="0"/>
              <a:t>איסוף זבל לא קורה באופן אוטומטי, ולכן השפה מתאימה במיוחד למערכות זמן-אמת. </a:t>
            </a:r>
            <a:br>
              <a:rPr lang="en-US" dirty="0"/>
            </a:br>
            <a:br>
              <a:rPr lang="en-US" dirty="0"/>
            </a:br>
            <a:r>
              <a:rPr lang="he-IL" dirty="0"/>
              <a:t>מצד שני, העובדה שאין איסוף-זבל אוטומטי משמעה שאנחנו צריכים להיות אחראים לאסוף את הזבל של עצמנו אנחנו צריכים לוודא, שכל עצם שאנחנו יוצרים בזיכרון, משחרר את כל הזיכרון שהוא תופס. בהמשך נלמד איך לעשות את זה.</a:t>
            </a:r>
            <a:endParaRPr lang="en-US" dirty="0"/>
          </a:p>
        </p:txBody>
      </p:sp>
    </p:spTree>
    <p:extLst>
      <p:ext uri="{BB962C8B-B14F-4D97-AF65-F5344CB8AC3E}">
        <p14:creationId xmlns:p14="http://schemas.microsoft.com/office/powerpoint/2010/main" val="104168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B0A3194-CFD5-4A78-AD41-44C9148A8D25}"/>
              </a:ext>
            </a:extLst>
          </p:cNvPr>
          <p:cNvSpPr>
            <a:spLocks noGrp="1"/>
          </p:cNvSpPr>
          <p:nvPr>
            <p:ph idx="1"/>
          </p:nvPr>
        </p:nvSpPr>
        <p:spPr/>
        <p:txBody>
          <a:bodyPr/>
          <a:lstStyle/>
          <a:p>
            <a:r>
              <a:rPr lang="he-IL" dirty="0"/>
              <a:t>בשפת ++</a:t>
            </a:r>
            <a:r>
              <a:rPr lang="en-US" dirty="0"/>
              <a:t>C </a:t>
            </a:r>
            <a:r>
              <a:rPr lang="he-IL" dirty="0"/>
              <a:t>נוספו סוגים חדשים שהיו חסרים בסי.</a:t>
            </a:r>
            <a:br>
              <a:rPr lang="en-US" dirty="0"/>
            </a:br>
            <a:br>
              <a:rPr lang="en-US" dirty="0"/>
            </a:br>
            <a:r>
              <a:rPr lang="he-IL" b="1" dirty="0"/>
              <a:t>- מחרוזת </a:t>
            </a:r>
            <a:r>
              <a:rPr lang="en-US" b="1" dirty="0"/>
              <a:t>string </a:t>
            </a:r>
            <a:r>
              <a:rPr lang="he-IL" b="1" dirty="0"/>
              <a:t> אין צורך יותר להשתמש ב-</a:t>
            </a:r>
            <a:r>
              <a:rPr lang="en-US" b="1" dirty="0"/>
              <a:t>char</a:t>
            </a:r>
            <a:r>
              <a:rPr lang="he-IL" b="1" dirty="0"/>
              <a:t>* אלא אם כן צריך להשתמש בפונקציות ספריה ישנות </a:t>
            </a:r>
            <a:br>
              <a:rPr lang="en-US" b="1" dirty="0"/>
            </a:br>
            <a:br>
              <a:rPr lang="en-US" b="1" dirty="0"/>
            </a:br>
            <a:r>
              <a:rPr lang="he-IL" b="1" dirty="0"/>
              <a:t>- בוליאני - </a:t>
            </a:r>
            <a:r>
              <a:rPr lang="en-US" b="1" dirty="0"/>
              <a:t>bool</a:t>
            </a:r>
          </a:p>
        </p:txBody>
      </p:sp>
    </p:spTree>
    <p:extLst>
      <p:ext uri="{BB962C8B-B14F-4D97-AF65-F5344CB8AC3E}">
        <p14:creationId xmlns:p14="http://schemas.microsoft.com/office/powerpoint/2010/main" val="105112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שולחן&#10;&#10;התיאור נוצר באופן אוטומטי">
            <a:extLst>
              <a:ext uri="{FF2B5EF4-FFF2-40B4-BE49-F238E27FC236}">
                <a16:creationId xmlns:a16="http://schemas.microsoft.com/office/drawing/2014/main" id="{2C79597E-85CA-4CC1-8EF2-1DC7E970B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161" y="1563758"/>
            <a:ext cx="8037476" cy="3546273"/>
          </a:xfrm>
          <a:prstGeom prst="rect">
            <a:avLst/>
          </a:prstGeom>
        </p:spPr>
      </p:pic>
    </p:spTree>
    <p:extLst>
      <p:ext uri="{BB962C8B-B14F-4D97-AF65-F5344CB8AC3E}">
        <p14:creationId xmlns:p14="http://schemas.microsoft.com/office/powerpoint/2010/main" val="118456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EFED0E-78D7-4577-87DF-CA0DC4A4CA4B}"/>
              </a:ext>
            </a:extLst>
          </p:cNvPr>
          <p:cNvSpPr>
            <a:spLocks noGrp="1"/>
          </p:cNvSpPr>
          <p:nvPr>
            <p:ph type="title"/>
          </p:nvPr>
        </p:nvSpPr>
        <p:spPr/>
        <p:txBody>
          <a:bodyPr/>
          <a:lstStyle/>
          <a:p>
            <a:r>
              <a:rPr lang="he-IL" dirty="0"/>
              <a:t>מרחבי שם </a:t>
            </a:r>
            <a:r>
              <a:rPr lang="en-US" dirty="0"/>
              <a:t>namespaces</a:t>
            </a:r>
            <a:br>
              <a:rPr lang="en-US" dirty="0"/>
            </a:br>
            <a:endParaRPr lang="en-US" dirty="0"/>
          </a:p>
        </p:txBody>
      </p:sp>
      <p:sp>
        <p:nvSpPr>
          <p:cNvPr id="3" name="מציין מיקום תוכן 2">
            <a:extLst>
              <a:ext uri="{FF2B5EF4-FFF2-40B4-BE49-F238E27FC236}">
                <a16:creationId xmlns:a16="http://schemas.microsoft.com/office/drawing/2014/main" id="{67E971F2-CE86-43CF-AB1A-35B3A0604AFA}"/>
              </a:ext>
            </a:extLst>
          </p:cNvPr>
          <p:cNvSpPr>
            <a:spLocks noGrp="1"/>
          </p:cNvSpPr>
          <p:nvPr>
            <p:ph idx="1"/>
          </p:nvPr>
        </p:nvSpPr>
        <p:spPr>
          <a:xfrm>
            <a:off x="1073870" y="1335431"/>
            <a:ext cx="10605940" cy="2093569"/>
          </a:xfrm>
        </p:spPr>
        <p:txBody>
          <a:bodyPr>
            <a:noAutofit/>
          </a:bodyPr>
          <a:lstStyle/>
          <a:p>
            <a:r>
              <a:rPr lang="he-IL" dirty="0">
                <a:highlight>
                  <a:srgbClr val="FFFF00"/>
                </a:highlight>
              </a:rPr>
              <a:t>בשפת סי++, כל התוכנית נמצאת במרחב-שם אחד. </a:t>
            </a:r>
            <a:r>
              <a:rPr lang="he-IL" dirty="0"/>
              <a:t>זה אומר שאי-אפשר להגדיר שני משתנים או שני קבועים עם אותו שם - זה יגרום </a:t>
            </a:r>
            <a:r>
              <a:rPr lang="he-IL" b="1" dirty="0"/>
              <a:t>לשגיאת </a:t>
            </a:r>
            <a:r>
              <a:rPr lang="he-IL" b="1" dirty="0" err="1"/>
              <a:t>קימפול</a:t>
            </a:r>
            <a:r>
              <a:rPr lang="he-IL" dirty="0"/>
              <a:t>. </a:t>
            </a:r>
            <a:br>
              <a:rPr lang="en-US" dirty="0"/>
            </a:br>
            <a:br>
              <a:rPr lang="en-US" dirty="0"/>
            </a:br>
            <a:r>
              <a:rPr lang="he-IL" dirty="0"/>
              <a:t>מה קורה אם אנחנו משתמשים בשתי ספריות שונות, שקיבלנו משני אנשים שונים, וכל אחד מהם הגדיר משתנה עם אותו שם? במקרה זה לא נוכל להשתמש בשתי הספריות יחד - </a:t>
            </a:r>
            <a:r>
              <a:rPr lang="he-IL" b="1" dirty="0"/>
              <a:t>תהיה התנגשות. </a:t>
            </a:r>
            <a:br>
              <a:rPr lang="en-US" b="1" dirty="0"/>
            </a:br>
            <a:br>
              <a:rPr lang="en-US" b="1" dirty="0"/>
            </a:br>
            <a:r>
              <a:rPr lang="he-IL" dirty="0"/>
              <a:t>מנגנון מרחבי-השם של ++</a:t>
            </a:r>
            <a:r>
              <a:rPr lang="en-US" dirty="0"/>
              <a:t>C </a:t>
            </a:r>
            <a:r>
              <a:rPr lang="he-IL" dirty="0"/>
              <a:t>נועד למנוע בעיה זו, ולאפשר לבנות </a:t>
            </a:r>
            <a:r>
              <a:rPr lang="he-IL" dirty="0" err="1"/>
              <a:t>פרוייקטים</a:t>
            </a:r>
            <a:r>
              <a:rPr lang="he-IL" dirty="0"/>
              <a:t> גדולים הכוללים ספריות שונות ממקומות שונים. בשני מרחבי-שם שונים, אפשר להגדיר משתנים עם אותו שם, </a:t>
            </a:r>
            <a:r>
              <a:rPr lang="he-IL" b="1" dirty="0"/>
              <a:t>ולא תהיה שגיאת קומפילציה - הקומפיילר פשוט ייצור שני משתנים שונים כמו שני אנשים עם אותו "שם פרטי" ועם "שם משפחה" שונה</a:t>
            </a:r>
            <a:endParaRPr lang="en-US" b="1" dirty="0"/>
          </a:p>
        </p:txBody>
      </p:sp>
    </p:spTree>
    <p:extLst>
      <p:ext uri="{BB962C8B-B14F-4D97-AF65-F5344CB8AC3E}">
        <p14:creationId xmlns:p14="http://schemas.microsoft.com/office/powerpoint/2010/main" val="408173857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970</Words>
  <Application>Microsoft Office PowerPoint</Application>
  <PresentationFormat>מסך רחב</PresentationFormat>
  <Paragraphs>27</Paragraphs>
  <Slides>14</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14</vt:i4>
      </vt:variant>
    </vt:vector>
  </HeadingPairs>
  <TitlesOfParts>
    <vt:vector size="18" baseType="lpstr">
      <vt:lpstr>Arial</vt:lpstr>
      <vt:lpstr>Calibri</vt:lpstr>
      <vt:lpstr>Calibri Light</vt:lpstr>
      <vt:lpstr>ערכת נושא Office</vt:lpstr>
      <vt:lpstr>תרגול מספר 1</vt:lpstr>
      <vt:lpstr>מהי שפת ++C ולמה צריך אותה?  ++C היא הרחבה של שפת סי עם הרבה יסודות שאתם מכירים משפת ג'אבה.  היא כוללת את כל מה שיש בשפת סי עם המון תוספות, למשל:  • תיכנות מונחה עצמים - מחלקות ואובייקטים • תיכנות גנרי בתבניות template • העמסת פונקציות  • בדיקות טיפוסים חזקות בזמן קומפילציה • מנגנון לניהול זיכרון ובדיקות תקינות בזמן ריצה.  </vt:lpstr>
      <vt:lpstr>מצגת של PowerPoint‏</vt:lpstr>
      <vt:lpstr>הבנה</vt:lpstr>
      <vt:lpstr>זיכרון</vt:lpstr>
      <vt:lpstr>זמן</vt:lpstr>
      <vt:lpstr>מצגת של PowerPoint‏</vt:lpstr>
      <vt:lpstr>מצגת של PowerPoint‏</vt:lpstr>
      <vt:lpstr>מרחבי שם namespaces </vt:lpstr>
      <vt:lpstr>מצגת של PowerPoint‏</vt:lpstr>
      <vt:lpstr>שגיאות</vt:lpstr>
      <vt:lpstr>מצגת של PowerPoint‏</vt:lpstr>
      <vt:lpstr>שגיאות מסוג ב נקראות כידוע "באגים".   הן לא אמורות להתקיים בתוכנה תקינה, אבל תוך כדי פיתוח הן עלולות להופיע. כדי לתפוס אותן בצורה נוחה, משתמשים ב-assert למשל, נניח שיש לנו פונקציה שאמורה להחזיר ערך חיובי, אבל משום-מה היא מחזירה לפעמים ערך שלילי. כדי לתפוס את השגיאה ברגע שהיא קורה, אפשר לשים פקודת assert בסוף הפונקציה, למשל: assert (result&gt;=0);  אם בנקודה זו התנאי לא יתקיים - הביצוע ייפסק עם הודעת-שגיאה מתאימה.  </vt:lpstr>
      <vt:lpstr>סיכום קל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מספר 1</dc:title>
  <dc:creator>נופר טאוב</dc:creator>
  <cp:lastModifiedBy>נופר טאוב</cp:lastModifiedBy>
  <cp:revision>3</cp:revision>
  <dcterms:created xsi:type="dcterms:W3CDTF">2022-02-15T13:04:01Z</dcterms:created>
  <dcterms:modified xsi:type="dcterms:W3CDTF">2022-03-01T14:12:33Z</dcterms:modified>
</cp:coreProperties>
</file>